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8" r:id="rId5"/>
    <p:sldId id="277" r:id="rId6"/>
    <p:sldId id="292" r:id="rId7"/>
    <p:sldId id="303" r:id="rId8"/>
    <p:sldId id="304" r:id="rId9"/>
    <p:sldId id="256" r:id="rId10"/>
    <p:sldId id="257" r:id="rId11"/>
    <p:sldId id="258" r:id="rId12"/>
    <p:sldId id="280" r:id="rId13"/>
    <p:sldId id="282" r:id="rId14"/>
    <p:sldId id="307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0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163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e1a0cee-795f-4bd3-ad21-593800033fed/ReportSectione09c8f87088071bc0e1b?bookmarkGuid=c7962f86-394c-43de-ab8e-3050b71e9310&amp;bookmarkUsage=1&amp;ctid=5765f1fe-7f94-4dfb-a770-e6f4e2b3c41f&amp;portalSessionId=f8eaf901-1d93-4437-811c-cc0dc67fadaf&amp;fromEntryPoint=export" TargetMode="External"/><Relationship Id="rId2" Type="http://schemas.openxmlformats.org/officeDocument/2006/relationships/hyperlink" Target="https://app.powerbi.com/groups/me/reports/ce1a0cee-795f-4bd3-ad21-593800033fed/ReportSection88b3506f9d2b56e74b3e?bookmarkGuid=c7c8c7e0-1239-4457-8a29-3db22ec0dafd&amp;bookmarkUsage=1&amp;ctid=5765f1fe-7f94-4dfb-a770-e6f4e2b3c41f&amp;portalSessionId=f8eaf901-1d93-4437-811c-cc0dc67fadaf&amp;fromEntryPoint=expor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owerbi.com/groups/me/reports/ce1a0cee-795f-4bd3-ad21-593800033fed/ReportSection0665b1d2168d34c57923?bookmarkGuid=e9a93c9d-bbd7-40ed-a8b0-61a0e7cc30f8&amp;bookmarkUsage=1&amp;ctid=5765f1fe-7f94-4dfb-a770-e6f4e2b3c41f&amp;portalSessionId=f8eaf901-1d93-4437-811c-cc0dc67fadaf&amp;fromEntryPoint=expor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A7C0591-15C6-EF6A-FEC4-D5B93450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82" y="567759"/>
            <a:ext cx="9045388" cy="4634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A48DF-DEC1-E60D-DC29-9CA1DD4E7B03}"/>
              </a:ext>
            </a:extLst>
          </p:cNvPr>
          <p:cNvSpPr txBox="1"/>
          <p:nvPr/>
        </p:nvSpPr>
        <p:spPr>
          <a:xfrm>
            <a:off x="3424516" y="4659949"/>
            <a:ext cx="484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 Superstore Sales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5C20-EECB-6437-C5FE-F897A8FA5D04}"/>
              </a:ext>
            </a:extLst>
          </p:cNvPr>
          <p:cNvSpPr txBox="1"/>
          <p:nvPr/>
        </p:nvSpPr>
        <p:spPr>
          <a:xfrm>
            <a:off x="8269940" y="5291944"/>
            <a:ext cx="178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Surbhi Verma</a:t>
            </a: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8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5981701" y="894508"/>
            <a:ext cx="6290981" cy="131580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u="sng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Profitability Concerns</a:t>
            </a:r>
            <a:endParaRPr lang="en-IN" sz="1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Cause: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Furniture Profitability-Furniture has the highest sales but the lowest profit margin. 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Focus on Cost Reduction Strategies, Price Increase Justification, Research identifies cost-effective, high-quality material substitutes for furniture production.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6382870" y="2913718"/>
            <a:ext cx="5622178" cy="131580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u="sng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Seasonal Trends</a:t>
            </a:r>
            <a:endParaRPr lang="en-IN" sz="1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Cause: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Year- End Sales Anomaly- Sales are high in December, but profits decline. 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Discount Optimization, Inventory Management Improvements, Seasonal Demand Forecasting.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6268068" y="4932928"/>
            <a:ext cx="5787429" cy="1616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u="sng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Geographic Variations</a:t>
            </a:r>
            <a:endParaRPr lang="en-IN" sz="1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Cause: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Regional Disparities-Some states have higher sales and profits than others. 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Demographic Understanding, Distribution Network Optimization, Regional Marketing Strategies.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3877121" y="4897096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D5C1F-1015-650E-B1AE-F93A66EEB95B}"/>
              </a:ext>
            </a:extLst>
          </p:cNvPr>
          <p:cNvSpPr/>
          <p:nvPr/>
        </p:nvSpPr>
        <p:spPr>
          <a:xfrm>
            <a:off x="79376" y="897002"/>
            <a:ext cx="5622177" cy="15134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u="sng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Concentration</a:t>
            </a:r>
            <a:endParaRPr lang="en-IN" sz="1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Cause: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Uneven Customer Distribution: Only 20% of customers contribute 80% of sales. This indicates a high concentration of sales among a small customer base. 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Strong Customer Loyalty, Need for Customer Acquisition, Need for Deeper Customer Insights.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0E7521-3685-F552-E570-235E9CB29508}"/>
              </a:ext>
            </a:extLst>
          </p:cNvPr>
          <p:cNvSpPr/>
          <p:nvPr/>
        </p:nvSpPr>
        <p:spPr>
          <a:xfrm>
            <a:off x="119061" y="2913718"/>
            <a:ext cx="5622178" cy="15134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u="sng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 Discrepancies</a:t>
            </a:r>
            <a:endParaRPr lang="en-IN" sz="1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Cause: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Hidden Costs: High sales in certain categories like chairs, phones, and tables don't translate to high profits. 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Need for Hidden Cost Identification, Supplier Negotiation Opportunities, Product Margin Adjustments.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9D248-D72F-F2DC-D8AF-0D353D3CDA6B}"/>
              </a:ext>
            </a:extLst>
          </p:cNvPr>
          <p:cNvSpPr/>
          <p:nvPr/>
        </p:nvSpPr>
        <p:spPr>
          <a:xfrm>
            <a:off x="136503" y="4935429"/>
            <a:ext cx="5622178" cy="131580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u="sng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Category Performance</a:t>
            </a:r>
            <a:endParaRPr lang="en-IN" sz="1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Cause: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 Category Imbalance: Consumer segment generates the highest profit despite having lower sales compared to other categories. 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Analysis: </a:t>
            </a:r>
            <a:r>
              <a:rPr lang="en-IN" sz="1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Need Product Mix Optimization, Strategic Pricing, Targeted Marketing Shift.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9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9" name="Group 8" descr="This image is an icon of four sheets of paper. ">
            <a:extLst>
              <a:ext uri="{FF2B5EF4-FFF2-40B4-BE49-F238E27FC236}">
                <a16:creationId xmlns:a16="http://schemas.microsoft.com/office/drawing/2014/main" id="{00EB2FA0-3188-E28D-D095-7BC8F2785D7B}"/>
              </a:ext>
            </a:extLst>
          </p:cNvPr>
          <p:cNvGrpSpPr/>
          <p:nvPr/>
        </p:nvGrpSpPr>
        <p:grpSpPr>
          <a:xfrm>
            <a:off x="3856484" y="2915745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26" name="Freeform 961">
              <a:extLst>
                <a:ext uri="{FF2B5EF4-FFF2-40B4-BE49-F238E27FC236}">
                  <a16:creationId xmlns:a16="http://schemas.microsoft.com/office/drawing/2014/main" id="{3117CE53-5470-79C4-D696-0DFE76792A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962">
              <a:extLst>
                <a:ext uri="{FF2B5EF4-FFF2-40B4-BE49-F238E27FC236}">
                  <a16:creationId xmlns:a16="http://schemas.microsoft.com/office/drawing/2014/main" id="{F3E33E02-43EB-94E5-7E2E-CD25774A8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63">
              <a:extLst>
                <a:ext uri="{FF2B5EF4-FFF2-40B4-BE49-F238E27FC236}">
                  <a16:creationId xmlns:a16="http://schemas.microsoft.com/office/drawing/2014/main" id="{F9673669-B3FD-D0CB-C642-21E02D5D7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64">
              <a:extLst>
                <a:ext uri="{FF2B5EF4-FFF2-40B4-BE49-F238E27FC236}">
                  <a16:creationId xmlns:a16="http://schemas.microsoft.com/office/drawing/2014/main" id="{ACCFF71C-B84B-CBAD-5235-ECA427EA6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7A0C0F15-8789-0CBA-DB8C-1662AD3B0058}"/>
              </a:ext>
            </a:extLst>
          </p:cNvPr>
          <p:cNvSpPr txBox="1">
            <a:spLocks/>
          </p:cNvSpPr>
          <p:nvPr/>
        </p:nvSpPr>
        <p:spPr>
          <a:xfrm>
            <a:off x="228600" y="28518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Cause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36" name="Group 35" descr="Icon of human being and speech bubble. ">
            <a:extLst>
              <a:ext uri="{FF2B5EF4-FFF2-40B4-BE49-F238E27FC236}">
                <a16:creationId xmlns:a16="http://schemas.microsoft.com/office/drawing/2014/main" id="{DFB81761-63BA-B65B-1F81-3A294011C163}"/>
              </a:ext>
            </a:extLst>
          </p:cNvPr>
          <p:cNvGrpSpPr/>
          <p:nvPr/>
        </p:nvGrpSpPr>
        <p:grpSpPr>
          <a:xfrm>
            <a:off x="3784072" y="856163"/>
            <a:ext cx="357550" cy="332107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37" name="Freeform 2993">
              <a:extLst>
                <a:ext uri="{FF2B5EF4-FFF2-40B4-BE49-F238E27FC236}">
                  <a16:creationId xmlns:a16="http://schemas.microsoft.com/office/drawing/2014/main" id="{0EBB01DB-FFFE-EDE8-3BE2-27C58A3BA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994">
              <a:extLst>
                <a:ext uri="{FF2B5EF4-FFF2-40B4-BE49-F238E27FC236}">
                  <a16:creationId xmlns:a16="http://schemas.microsoft.com/office/drawing/2014/main" id="{CF0F9732-B116-41C2-D339-DA64F1954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9" name="Freeform 3886" descr="Icon of magnifying glass to represent search. ">
            <a:extLst>
              <a:ext uri="{FF2B5EF4-FFF2-40B4-BE49-F238E27FC236}">
                <a16:creationId xmlns:a16="http://schemas.microsoft.com/office/drawing/2014/main" id="{C2393B74-AF6E-A97E-304E-0386124C0447}"/>
              </a:ext>
            </a:extLst>
          </p:cNvPr>
          <p:cNvSpPr>
            <a:spLocks noEditPoints="1"/>
          </p:cNvSpPr>
          <p:nvPr/>
        </p:nvSpPr>
        <p:spPr bwMode="auto">
          <a:xfrm>
            <a:off x="9854578" y="2865176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Group 40" descr="Icon of computer monitors. ">
            <a:extLst>
              <a:ext uri="{FF2B5EF4-FFF2-40B4-BE49-F238E27FC236}">
                <a16:creationId xmlns:a16="http://schemas.microsoft.com/office/drawing/2014/main" id="{0CD53D93-514C-0FFF-B57C-27C330E122BA}"/>
              </a:ext>
            </a:extLst>
          </p:cNvPr>
          <p:cNvGrpSpPr/>
          <p:nvPr/>
        </p:nvGrpSpPr>
        <p:grpSpPr>
          <a:xfrm>
            <a:off x="9898886" y="807936"/>
            <a:ext cx="338139" cy="380334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42" name="Freeform 1636">
              <a:extLst>
                <a:ext uri="{FF2B5EF4-FFF2-40B4-BE49-F238E27FC236}">
                  <a16:creationId xmlns:a16="http://schemas.microsoft.com/office/drawing/2014/main" id="{5729F768-0ACF-26D1-9A8B-1485B43B7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637">
              <a:extLst>
                <a:ext uri="{FF2B5EF4-FFF2-40B4-BE49-F238E27FC236}">
                  <a16:creationId xmlns:a16="http://schemas.microsoft.com/office/drawing/2014/main" id="{4D8BDD05-71EC-6C05-499B-55C5E5430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638">
              <a:extLst>
                <a:ext uri="{FF2B5EF4-FFF2-40B4-BE49-F238E27FC236}">
                  <a16:creationId xmlns:a16="http://schemas.microsoft.com/office/drawing/2014/main" id="{8869F551-73D5-B736-7836-DE520A3FB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639">
              <a:extLst>
                <a:ext uri="{FF2B5EF4-FFF2-40B4-BE49-F238E27FC236}">
                  <a16:creationId xmlns:a16="http://schemas.microsoft.com/office/drawing/2014/main" id="{FE0BD45A-57EB-5802-146E-AF99BBF30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640">
              <a:extLst>
                <a:ext uri="{FF2B5EF4-FFF2-40B4-BE49-F238E27FC236}">
                  <a16:creationId xmlns:a16="http://schemas.microsoft.com/office/drawing/2014/main" id="{72C9898C-96C1-346B-2BA1-292F7F5EA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Freeform 3850" descr="Icon of lightning. ">
            <a:extLst>
              <a:ext uri="{FF2B5EF4-FFF2-40B4-BE49-F238E27FC236}">
                <a16:creationId xmlns:a16="http://schemas.microsoft.com/office/drawing/2014/main" id="{4D156E10-A103-E5E6-BF99-B201BC523008}"/>
              </a:ext>
            </a:extLst>
          </p:cNvPr>
          <p:cNvSpPr>
            <a:spLocks/>
          </p:cNvSpPr>
          <p:nvPr/>
        </p:nvSpPr>
        <p:spPr bwMode="auto">
          <a:xfrm>
            <a:off x="9911629" y="4849804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D56943E-A4E9-43A9-9BE1-A3395653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5460"/>
            <a:ext cx="12192000" cy="15696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+mn-lt"/>
                <a:cs typeface="Arial" panose="020B0604020202020204" pitchFamily="34" charset="0"/>
                <a:hlinkClick r:id="rId2"/>
              </a:rPr>
              <a:t>https://app.powerbi.com/groups/me/reports/ce1a0cee-795f-4bd3-ad21-593800033fed/ReportSection88b3506f9d2b56e74b3e?bookmarkGuid=c7c8c7e0-1239-4457-8a29-3db22ec0dafd&amp;bookmarkUsage=1&amp;ctid=5765f1fe-7f94-4dfb-a770-e6f4e2b3c41f&amp;portalSessionId=f8eaf901-1d93-4437-811c-cc0dc67fadaf&amp;fromEntryPoint=expor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2.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+mn-lt"/>
                <a:cs typeface="Arial" panose="020B0604020202020204" pitchFamily="34" charset="0"/>
                <a:hlinkClick r:id="rId3"/>
              </a:rPr>
              <a:t>https://app.powerbi.com/groups/me/reports/ce1a0cee-795f-4bd3-ad21-593800033fed/ReportSectione09c8f87088071bc0e1b?bookmarkGuid=c7962f86-394c-43de-ab8e-3050b71e9310&amp;bookmarkUsage=1&amp;ctid=5765f1fe-7f94-4dfb-a770-e6f4e2b3c41f&amp;portalSessionId=f8eaf901-1d93-4437-811c-cc0dc67fadaf&amp;fromEntryPoint=expor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3.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+mn-lt"/>
                <a:cs typeface="Arial" panose="020B0604020202020204" pitchFamily="34" charset="0"/>
                <a:hlinkClick r:id="rId4"/>
              </a:rPr>
              <a:t>https://app.powerbi.com/groups/me/reports/ce1a0cee-795f-4bd3-ad21-593800033fed/ReportSection0665b1d2168d34c57923?bookmarkGuid=e9a93c9d-bbd7-40ed-a8b0-61a0e7cc30f8&amp;bookmarkUsage=1&amp;ctid=5765f1fe-7f94-4dfb-a770-e6f4e2b3c41f&amp;portalSessionId=f8eaf901-1d93-4437-811c-cc0dc67fadaf&amp;fromEntryPoint=expor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F0903-9CA6-68B7-65D4-868BDCD1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EAD1214-4E6F-C6B4-B28B-3DCFADBE36B4}"/>
              </a:ext>
            </a:extLst>
          </p:cNvPr>
          <p:cNvSpPr txBox="1">
            <a:spLocks/>
          </p:cNvSpPr>
          <p:nvPr/>
        </p:nvSpPr>
        <p:spPr>
          <a:xfrm>
            <a:off x="228600" y="34811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231D5-B57F-D6A1-9289-659302496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8BC5D163-4C1D-9B59-4680-0D3681B7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8461"/>
            <a:ext cx="3931920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+mn-lt"/>
              </a:rPr>
              <a:t>Graphical Representation-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09128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F0903-9CA6-68B7-65D4-868BDCD1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23293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EAD1214-4E6F-C6B4-B28B-3DCFADBE36B4}"/>
              </a:ext>
            </a:extLst>
          </p:cNvPr>
          <p:cNvSpPr txBox="1">
            <a:spLocks/>
          </p:cNvSpPr>
          <p:nvPr/>
        </p:nvSpPr>
        <p:spPr>
          <a:xfrm>
            <a:off x="228600" y="2875002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231D5-B57F-D6A1-9289-659302496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23293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0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112D5F-E611-743C-0B54-02F2837D7092}"/>
              </a:ext>
            </a:extLst>
          </p:cNvPr>
          <p:cNvSpPr/>
          <p:nvPr/>
        </p:nvSpPr>
        <p:spPr>
          <a:xfrm>
            <a:off x="0" y="0"/>
            <a:ext cx="12189964" cy="5106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60000">
                <a:schemeClr val="accent5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5251A2-C0A4-7019-FDF1-D27E293BBA7B}"/>
              </a:ext>
            </a:extLst>
          </p:cNvPr>
          <p:cNvSpPr/>
          <p:nvPr/>
        </p:nvSpPr>
        <p:spPr>
          <a:xfrm>
            <a:off x="5241889" y="963867"/>
            <a:ext cx="1708219" cy="17140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9" y="421767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72528" y="4217680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28" y="421767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6" y="417558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3" y="421767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4442" y="4648280"/>
            <a:ext cx="137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Operations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023234" y="4600969"/>
            <a:ext cx="180977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Grocery Leader (US)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199" y="4430882"/>
            <a:ext cx="137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cs typeface="Calibri" panose="020F0502020204030204" pitchFamily="34" charset="0"/>
              </a:rPr>
              <a:t>Focus on Value</a:t>
            </a:r>
            <a:endParaRPr lang="en-US" sz="14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430193" y="4441579"/>
            <a:ext cx="203328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Sustainability and Corporate Responsibility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7570269" y="4446219"/>
            <a:ext cx="1371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Retail Giant</a:t>
            </a:r>
          </a:p>
          <a:p>
            <a:pPr algn="ctr"/>
            <a:endParaRPr lang="en-US" sz="14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4220" y="5197925"/>
            <a:ext cx="1819563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Headquarters at Bentonville, Arkansas, USA. Walmart operates internationally, with thousands of stores and clubs in various formats around the world.</a:t>
            </a:r>
          </a:p>
          <a:p>
            <a:pPr algn="ctr"/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23234" y="5197925"/>
            <a:ext cx="1809776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The United States, Walmart is the leading grocery chain, offering a wide selection of products at competitive prices.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02619" y="5197925"/>
            <a:ext cx="1805151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Walmart's core strategy emphasizes providing exceptional value to its customers, making it a popular choice for budget-conscious shoppers.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9545577" y="5199942"/>
            <a:ext cx="1812924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Walmart has initiatives focused on sustainability, employee welfare, and community engagement. The company has set goals to reduce its environmental footprint through renewable energy and recycling initiatives.</a:t>
            </a:r>
          </a:p>
          <a:p>
            <a:pPr algn="ctr"/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7380048" y="5213262"/>
            <a:ext cx="1752042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Walmart is the world's largest retailer, boasting a vast network of stores across the globe and </a:t>
            </a:r>
            <a:r>
              <a:rPr lang="en-US" sz="1200" dirty="0">
                <a:solidFill>
                  <a:schemeClr val="bg1"/>
                </a:solidFill>
              </a:rPr>
              <a:t>world's largest company by revenue.</a:t>
            </a:r>
          </a:p>
          <a:p>
            <a:pPr algn="ctr"/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3705889" y="3988346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521916" y="406758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1" y="384044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0287637" y="3854174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8073269" y="3834044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2AF53-F37F-1B5E-6070-C67EC068F554}"/>
              </a:ext>
            </a:extLst>
          </p:cNvPr>
          <p:cNvSpPr txBox="1"/>
          <p:nvPr/>
        </p:nvSpPr>
        <p:spPr>
          <a:xfrm>
            <a:off x="28700" y="633087"/>
            <a:ext cx="12189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Walmart is an American multinational retail corporation that operates a chain of hypermarkets, discount department stores, and grocery stores. </a:t>
            </a:r>
          </a:p>
          <a:p>
            <a:r>
              <a:rPr lang="en-US" sz="1400" dirty="0"/>
              <a:t>Here is an overview of the company: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1D9543-AD3E-F348-A41F-FD9B7DAE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erson in a blue shirt&#10;&#10;Description automatically generated">
            <a:extLst>
              <a:ext uri="{FF2B5EF4-FFF2-40B4-BE49-F238E27FC236}">
                <a16:creationId xmlns:a16="http://schemas.microsoft.com/office/drawing/2014/main" id="{459E7488-01C1-ED43-3FA4-815501F44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2" y="1065367"/>
            <a:ext cx="1511031" cy="1511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45266F-056D-87BF-5F96-38AC7A94E376}"/>
              </a:ext>
            </a:extLst>
          </p:cNvPr>
          <p:cNvSpPr txBox="1"/>
          <p:nvPr/>
        </p:nvSpPr>
        <p:spPr>
          <a:xfrm>
            <a:off x="5032232" y="2719565"/>
            <a:ext cx="212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CEO: </a:t>
            </a:r>
            <a:r>
              <a:rPr lang="en-IN" sz="1400" b="1" i="0" dirty="0">
                <a:effectLst/>
              </a:rPr>
              <a:t>Doug McMillon</a:t>
            </a:r>
            <a:endParaRPr lang="en-IN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4EBDDC-CC24-DAD3-E556-9E68332BFAAE}"/>
              </a:ext>
            </a:extLst>
          </p:cNvPr>
          <p:cNvSpPr txBox="1"/>
          <p:nvPr/>
        </p:nvSpPr>
        <p:spPr>
          <a:xfrm>
            <a:off x="5101496" y="-38033"/>
            <a:ext cx="151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Walmart</a:t>
            </a:r>
          </a:p>
        </p:txBody>
      </p:sp>
      <p:pic>
        <p:nvPicPr>
          <p:cNvPr id="25" name="Picture 24" descr="A logo of a company&#10;&#10;Description automatically generated">
            <a:extLst>
              <a:ext uri="{FF2B5EF4-FFF2-40B4-BE49-F238E27FC236}">
                <a16:creationId xmlns:a16="http://schemas.microsoft.com/office/drawing/2014/main" id="{07B6778B-38E6-29C4-312E-49D4CE445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2315" y="91121"/>
            <a:ext cx="359198" cy="3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6E36DD-19DD-12D5-188B-D86D33FAA10A}"/>
              </a:ext>
            </a:extLst>
          </p:cNvPr>
          <p:cNvGrpSpPr/>
          <p:nvPr/>
        </p:nvGrpSpPr>
        <p:grpSpPr>
          <a:xfrm>
            <a:off x="189061" y="3493852"/>
            <a:ext cx="5821849" cy="3364148"/>
            <a:chOff x="3260706" y="3493852"/>
            <a:chExt cx="2750204" cy="2929775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5A243FE8-6B39-407C-7F3C-07DD6921A36E}"/>
                </a:ext>
              </a:extLst>
            </p:cNvPr>
            <p:cNvSpPr/>
            <p:nvPr/>
          </p:nvSpPr>
          <p:spPr>
            <a:xfrm rot="10800000">
              <a:off x="3543300" y="3493852"/>
              <a:ext cx="2467610" cy="2467610"/>
            </a:xfrm>
            <a:prstGeom prst="round2Diag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1D30F-DF18-B9EF-8C84-BCC4091F2718}"/>
                </a:ext>
              </a:extLst>
            </p:cNvPr>
            <p:cNvSpPr/>
            <p:nvPr/>
          </p:nvSpPr>
          <p:spPr>
            <a:xfrm>
              <a:off x="4314939" y="5499297"/>
              <a:ext cx="924330" cy="92433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9610B3-FE59-C3FD-4D9A-03C65891077E}"/>
                </a:ext>
              </a:extLst>
            </p:cNvPr>
            <p:cNvSpPr txBox="1"/>
            <p:nvPr/>
          </p:nvSpPr>
          <p:spPr>
            <a:xfrm>
              <a:off x="4464104" y="5680023"/>
              <a:ext cx="636697" cy="56287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Bold" panose="02000000000000000000" pitchFamily="2" charset="0"/>
                  <a:ea typeface="Roboto Bold" panose="02000000000000000000" pitchFamily="2" charset="0"/>
                </a:rPr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63D6FD-0D09-07E9-106C-9017DBFAAC3A}"/>
                </a:ext>
              </a:extLst>
            </p:cNvPr>
            <p:cNvSpPr txBox="1"/>
            <p:nvPr/>
          </p:nvSpPr>
          <p:spPr>
            <a:xfrm>
              <a:off x="3626024" y="3956150"/>
              <a:ext cx="2333890" cy="184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Rising labor costs:</a:t>
              </a:r>
              <a:r>
                <a:rPr lang="en-US" sz="1200" dirty="0">
                  <a:solidFill>
                    <a:schemeClr val="bg1"/>
                  </a:solidFill>
                </a:rPr>
                <a:t> Minimum wage increases and worker unionization efforts.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Government regulations:</a:t>
              </a:r>
              <a:r>
                <a:rPr lang="en-US" sz="1200" dirty="0">
                  <a:solidFill>
                    <a:schemeClr val="bg1"/>
                  </a:solidFill>
                </a:rPr>
                <a:t> Potential changes in regulations impacting business operations.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Disruption from new technologies:</a:t>
              </a:r>
              <a:r>
                <a:rPr lang="en-US" sz="1200" dirty="0">
                  <a:solidFill>
                    <a:schemeClr val="bg1"/>
                  </a:solidFill>
                </a:rPr>
                <a:t> Emerging technologies may change consumer shopping habits.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Shifting consumer preferences:</a:t>
              </a:r>
              <a:r>
                <a:rPr lang="en-US" sz="1200" dirty="0">
                  <a:solidFill>
                    <a:schemeClr val="bg1"/>
                  </a:solidFill>
                </a:rPr>
                <a:t> Increased focus on online shopping and sustainability.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Competition from discount retailers:</a:t>
              </a:r>
              <a:r>
                <a:rPr lang="en-US" sz="1200" dirty="0">
                  <a:solidFill>
                    <a:schemeClr val="bg1"/>
                  </a:solidFill>
                </a:rPr>
                <a:t> Dollar stores and other discount chains offering lower price</a:t>
              </a:r>
            </a:p>
            <a:p>
              <a:endParaRPr lang="en-US" sz="1200" dirty="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73F16D-EB89-BA94-384D-C371D1C9BC1F}"/>
                </a:ext>
              </a:extLst>
            </p:cNvPr>
            <p:cNvSpPr txBox="1"/>
            <p:nvPr/>
          </p:nvSpPr>
          <p:spPr>
            <a:xfrm rot="16200000">
              <a:off x="2493678" y="4723178"/>
              <a:ext cx="1693987" cy="15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Roboto Bold" panose="02000000000000000000" pitchFamily="2" charset="0"/>
                </a:rPr>
                <a:t>THREATS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66EACC-3512-2450-5FB6-87A5191E5091}"/>
              </a:ext>
            </a:extLst>
          </p:cNvPr>
          <p:cNvGrpSpPr/>
          <p:nvPr/>
        </p:nvGrpSpPr>
        <p:grpSpPr>
          <a:xfrm>
            <a:off x="6181091" y="3493852"/>
            <a:ext cx="5631076" cy="3364148"/>
            <a:chOff x="6181090" y="3493852"/>
            <a:chExt cx="2681061" cy="2929775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30C5568C-1B4F-8B74-E529-ACF98852DA31}"/>
                </a:ext>
              </a:extLst>
            </p:cNvPr>
            <p:cNvSpPr/>
            <p:nvPr/>
          </p:nvSpPr>
          <p:spPr>
            <a:xfrm rot="5400000">
              <a:off x="6181090" y="3493852"/>
              <a:ext cx="2467610" cy="2467610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8E178D-89A5-E400-36DD-7DE5A552815E}"/>
                </a:ext>
              </a:extLst>
            </p:cNvPr>
            <p:cNvSpPr/>
            <p:nvPr/>
          </p:nvSpPr>
          <p:spPr>
            <a:xfrm>
              <a:off x="6952730" y="5499297"/>
              <a:ext cx="924330" cy="924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594600-1C78-3CDF-0DC4-182BD3C84BE6}"/>
                </a:ext>
              </a:extLst>
            </p:cNvPr>
            <p:cNvSpPr txBox="1"/>
            <p:nvPr/>
          </p:nvSpPr>
          <p:spPr>
            <a:xfrm>
              <a:off x="7177502" y="5679660"/>
              <a:ext cx="552954" cy="562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Bold" panose="02000000000000000000" pitchFamily="2" charset="0"/>
                  <a:ea typeface="Roboto Bold" panose="02000000000000000000" pitchFamily="2" charset="0"/>
                </a:rPr>
                <a:t>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F4EA4-C36B-2722-3AA9-46BD9355DF28}"/>
                </a:ext>
              </a:extLst>
            </p:cNvPr>
            <p:cNvSpPr txBox="1"/>
            <p:nvPr/>
          </p:nvSpPr>
          <p:spPr>
            <a:xfrm>
              <a:off x="6388099" y="3956150"/>
              <a:ext cx="2187033" cy="184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Omnichannel retail strategy:</a:t>
              </a:r>
              <a:r>
                <a:rPr lang="en-US" sz="1200" dirty="0">
                  <a:solidFill>
                    <a:schemeClr val="bg1"/>
                  </a:solidFill>
                </a:rPr>
                <a:t> Seamless integration of online and physical stores.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Private label brands:</a:t>
              </a:r>
              <a:r>
                <a:rPr lang="en-US" sz="1200" dirty="0">
                  <a:solidFill>
                    <a:schemeClr val="bg1"/>
                  </a:solidFill>
                </a:rPr>
                <a:t> Develop and promote profitable store brands.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Subscription services:</a:t>
              </a:r>
              <a:r>
                <a:rPr lang="en-US" sz="1200" dirty="0">
                  <a:solidFill>
                    <a:schemeClr val="bg1"/>
                  </a:solidFill>
                </a:rPr>
                <a:t> Offer subscription options for convenience and recurring revenue.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Data analytics:</a:t>
              </a:r>
              <a:r>
                <a:rPr lang="en-US" sz="1200" dirty="0">
                  <a:solidFill>
                    <a:schemeClr val="bg1"/>
                  </a:solidFill>
                </a:rPr>
                <a:t> Leverage customer data to personalize marketing and promotions.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Expansion into new markets:</a:t>
              </a:r>
              <a:r>
                <a:rPr lang="en-US" sz="1200" dirty="0">
                  <a:solidFill>
                    <a:schemeClr val="bg1"/>
                  </a:solidFill>
                </a:rPr>
                <a:t> Explore international growth opportunities.</a:t>
              </a:r>
            </a:p>
            <a:p>
              <a:endParaRPr lang="en-IN" sz="1200" dirty="0">
                <a:solidFill>
                  <a:schemeClr val="bg1"/>
                </a:solidFill>
              </a:endParaRPr>
            </a:p>
            <a:p>
              <a:endParaRPr lang="en-US" sz="1200" dirty="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DBE0E0-DE5A-9B8E-A475-9FF92BB374B0}"/>
                </a:ext>
              </a:extLst>
            </p:cNvPr>
            <p:cNvSpPr txBox="1"/>
            <p:nvPr/>
          </p:nvSpPr>
          <p:spPr>
            <a:xfrm rot="5400000">
              <a:off x="7808841" y="4584986"/>
              <a:ext cx="1945428" cy="161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Roboto Bold" panose="02000000000000000000" pitchFamily="2" charset="0"/>
                </a:rPr>
                <a:t>OPPORTUNITIES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B2BE35-3CFD-7144-B919-658A8C0F810F}"/>
              </a:ext>
            </a:extLst>
          </p:cNvPr>
          <p:cNvGrpSpPr/>
          <p:nvPr/>
        </p:nvGrpSpPr>
        <p:grpSpPr>
          <a:xfrm>
            <a:off x="6181091" y="0"/>
            <a:ext cx="5636670" cy="3364147"/>
            <a:chOff x="6181090" y="434372"/>
            <a:chExt cx="2733183" cy="2929775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9708720-8DCC-5D6A-0335-8426A8830B8B}"/>
                </a:ext>
              </a:extLst>
            </p:cNvPr>
            <p:cNvSpPr/>
            <p:nvPr/>
          </p:nvSpPr>
          <p:spPr>
            <a:xfrm rot="10800000">
              <a:off x="6181090" y="896537"/>
              <a:ext cx="2513086" cy="2467610"/>
            </a:xfrm>
            <a:prstGeom prst="round2Diag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A89EE8-74AA-37D8-C7AE-D1981DB8B78A}"/>
                </a:ext>
              </a:extLst>
            </p:cNvPr>
            <p:cNvSpPr/>
            <p:nvPr/>
          </p:nvSpPr>
          <p:spPr>
            <a:xfrm>
              <a:off x="6952730" y="434372"/>
              <a:ext cx="924330" cy="92433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A7869F-02DD-E512-8627-75188D4813CF}"/>
                </a:ext>
              </a:extLst>
            </p:cNvPr>
            <p:cNvSpPr txBox="1"/>
            <p:nvPr/>
          </p:nvSpPr>
          <p:spPr>
            <a:xfrm>
              <a:off x="7195865" y="583885"/>
              <a:ext cx="438060" cy="56287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Bold" panose="02000000000000000000" pitchFamily="2" charset="0"/>
                  <a:ea typeface="Roboto Bold" panose="02000000000000000000" pitchFamily="2" charset="0"/>
                </a:rPr>
                <a:t>W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58D829-6725-EEEA-4184-B8EB24661E9B}"/>
                </a:ext>
              </a:extLst>
            </p:cNvPr>
            <p:cNvSpPr txBox="1"/>
            <p:nvPr/>
          </p:nvSpPr>
          <p:spPr>
            <a:xfrm>
              <a:off x="6391914" y="1363149"/>
              <a:ext cx="2234419" cy="168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Profit margin pressure:</a:t>
              </a:r>
              <a:r>
                <a:rPr lang="en-US" sz="1200" dirty="0">
                  <a:solidFill>
                    <a:schemeClr val="bg1"/>
                  </a:solidFill>
                </a:rPr>
                <a:t> Maintaining low prices can limit profitability.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Labor cost concerns:</a:t>
              </a:r>
              <a:r>
                <a:rPr lang="en-US" sz="1200" dirty="0">
                  <a:solidFill>
                    <a:schemeClr val="bg1"/>
                  </a:solidFill>
                </a:rPr>
                <a:t> Balancing employee wages with competitive pricing.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Inventory management challenges:</a:t>
              </a:r>
              <a:r>
                <a:rPr lang="en-US" sz="1200" dirty="0">
                  <a:solidFill>
                    <a:schemeClr val="bg1"/>
                  </a:solidFill>
                </a:rPr>
                <a:t> Managing vast inventory across many stores.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Vulnerability to economic downturns:</a:t>
              </a:r>
              <a:r>
                <a:rPr lang="en-US" sz="1200" dirty="0">
                  <a:solidFill>
                    <a:schemeClr val="bg1"/>
                  </a:solidFill>
                </a:rPr>
                <a:t> Consumer spending habits can be affected by economic conditions.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Competition from online retailers:</a:t>
              </a:r>
              <a:r>
                <a:rPr lang="en-US" sz="1200" dirty="0">
                  <a:solidFill>
                    <a:schemeClr val="bg1"/>
                  </a:solidFill>
                </a:rPr>
                <a:t> Amazon and other online players pose a significant threat.</a:t>
              </a:r>
            </a:p>
            <a:p>
              <a:endParaRPr lang="en-US" sz="1200" dirty="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77AC9A-F09D-A9B0-5A33-99BE061A7874}"/>
                </a:ext>
              </a:extLst>
            </p:cNvPr>
            <p:cNvSpPr txBox="1"/>
            <p:nvPr/>
          </p:nvSpPr>
          <p:spPr>
            <a:xfrm rot="5400000">
              <a:off x="7985198" y="1904306"/>
              <a:ext cx="1693987" cy="164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Roboto Bold" panose="02000000000000000000" pitchFamily="2" charset="0"/>
                </a:rPr>
                <a:t>WEAKNESS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FB4DB4-E5D8-E6B9-4200-5EF73F7DAA56}"/>
              </a:ext>
            </a:extLst>
          </p:cNvPr>
          <p:cNvGrpSpPr/>
          <p:nvPr/>
        </p:nvGrpSpPr>
        <p:grpSpPr>
          <a:xfrm>
            <a:off x="189059" y="0"/>
            <a:ext cx="5821850" cy="3364148"/>
            <a:chOff x="3260706" y="434372"/>
            <a:chExt cx="2750204" cy="2929776"/>
          </a:xfrm>
        </p:grpSpPr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72284D5E-4356-D644-F192-587651F1D606}"/>
                </a:ext>
              </a:extLst>
            </p:cNvPr>
            <p:cNvSpPr/>
            <p:nvPr/>
          </p:nvSpPr>
          <p:spPr>
            <a:xfrm rot="16200000">
              <a:off x="3543300" y="896538"/>
              <a:ext cx="2467610" cy="2467610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7B1862-EF62-F249-BC65-1558B0B3B122}"/>
                </a:ext>
              </a:extLst>
            </p:cNvPr>
            <p:cNvSpPr/>
            <p:nvPr/>
          </p:nvSpPr>
          <p:spPr>
            <a:xfrm>
              <a:off x="4314940" y="434372"/>
              <a:ext cx="924330" cy="924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0399A4-AF2D-2462-0006-68544E50FF40}"/>
                </a:ext>
              </a:extLst>
            </p:cNvPr>
            <p:cNvSpPr txBox="1"/>
            <p:nvPr/>
          </p:nvSpPr>
          <p:spPr>
            <a:xfrm>
              <a:off x="4543426" y="573371"/>
              <a:ext cx="476744" cy="56602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Bold" panose="02000000000000000000" pitchFamily="2" charset="0"/>
                  <a:ea typeface="Roboto Bold" panose="02000000000000000000" pitchFamily="2" charset="0"/>
                </a:rPr>
                <a:t>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137EDB-5243-533F-5AE7-1AD119E548F4}"/>
                </a:ext>
              </a:extLst>
            </p:cNvPr>
            <p:cNvSpPr txBox="1"/>
            <p:nvPr/>
          </p:nvSpPr>
          <p:spPr>
            <a:xfrm rot="16200000">
              <a:off x="2493678" y="1948869"/>
              <a:ext cx="1693987" cy="15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Roboto Bold" panose="02000000000000000000" pitchFamily="2" charset="0"/>
                </a:rPr>
                <a:t>STRENGHT</a:t>
              </a:r>
              <a:endParaRPr lang="en-US" sz="1600" dirty="0">
                <a:ea typeface="Roboto" panose="020000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EE4BB1-CF30-E5C9-C0D2-5EC8F3616B9F}"/>
                </a:ext>
              </a:extLst>
            </p:cNvPr>
            <p:cNvSpPr txBox="1"/>
            <p:nvPr/>
          </p:nvSpPr>
          <p:spPr>
            <a:xfrm>
              <a:off x="3626026" y="1354950"/>
              <a:ext cx="2183330" cy="184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Strong brand recognition and reputation:</a:t>
              </a: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 Walmart is a household name globally.</a:t>
              </a:r>
            </a:p>
            <a:p>
              <a:r>
                <a:rPr lang="en-US" sz="12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Extensive store network:</a:t>
              </a: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 Vast physical presence allows for convenient shopping.</a:t>
              </a:r>
            </a:p>
            <a:p>
              <a:r>
                <a:rPr lang="en-US" sz="12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Economies of scale:</a:t>
              </a: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 Walmart leverages its size to negotiate lower prices from suppliers.</a:t>
              </a:r>
            </a:p>
            <a:p>
              <a:r>
                <a:rPr lang="en-US" sz="12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Supply chain efficiency:</a:t>
              </a: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 Well-developed infrastructure for efficient product movement.</a:t>
              </a:r>
            </a:p>
            <a:p>
              <a:r>
                <a:rPr lang="en-US" sz="12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E-commerce presence:</a:t>
              </a:r>
              <a:r>
                <a:rPr lang="en-US" sz="1200" dirty="0">
                  <a:solidFill>
                    <a:schemeClr val="bg1"/>
                  </a:solidFill>
                  <a:cs typeface="Calibri" panose="020F0502020204030204" pitchFamily="34" charset="0"/>
                </a:rPr>
                <a:t> Growing online platform to compete with online retailers.</a:t>
              </a:r>
            </a:p>
            <a:p>
              <a:endParaRPr lang="en-US" sz="1200" dirty="0">
                <a:solidFill>
                  <a:schemeClr val="bg1"/>
                </a:solidFill>
                <a:ea typeface="Roboto" panose="02000000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F1D3E7-0225-EF9A-9D6E-330304CFBB47}"/>
              </a:ext>
            </a:extLst>
          </p:cNvPr>
          <p:cNvGrpSpPr/>
          <p:nvPr/>
        </p:nvGrpSpPr>
        <p:grpSpPr>
          <a:xfrm>
            <a:off x="5082308" y="2302319"/>
            <a:ext cx="2022949" cy="2123658"/>
            <a:chOff x="4800600" y="2133600"/>
            <a:chExt cx="2590800" cy="2590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CB063A-7342-E2D9-5196-AE92F6943E1A}"/>
                </a:ext>
              </a:extLst>
            </p:cNvPr>
            <p:cNvSpPr/>
            <p:nvPr/>
          </p:nvSpPr>
          <p:spPr>
            <a:xfrm>
              <a:off x="4800600" y="2133600"/>
              <a:ext cx="2590800" cy="25908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C232CC-2BF5-38A7-487D-3576DD48D04B}"/>
                </a:ext>
              </a:extLst>
            </p:cNvPr>
            <p:cNvSpPr/>
            <p:nvPr/>
          </p:nvSpPr>
          <p:spPr>
            <a:xfrm>
              <a:off x="5033644" y="2364422"/>
              <a:ext cx="2129155" cy="21291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BDB80D-0EDF-2A08-0A3B-F4BBBC6FA661}"/>
                </a:ext>
              </a:extLst>
            </p:cNvPr>
            <p:cNvSpPr/>
            <p:nvPr/>
          </p:nvSpPr>
          <p:spPr>
            <a:xfrm>
              <a:off x="5201205" y="2534204"/>
              <a:ext cx="1789589" cy="1789589"/>
            </a:xfrm>
            <a:prstGeom prst="ellipse">
              <a:avLst/>
            </a:prstGeom>
            <a:noFill/>
            <a:ln w="76200">
              <a:gradFill>
                <a:gsLst>
                  <a:gs pos="0">
                    <a:srgbClr val="A2ACB8"/>
                  </a:gs>
                  <a:gs pos="100000">
                    <a:srgbClr val="6B7580"/>
                  </a:gs>
                </a:gsLst>
                <a:lin ang="11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148AAC-671B-E75C-10E0-775334964B65}"/>
              </a:ext>
            </a:extLst>
          </p:cNvPr>
          <p:cNvSpPr txBox="1"/>
          <p:nvPr/>
        </p:nvSpPr>
        <p:spPr>
          <a:xfrm>
            <a:off x="5348235" y="3010204"/>
            <a:ext cx="15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a typeface="Roboto Bold" panose="02000000000000000000" pitchFamily="2" charset="0"/>
              </a:rPr>
              <a:t>SWOT</a:t>
            </a:r>
          </a:p>
          <a:p>
            <a:pPr algn="ctr"/>
            <a:r>
              <a:rPr lang="en-US" sz="2000" b="1" dirty="0">
                <a:ea typeface="Roboto Medium" panose="02000000000000000000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846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54E2166-D1B7-8BE6-9F14-6619CA858C42}"/>
              </a:ext>
            </a:extLst>
          </p:cNvPr>
          <p:cNvSpPr txBox="1">
            <a:spLocks/>
          </p:cNvSpPr>
          <p:nvPr/>
        </p:nvSpPr>
        <p:spPr>
          <a:xfrm>
            <a:off x="0" y="6266034"/>
            <a:ext cx="12192000" cy="103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Segoe UI Light (Body)"/>
              </a:rPr>
              <a:t>West Coast Distribution: Walmart likely has strong distribution centers in the West, leading to potentially faster shipping times for online orders compared to other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Segoe UI Light (Body)"/>
              </a:rPr>
              <a:t>(WEST) Urban vs. Rural: In urban areas with high internet penetration, online shopping might be more dominant.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9D159B-9DFD-1DFC-4131-7D2C9E78897A}"/>
              </a:ext>
            </a:extLst>
          </p:cNvPr>
          <p:cNvGrpSpPr/>
          <p:nvPr/>
        </p:nvGrpSpPr>
        <p:grpSpPr>
          <a:xfrm>
            <a:off x="116223" y="837935"/>
            <a:ext cx="5979777" cy="4768750"/>
            <a:chOff x="129251" y="687632"/>
            <a:chExt cx="5978947" cy="483022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93B3FD7-9078-9B05-A651-EDF24AD4A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251" y="687632"/>
              <a:ext cx="5623367" cy="74099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dirty="0"/>
                <a:t>Offers a wider selection due to lack of physical space limitations.</a:t>
              </a:r>
            </a:p>
            <a:p>
              <a:pPr algn="ctr"/>
              <a:endParaRPr lang="en-US" sz="1200" dirty="0">
                <a:cs typeface="Gautami" panose="020B0502040204020203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61C5C5F-EC09-AB6D-5F46-0C5EDD6D4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4831" y="1505037"/>
              <a:ext cx="5623367" cy="74099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dirty="0"/>
                <a:t>Availability &amp; Inventory: Faster for readily available items.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FEA6BEA-FAF5-818E-02A7-E4394C247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251" y="2324648"/>
              <a:ext cx="5623367" cy="74099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dirty="0"/>
                <a:t>Can offer competitive prices due to lower overhead costs.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55B17A3-5529-AFF6-20F7-806BFE2C3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4831" y="3142053"/>
              <a:ext cx="5623367" cy="74099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dirty="0"/>
                <a:t>Offers multiple delivery options (standard, expedited, express) with associated costs. 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325ECFA-08F9-D7C4-7FC0-5A725A48B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251" y="3959458"/>
              <a:ext cx="5623367" cy="74099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  <a:p>
              <a:pPr algn="ctr"/>
              <a:r>
                <a:rPr lang="en-US" sz="1200" dirty="0"/>
                <a:t>Less likely due to the planned nature of online shopping.</a:t>
              </a:r>
              <a:endParaRPr lang="en-IN" sz="1200" dirty="0"/>
            </a:p>
            <a:p>
              <a:pPr algn="ctr"/>
              <a:endParaRPr lang="en-US" sz="12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1D41537-5350-DC12-3D44-DA51FDD39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4831" y="4776863"/>
              <a:ext cx="5623367" cy="74099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Ideal for a wider selection, potentially lower prices, and immediate product information. Better for planned purchases where immediate physical interaction isn't crucial.</a:t>
              </a:r>
            </a:p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725EAB-A4D8-1065-F714-418EF5B65FAB}"/>
              </a:ext>
            </a:extLst>
          </p:cNvPr>
          <p:cNvGrpSpPr/>
          <p:nvPr/>
        </p:nvGrpSpPr>
        <p:grpSpPr>
          <a:xfrm>
            <a:off x="6114402" y="875036"/>
            <a:ext cx="6082942" cy="4731649"/>
            <a:chOff x="5242665" y="2690908"/>
            <a:chExt cx="5715004" cy="48302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D6348EA-3DD0-3CBC-95EC-48DFE04D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42665" y="2690908"/>
              <a:ext cx="5359424" cy="74099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dirty="0"/>
                <a:t>Stores stock popular items and configurations to maximize sales per square foot.</a:t>
              </a:r>
            </a:p>
            <a:p>
              <a:pPr algn="ctr"/>
              <a:endParaRPr lang="en-US" sz="1200" dirty="0">
                <a:cs typeface="Gautami" panose="020B0502040204020203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7DBC9B1-ED0D-B24D-58D0-3844D28D1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98244" y="3508313"/>
              <a:ext cx="5359424" cy="74099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dirty="0"/>
                <a:t>Immediate availability for in-stock items. No waiting for delivery.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12CBC03-457D-79C2-69CA-E863694B9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42665" y="4327924"/>
              <a:ext cx="5359424" cy="74099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  <a:p>
              <a:pPr algn="ctr"/>
              <a:r>
                <a:rPr kumimoji="0" lang="en-US" altLang="en-US" sz="1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Offers regular in-store promotions and clearance sales.</a:t>
              </a:r>
              <a:r>
                <a:rPr lang="en-US" sz="1200" dirty="0">
                  <a:solidFill>
                    <a:schemeClr val="bg1"/>
                  </a:solidFill>
                </a:rPr>
                <a:t> S</a:t>
              </a:r>
              <a:r>
                <a:rPr lang="en-US" sz="1200" dirty="0"/>
                <a:t>lightly higher prices to cover store maintenance and staffing.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3459F7A-AA45-48A2-3E7C-C37022A02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98245" y="5145329"/>
              <a:ext cx="5359423" cy="74099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dirty="0"/>
                <a:t>Offers limited delivery options with high association costs. 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551E38C-3EEF-8471-7BFA-AB697A418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42665" y="5962734"/>
              <a:ext cx="5359423" cy="74099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  <a:p>
              <a:pPr algn="ctr"/>
              <a:r>
                <a:rPr lang="en-US" sz="1200" dirty="0"/>
                <a:t>Customers are exposed to a wider variety of products while browsing the store, leading to more impulse purchases.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48D49F8-E730-9A87-5F7D-9C5B53A5A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98247" y="6780139"/>
              <a:ext cx="5359422" cy="74099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  <a:p>
              <a:pPr algn="ctr"/>
              <a:r>
                <a:rPr lang="en-IN" sz="1200" dirty="0"/>
                <a:t>Impulse Purchases:</a:t>
              </a:r>
              <a:r>
                <a:rPr lang="en-US" sz="1200" dirty="0"/>
                <a:t>Better for impulse purchases, browsing, and situations where immediate product assessment is important. Can offer a more personalized customer service experience.</a:t>
              </a:r>
            </a:p>
            <a:p>
              <a:pPr algn="ctr"/>
              <a:endParaRPr lang="en-US" sz="120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DA83DAB-BF0F-9516-CF1E-1312FF630CF8}"/>
              </a:ext>
            </a:extLst>
          </p:cNvPr>
          <p:cNvSpPr/>
          <p:nvPr/>
        </p:nvSpPr>
        <p:spPr>
          <a:xfrm>
            <a:off x="116223" y="44809"/>
            <a:ext cx="12189964" cy="5106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60000">
                <a:schemeClr val="accent5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BB4B-CA76-B748-A9C3-802248D4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360" y="100164"/>
            <a:ext cx="3736972" cy="410057"/>
          </a:xfrm>
        </p:spPr>
        <p:txBody>
          <a:bodyPr>
            <a:no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Walmart Stores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A5776-02C6-34C0-7F8C-65A914AD8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50952" y="76531"/>
            <a:ext cx="2731626" cy="410058"/>
          </a:xfrm>
        </p:spPr>
        <p:txBody>
          <a:bodyPr>
            <a:no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Walmart stores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47793DA-3CFC-D462-7EEF-7A0BCE2018BE}"/>
              </a:ext>
            </a:extLst>
          </p:cNvPr>
          <p:cNvSpPr txBox="1">
            <a:spLocks/>
          </p:cNvSpPr>
          <p:nvPr/>
        </p:nvSpPr>
        <p:spPr>
          <a:xfrm>
            <a:off x="5781469" y="85078"/>
            <a:ext cx="629062" cy="410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V/S</a:t>
            </a:r>
          </a:p>
        </p:txBody>
      </p:sp>
    </p:spTree>
    <p:extLst>
      <p:ext uri="{BB962C8B-B14F-4D97-AF65-F5344CB8AC3E}">
        <p14:creationId xmlns:p14="http://schemas.microsoft.com/office/powerpoint/2010/main" val="399332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965" y="489137"/>
            <a:ext cx="3801035" cy="3376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25506" y="29523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Reviews on Walmart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948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REVIEWS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Wide selection of products:</a:t>
            </a:r>
            <a:r>
              <a:rPr lang="en-US" sz="1200" dirty="0"/>
              <a:t> One-stop shop for many needs.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Competitive prices:</a:t>
            </a:r>
            <a:r>
              <a:rPr lang="en-US" sz="1200" dirty="0"/>
              <a:t> Generally affordable, especially for store brands.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Convenience:</a:t>
            </a:r>
            <a:r>
              <a:rPr lang="en-US" sz="1200" dirty="0"/>
              <a:t> Many locations and long operating hours.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Customer service variations:</a:t>
            </a:r>
            <a:r>
              <a:rPr lang="en-US" sz="1200" dirty="0"/>
              <a:t> Service experiences can vary by location.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Inventory issues:</a:t>
            </a:r>
            <a:r>
              <a:rPr lang="en-US" sz="1200" dirty="0"/>
              <a:t> Items advertised online may not be available in stores.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Product quality concerns:</a:t>
            </a:r>
            <a:r>
              <a:rPr lang="en-US" sz="1200" dirty="0"/>
              <a:t> Inconsistent quality, with some items perceived as less durable.</a:t>
            </a:r>
          </a:p>
        </p:txBody>
      </p:sp>
    </p:spTree>
    <p:extLst>
      <p:ext uri="{BB962C8B-B14F-4D97-AF65-F5344CB8AC3E}">
        <p14:creationId xmlns:p14="http://schemas.microsoft.com/office/powerpoint/2010/main" val="371623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4376745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34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3835" y="0"/>
              <a:ext cx="12188165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5" y="0"/>
                <a:ext cx="12188165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40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228600" y="1364083"/>
            <a:ext cx="3492290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0" i="0" dirty="0">
                <a:effectLst/>
                <a:latin typeface="Segoe UI Light (Body)"/>
                <a:ea typeface="Calibri" panose="020F0502020204030204" pitchFamily="34" charset="0"/>
                <a:cs typeface="Calibri" panose="020F0502020204030204" pitchFamily="34" charset="0"/>
              </a:rPr>
              <a:t>The data pertains to the West Region of the United States.</a:t>
            </a:r>
          </a:p>
          <a:p>
            <a:pPr algn="ctr">
              <a:lnSpc>
                <a:spcPts val="1900"/>
              </a:lnSpc>
            </a:pPr>
            <a:endParaRPr lang="en-US" sz="1200" dirty="0">
              <a:latin typeface="Segoe UI Light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0" i="0" dirty="0">
                <a:effectLst/>
                <a:latin typeface="Segoe UI Light (Body)"/>
                <a:ea typeface="Calibri" panose="020F0502020204030204" pitchFamily="34" charset="0"/>
                <a:cs typeface="Calibri" panose="020F0502020204030204" pitchFamily="34" charset="0"/>
              </a:rPr>
              <a:t>Among sub-categories, chairs exhibit the highest sales.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4612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0" i="0" dirty="0">
                <a:effectLst/>
                <a:latin typeface="Segoe UI Light (Body)"/>
                <a:ea typeface="Calibri" panose="020F0502020204030204" pitchFamily="34" charset="0"/>
                <a:cs typeface="Calibri" panose="020F0502020204030204" pitchFamily="34" charset="0"/>
              </a:rPr>
              <a:t>The standard class is the predominantly utilized ship mode.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0" i="0" dirty="0">
                <a:effectLst/>
                <a:latin typeface="Segoe UI Light (Body)"/>
                <a:ea typeface="Calibri" panose="020F0502020204030204" pitchFamily="34" charset="0"/>
                <a:cs typeface="Calibri" panose="020F0502020204030204" pitchFamily="34" charset="0"/>
              </a:rPr>
              <a:t>California emerges with the highest sales among all states.</a:t>
            </a:r>
          </a:p>
          <a:p>
            <a:pPr algn="ctr">
              <a:lnSpc>
                <a:spcPts val="1900"/>
              </a:lnSpc>
            </a:pPr>
            <a:endParaRPr lang="en-US" sz="1200" dirty="0">
              <a:latin typeface="Segoe UI Light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0" i="0" dirty="0">
                <a:effectLst/>
                <a:latin typeface="Segoe UI Light (Body)"/>
                <a:ea typeface="Calibri" panose="020F0502020204030204" pitchFamily="34" charset="0"/>
                <a:cs typeface="Calibri" panose="020F0502020204030204" pitchFamily="34" charset="0"/>
              </a:rPr>
              <a:t>A graphical depiction illustrates sales forecasting spanning from 2015 to 2016, accompanied by a 95% confidence interval.</a:t>
            </a:r>
          </a:p>
          <a:p>
            <a:pPr algn="ctr">
              <a:lnSpc>
                <a:spcPts val="1900"/>
              </a:lnSpc>
            </a:pPr>
            <a:endParaRPr lang="en-US" sz="1200" dirty="0">
              <a:latin typeface="Segoe UI Light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3093406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0" i="0" dirty="0">
                <a:effectLst/>
              </a:rPr>
              <a:t>We observed that the same customer appears to have multiple postal codes associated with different locations for their product requirements, as indicated by the data.</a:t>
            </a:r>
            <a:endParaRPr lang="en-US" sz="1200" dirty="0"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C12B5B-E431-0217-8E0C-87B9890B0D8B}"/>
              </a:ext>
            </a:extLst>
          </p:cNvPr>
          <p:cNvSpPr txBox="1">
            <a:spLocks/>
          </p:cNvSpPr>
          <p:nvPr/>
        </p:nvSpPr>
        <p:spPr>
          <a:xfrm>
            <a:off x="228600" y="322759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Observation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  <wetp:taskpane dockstate="right" visibility="0" width="438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7D4A08F-4863-4422-9B54-1AC4D69A7D1B}">
  <we:reference id="wa200006000" version="1.2.1.0" store="en-US" storeType="OMEX"/>
  <we:alternateReferences>
    <we:reference id="wa200006000" version="1.2.1.0" store="wa200006000" storeType="OMEX"/>
  </we:alternateReferences>
  <we:properties>
    <we:property name="document_UID" value="&quot;42577c01-3fa1-4dfe-9de4-bf95c53b09d9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16273EE-54AB-46E0-A672-EF67C05D8C7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9b2930e-a64c-4971-86cc-905f336e118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0E1A77&quot;"/>
    <we:property name="bookmark" value="&quot;H4sIAAAAAAAAA+1aTW/bOBD9K4ZOW8C7oERJpHKz4wQosNtN6yI9LHIgxZGjVpa0FJXEDfzfdyjaaerWdtrmw/FGB0McUuSbN4/kkPC1p/KmLsTsjZiCd+ANq+rTVOhPPd/re6WzScEIDQkBReIgjDOfqRBrq9rkVdl4B9eeEXoC5jRvWlHYjtD4z1nfE0VxIia2lImigb5Xg26qUhT5Z3CNscroFuZ9D67qotLCdjk2woDt9gKbYxkh+H9QHFGkJr+AMaTGWd9BXWmzKHMuaUTiLFGBjGJgoaSA3zSutoO5vb0dtAN2WJVG5CUCsLYoDJMQGEt8UPhFBAxSa8/ywiyayNnRVa3Rb2RjVlvaDtGLSaXzVBRe55+Gxrlz7R1WRTvt3o6+so+rVqfwDrKuqjS5mWFPH0SBMTHeHHk60RWy2JkXA8w6+3l1eagBLco7IPP+DYqBuhBlitZVCIPJRMNEmEXx6P7xjUWBsbfG47ZcxIzsKFZ8zXKzHewZWpq8nBQLAX9RzHvnQ1q0DWoC1FDow3M7Es4U+RE1Z2WCX1dagR7OOqWMcr0Uc9Bfgf90Ps/PllMNW3y8NX9uBGex37eEz+a2LgWWEBpLLolPBGT462+dac9J4w++Koxb+fuGlWGfBLyG/EfU7wrZTsNZkIaKZzLkEiglAfBAvmj4hxCd53Xvr0rBi4AfWsC3mF6oVwoVCs45C0MFKeZ+hO2yeu+6cz+gfHu/Ba++IRYmUyjNzwhYVWVrdly5T5A7bGbZiZdGkEgWCR5wnnLuMxKrreJ9X9VvkGnXxjY5XZ47kNhjXU27xosDUtPKf1tAP1Y5Hy8r8P3t8mVTT5e2i1Wa+54TAbFEjqFABu/OmCt0XW/cp/pLCFkOhfLsUH8/mrLWg9ykKYyRdxB1MXYEBXZC35nJD+e4ISyILFW+hP96BWxz/1x34IUsYH0PN5Ka2+ds/hRp4csh7P+zkN4piWVpRAMmCfUJJZBBSmi0D2nAdu0IrZ6jXKwJT8tBGPgqCkSaCSEYZ2KXg/b0J48e/eZKom2moHvpLxyha6HBVEejET+KExb7w0E4ZMMhHQziEfdpkpARGx6viuy7s30BI4cf2Jp+xkc36TlNSJRR1A4J/STOopQmO5s++bd3/cuFq/6tfX9zgtClk/eUbvnfIdhUluIOwLNNuHyyLuPaSv4DJ13bGH/0tOsLB1uA7WTm9XJVv9tZ4iNeFN1ZyG7LiOOUxmnsZ4nEh0dhoPbhwv6Zp4lr9dLt8qEfKM6IFEqSMFGZ4tsvSZ4wZG9b4Vrse9TWO+oCl0kZBzQDiqeyOCaSAvBdDtzgArSYQG8EBS5RetUvf+8CuN1hF8gg8X3GeQJMREGQZYylO71o3iz9r0crLgV7F8ONvrrwRZHCiGVMUZrImKYSoFtAN3pt4MrI6uprx7vntsXDkSdd0lq1pqlFCieidEl07TB2R8FrKwFRKjcudEq59v7MUT1u6FNRtN2Bw/7xZpnh4vMfC82pdvAjAAA=&quot;"/>
    <we:property name="creatorSessionId" value="&quot;02b41bb5-ad3a-43a9-b41f-f215c5b7b920&quot;"/>
    <we:property name="creatorTenantId" value="&quot;5765f1fe-7f94-4dfb-a770-e6f4e2b3c41f&quot;"/>
    <we:property name="creatorUserId" value="&quot;1003200197ED4A58&quot;"/>
    <we:property name="datasetId" value="&quot;6cac22d3-8572-4266-ba21-80c8c93e7ca5&quot;"/>
    <we:property name="embedUrl" value="&quot;/reportEmbed?reportId=ce1a0cee-795f-4bd3-ad21-593800033fed&amp;config=eyJjbHVzdGVyVXJsIjoiaHR0cHM6Ly9XQUJJLVVTLUNFTlRSQUwtQS1QUklNQVJZLXJlZGlyZWN0LmFuYWx5c2lzLndpbmRvd3MubmV0IiwiZW1iZWRGZWF0dXJlcyI6eyJ1c2FnZU1ldHJpY3NWTmV4dCI6dHJ1ZX19&amp;disableSensitivityBanner=true&quot;"/>
    <we:property name="initialStateBookmark" value="&quot;H4sIAAAAAAAAA+1ZbW/bNhD+K4Y+bYA3SKIkUvlmxw5QdHlpXKQfBmMgxZOjVpY0ikriBv7vO0pykrrzS7skdrL4gyEd6ePdc8+RvPOtJZOySPnshE/BOrD6ef5lytWXjmN1rayVnZ6+P+6dv//rpHc8RHFe6CTPSuvg1tJcTUBfJGXFU6MBhX+OuxZP0zM+MW8xT0voWgWoMs94mnyFZjIOaVXBvGvBTZHmihuVI801GLVXOB3fcW3nd4Ir8kgnVzCCSDfScyhypdt3xgTx7SAOpSv8AKgnCOBvyma0NnPzfLNobdhhnmmeZGiAkfmeF3pAaeiAxF/4QCEy8jhJdTtFzIY3hUK/EY1ZYfA6RC8muUoinlq1fwrKxp1b6zBPq2n9NPxGPsorFcE5xPVQphM9Q02feIrB0NYccTpTOaJYi9sFZrX8Mr8+VIASaR3Y8+6dFT15xbMIpcsm9CYTBROu29fh49s34inG3giPqqyNmb2ntuJjnOjNxo5RUibZJG0JfM+Yj40PUVqVyAmQfa4OL81KmCniM3LO0AR/nSsJqj+rmTJI1ILMbnfJ/N35PB8vUg1nfH6QP3eEM7Y/NoXHczMWAQ1tEggmbMfmEOO3szHTXhLHn3xXGFXitzU7w2si8Arwn5G/S2A3HI7dyJMsFh4TQIjtAnPFG4d/yKLLpOgc5xLeCPzUBH6AdMtewaXHGWPU8yREnNo23Wf2bntyPyF9O7+4v34HLEymkOmfIbDMs0rvOXN3cHdYj3JDXuJDKKjPmctYxJhD7UBuJO/HvDhBpJs5ZsrFou5AYI9UPq0nt5VRWYm/K0A/ljEfLQbw+cPiYZ2ma6NiGeau1ZDANkCOIEUEt0esealVrz2nugsT4gRSaZmlTp+NWauNXMcpjJF14NcxbgByTUJvjeSnSzwQWiAzmSzMf7dkbPn4WNfGc5HCag13lJqbz3i+i2vhWxH2/9lIt7rE0sgnLhU2cWxiQwyRTfzXcA3YzB2u5EukixFhtex6riN9l0cx55wyyvc5aLuvPDrku5ZEVU5BdaL/UEIXXIHOh4MBGwYhDZx+z+vTfp/0esGAOSQM7QHtHy2T7F+zvTUjgR84mn7GxybpfV9SGsVUEhKKgEQCoL4+rfVWw40W+c237hhtbug4lLEQKPddN45R9V73chAVnRtc3g2WOOm+un1kra/NZhILEbgkBoJnQBDYggCwfQ5f7woUn0BnACnmUZu59345ry6Gmx1uAsk8x5WM2ljYC9sLZSzZ5qJoh4H8UPFmxms/zFc72gQuCCISRIEThwI/zPdcudcb6JbH+QuP2sqmXZ1rJLT9mODty/acMIj9iIQbQ7arBoTzsG6+bi8LzoPKeX2JXTdkHqlh4aw8oGoDXmzLwrFX9Sw2gv/EbYtNiD974+Iegw2G7WXv4u3P7v3uszzjXy1bE3lc5838IWYWDk/qlMsrXRY8gjOeNVtA0SiqS8FbwxmeyaY8g/o8ubX+SDAYTZgueFrVxZmqzEq4BgYuabN5i/mtcf8A8cJqRhgkAAA=&quot;"/>
    <we:property name="isFiltersActionButtonVisible" value="true"/>
    <we:property name="isVisualContainerHeaderHidden" value="false"/>
    <we:property name="pageDisplayName" value="&quot;1&quot;"/>
    <we:property name="pageName" value="&quot;ReportSection88b3506f9d2b56e74b3e&quot;"/>
    <we:property name="reportEmbeddedTime" value="&quot;2024-05-05T10:25:40.688Z&quot;"/>
    <we:property name="reportName" value="&quot;Walmart&quot;"/>
    <we:property name="reportState" value="&quot;CONNECTED&quot;"/>
    <we:property name="reportUrl" value="&quot;/groups/me/reports/ce1a0cee-795f-4bd3-ad21-593800033fed/ReportSection88b3506f9d2b56e74b3e?bookmarkGuid=c7c8c7e0-1239-4457-8a29-3db22ec0dafd&amp;bookmarkUsage=1&amp;ctid=5765f1fe-7f94-4dfb-a770-e6f4e2b3c41f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3550b905-4568-4d8a-900b-20406be8973a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0E1A77&quot;"/>
    <we:property name="bookmark" value="&quot;H4sIAAAAAAAAA+1YTW/TQBD9K9GeQIqQ7fiztxIKHAqUFhUh1MPYHjvbbrzWeh2aVvnvzK4dGiltw0cPKPUp9tvJzLzZ9XuWb1nOm1rA8iPMkR2w11JezUFdjVw2ZlWHFT6mkwm6WRoVeTTBJAx8WpW15rJq2MEt06BK1Oe8aUGYRAR+vxgzEOIESnNXgGhwzGpUjaxA8BvsgmlJqxZXY4bXtZAKTMozDRpN2gWF0z214L6aUEXINF/gGWa6Q0+xlkr39+gkWVzEkRPHTuSmmYNuSv9pulXb5u54U9Q2NpWVBl5RAwbD0PNTJw0xhNjDME0gLwxecKH7kHR5dF0r4k3TWNZmbFNiUUrFMxDM8lPYdHRu2XuOClQ2Wx7jAoVBju5f3146UZLGqJfnoHg3LtmqDLcDO/wUbadHleaasrGvIGh/NVvRzPs9/5WJ2lxnJ/iTylGN3pi9MMEbLTEDju4As9wTYZ9byo7KYjP5Y6qQYnN24KzGz3wyH+hIzR6dy2G+gCoj9PkM5RvC42flwZkclqXCsmtki8xUinZ+D76b5AajMxCkXQZ821a95jjbvV4Q0vCqFL2m3YnIl45CoyG7wvyQ/jKdmTqkneklqZARjtVa1qjw5YZW9c/I0irK/u7/hlzsM831s3+xMmgQOr6fBVHg+kUcAuZumg52MtjJYCf7bCd0WXA9+MngJ0/tJ06QeH6EceI7SRFOiiLwwp1+8v+/WA1KNrje8D7wr+8DO+1E8AoHH3ng8dtnjs/SK0MPIgjC3E+SGKM8Qc8J9sorH1O/v+po9MJ7udWVXm/CH4qNVohzqH9Lat4p2dZ2G568b3MW7HG464LNUZX20MpWNzVkeAIV2vJ1l4Bj9zH4uoYqN3zttTK/x5wOT0f3HERrv5qbT97MlrHVfgJBZQBvahcAAA==&quot;"/>
    <we:property name="creatorSessionId" value="&quot;d18ad187-a5e0-4bc9-8624-ddac77b53547&quot;"/>
    <we:property name="creatorTenantId" value="&quot;5765f1fe-7f94-4dfb-a770-e6f4e2b3c41f&quot;"/>
    <we:property name="creatorUserId" value="&quot;1003200197ED4A58&quot;"/>
    <we:property name="datasetId" value="&quot;6cac22d3-8572-4266-ba21-80c8c93e7ca5&quot;"/>
    <we:property name="embedUrl" value="&quot;/reportEmbed?reportId=ce1a0cee-795f-4bd3-ad21-593800033fed&amp;config=eyJjbHVzdGVyVXJsIjoiaHR0cHM6Ly9XQUJJLVVTLUNFTlRSQUwtQS1QUklNQVJZLXJlZGlyZWN0LmFuYWx5c2lzLndpbmRvd3MubmV0IiwiZW1iZWRGZWF0dXJlcyI6eyJ1c2FnZU1ldHJpY3NWTmV4dCI6dHJ1ZX19&amp;disableSensitivityBanner=true&quot;"/>
    <we:property name="initialStateBookmark" value="&quot;H4sIAAAAAAAAA+1Y226bQBD9FWufWsmqMAEMeXNdt5VyT6pUVRVVAwx4kzWLlsWNG/nfO7vgxpKTuJc8VA5PNmeHmXNmlzOIO5byqhSwOIYZsn32VsqbGaib3oD1WdFiJycHR6Pzg2/Ho6MJwbLUXBYV279jGlSO+pJXNQiTgcCvV30GQpxCbq4yEBX2WYmqkgUI/gObYFrSqsZln+FtKaQCk/JCg0aTdk7hdE21B2/2qCIkms/xAhPdoOdYSqXba3SiJMzCoROGznAQJw4OYrqnalYtze3xpqglNpaFBl4QAYNh4HqxEwcYQOhiEEeQZgbPuNBtSLyY3JaKdFM3FqXp15hU5FLxBASz+hRWjZw79pGjApVMF4c4R2GQycPrm0unSlIb9eISFG/aJWuV4GZgg5+jZTopNNeUjX0GQRur2ZJ63m72r0xEc5Wd4BOVouq9M3thgtcoMQP27gGz3AphZzVlR2Wxqfw+VkixKdt3lv0X3pkjOlLTJ/sySudQJIS+nKZ8QXj6rDzak1GeK8wbIhtixlLUswfw7SLXFF2AIO8y4Pu6aD3H2eR6RUjFi1y0nnZvIp8aCZWG5AbTEd0ynpo65J3xNbmQMY7lytao8PWaV7XPyMI6yu7u/5pd7LLM1bN/tTSoHziel/hDf+BlYQCYDuK4GyfdOOnGyS6PE/qbcd3Nk26ePPc8cfzI9YYYRp4TZcFelvlusHWe/P8vVp2TdVOvex/41/eBreNE8AK7OfLI47fLGl/krAxcGIIfpF4UhThMI3Qdf6dm5VPu91eMeq/c1xus9GoT/tBstEKcQflbVvNBybq02/DsvM1ZsMfhngWbocrtoZW1rkpI8BQKtOXLJgHH5mPwbQlFavTa/8r8HnI6PI3cSxC1UWo/eTNbhDrAY4FbbjAfwpmlZdn9BAdBYHCTFwAA&quot;"/>
    <we:property name="isFiltersActionButtonVisible" value="true"/>
    <we:property name="isVisualContainerHeaderHidden" value="false"/>
    <we:property name="pageDisplayName" value="&quot;2&quot;"/>
    <we:property name="pageName" value="&quot;ReportSectione09c8f87088071bc0e1b&quot;"/>
    <we:property name="reportEmbeddedTime" value="&quot;2024-05-05T10:30:26.343Z&quot;"/>
    <we:property name="reportName" value="&quot;Walmart&quot;"/>
    <we:property name="reportState" value="&quot;CONNECTED&quot;"/>
    <we:property name="reportUrl" value="&quot;/groups/me/reports/ce1a0cee-795f-4bd3-ad21-593800033fed/ReportSectione09c8f87088071bc0e1b?bookmarkGuid=81ce2ed7-4d48-44ed-bc94-0343a17ae80d&amp;bookmarkUsage=1&amp;ctid=5765f1fe-7f94-4dfb-a770-e6f4e2b3c41f&amp;fromEntryPoint=export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751ba2a1-f7e1-4b69-bfc2-4ec24e03d56a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12239E&quot;"/>
    <we:property name="bookmark" value="&quot;H4sIAAAAAAAAA9VVUU/cMAz+KygvgFSha+8oHG/sxCQ0mBA3sYfpHtzULYE0qZL0xu3U/z4naeGYNvEypK1SpcR27M/252TLSmFbCZvP0CA7Yx+0fmzAPO6lLGEqyqp5dlKl+Rx5VVTltODprCCtbp3QyrKzLXNganR3wnYgvSMSfmP8OD/NYD7JpzDL0yKfZNmMrRIGUt5A7W0qkBYT1qKxWoEUPzC6IJUzHfYJw6dWagM+0NKBQx9sTea0J2Dp0ZRwAHdijUvkLkpvsdXGDftJnh8XaZml+Wk5nfHjk3nmz9ioDeDftvdBA7CFVg6EIgBe9tsESV4J6QaTYnPx1BqqBtVo0/piLiiLWhvBQbKQn0Eb09myhZZdE1YXr+RL3RmOt1gFlXLCbcjTV5DUKbd3kB2ynmp1YzRVMqhirbzwXn9fGKRdyc4mffIM47xcg+Ik/RXDeV0brMEN24t3AgiSCOCFHzs1NG7yD+OlZSXc24BXJLFC1XJg8gt1vsQ8Gmj96BQPRDfPkH7kL0V42CHlQJNNoM5f58UqIBf1vaTf+dMW5ThAFLAEB9eElBQ73o6GESQDy8nnZRlr3LRghB0rPu4+CeVLkrArrNw7sft2hH8laOJiue9Adr7S+wu6USptlIB9Mu770JwGHfjs/AW17JqDV+l5Uh6yVU+XVJzhF6DXz+e2OwS079SehHHg91iGXC4dNjGQKNF7EWj/4yYkbO2VA70m4UocbSI1/bc7I9Q0el78QnfOtsDxBlTkYRsBhYqExoAqsRyb9AdQ4dlhIQjNpigkvnHAP0Yjhej7CYoRwBw0BwAA&quot;"/>
    <we:property name="creatorSessionId" value="&quot;26f56824-e1d6-458c-81db-3b5a7f37637c&quot;"/>
    <we:property name="creatorTenantId" value="&quot;5765f1fe-7f94-4dfb-a770-e6f4e2b3c41f&quot;"/>
    <we:property name="creatorUserId" value="&quot;1003200197ED4A58&quot;"/>
    <we:property name="datasetId" value="&quot;6cac22d3-8572-4266-ba21-80c8c93e7ca5&quot;"/>
    <we:property name="embedUrl" value="&quot;/reportEmbed?reportId=ce1a0cee-795f-4bd3-ad21-593800033fed&amp;config=eyJjbHVzdGVyVXJsIjoiaHR0cHM6Ly9XQUJJLVVTLUNFTlRSQUwtQS1QUklNQVJZLXJlZGlyZWN0LmFuYWx5c2lzLndpbmRvd3MubmV0IiwiZW1iZWRGZWF0dXJlcyI6eyJ1c2FnZU1ldHJpY3NWTmV4dCI6dHJ1ZX19&amp;disableSensitivityBanner=true&quot;"/>
    <we:property name="initialStateBookmark" value="&quot;H4sIAAAAAAAAA81TTW/bMAz9K4VOK2AMtpN4bW5pkF26tkEydIciGGib8dTKkiDLWb3A/32k7H5sl+6wAfPF4iNNvkc/HUUpG6ugu4YaxVxcGPNQg3s4SUQk9Ijd3FxeLTaXX68XVyuCjfXS6EbMj8KDq9DfyqYFxR0IvNtFApRaQ8XRHlSDkbDoGqNByR84FFPKuxb7SOCjVcYBt9x68MhtD1ROMc1O3k9oIhReHnCLhR/QDVrj/BjHWTbLkzJNsrNyMi1mH85T/qYZsoHm2/U8NBBbGu1BaiLAWDHLzlI4j7MJTLMkz+I0nTK+l8qPJXm3erSOdNM2Osv7WpKKyjhZgBJBn8NmkHMUS6PaOpxWv+Bb07oCN7gPKe2l76jTF1D0M/zJu/RU9LSrtTO0yZAadsXgN/N96ZCiUszjPnqmsSgPoAtCf+ewqCqHFfgxXP0jgqDIAAx+bPX44+L/mC8d99K/TXhHSCN1pUYnv1jn86CjBsuXJL8nu7FD+if/0oT7V6YcbdIF6/x1X+z68LwmImqk28oH0/rGQoFr0BjG26GBxFBH6wddstxwdvz+JMnwg9pbUC0L5QsswgzSL3OFf1g/kvsJ2Lc5k3sEAAA=&quot;"/>
    <we:property name="isFiltersActionButtonVisible" value="true"/>
    <we:property name="isVisualContainerHeaderHidden" value="false"/>
    <we:property name="pageDisplayName" value="&quot;3&quot;"/>
    <we:property name="pageName" value="&quot;ReportSection0665b1d2168d34c57923&quot;"/>
    <we:property name="reportEmbeddedTime" value="&quot;2024-05-05T10:33:07.171Z&quot;"/>
    <we:property name="reportName" value="&quot;Walmart&quot;"/>
    <we:property name="reportState" value="&quot;CONNECTED&quot;"/>
    <we:property name="reportUrl" value="&quot;/groups/me/reports/ce1a0cee-795f-4bd3-ad21-593800033fed/ReportSection0665b1d2168d34c57923?bookmarkGuid=b48075c5-3a66-4169-a8f6-ad31865e111b&amp;bookmarkUsage=1&amp;ctid=5765f1fe-7f94-4dfb-a770-e6f4e2b3c41f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2576</TotalTime>
  <Words>1213</Words>
  <Application>Microsoft Office PowerPoint</Application>
  <PresentationFormat>Widescreen</PresentationFormat>
  <Paragraphs>125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Century Gothic</vt:lpstr>
      <vt:lpstr>Gautami</vt:lpstr>
      <vt:lpstr>Roboto</vt:lpstr>
      <vt:lpstr>Roboto Bold</vt:lpstr>
      <vt:lpstr>Roboto Medium</vt:lpstr>
      <vt:lpstr>Segoe UI</vt:lpstr>
      <vt:lpstr>Segoe UI Light</vt:lpstr>
      <vt:lpstr>Segoe UI Light (Body)</vt:lpstr>
      <vt:lpstr>Office Theme</vt:lpstr>
      <vt:lpstr>PowerPoint Presentation</vt:lpstr>
      <vt:lpstr>Project analysis slide 3</vt:lpstr>
      <vt:lpstr>PowerPoint Presentation</vt:lpstr>
      <vt:lpstr>PowerPoint Presentation</vt:lpstr>
      <vt:lpstr>Project analysis slide 2</vt:lpstr>
      <vt:lpstr>PowerPoint Presentation</vt:lpstr>
      <vt:lpstr>PowerPoint Presentation</vt:lpstr>
      <vt:lpstr>PowerPoint Presentation</vt:lpstr>
      <vt:lpstr>Project analysis slide 6</vt:lpstr>
      <vt:lpstr>Project analysis slide 10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1198</dc:creator>
  <cp:lastModifiedBy>AMRIT VERMA</cp:lastModifiedBy>
  <cp:revision>6</cp:revision>
  <dcterms:created xsi:type="dcterms:W3CDTF">2024-05-02T16:49:02Z</dcterms:created>
  <dcterms:modified xsi:type="dcterms:W3CDTF">2024-05-05T12:22:08Z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