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1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Asati" userId="ec39540647b95e05" providerId="LiveId" clId="{EEC9989E-34A7-4118-8F55-D41DC7A9700B}"/>
    <pc:docChg chg="modSld">
      <pc:chgData name="Aniket Asati" userId="ec39540647b95e05" providerId="LiveId" clId="{EEC9989E-34A7-4118-8F55-D41DC7A9700B}" dt="2022-12-07T17:30:22.864" v="1" actId="5793"/>
      <pc:docMkLst>
        <pc:docMk/>
      </pc:docMkLst>
      <pc:sldChg chg="modSp mod">
        <pc:chgData name="Aniket Asati" userId="ec39540647b95e05" providerId="LiveId" clId="{EEC9989E-34A7-4118-8F55-D41DC7A9700B}" dt="2022-12-07T17:30:22.864" v="1" actId="5793"/>
        <pc:sldMkLst>
          <pc:docMk/>
          <pc:sldMk cId="0" sldId="268"/>
        </pc:sldMkLst>
        <pc:spChg chg="mod">
          <ac:chgData name="Aniket Asati" userId="ec39540647b95e05" providerId="LiveId" clId="{EEC9989E-34A7-4118-8F55-D41DC7A9700B}" dt="2022-12-07T17:30:20.383" v="0" actId="5793"/>
          <ac:spMkLst>
            <pc:docMk/>
            <pc:sldMk cId="0" sldId="268"/>
            <ac:spMk id="167" creationId="{00000000-0000-0000-0000-000000000000}"/>
          </ac:spMkLst>
        </pc:spChg>
        <pc:spChg chg="mod">
          <ac:chgData name="Aniket Asati" userId="ec39540647b95e05" providerId="LiveId" clId="{EEC9989E-34A7-4118-8F55-D41DC7A9700B}" dt="2022-12-07T17:30:22.864" v="1" actId="5793"/>
          <ac:spMkLst>
            <pc:docMk/>
            <pc:sldMk cId="0" sldId="268"/>
            <ac:spMk id="1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b98c9077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b98c9077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b98c9077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b98c9077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42bcdfac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42bcdfac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7a02ec43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7a02ec43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b98c907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b98c907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b98c907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b98c907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7a02ec43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7a02ec43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c4368787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9c4368787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7a02ec43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a7a02ec43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7a02ec43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7a02ec43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7a02ec43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7a02ec43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c4368787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c4368787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c4368787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c4368787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c4368787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c4368787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7a02ec43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7a02ec43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7a02ec43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7a02ec43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nds-on.cloud/how-to-start-using-aws-step-function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youtu.be/vXiZO1c5Sk0" TargetMode="External"/><Relationship Id="rId4" Type="http://schemas.openxmlformats.org/officeDocument/2006/relationships/hyperlink" Target="https://hands-on.cloud/working-with-step-functions-in-python-using-boto3/#:~:text=Step%20Functions%20workflows%20manage%20failures%2C%20retries%2C%20parallelization%2C%20service,library%20%28Python%20SDK%20for%20AWS%29.%20Table%20of%20conten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8900" y="98250"/>
            <a:ext cx="8906100" cy="49479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11550" y="2175300"/>
            <a:ext cx="8520600" cy="793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196975"/>
            <a:ext cx="85206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212529"/>
                </a:solidFill>
                <a:highlight>
                  <a:srgbClr val="FFFFFF"/>
                </a:highlight>
              </a:rPr>
              <a:t>Teach Back</a:t>
            </a:r>
            <a:endParaRPr sz="3600" b="1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12529"/>
                </a:solidFill>
                <a:highlight>
                  <a:srgbClr val="FFFFFF"/>
                </a:highlight>
              </a:rPr>
              <a:t>Topic - AWS Step Function </a:t>
            </a:r>
            <a:endParaRPr sz="23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18150" y="4590050"/>
            <a:ext cx="264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Presented By </a:t>
            </a:r>
            <a:r>
              <a:rPr lang="en"/>
              <a:t>- Surbhi Nayak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827450" y="2795050"/>
            <a:ext cx="3479700" cy="4002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5" y="4590050"/>
            <a:ext cx="1098651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499" y="1122950"/>
            <a:ext cx="1305900" cy="9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108900" y="98250"/>
            <a:ext cx="8906100" cy="49479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622525" y="449050"/>
            <a:ext cx="5194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solidFill>
                  <a:srgbClr val="212529"/>
                </a:solidFill>
                <a:highlight>
                  <a:srgbClr val="FFFFFF"/>
                </a:highlight>
              </a:rPr>
              <a:t>Use Case Flow in AWS</a:t>
            </a:r>
            <a:endParaRPr sz="1700" b="1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5" y="4590050"/>
            <a:ext cx="1098651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350" y="926050"/>
            <a:ext cx="7619683" cy="35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108900" y="98250"/>
            <a:ext cx="8906100" cy="49479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622525" y="449050"/>
            <a:ext cx="5194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solidFill>
                  <a:srgbClr val="212529"/>
                </a:solidFill>
                <a:highlight>
                  <a:srgbClr val="FFFFFF"/>
                </a:highlight>
              </a:rPr>
              <a:t>Working with Step Functions with Boto3</a:t>
            </a:r>
            <a:r>
              <a:rPr lang="en" sz="1700" b="1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 sz="1700" b="1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622525" y="1600250"/>
            <a:ext cx="4107900" cy="264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696100" y="1638525"/>
            <a:ext cx="3947400" cy="22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12529"/>
                </a:solidFill>
                <a:highlight>
                  <a:srgbClr val="FFFFFF"/>
                </a:highlight>
              </a:rPr>
              <a:t>State Machine</a:t>
            </a:r>
            <a:endParaRPr sz="1300" b="1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9525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●"/>
            </a:pPr>
            <a:r>
              <a:rPr lang="en" sz="1300" b="1">
                <a:solidFill>
                  <a:srgbClr val="262626"/>
                </a:solidFill>
                <a:highlight>
                  <a:srgbClr val="FFFFFF"/>
                </a:highlight>
              </a:rPr>
              <a:t>ProcessTransaction</a:t>
            </a:r>
            <a:r>
              <a:rPr lang="en" sz="1300">
                <a:solidFill>
                  <a:srgbClr val="262626"/>
                </a:solidFill>
                <a:highlight>
                  <a:srgbClr val="FFFFFF"/>
                </a:highlight>
              </a:rPr>
              <a:t> – is the </a:t>
            </a:r>
            <a:r>
              <a:rPr lang="en" sz="1150" b="1">
                <a:solidFill>
                  <a:srgbClr val="0A0A0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Choice</a:t>
            </a:r>
            <a:r>
              <a:rPr lang="en" sz="1300" b="1">
                <a:solidFill>
                  <a:srgbClr val="262626"/>
                </a:solidFill>
                <a:highlight>
                  <a:srgbClr val="FFFFFF"/>
                </a:highlight>
              </a:rPr>
              <a:t> </a:t>
            </a:r>
            <a:r>
              <a:rPr lang="en" sz="1300">
                <a:solidFill>
                  <a:srgbClr val="262626"/>
                </a:solidFill>
                <a:highlight>
                  <a:srgbClr val="FFFFFF"/>
                </a:highlight>
              </a:rPr>
              <a:t>state that uses the </a:t>
            </a:r>
            <a:r>
              <a:rPr lang="en" sz="1150" b="1">
                <a:solidFill>
                  <a:srgbClr val="0A0A0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TransactionType</a:t>
            </a:r>
            <a:r>
              <a:rPr lang="en" sz="1300">
                <a:solidFill>
                  <a:srgbClr val="262626"/>
                </a:solidFill>
                <a:highlight>
                  <a:srgbClr val="FFFFFF"/>
                </a:highlight>
              </a:rPr>
              <a:t> input value to choose the next step (process purchase or process refund)</a:t>
            </a:r>
            <a:endParaRPr sz="13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9525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●"/>
            </a:pPr>
            <a:r>
              <a:rPr lang="en" sz="1300" b="1">
                <a:solidFill>
                  <a:srgbClr val="262626"/>
                </a:solidFill>
                <a:highlight>
                  <a:srgbClr val="FFFFFF"/>
                </a:highlight>
              </a:rPr>
              <a:t>ProcessPurchase</a:t>
            </a:r>
            <a:r>
              <a:rPr lang="en" sz="1300">
                <a:solidFill>
                  <a:srgbClr val="262626"/>
                </a:solidFill>
                <a:highlight>
                  <a:srgbClr val="FFFFFF"/>
                </a:highlight>
              </a:rPr>
              <a:t> – is the </a:t>
            </a:r>
            <a:r>
              <a:rPr lang="en" sz="1150" b="1">
                <a:solidFill>
                  <a:srgbClr val="0A0A0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1300" b="1">
                <a:solidFill>
                  <a:srgbClr val="262626"/>
                </a:solidFill>
                <a:highlight>
                  <a:srgbClr val="FFFFFF"/>
                </a:highlight>
              </a:rPr>
              <a:t> </a:t>
            </a:r>
            <a:r>
              <a:rPr lang="en" sz="1300">
                <a:solidFill>
                  <a:srgbClr val="262626"/>
                </a:solidFill>
                <a:highlight>
                  <a:srgbClr val="FFFFFF"/>
                </a:highlight>
              </a:rPr>
              <a:t>implemented by the Lambda function</a:t>
            </a:r>
            <a:endParaRPr sz="13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9525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●"/>
            </a:pPr>
            <a:r>
              <a:rPr lang="en" sz="1300" b="1">
                <a:solidFill>
                  <a:srgbClr val="262626"/>
                </a:solidFill>
                <a:highlight>
                  <a:srgbClr val="FFFFFF"/>
                </a:highlight>
              </a:rPr>
              <a:t>ProcessRefund</a:t>
            </a:r>
            <a:r>
              <a:rPr lang="en" sz="1300">
                <a:solidFill>
                  <a:srgbClr val="262626"/>
                </a:solidFill>
                <a:highlight>
                  <a:srgbClr val="FFFFFF"/>
                </a:highlight>
              </a:rPr>
              <a:t> – is the </a:t>
            </a:r>
            <a:r>
              <a:rPr lang="en" sz="1150" b="1">
                <a:solidFill>
                  <a:srgbClr val="0A0A0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1300" b="1">
                <a:solidFill>
                  <a:srgbClr val="262626"/>
                </a:solidFill>
                <a:highlight>
                  <a:srgbClr val="FFFFFF"/>
                </a:highlight>
              </a:rPr>
              <a:t> </a:t>
            </a:r>
            <a:r>
              <a:rPr lang="en" sz="1300">
                <a:solidFill>
                  <a:srgbClr val="262626"/>
                </a:solidFill>
                <a:highlight>
                  <a:srgbClr val="FFFFFF"/>
                </a:highlight>
              </a:rPr>
              <a:t>implemented by the Lambda function</a:t>
            </a:r>
            <a:endParaRPr sz="1300">
              <a:solidFill>
                <a:srgbClr val="262626"/>
              </a:solidFill>
              <a:highlight>
                <a:srgbClr val="FFFFFF"/>
              </a:highlight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5" y="4590050"/>
            <a:ext cx="1098651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620" y="1150951"/>
            <a:ext cx="3860429" cy="33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108900" y="98250"/>
            <a:ext cx="8906100" cy="49479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311550" y="2175300"/>
            <a:ext cx="8520600" cy="793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311700" y="2196975"/>
            <a:ext cx="8520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212529"/>
                </a:solidFill>
                <a:highlight>
                  <a:srgbClr val="FFFFFF"/>
                </a:highlight>
              </a:rPr>
              <a:t>Challenges</a:t>
            </a:r>
            <a:endParaRPr sz="5600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5" y="4590050"/>
            <a:ext cx="1098651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108900" y="98250"/>
            <a:ext cx="8906100" cy="49479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706975" y="1196550"/>
            <a:ext cx="8286000" cy="103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9225" lvl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50"/>
            </a:pPr>
            <a:r>
              <a:rPr lang="en" sz="1300" b="1" dirty="0">
                <a:solidFill>
                  <a:srgbClr val="262626"/>
                </a:solidFill>
                <a:highlight>
                  <a:srgbClr val="FFFFFF"/>
                </a:highlight>
              </a:rPr>
              <a:t>Challenge </a:t>
            </a:r>
            <a:r>
              <a:rPr lang="en" sz="1300" dirty="0">
                <a:solidFill>
                  <a:srgbClr val="262626"/>
                </a:solidFill>
                <a:highlight>
                  <a:srgbClr val="FFFFFF"/>
                </a:highlight>
              </a:rPr>
              <a:t>- While development I have faced the multi region error </a:t>
            </a:r>
            <a:endParaRPr sz="1300" dirty="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300" dirty="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300" dirty="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300" dirty="0">
              <a:solidFill>
                <a:srgbClr val="262626"/>
              </a:solidFill>
              <a:highlight>
                <a:srgbClr val="FFFFFF"/>
              </a:highlight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75" y="1739350"/>
            <a:ext cx="8589251" cy="15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706975" y="3482550"/>
            <a:ext cx="7840200" cy="123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9225" lvl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50"/>
            </a:pPr>
            <a:r>
              <a:rPr lang="en" sz="1300" b="1" dirty="0">
                <a:solidFill>
                  <a:srgbClr val="262626"/>
                </a:solidFill>
                <a:highlight>
                  <a:srgbClr val="FFFFFF"/>
                </a:highlight>
              </a:rPr>
              <a:t>Solution </a:t>
            </a:r>
            <a:r>
              <a:rPr lang="en" sz="1300" dirty="0">
                <a:solidFill>
                  <a:srgbClr val="262626"/>
                </a:solidFill>
                <a:highlight>
                  <a:srgbClr val="FFFFFF"/>
                </a:highlight>
              </a:rPr>
              <a:t>- My step function and Lambda function both were in different region. Then I created the lambda function in same region as Step function.</a:t>
            </a:r>
            <a:endParaRPr sz="1300" dirty="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300" dirty="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300" dirty="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300" dirty="0">
              <a:solidFill>
                <a:srgbClr val="262626"/>
              </a:solidFill>
              <a:highlight>
                <a:srgbClr val="FFFFFF"/>
              </a:highlight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25" y="4590050"/>
            <a:ext cx="1098651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/>
          <p:nvPr/>
        </p:nvSpPr>
        <p:spPr>
          <a:xfrm>
            <a:off x="108900" y="98250"/>
            <a:ext cx="8906100" cy="49479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311550" y="2175300"/>
            <a:ext cx="8520600" cy="793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subTitle" idx="1"/>
          </p:nvPr>
        </p:nvSpPr>
        <p:spPr>
          <a:xfrm>
            <a:off x="311700" y="2196975"/>
            <a:ext cx="8520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212529"/>
                </a:solidFill>
                <a:highlight>
                  <a:srgbClr val="FFFFFF"/>
                </a:highlight>
              </a:rPr>
              <a:t>Summary</a:t>
            </a:r>
            <a:endParaRPr sz="5600"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5" y="4590050"/>
            <a:ext cx="1098651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>
            <a:off x="108900" y="98250"/>
            <a:ext cx="8906100" cy="49479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706975" y="1196550"/>
            <a:ext cx="8286000" cy="24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300">
                <a:solidFill>
                  <a:srgbClr val="262626"/>
                </a:solidFill>
                <a:highlight>
                  <a:srgbClr val="FFFFFF"/>
                </a:highlight>
              </a:rPr>
              <a:t>AWS Step Functions is a web service that enables you to coordinate components of distributed applications and microservices by using visual workflows</a:t>
            </a:r>
            <a:endParaRPr sz="13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3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457200" marR="0" lvl="0" indent="-30797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300">
                <a:solidFill>
                  <a:srgbClr val="262626"/>
                </a:solidFill>
                <a:highlight>
                  <a:srgbClr val="FFFFFF"/>
                </a:highlight>
              </a:rPr>
              <a:t>AWS Step Functions enables you to create and automate your own state machines within the AWS environment</a:t>
            </a:r>
            <a:endParaRPr sz="13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2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0797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300">
                <a:solidFill>
                  <a:srgbClr val="262626"/>
                </a:solidFill>
                <a:highlight>
                  <a:srgbClr val="FFFFFF"/>
                </a:highlight>
              </a:rPr>
              <a:t>AWS Step Functions manages the logic of your application for you, and it implements basic primitives, such as sequential or parallel branches, and timeouts</a:t>
            </a:r>
            <a:endParaRPr sz="13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3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457200" lvl="0" indent="-307975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300">
                <a:solidFill>
                  <a:srgbClr val="262626"/>
                </a:solidFill>
                <a:highlight>
                  <a:srgbClr val="FFFFFF"/>
                </a:highlight>
              </a:rPr>
              <a:t>You define state machines by using the Amazon States Language</a:t>
            </a:r>
            <a:endParaRPr sz="13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300">
              <a:solidFill>
                <a:srgbClr val="262626"/>
              </a:solidFill>
              <a:highlight>
                <a:srgbClr val="FFFFFF"/>
              </a:highlight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5" y="4590050"/>
            <a:ext cx="1098651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108900" y="98250"/>
            <a:ext cx="8906100" cy="49479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36775" y="459225"/>
            <a:ext cx="84501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62626"/>
                </a:solidFill>
                <a:highlight>
                  <a:srgbClr val="FFFFFF"/>
                </a:highlight>
              </a:rPr>
              <a:t>References:</a:t>
            </a:r>
            <a:endParaRPr sz="13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AutoNum type="arabicPeriod"/>
            </a:pP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https://hands-on.cloud/how-to-start-using-aws-step-functions/</a:t>
            </a:r>
            <a:endParaRPr sz="13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AutoNum type="arabicPeriod"/>
            </a:pP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https://hands-on.cloud/working-with-step-functions-in-python-using-boto3/#:~:text=Step%20Functions%20workflows%20manage%20failures%2C%20retries%2C%20parallelization%2C%20service,library%20%28Python%20SDK%20for%20AWS%29.%20Table%20of%20contents</a:t>
            </a:r>
            <a:r>
              <a:rPr lang="en" sz="1300">
                <a:solidFill>
                  <a:srgbClr val="262626"/>
                </a:solidFill>
                <a:highlight>
                  <a:srgbClr val="FFFFFF"/>
                </a:highlight>
              </a:rPr>
              <a:t> </a:t>
            </a:r>
            <a:endParaRPr sz="13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AutoNum type="arabicPeriod"/>
            </a:pP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https://youtu.be/vXiZO1c5Sk0</a:t>
            </a:r>
            <a:r>
              <a:rPr lang="en" sz="1300">
                <a:solidFill>
                  <a:srgbClr val="262626"/>
                </a:solidFill>
                <a:highlight>
                  <a:srgbClr val="FFFFFF"/>
                </a:highlight>
              </a:rPr>
              <a:t> </a:t>
            </a:r>
            <a:endParaRPr sz="1300">
              <a:solidFill>
                <a:srgbClr val="262626"/>
              </a:solidFill>
              <a:highlight>
                <a:srgbClr val="FFFFFF"/>
              </a:highlight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225" y="4590050"/>
            <a:ext cx="1098651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108900" y="98250"/>
            <a:ext cx="8906100" cy="49479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 b="1">
                <a:solidFill>
                  <a:srgbClr val="212529"/>
                </a:solidFill>
                <a:highlight>
                  <a:srgbClr val="FFFFFF"/>
                </a:highlight>
              </a:rPr>
              <a:t>Agenda</a:t>
            </a:r>
            <a:r>
              <a:rPr lang="en"/>
              <a:t>	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4939500" y="121186"/>
            <a:ext cx="4045200" cy="4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21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Char char="●"/>
            </a:pPr>
            <a:r>
              <a:rPr lang="en"/>
              <a:t>Introduction</a:t>
            </a:r>
            <a:endParaRPr/>
          </a:p>
          <a:p>
            <a:pPr marL="457200" lvl="0" indent="-3521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Char char="●"/>
            </a:pPr>
            <a:r>
              <a:rPr lang="en"/>
              <a:t>Demo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marL="457200" lvl="0" indent="-3521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Char char="●"/>
            </a:pPr>
            <a:r>
              <a:rPr lang="en"/>
              <a:t>Summary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5" y="4590050"/>
            <a:ext cx="1098651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108900" y="98250"/>
            <a:ext cx="8906100" cy="49479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11550" y="2175300"/>
            <a:ext cx="8520600" cy="793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11700" y="2196975"/>
            <a:ext cx="8520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212529"/>
                </a:solidFill>
                <a:highlight>
                  <a:srgbClr val="FFFFFF"/>
                </a:highlight>
              </a:rPr>
              <a:t>Introduction</a:t>
            </a:r>
            <a:endParaRPr sz="56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5" y="4590050"/>
            <a:ext cx="1098651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2783950" y="1784000"/>
            <a:ext cx="5317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●"/>
            </a:pP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</a:rPr>
              <a:t>Coordinate components of distributed applications and microservices by using visual workflows.</a:t>
            </a:r>
            <a:endParaRPr sz="15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●"/>
            </a:pP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</a:rPr>
              <a:t>Enable you to step through the functions of your application</a:t>
            </a:r>
            <a:endParaRPr sz="15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</a:rPr>
              <a:t>Automatically triggers and tracks each step</a:t>
            </a:r>
            <a:endParaRPr sz="15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</a:rPr>
              <a:t>Provide simple error caching and logging if step fails</a:t>
            </a:r>
            <a:endParaRPr sz="1500">
              <a:solidFill>
                <a:srgbClr val="262626"/>
              </a:solidFill>
              <a:highlight>
                <a:srgbClr val="FFFFFF"/>
              </a:highlight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08900" y="98250"/>
            <a:ext cx="8906100" cy="49479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75" y="1721225"/>
            <a:ext cx="125730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609100" y="1403150"/>
            <a:ext cx="7883700" cy="257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25" y="4590050"/>
            <a:ext cx="1098651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108900" y="98250"/>
            <a:ext cx="8906100" cy="49479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33375" y="357875"/>
            <a:ext cx="7593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212529"/>
                </a:solidFill>
                <a:highlight>
                  <a:srgbClr val="FFFFFF"/>
                </a:highlight>
              </a:rPr>
              <a:t>Supported services from Step Function:</a:t>
            </a:r>
            <a:endParaRPr sz="1700" b="1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75" y="859450"/>
            <a:ext cx="5834925" cy="33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33375" y="4198250"/>
            <a:ext cx="857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3900"/>
              </a:spcAft>
              <a:buNone/>
            </a:pPr>
            <a:r>
              <a:rPr lang="en" sz="1100">
                <a:solidFill>
                  <a:srgbClr val="262626"/>
                </a:solidFill>
                <a:highlight>
                  <a:schemeClr val="lt1"/>
                </a:highlight>
              </a:rPr>
              <a:t>Note: For unsupported services you need to call a third-party API or another cloud provider service, you need to use AWS Lambda.</a:t>
            </a:r>
            <a:endParaRPr sz="1200"/>
          </a:p>
        </p:txBody>
      </p:sp>
      <p:sp>
        <p:nvSpPr>
          <p:cNvPr id="95" name="Google Shape;95;p17"/>
          <p:cNvSpPr/>
          <p:nvPr/>
        </p:nvSpPr>
        <p:spPr>
          <a:xfrm>
            <a:off x="1641975" y="1021325"/>
            <a:ext cx="5835000" cy="3111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25" y="4590050"/>
            <a:ext cx="1098651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108900" y="98250"/>
            <a:ext cx="8906100" cy="49479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08200" y="438825"/>
            <a:ext cx="7266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212529"/>
                </a:solidFill>
                <a:highlight>
                  <a:srgbClr val="FFFFFF"/>
                </a:highlight>
              </a:rPr>
              <a:t>Workflow Coordination:</a:t>
            </a:r>
            <a:endParaRPr sz="1900" b="1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23600" y="1033425"/>
            <a:ext cx="7869300" cy="3447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88" y="1106725"/>
            <a:ext cx="7454124" cy="33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25" y="4590050"/>
            <a:ext cx="1098651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457550" y="418450"/>
            <a:ext cx="4572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solidFill>
                  <a:srgbClr val="212529"/>
                </a:solidFill>
                <a:highlight>
                  <a:srgbClr val="FFFFFF"/>
                </a:highlight>
              </a:rPr>
              <a:t>Concepts of AWS Step Functions</a:t>
            </a:r>
            <a:endParaRPr sz="1900" b="1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65325" y="895450"/>
            <a:ext cx="275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r="27193" b="11008"/>
          <a:stretch/>
        </p:blipFill>
        <p:spPr>
          <a:xfrm>
            <a:off x="265325" y="1370700"/>
            <a:ext cx="1735675" cy="17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937" y="1331336"/>
            <a:ext cx="1943813" cy="194383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118950" y="97800"/>
            <a:ext cx="8906100" cy="49479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4273725" y="1021325"/>
            <a:ext cx="4501800" cy="3853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4393550" y="957325"/>
            <a:ext cx="4501800" cy="3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>
                <a:solidFill>
                  <a:schemeClr val="dk1"/>
                </a:solidFill>
                <a:highlight>
                  <a:srgbClr val="FFFFFF"/>
                </a:highlight>
              </a:rPr>
              <a:t>States Types:</a:t>
            </a:r>
            <a:endParaRPr sz="17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dk1"/>
                </a:solidFill>
                <a:highlight>
                  <a:srgbClr val="FFFFFF"/>
                </a:highlight>
              </a:rPr>
              <a:t>Task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- Do some work in your state machine 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dk1"/>
                </a:solidFill>
                <a:highlight>
                  <a:srgbClr val="FFFFFF"/>
                </a:highlight>
              </a:rPr>
              <a:t>Choice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- Make a choice between branches of state machines to run 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dk1"/>
                </a:solidFill>
                <a:highlight>
                  <a:srgbClr val="FFFFFF"/>
                </a:highlight>
              </a:rPr>
              <a:t>Fail state or Succeed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- Stop an running state machine with a failure or success 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dk1"/>
                </a:solidFill>
                <a:highlight>
                  <a:srgbClr val="FFFFFF"/>
                </a:highlight>
              </a:rPr>
              <a:t>Pass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- Pass its input to its output or inject some fixed data 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dk1"/>
                </a:solidFill>
                <a:highlight>
                  <a:srgbClr val="FFFFFF"/>
                </a:highlight>
              </a:rPr>
              <a:t>Wait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- Provide a delay for a certain amount of time or until a specified time and date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dk1"/>
                </a:solidFill>
                <a:highlight>
                  <a:srgbClr val="FFFFFF"/>
                </a:highlight>
              </a:rPr>
              <a:t>Parallel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- Begin parallel branches to run in your state machine 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dk1"/>
                </a:solidFill>
                <a:highlight>
                  <a:srgbClr val="FFFFFF"/>
                </a:highlight>
              </a:rPr>
              <a:t>Map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- Dynamically iterate steps 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225" y="4590050"/>
            <a:ext cx="1098651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850" y="1202675"/>
            <a:ext cx="7176976" cy="33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397325" y="340975"/>
            <a:ext cx="7266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212529"/>
                </a:solidFill>
                <a:highlight>
                  <a:srgbClr val="FFFFFF"/>
                </a:highlight>
              </a:rPr>
              <a:t>State Language:</a:t>
            </a:r>
            <a:endParaRPr sz="1900" b="1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108900" y="98250"/>
            <a:ext cx="8906100" cy="49479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989700" y="1033425"/>
            <a:ext cx="3686400" cy="3577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372025" y="1033425"/>
            <a:ext cx="2838300" cy="3577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25" y="4590050"/>
            <a:ext cx="1098651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subTitle" idx="1"/>
          </p:nvPr>
        </p:nvSpPr>
        <p:spPr>
          <a:xfrm>
            <a:off x="311700" y="2196975"/>
            <a:ext cx="8520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212529"/>
                </a:solidFill>
                <a:highlight>
                  <a:srgbClr val="FFFFFF"/>
                </a:highlight>
              </a:rPr>
              <a:t>Demo</a:t>
            </a:r>
            <a:endParaRPr sz="5600"/>
          </a:p>
        </p:txBody>
      </p:sp>
      <p:sp>
        <p:nvSpPr>
          <p:cNvPr id="133" name="Google Shape;133;p21"/>
          <p:cNvSpPr/>
          <p:nvPr/>
        </p:nvSpPr>
        <p:spPr>
          <a:xfrm>
            <a:off x="108900" y="98250"/>
            <a:ext cx="8906100" cy="49479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11550" y="2175300"/>
            <a:ext cx="8520600" cy="793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5" y="4590050"/>
            <a:ext cx="1098651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425</Words>
  <Application>Microsoft Office PowerPoint</Application>
  <PresentationFormat>On-screen Show (16:9)</PresentationFormat>
  <Paragraphs>59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Simple Light</vt:lpstr>
      <vt:lpstr>PowerPoint Presentation</vt:lpstr>
      <vt:lpstr>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Aniket Asati</cp:lastModifiedBy>
  <cp:revision>1</cp:revision>
  <dcterms:modified xsi:type="dcterms:W3CDTF">2022-12-07T17:30:28Z</dcterms:modified>
</cp:coreProperties>
</file>