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handoutMasterIdLst>
    <p:handoutMasterId r:id="rId20"/>
  </p:handoutMasterIdLst>
  <p:sldIdLst>
    <p:sldId id="257" r:id="rId2"/>
    <p:sldId id="256" r:id="rId3"/>
    <p:sldId id="277" r:id="rId4"/>
    <p:sldId id="284" r:id="rId5"/>
    <p:sldId id="274" r:id="rId6"/>
    <p:sldId id="270" r:id="rId7"/>
    <p:sldId id="275" r:id="rId8"/>
    <p:sldId id="276" r:id="rId9"/>
    <p:sldId id="262" r:id="rId10"/>
    <p:sldId id="264" r:id="rId11"/>
    <p:sldId id="278" r:id="rId12"/>
    <p:sldId id="279" r:id="rId13"/>
    <p:sldId id="280" r:id="rId14"/>
    <p:sldId id="281" r:id="rId15"/>
    <p:sldId id="282" r:id="rId16"/>
    <p:sldId id="271" r:id="rId17"/>
    <p:sldId id="283" r:id="rId18"/>
    <p:sldId id="269" r:id="rId19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734CD-A7BB-4138-BE7D-558166B08834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CB287-0544-4492-A5FB-CFC131A58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8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362A-A653-4300-A16C-58D6286F5050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9397-E1E6-479E-A3A2-51FE158EAD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6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362A-A653-4300-A16C-58D6286F5050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9397-E1E6-479E-A3A2-51FE158E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3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362A-A653-4300-A16C-58D6286F5050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9397-E1E6-479E-A3A2-51FE158E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4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362A-A653-4300-A16C-58D6286F5050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9397-E1E6-479E-A3A2-51FE158E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3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362A-A653-4300-A16C-58D6286F5050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9397-E1E6-479E-A3A2-51FE158EAD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87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362A-A653-4300-A16C-58D6286F5050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9397-E1E6-479E-A3A2-51FE158E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8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362A-A653-4300-A16C-58D6286F5050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9397-E1E6-479E-A3A2-51FE158E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9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362A-A653-4300-A16C-58D6286F5050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9397-E1E6-479E-A3A2-51FE158E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3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362A-A653-4300-A16C-58D6286F5050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9397-E1E6-479E-A3A2-51FE158E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25362A-A653-4300-A16C-58D6286F5050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BA9397-E1E6-479E-A3A2-51FE158E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5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362A-A653-4300-A16C-58D6286F5050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9397-E1E6-479E-A3A2-51FE158E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0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25362A-A653-4300-A16C-58D6286F5050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BA9397-E1E6-479E-A3A2-51FE158EAD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4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-it.org/collections/4847/" TargetMode="External"/><Relationship Id="rId7" Type="http://schemas.openxmlformats.org/officeDocument/2006/relationships/hyperlink" Target="http://photoroller.martinmetodiev.com/" TargetMode="External"/><Relationship Id="rId2" Type="http://schemas.openxmlformats.org/officeDocument/2006/relationships/hyperlink" Target="http://www.cs.odu.edu/~mweigle/Research/Timemap-V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publica.github.io/timeline-setter/" TargetMode="External"/><Relationship Id="rId5" Type="http://schemas.openxmlformats.org/officeDocument/2006/relationships/hyperlink" Target="http://thumbnails.cs.odu.edu:15421/" TargetMode="External"/><Relationship Id="rId4" Type="http://schemas.openxmlformats.org/officeDocument/2006/relationships/hyperlink" Target="https://web.archive.org/web/*/http:/www.brooklynbridgepark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*/http:/www.brooklynbridgepark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60715000000*/www.brooklynbridgepark.or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yback.archive-it.org/1757/*/http:/www.atlanticyard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yback.archive-it.org/1068/*/http:/www.cofadeh.hn/" TargetMode="External"/><Relationship Id="rId7" Type="http://schemas.openxmlformats.org/officeDocument/2006/relationships/hyperlink" Target="https://wayback.archive-it.org/1757/*/http:/www.brooklynbridgepark.org/" TargetMode="External"/><Relationship Id="rId2" Type="http://schemas.openxmlformats.org/officeDocument/2006/relationships/hyperlink" Target="https://wayback.archive-it.org/4847/*/http:/peterblumgall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yback.archive-it.org/1757/*/http:/www.atlanticyards.com/" TargetMode="External"/><Relationship Id="rId5" Type="http://schemas.openxmlformats.org/officeDocument/2006/relationships/hyperlink" Target="https://wayback.archive-it.org/1068/*/http:/www.cageprisoners.com/" TargetMode="External"/><Relationship Id="rId4" Type="http://schemas.openxmlformats.org/officeDocument/2006/relationships/hyperlink" Target="https://wayback.archive-it.org/1068/*/http:/gulflabor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yback.archive-it.org/4847/*/http:/peterblumgallery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yback.archive-it.org/4847/*/http:/peterblumgallery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ayback.archive-it.org/1757/20120105223347/http:/www.brooklynbridgepark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099" y="3165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Visualizing Thumbnails of Archived Web Pages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13535" y="2509794"/>
            <a:ext cx="3842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Master’s Project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Project Advisor: Dr. Michele C. </a:t>
            </a:r>
            <a:r>
              <a:rPr lang="en-US" dirty="0" err="1" smtClean="0"/>
              <a:t>Weigle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Surbhi Shankar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TimeMap Designs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75821"/>
            <a:ext cx="10058400" cy="32165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Timeline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Interactive and the thumbnails indicate the time at which th</a:t>
            </a: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e webpage version was archived.</a:t>
            </a:r>
          </a:p>
          <a:p>
            <a:pPr marL="201168" lvl="1" indent="0">
              <a:buNone/>
            </a:pPr>
            <a:endParaRPr lang="en-US" sz="1600" dirty="0" smtClean="0">
              <a:latin typeface="Calibri (Body)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Two different colors are used to show the lines on the timeline which represents Thumbnails (yellow) and Non-Thumbnail Mementos (black). </a:t>
            </a:r>
          </a:p>
          <a:p>
            <a:pPr marL="201168" lvl="1" indent="0">
              <a:buNone/>
            </a:pPr>
            <a:endParaRPr lang="en-US" sz="1600" dirty="0" smtClean="0">
              <a:latin typeface="Calibri (Body)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Zoom-in, zoom-out, Previous and Next buttons included to make the timeline more interactive.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>
              <a:latin typeface="Calibri (Body)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Information related to each webpage version is printed in the timeline-card. Also, a link to navigate to the page.</a:t>
            </a:r>
          </a:p>
        </p:txBody>
      </p:sp>
    </p:spTree>
    <p:extLst>
      <p:ext uri="{BB962C8B-B14F-4D97-AF65-F5344CB8AC3E}">
        <p14:creationId xmlns:p14="http://schemas.microsoft.com/office/powerpoint/2010/main" val="11566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4" y="395416"/>
            <a:ext cx="11007238" cy="46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TimeMap Designs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75821"/>
            <a:ext cx="10058400" cy="32165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Image – Slider</a:t>
            </a:r>
          </a:p>
          <a:p>
            <a:pPr marL="0" indent="0">
              <a:buNone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Single thumbnail view which includes all the snapshots of selected versions of archived webpage.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>
              <a:latin typeface="Calibri (Body)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Thumbnail image changes when the cursor is moved across the image, which is similar to iPhoto imag</a:t>
            </a: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e previews</a:t>
            </a: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Calibri (Body)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sz="1600" dirty="0" smtClean="0">
              <a:latin typeface="Calibri (Body)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Play and Pause buttons to make it swipe over the images automatically.</a:t>
            </a:r>
          </a:p>
          <a:p>
            <a:pPr marL="201168" lvl="1" indent="0">
              <a:buNone/>
            </a:pPr>
            <a:endParaRPr lang="en-US" sz="1600" dirty="0" smtClean="0">
              <a:latin typeface="Calibri (Body)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Clicking on the image navigates to the webpage to the memento.</a:t>
            </a:r>
          </a:p>
        </p:txBody>
      </p:sp>
    </p:spTree>
    <p:extLst>
      <p:ext uri="{BB962C8B-B14F-4D97-AF65-F5344CB8AC3E}">
        <p14:creationId xmlns:p14="http://schemas.microsoft.com/office/powerpoint/2010/main" val="12854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5" y="662100"/>
            <a:ext cx="5221431" cy="3827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73" y="662100"/>
            <a:ext cx="5369091" cy="382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TimeMap Designs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75821"/>
            <a:ext cx="10058400" cy="32165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Image – Grid</a:t>
            </a:r>
          </a:p>
          <a:p>
            <a:pPr marL="0" indent="0">
              <a:buNone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The goals is to show the entire thumbnail summary in a grid, this</a:t>
            </a: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 helps in comparison between each of them.</a:t>
            </a:r>
          </a:p>
          <a:p>
            <a:pPr marL="201168" lvl="1" indent="0">
              <a:buNone/>
            </a:pPr>
            <a:endParaRPr lang="en-US" sz="1600" dirty="0" smtClean="0">
              <a:latin typeface="Calibri (Body)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The grid is responsive so that more mementos can be added.</a:t>
            </a:r>
          </a:p>
          <a:p>
            <a:pPr marL="201168" lvl="1" indent="0">
              <a:buNone/>
            </a:pPr>
            <a:endParaRPr lang="en-US" sz="1600" dirty="0" smtClean="0">
              <a:latin typeface="Calibri (Body)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Clicking on the image navigates to the webpage to the memento.</a:t>
            </a:r>
          </a:p>
        </p:txBody>
      </p:sp>
    </p:spTree>
    <p:extLst>
      <p:ext uri="{BB962C8B-B14F-4D97-AF65-F5344CB8AC3E}">
        <p14:creationId xmlns:p14="http://schemas.microsoft.com/office/powerpoint/2010/main" val="25123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94" y="222420"/>
            <a:ext cx="10753279" cy="55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36065"/>
            <a:ext cx="10214776" cy="344188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Collecting data and snapshots of the webpages from each of the archived collections was very time consuming.</a:t>
            </a:r>
          </a:p>
          <a:p>
            <a:pPr marL="201168" lvl="1" indent="0">
              <a:buNone/>
            </a:pPr>
            <a:endParaRPr lang="en-US" sz="1600" dirty="0" smtClean="0">
              <a:latin typeface="Calibri (Body)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The concepts and algorithm in Ahmed </a:t>
            </a:r>
            <a:r>
              <a:rPr lang="en-US" sz="1600" dirty="0" err="1" smtClean="0">
                <a:latin typeface="Calibri (Body)"/>
                <a:cs typeface="Times New Roman" panose="02020603050405020304" pitchFamily="18" charset="0"/>
              </a:rPr>
              <a:t>Alsum’s</a:t>
            </a: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 “Thumbnail </a:t>
            </a:r>
            <a:r>
              <a:rPr lang="en-US" sz="1600" dirty="0" err="1" smtClean="0">
                <a:latin typeface="Calibri (Body)"/>
                <a:cs typeface="Times New Roman" panose="02020603050405020304" pitchFamily="18" charset="0"/>
              </a:rPr>
              <a:t>Summerization</a:t>
            </a: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 Techniques for Web Archives” were difficult to understand initially.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>
              <a:latin typeface="Calibri (Body)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JSON files used for Timeline is different from the one used for Image Grid and Image Slider.</a:t>
            </a:r>
            <a:endParaRPr lang="en-US" sz="1600" dirty="0">
              <a:latin typeface="Calibri (Body)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0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36065"/>
            <a:ext cx="10214776" cy="344188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This project can be implemented alongside Thumbnail Summarization implementation.</a:t>
            </a:r>
          </a:p>
          <a:p>
            <a:pPr marL="201168" lvl="1" indent="0">
              <a:buNone/>
            </a:pPr>
            <a:endParaRPr lang="en-US" sz="1600" dirty="0" smtClean="0">
              <a:latin typeface="Calibri (Body)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Including filters for years for Timeline to make it more interactive. Also, displaying months and dates for zoom-in property of Timeline.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>
              <a:latin typeface="Calibri (Body)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Image Grid view can be made resizable depending on the size of the thumbnail images.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>
              <a:latin typeface="Calibri (Body)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(Body)"/>
                <a:cs typeface="Times New Roman" panose="02020603050405020304" pitchFamily="18" charset="0"/>
              </a:rPr>
              <a:t>Data files can be updated periodically to avoid updating the file each time new archived version of the webpage is added.</a:t>
            </a:r>
            <a:endParaRPr lang="en-US" sz="1600" dirty="0">
              <a:latin typeface="Calibri (Body)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55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http://www.cs.odu.edu/~</a:t>
            </a:r>
            <a:r>
              <a:rPr lang="en-US" sz="1600" dirty="0" smtClean="0">
                <a:hlinkClick r:id="rId2"/>
              </a:rPr>
              <a:t>mweigle/Research/Timemap-Vis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 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archive-it.org/collections/4847/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https://web.archive.org/web/*/http://www.brooklynbridgepark.org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http://thumbnails.cs.odu.edu:15421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hlinkClick r:id="rId6"/>
              </a:rPr>
              <a:t>http://propublica.github.io/timeline-setter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hlinkClick r:id="rId7"/>
              </a:rPr>
              <a:t>http://photoroller.martinmetodiev.com/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340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94691" y="2438977"/>
            <a:ext cx="9282113" cy="3379788"/>
          </a:xfrm>
        </p:spPr>
        <p:txBody>
          <a:bodyPr>
            <a:norm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Mementos on a web archival collection of a particular website is difficul</a:t>
            </a:r>
            <a:r>
              <a:rPr lang="en-US" dirty="0" smtClean="0"/>
              <a:t>t to access if a user has to click on the links of each of the mementos to view the archived page.</a:t>
            </a:r>
            <a:endParaRPr lang="en-US" dirty="0" smtClean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Visually representing the mementos help users easily understand the evolution of the website through time.</a:t>
            </a:r>
            <a:endParaRPr lang="en-US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Thumbnails are the best way to present a web page in a visualization as a user can quickly determine the distinction in the webpages.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502622" y="748579"/>
            <a:ext cx="6908800" cy="105251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Motivation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42040" y="1921164"/>
            <a:ext cx="9134764" cy="46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48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:\public_html\Project\photoroller\Project report\Images\wayback machin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64" y="428368"/>
            <a:ext cx="8386119" cy="42487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276864" y="5105652"/>
            <a:ext cx="996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hlinkClick r:id="rId3"/>
              </a:rPr>
              <a:t>https://web.archive.org/web/*/http://www.brooklynbridgepark.org</a:t>
            </a:r>
            <a:r>
              <a:rPr lang="en-US" sz="1200" dirty="0" smtClean="0">
                <a:solidFill>
                  <a:srgbClr val="0070C0"/>
                </a:solidFill>
                <a:hlinkClick r:id="rId3"/>
              </a:rPr>
              <a:t>/</a:t>
            </a:r>
            <a:endParaRPr lang="en-US" sz="1200" dirty="0"/>
          </a:p>
          <a:p>
            <a:endParaRPr lang="en-US" sz="1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13" y="235017"/>
            <a:ext cx="7645765" cy="47818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8626" y="5270409"/>
            <a:ext cx="996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hlinkClick r:id="rId3"/>
              </a:rPr>
              <a:t>https://web.archive.org/web/20160715000000*/</a:t>
            </a:r>
            <a:r>
              <a:rPr lang="en-US" sz="1200" dirty="0" smtClean="0">
                <a:solidFill>
                  <a:srgbClr val="0070C0"/>
                </a:solidFill>
                <a:hlinkClick r:id="rId3"/>
              </a:rPr>
              <a:t>www.brooklynbridgepark.org</a:t>
            </a:r>
            <a:endParaRPr lang="en-US" sz="1200" dirty="0" smtClean="0">
              <a:solidFill>
                <a:srgbClr val="0070C0"/>
              </a:solidFill>
            </a:endParaRPr>
          </a:p>
          <a:p>
            <a:endParaRPr lang="en-US" sz="1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81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98" y="988540"/>
            <a:ext cx="10073810" cy="34745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6698" y="4463101"/>
            <a:ext cx="996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hlinkClick r:id="rId3"/>
              </a:rPr>
              <a:t>https://wayback.archive-it.org/1757/*/http://www.atlanticyards.com</a:t>
            </a:r>
            <a:r>
              <a:rPr lang="en-US" sz="1200" dirty="0" smtClean="0">
                <a:solidFill>
                  <a:srgbClr val="0070C0"/>
                </a:solidFill>
                <a:hlinkClick r:id="rId3"/>
              </a:rPr>
              <a:t>/</a:t>
            </a:r>
            <a:endParaRPr lang="en-US" sz="1200" dirty="0" smtClean="0">
              <a:solidFill>
                <a:srgbClr val="0070C0"/>
              </a:solidFill>
            </a:endParaRP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881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Archive-It Collections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20848" y="2026967"/>
            <a:ext cx="10058400" cy="33441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/>
              <a:t>New York Art Resources and Consortium (NYARC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New York City Galleries </a:t>
            </a:r>
            <a:r>
              <a:rPr lang="en-US" dirty="0"/>
              <a:t>Web Archives - </a:t>
            </a:r>
            <a:r>
              <a:rPr lang="en-US" sz="1200" dirty="0">
                <a:hlinkClick r:id="rId2"/>
              </a:rPr>
              <a:t>https://wayback.archive-it.org/4847/*/http:/peterblumgallery.com</a:t>
            </a:r>
            <a:r>
              <a:rPr lang="en-US" sz="1200" dirty="0" smtClean="0">
                <a:hlinkClick r:id="rId2"/>
              </a:rPr>
              <a:t>/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Columbia </a:t>
            </a:r>
            <a:r>
              <a:rPr lang="en-US" dirty="0"/>
              <a:t>University Libraries (CUL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Human Rights Web Archive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https://wayback.archive-it.org/1068/*/http://www.cofadeh.hn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https://wayback.archive-it.org/1068/*/http://gulflabor.org</a:t>
            </a:r>
            <a:r>
              <a:rPr lang="en-US" sz="1200" dirty="0" smtClean="0">
                <a:hlinkClick r:id="rId4"/>
              </a:rPr>
              <a:t>/</a:t>
            </a:r>
            <a:endParaRPr lang="en-US" sz="1200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https://wayback.archive-it.org/1068/*/http://www.cageprisoners.com</a:t>
            </a:r>
            <a:r>
              <a:rPr lang="en-US" sz="1200" dirty="0" smtClean="0">
                <a:hlinkClick r:id="rId5"/>
              </a:rPr>
              <a:t>/</a:t>
            </a:r>
            <a:endParaRPr lang="en-US" sz="1200" dirty="0" smtClean="0"/>
          </a:p>
          <a:p>
            <a:pPr lvl="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Avery Library Historic Preservation and Urban Planning web </a:t>
            </a:r>
            <a:r>
              <a:rPr lang="en-US" dirty="0" smtClean="0"/>
              <a:t>archive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200" dirty="0">
                <a:hlinkClick r:id="rId6"/>
              </a:rPr>
              <a:t>https://wayback.archive-it.org/1757/*/http://www.atlanticyards.com</a:t>
            </a:r>
            <a:r>
              <a:rPr lang="en-US" sz="1200" dirty="0" smtClean="0">
                <a:hlinkClick r:id="rId6"/>
              </a:rPr>
              <a:t>/</a:t>
            </a:r>
            <a:endParaRPr lang="en-US" sz="1200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200" dirty="0">
                <a:hlinkClick r:id="rId7"/>
              </a:rPr>
              <a:t>https://wayback.archive-it.org/1757/*/http://www.brooklynbridgepark.org</a:t>
            </a:r>
            <a:r>
              <a:rPr lang="en-US" sz="1200" dirty="0" smtClean="0">
                <a:hlinkClick r:id="rId7"/>
              </a:rPr>
              <a:t>/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427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16" y="461318"/>
            <a:ext cx="9124093" cy="4497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3516" y="5130366"/>
            <a:ext cx="996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hlinkClick r:id="rId3"/>
              </a:rPr>
              <a:t>https://wayback.archive-it.org/4847/*/http:/peterblumgallery.com</a:t>
            </a:r>
            <a:r>
              <a:rPr lang="en-US" sz="1200" dirty="0" smtClean="0">
                <a:solidFill>
                  <a:srgbClr val="0070C0"/>
                </a:solidFill>
                <a:hlinkClick r:id="rId3"/>
              </a:rPr>
              <a:t>/</a:t>
            </a:r>
            <a:endParaRPr lang="en-US" sz="1200" dirty="0" smtClean="0">
              <a:solidFill>
                <a:srgbClr val="0070C0"/>
              </a:solidFill>
            </a:endParaRP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058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7175" y="4907945"/>
            <a:ext cx="996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hlinkClick r:id="rId2"/>
              </a:rPr>
              <a:t>https://wayback.archive-it.org/4847/*/http:/peterblumgallery.com</a:t>
            </a:r>
            <a:r>
              <a:rPr lang="en-US" sz="1200" dirty="0" smtClean="0">
                <a:solidFill>
                  <a:srgbClr val="0070C0"/>
                </a:solidFill>
                <a:hlinkClick r:id="rId2"/>
              </a:rPr>
              <a:t>/</a:t>
            </a:r>
            <a:endParaRPr lang="en-US" sz="1200" dirty="0" smtClean="0">
              <a:solidFill>
                <a:srgbClr val="0070C0"/>
              </a:solidFill>
            </a:endParaRPr>
          </a:p>
          <a:p>
            <a:endParaRPr lang="en-US" sz="1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5" y="662559"/>
            <a:ext cx="10908794" cy="41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7740"/>
            <a:ext cx="10058400" cy="36613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Created a python Script to create JSON files.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 URL </a:t>
            </a:r>
            <a:r>
              <a:rPr lang="en-US" dirty="0"/>
              <a:t>- </a:t>
            </a:r>
            <a:r>
              <a:rPr lang="en-US" sz="1200" dirty="0">
                <a:hlinkClick r:id="rId2"/>
              </a:rPr>
              <a:t>https://wayback.archive-it.org/1757/20120105223347/http://www.brooklynbridgepark.org</a:t>
            </a:r>
            <a:r>
              <a:rPr lang="en-US" sz="1200" dirty="0" smtClean="0">
                <a:hlinkClick r:id="rId2"/>
              </a:rPr>
              <a:t>/</a:t>
            </a:r>
            <a:endParaRPr lang="en-US" sz="1200" dirty="0"/>
          </a:p>
          <a:p>
            <a:pPr marL="201168" lvl="1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Two separate JSON files created, one for Timeline and the other one for Image Grid and Image Slider.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Snapshots of distinct versions of the webpages. Paths of the images also stored in the JSON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3042</TotalTime>
  <Words>618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(Body)</vt:lpstr>
      <vt:lpstr>Calibri Light</vt:lpstr>
      <vt:lpstr>Times New Roman</vt:lpstr>
      <vt:lpstr>Retrospect</vt:lpstr>
      <vt:lpstr>Visualizing Thumbnails of Archived Web Pages</vt:lpstr>
      <vt:lpstr>Motivation</vt:lpstr>
      <vt:lpstr>PowerPoint Presentation</vt:lpstr>
      <vt:lpstr>PowerPoint Presentation</vt:lpstr>
      <vt:lpstr>PowerPoint Presentation</vt:lpstr>
      <vt:lpstr>Archive-It Collections</vt:lpstr>
      <vt:lpstr>PowerPoint Presentation</vt:lpstr>
      <vt:lpstr>PowerPoint Presentation</vt:lpstr>
      <vt:lpstr>Data Collection</vt:lpstr>
      <vt:lpstr>TimeMap Designs</vt:lpstr>
      <vt:lpstr>PowerPoint Presentation</vt:lpstr>
      <vt:lpstr>TimeMap Designs</vt:lpstr>
      <vt:lpstr>PowerPoint Presentation</vt:lpstr>
      <vt:lpstr>TimeMap Designs</vt:lpstr>
      <vt:lpstr>PowerPoint Presentation</vt:lpstr>
      <vt:lpstr>Challenges</vt:lpstr>
      <vt:lpstr>Future Enhancement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ODU Course Details Vis</dc:title>
  <dc:creator>srineeja patlolla</dc:creator>
  <cp:lastModifiedBy>Surbhi Shankar</cp:lastModifiedBy>
  <cp:revision>87</cp:revision>
  <cp:lastPrinted>2016-03-30T02:48:10Z</cp:lastPrinted>
  <dcterms:created xsi:type="dcterms:W3CDTF">2016-03-01T19:24:26Z</dcterms:created>
  <dcterms:modified xsi:type="dcterms:W3CDTF">2017-04-27T06:50:25Z</dcterms:modified>
</cp:coreProperties>
</file>