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Titillium Web"/>
      <p:regular r:id="rId25"/>
      <p:bold r:id="rId26"/>
      <p:italic r:id="rId27"/>
      <p:boldItalic r:id="rId28"/>
    </p:embeddedFont>
    <p:embeddedFont>
      <p:font typeface="Titillium Web Extra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Extra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ExtraLight-italic.fntdata"/><Relationship Id="rId30" Type="http://schemas.openxmlformats.org/officeDocument/2006/relationships/font" Target="fonts/TitilliumWebExtra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TitilliumWebExtra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4b677d3adc_0_25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g4b677d3adc_0_2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4b442e622a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4b442e622a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4b442e622a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4b442e622a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4b442e622a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4b442e622a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4b99d903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4b99d903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462d72ceb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462d72ceb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462d72ceb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462d72ceb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462d72ceb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462d72ceb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4b442e622a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4b442e622a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b988d3a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b988d3a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4b442e622a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4b442e622a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b93607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b93607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4b442e622a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4b442e622a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4b442e622a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4b442e622a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4b442e622a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4b442e622a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7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0" name="Google Shape;560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2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12"/>
          <p:cNvGrpSpPr/>
          <p:nvPr/>
        </p:nvGrpSpPr>
        <p:grpSpPr>
          <a:xfrm>
            <a:off x="28550" y="3850566"/>
            <a:ext cx="9094048" cy="1293105"/>
            <a:chOff x="28544" y="3514688"/>
            <a:chExt cx="9094048" cy="1628800"/>
          </a:xfrm>
        </p:grpSpPr>
        <p:sp>
          <p:nvSpPr>
            <p:cNvPr id="564" name="Google Shape;564;p1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2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98" name="Google Shape;598;p1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12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6" name="Google Shape;666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9" name="Google Shape;669;p13"/>
          <p:cNvGrpSpPr/>
          <p:nvPr/>
        </p:nvGrpSpPr>
        <p:grpSpPr>
          <a:xfrm>
            <a:off x="28550" y="3850566"/>
            <a:ext cx="9094048" cy="1293105"/>
            <a:chOff x="28544" y="3514688"/>
            <a:chExt cx="9094048" cy="1628800"/>
          </a:xfrm>
        </p:grpSpPr>
        <p:sp>
          <p:nvSpPr>
            <p:cNvPr id="670" name="Google Shape;670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4" name="Google Shape;704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4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4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7" name="Google Shape;77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8" name="Google Shape;7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28550" y="3850566"/>
            <a:ext cx="9094048" cy="1293105"/>
            <a:chOff x="28544" y="3514688"/>
            <a:chExt cx="9094048" cy="1628800"/>
          </a:xfrm>
        </p:grpSpPr>
        <p:sp>
          <p:nvSpPr>
            <p:cNvPr id="117" name="Google Shape;117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51" name="Google Shape;151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3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0" name="Google Shape;220;p3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1" name="Google Shape;221;p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4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30" name="Google Shape;230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235" name="Google Shape;235;p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236" name="Google Shape;236;p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6"/>
          <p:cNvGrpSpPr/>
          <p:nvPr/>
        </p:nvGrpSpPr>
        <p:grpSpPr>
          <a:xfrm>
            <a:off x="28550" y="3359977"/>
            <a:ext cx="9094048" cy="1783611"/>
            <a:chOff x="28544" y="4157632"/>
            <a:chExt cx="9094048" cy="985856"/>
          </a:xfrm>
        </p:grpSpPr>
        <p:sp>
          <p:nvSpPr>
            <p:cNvPr id="270" name="Google Shape;270;p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9" name="Google Shape;339;p7"/>
          <p:cNvGrpSpPr/>
          <p:nvPr/>
        </p:nvGrpSpPr>
        <p:grpSpPr>
          <a:xfrm>
            <a:off x="28550" y="3850566"/>
            <a:ext cx="9094048" cy="1293105"/>
            <a:chOff x="28544" y="3514688"/>
            <a:chExt cx="9094048" cy="1628800"/>
          </a:xfrm>
        </p:grpSpPr>
        <p:sp>
          <p:nvSpPr>
            <p:cNvPr id="340" name="Google Shape;340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4" name="Google Shape;374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2" name="Google Shape;442;p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9"/>
          <p:cNvGrpSpPr/>
          <p:nvPr/>
        </p:nvGrpSpPr>
        <p:grpSpPr>
          <a:xfrm>
            <a:off x="28550" y="3850566"/>
            <a:ext cx="9094048" cy="1293105"/>
            <a:chOff x="28544" y="3514688"/>
            <a:chExt cx="9094048" cy="1628800"/>
          </a:xfrm>
        </p:grpSpPr>
        <p:sp>
          <p:nvSpPr>
            <p:cNvPr id="448" name="Google Shape;448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2" name="Google Shape;482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0" name="Google Shape;550;p9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9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2" name="Google Shape;552;p9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3" name="Google Shape;553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6"/>
          <p:cNvSpPr txBox="1"/>
          <p:nvPr>
            <p:ph type="ctrTitle"/>
          </p:nvPr>
        </p:nvSpPr>
        <p:spPr>
          <a:xfrm>
            <a:off x="707400" y="49004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analytics for Microsoft stock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/>
          </a:p>
        </p:txBody>
      </p:sp>
      <p:sp>
        <p:nvSpPr>
          <p:cNvPr id="784" name="Google Shape;784;p16"/>
          <p:cNvSpPr txBox="1"/>
          <p:nvPr>
            <p:ph idx="4294967295" type="subTitle"/>
          </p:nvPr>
        </p:nvSpPr>
        <p:spPr>
          <a:xfrm>
            <a:off x="832700" y="3550525"/>
            <a:ext cx="37392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 Project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By: Surbhi Sonkiya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5"/>
          <p:cNvSpPr txBox="1"/>
          <p:nvPr>
            <p:ph type="ctrTitle"/>
          </p:nvPr>
        </p:nvSpPr>
        <p:spPr>
          <a:xfrm>
            <a:off x="0" y="0"/>
            <a:ext cx="7372500" cy="7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- D3 (bubble)</a:t>
            </a:r>
            <a:endParaRPr/>
          </a:p>
        </p:txBody>
      </p:sp>
      <p:pic>
        <p:nvPicPr>
          <p:cNvPr id="849" name="Google Shape;849;p25"/>
          <p:cNvPicPr preferRelativeResize="0"/>
          <p:nvPr/>
        </p:nvPicPr>
        <p:blipFill rotWithShape="1">
          <a:blip r:embed="rId3">
            <a:alphaModFix/>
          </a:blip>
          <a:srcRect b="0" l="3545" r="13225" t="3984"/>
          <a:stretch/>
        </p:blipFill>
        <p:spPr>
          <a:xfrm>
            <a:off x="2160113" y="794100"/>
            <a:ext cx="4823775" cy="41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6"/>
          <p:cNvSpPr txBox="1"/>
          <p:nvPr>
            <p:ph type="ctrTitle"/>
          </p:nvPr>
        </p:nvSpPr>
        <p:spPr>
          <a:xfrm>
            <a:off x="0" y="0"/>
            <a:ext cx="8792400" cy="7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- D3 (Sunburst)</a:t>
            </a:r>
            <a:endParaRPr/>
          </a:p>
        </p:txBody>
      </p:sp>
      <p:pic>
        <p:nvPicPr>
          <p:cNvPr id="855" name="Google Shape;855;p26"/>
          <p:cNvPicPr preferRelativeResize="0"/>
          <p:nvPr/>
        </p:nvPicPr>
        <p:blipFill rotWithShape="1">
          <a:blip r:embed="rId3">
            <a:alphaModFix/>
          </a:blip>
          <a:srcRect b="0" l="7805" r="7534" t="0"/>
          <a:stretch/>
        </p:blipFill>
        <p:spPr>
          <a:xfrm>
            <a:off x="2431775" y="794100"/>
            <a:ext cx="4280451" cy="4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7"/>
          <p:cNvSpPr txBox="1"/>
          <p:nvPr>
            <p:ph type="ctrTitle"/>
          </p:nvPr>
        </p:nvSpPr>
        <p:spPr>
          <a:xfrm>
            <a:off x="0" y="0"/>
            <a:ext cx="8596800" cy="7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- D3 (</a:t>
            </a:r>
            <a:r>
              <a:rPr lang="en"/>
              <a:t>Sunburst</a:t>
            </a:r>
            <a:r>
              <a:rPr lang="en"/>
              <a:t>)</a:t>
            </a:r>
            <a:endParaRPr/>
          </a:p>
        </p:txBody>
      </p:sp>
      <p:pic>
        <p:nvPicPr>
          <p:cNvPr id="861" name="Google Shape;8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25" y="794100"/>
            <a:ext cx="4447168" cy="40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900" y="794100"/>
            <a:ext cx="4326786" cy="4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8"/>
          <p:cNvSpPr txBox="1"/>
          <p:nvPr>
            <p:ph type="ctrTitle"/>
          </p:nvPr>
        </p:nvSpPr>
        <p:spPr>
          <a:xfrm>
            <a:off x="0" y="0"/>
            <a:ext cx="8596800" cy="7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868" name="Google Shape;868;p28"/>
          <p:cNvSpPr txBox="1"/>
          <p:nvPr/>
        </p:nvSpPr>
        <p:spPr>
          <a:xfrm>
            <a:off x="672900" y="776100"/>
            <a:ext cx="7798200" cy="3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★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machine learning model can be trained using the past dataset and supervised machine learning algorithms can be applied to predict the future price of the stock. 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★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 will help investors know the predicted price of the stock based on the data analytics performed on the past dataset. 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1000"/>
              </a:spcBef>
              <a:spcAft>
                <a:spcPts val="800"/>
              </a:spcAft>
              <a:buClr>
                <a:schemeClr val="lt1"/>
              </a:buClr>
              <a:buSzPts val="1800"/>
              <a:buFont typeface="Titillium Web"/>
              <a:buChar char="★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will also give some insight to the investors whether to invest in a particular stock or not. How profitable the stock can be in future and how much can they expect to benefit from it.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9"/>
          <p:cNvSpPr txBox="1"/>
          <p:nvPr>
            <p:ph type="ctrTitle"/>
          </p:nvPr>
        </p:nvSpPr>
        <p:spPr>
          <a:xfrm>
            <a:off x="0" y="-6"/>
            <a:ext cx="4255500" cy="9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74" name="Google Shape;874;p29"/>
          <p:cNvSpPr txBox="1"/>
          <p:nvPr>
            <p:ph idx="1" type="subTitle"/>
          </p:nvPr>
        </p:nvSpPr>
        <p:spPr>
          <a:xfrm>
            <a:off x="238950" y="852425"/>
            <a:ext cx="86661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https://spark.apache.org/docs/2.2.0/streaming-programming-guide.html#dataframe-and-sql-operations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https://spark.apache.org/docs/2.2.0/sql-programming-guide.html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http://moonshinenews.com/tips-leverage-cloud-big-data/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https://www.bloomberg.com/professional/blog/3-ways-big-data-changing-financial-trading/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https://www.analyticsvidhya.com/blog/2014/08/big-data-profit-stock-market/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https://databricks.com/blog/2015/02/17/introducing-dataframes-in-spark-for-large-scale-data-science.html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http://www.signalsolver.com/download-historical-stock-price-data-excel/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https://d3js.org/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7"/>
          <p:cNvSpPr txBox="1"/>
          <p:nvPr>
            <p:ph type="ctrTitle"/>
          </p:nvPr>
        </p:nvSpPr>
        <p:spPr>
          <a:xfrm>
            <a:off x="0" y="185525"/>
            <a:ext cx="5698500" cy="6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90" name="Google Shape;790;p17"/>
          <p:cNvSpPr txBox="1"/>
          <p:nvPr/>
        </p:nvSpPr>
        <p:spPr>
          <a:xfrm>
            <a:off x="5275400" y="859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	 	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7"/>
          <p:cNvSpPr txBox="1"/>
          <p:nvPr>
            <p:ph idx="1" type="subTitle"/>
          </p:nvPr>
        </p:nvSpPr>
        <p:spPr>
          <a:xfrm>
            <a:off x="820800" y="859625"/>
            <a:ext cx="75024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6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To perform data analytics on the historical stock market dataset and to visualize price variation over several years. </a:t>
            </a:r>
            <a:endParaRPr sz="3000"/>
          </a:p>
        </p:txBody>
      </p:sp>
      <p:pic>
        <p:nvPicPr>
          <p:cNvPr id="792" name="Google Shape;792;p17"/>
          <p:cNvPicPr preferRelativeResize="0"/>
          <p:nvPr/>
        </p:nvPicPr>
        <p:blipFill rotWithShape="1">
          <a:blip r:embed="rId3">
            <a:alphaModFix/>
          </a:blip>
          <a:srcRect b="10120" l="0" r="0" t="0"/>
          <a:stretch/>
        </p:blipFill>
        <p:spPr>
          <a:xfrm>
            <a:off x="2553250" y="2461575"/>
            <a:ext cx="4037500" cy="26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8"/>
          <p:cNvSpPr txBox="1"/>
          <p:nvPr>
            <p:ph type="ctrTitle"/>
          </p:nvPr>
        </p:nvSpPr>
        <p:spPr>
          <a:xfrm>
            <a:off x="0" y="185525"/>
            <a:ext cx="5698500" cy="6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Aim</a:t>
            </a:r>
            <a:endParaRPr/>
          </a:p>
        </p:txBody>
      </p:sp>
      <p:sp>
        <p:nvSpPr>
          <p:cNvPr id="798" name="Google Shape;798;p18"/>
          <p:cNvSpPr txBox="1"/>
          <p:nvPr/>
        </p:nvSpPr>
        <p:spPr>
          <a:xfrm>
            <a:off x="5275400" y="859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	 	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8"/>
          <p:cNvSpPr txBox="1"/>
          <p:nvPr>
            <p:ph idx="1" type="subTitle"/>
          </p:nvPr>
        </p:nvSpPr>
        <p:spPr>
          <a:xfrm>
            <a:off x="668850" y="1071650"/>
            <a:ext cx="7806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" sz="3000"/>
              <a:t>T</a:t>
            </a:r>
            <a:r>
              <a:rPr lang="en" sz="3000"/>
              <a:t>o understand basic process flow of bigdata</a:t>
            </a:r>
            <a:endParaRPr sz="3000"/>
          </a:p>
        </p:txBody>
      </p:sp>
      <p:pic>
        <p:nvPicPr>
          <p:cNvPr id="800" name="Google Shape;8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838" y="2001050"/>
            <a:ext cx="6296326" cy="24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9"/>
          <p:cNvSpPr txBox="1"/>
          <p:nvPr>
            <p:ph type="ctrTitle"/>
          </p:nvPr>
        </p:nvSpPr>
        <p:spPr>
          <a:xfrm>
            <a:off x="0" y="0"/>
            <a:ext cx="6603900" cy="7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pic>
        <p:nvPicPr>
          <p:cNvPr id="806" name="Google Shape;806;p19"/>
          <p:cNvPicPr preferRelativeResize="0"/>
          <p:nvPr/>
        </p:nvPicPr>
        <p:blipFill rotWithShape="1">
          <a:blip r:embed="rId3">
            <a:alphaModFix/>
          </a:blip>
          <a:srcRect b="25463" l="33718" r="18139" t="20839"/>
          <a:stretch/>
        </p:blipFill>
        <p:spPr>
          <a:xfrm>
            <a:off x="1270050" y="794100"/>
            <a:ext cx="6603900" cy="4141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"/>
          <p:cNvSpPr txBox="1"/>
          <p:nvPr>
            <p:ph type="ctrTitle"/>
          </p:nvPr>
        </p:nvSpPr>
        <p:spPr>
          <a:xfrm>
            <a:off x="0" y="0"/>
            <a:ext cx="6603900" cy="7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Dependencies</a:t>
            </a:r>
            <a:endParaRPr/>
          </a:p>
        </p:txBody>
      </p:sp>
      <p:pic>
        <p:nvPicPr>
          <p:cNvPr id="812" name="Google Shape;8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100" y="949925"/>
            <a:ext cx="1582625" cy="15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925" y="3104350"/>
            <a:ext cx="2271475" cy="1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20"/>
          <p:cNvPicPr preferRelativeResize="0"/>
          <p:nvPr/>
        </p:nvPicPr>
        <p:blipFill rotWithShape="1">
          <a:blip r:embed="rId5">
            <a:alphaModFix/>
          </a:blip>
          <a:srcRect b="0" l="55566" r="5343" t="8925"/>
          <a:stretch/>
        </p:blipFill>
        <p:spPr>
          <a:xfrm>
            <a:off x="5102100" y="3056125"/>
            <a:ext cx="1582625" cy="1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20"/>
          <p:cNvPicPr preferRelativeResize="0"/>
          <p:nvPr/>
        </p:nvPicPr>
        <p:blipFill rotWithShape="1">
          <a:blip r:embed="rId6">
            <a:alphaModFix/>
          </a:blip>
          <a:srcRect b="15085" l="15861" r="20565" t="7515"/>
          <a:stretch/>
        </p:blipFill>
        <p:spPr>
          <a:xfrm>
            <a:off x="2378738" y="930625"/>
            <a:ext cx="1987850" cy="16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20"/>
          <p:cNvSpPr txBox="1"/>
          <p:nvPr/>
        </p:nvSpPr>
        <p:spPr>
          <a:xfrm>
            <a:off x="4960325" y="2495550"/>
            <a:ext cx="2271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Version: Python 3</a:t>
            </a:r>
            <a:endParaRPr sz="1800"/>
          </a:p>
        </p:txBody>
      </p:sp>
      <p:sp>
        <p:nvSpPr>
          <p:cNvPr id="817" name="Google Shape;817;p20"/>
          <p:cNvSpPr txBox="1"/>
          <p:nvPr/>
        </p:nvSpPr>
        <p:spPr>
          <a:xfrm>
            <a:off x="2236925" y="2495550"/>
            <a:ext cx="27234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Version: Ubuntu 16.04</a:t>
            </a:r>
            <a:endParaRPr sz="1800"/>
          </a:p>
        </p:txBody>
      </p:sp>
      <p:sp>
        <p:nvSpPr>
          <p:cNvPr id="818" name="Google Shape;818;p20"/>
          <p:cNvSpPr txBox="1"/>
          <p:nvPr/>
        </p:nvSpPr>
        <p:spPr>
          <a:xfrm>
            <a:off x="2236863" y="4470900"/>
            <a:ext cx="2271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Version: Spark 2.2.0</a:t>
            </a:r>
            <a:endParaRPr sz="1800"/>
          </a:p>
        </p:txBody>
      </p:sp>
      <p:sp>
        <p:nvSpPr>
          <p:cNvPr id="819" name="Google Shape;819;p20"/>
          <p:cNvSpPr txBox="1"/>
          <p:nvPr/>
        </p:nvSpPr>
        <p:spPr>
          <a:xfrm>
            <a:off x="4960325" y="4470900"/>
            <a:ext cx="2089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Jupyter notebook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1"/>
          <p:cNvSpPr txBox="1"/>
          <p:nvPr>
            <p:ph type="ctrTitle"/>
          </p:nvPr>
        </p:nvSpPr>
        <p:spPr>
          <a:xfrm>
            <a:off x="0" y="0"/>
            <a:ext cx="9244200" cy="7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Advantages of Spark Dataframe over Spark SQL</a:t>
            </a:r>
            <a:endParaRPr sz="3600"/>
          </a:p>
        </p:txBody>
      </p:sp>
      <p:sp>
        <p:nvSpPr>
          <p:cNvPr id="825" name="Google Shape;825;p21"/>
          <p:cNvSpPr txBox="1"/>
          <p:nvPr>
            <p:ph idx="1" type="subTitle"/>
          </p:nvPr>
        </p:nvSpPr>
        <p:spPr>
          <a:xfrm>
            <a:off x="414925" y="1012475"/>
            <a:ext cx="86751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Can be created from structured and semi-structured data files</a:t>
            </a:r>
            <a:endParaRPr sz="2400"/>
          </a:p>
          <a:p>
            <a:pPr indent="-381000" lvl="0" marL="45720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S</a:t>
            </a:r>
            <a:r>
              <a:rPr lang="en" sz="2400">
                <a:solidFill>
                  <a:schemeClr val="lt1"/>
                </a:solidFill>
              </a:rPr>
              <a:t>upports reading data from the most popular formats, including JSON files, Parquet files, Hive tables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It can read from local file systems, distributed file systems (HDFS), cloud storage (S3), and external relational database systems via JDBC</a:t>
            </a:r>
            <a:endParaRPr sz="2400"/>
          </a:p>
          <a:p>
            <a:pPr indent="-381000" lvl="0" marL="457200" rtl="0" algn="l">
              <a:lnSpc>
                <a:spcPct val="107916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rabicParenR"/>
            </a:pPr>
            <a:r>
              <a:rPr lang="en" sz="2400"/>
              <a:t>Supports any third-party data formats or sources like CSV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2"/>
          <p:cNvSpPr txBox="1"/>
          <p:nvPr>
            <p:ph type="ctrTitle"/>
          </p:nvPr>
        </p:nvSpPr>
        <p:spPr>
          <a:xfrm>
            <a:off x="0" y="0"/>
            <a:ext cx="6603900" cy="7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 Data Analytics</a:t>
            </a:r>
            <a:endParaRPr/>
          </a:p>
        </p:txBody>
      </p:sp>
      <p:sp>
        <p:nvSpPr>
          <p:cNvPr id="831" name="Google Shape;831;p22"/>
          <p:cNvSpPr txBox="1"/>
          <p:nvPr/>
        </p:nvSpPr>
        <p:spPr>
          <a:xfrm>
            <a:off x="568875" y="971850"/>
            <a:ext cx="83433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are the column names?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does the Schema look like?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Extract  the first 5 columns.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 describe function to learn about the DataFrame.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Format the column values to limit the values to show up to two decimal places.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</a:t>
            </a: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was the peak ‘High’ and which day was the peak ‘High’ in price?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the mean of the ‘Close’ column?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the max and min of the ‘Volume’ column?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many days was the closing lower than avg. value of ‘Close’?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percentage of the time was the ‘High’ greater than threshold? 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the max ‘High’ per year?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500"/>
              <a:buFont typeface="Titillium Web"/>
              <a:buChar char="★"/>
            </a:pPr>
            <a:r>
              <a:rPr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the average ‘Close’ for each Calendar Month across all the years?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3"/>
          <p:cNvSpPr txBox="1"/>
          <p:nvPr>
            <p:ph type="ctrTitle"/>
          </p:nvPr>
        </p:nvSpPr>
        <p:spPr>
          <a:xfrm>
            <a:off x="0" y="0"/>
            <a:ext cx="9042600" cy="7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 Feature Engineering</a:t>
            </a:r>
            <a:endParaRPr/>
          </a:p>
        </p:txBody>
      </p:sp>
      <p:sp>
        <p:nvSpPr>
          <p:cNvPr id="837" name="Google Shape;837;p23"/>
          <p:cNvSpPr txBox="1"/>
          <p:nvPr/>
        </p:nvSpPr>
        <p:spPr>
          <a:xfrm>
            <a:off x="672900" y="1410300"/>
            <a:ext cx="77982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★"/>
            </a:pPr>
            <a:r>
              <a:rPr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Create</a:t>
            </a:r>
            <a:r>
              <a:rPr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 new feature called HV Ratio </a:t>
            </a:r>
            <a:endParaRPr sz="3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Noto Sans Symbols"/>
              <a:buChar char="★"/>
            </a:pPr>
            <a:r>
              <a:rPr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 is the ratio of the High Price versus volume of stock traded for a day.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4"/>
          <p:cNvSpPr txBox="1"/>
          <p:nvPr>
            <p:ph type="ctrTitle"/>
          </p:nvPr>
        </p:nvSpPr>
        <p:spPr>
          <a:xfrm>
            <a:off x="0" y="0"/>
            <a:ext cx="9078900" cy="7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- matplotlib</a:t>
            </a:r>
            <a:endParaRPr/>
          </a:p>
        </p:txBody>
      </p:sp>
      <p:pic>
        <p:nvPicPr>
          <p:cNvPr id="843" name="Google Shape;8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413" y="886875"/>
            <a:ext cx="614118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