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53f658e0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53f658e0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53f658e0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53f658e0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53f658e0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53f658e0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53f658e0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53f658e0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53f658e0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53f658e0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22c806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22c806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53f658e0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53f658e0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Artificial Intelligence Project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RA1911033010125 (Surbhit Pratik)</a:t>
            </a:r>
            <a:endParaRPr/>
          </a:p>
          <a:p>
            <a:pPr indent="0" lvl="0" marL="0" rtl="0" algn="l">
              <a:spcBef>
                <a:spcPts val="0"/>
              </a:spcBef>
              <a:spcAft>
                <a:spcPts val="0"/>
              </a:spcAft>
              <a:buNone/>
            </a:pPr>
            <a:r>
              <a:rPr lang="en"/>
              <a:t>RA1911033010117(Keshav G Adkar)</a:t>
            </a:r>
            <a:endParaRPr/>
          </a:p>
          <a:p>
            <a:pPr indent="0" lvl="0" marL="0" rtl="0" algn="l">
              <a:spcBef>
                <a:spcPts val="0"/>
              </a:spcBef>
              <a:spcAft>
                <a:spcPts val="0"/>
              </a:spcAft>
              <a:buNone/>
            </a:pPr>
            <a:r>
              <a:rPr lang="en"/>
              <a:t>RA1911033010103(Yash Bobde)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Car Price Prediction Model</a:t>
            </a:r>
            <a:endParaRPr sz="3500"/>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40000" lnSpcReduction="20000"/>
          </a:bodyPr>
          <a:lstStyle/>
          <a:p>
            <a:pPr indent="-351960" lvl="0" marL="457200" rtl="0" algn="l">
              <a:spcBef>
                <a:spcPts val="0"/>
              </a:spcBef>
              <a:spcAft>
                <a:spcPts val="0"/>
              </a:spcAft>
              <a:buSzPct val="100000"/>
              <a:buChar char="❖"/>
            </a:pPr>
            <a:r>
              <a:rPr b="1" lang="en" sz="4856"/>
              <a:t>About</a:t>
            </a:r>
            <a:endParaRPr b="1" sz="4856"/>
          </a:p>
          <a:p>
            <a:pPr indent="0" lvl="0" marL="0" rtl="0" algn="l">
              <a:spcBef>
                <a:spcPts val="1200"/>
              </a:spcBef>
              <a:spcAft>
                <a:spcPts val="0"/>
              </a:spcAft>
              <a:buNone/>
            </a:pPr>
            <a:r>
              <a:t/>
            </a:r>
            <a:endParaRPr b="1" sz="3410"/>
          </a:p>
          <a:p>
            <a:pPr indent="-302528" lvl="0" marL="457200" rtl="0" algn="l">
              <a:spcBef>
                <a:spcPts val="1200"/>
              </a:spcBef>
              <a:spcAft>
                <a:spcPts val="0"/>
              </a:spcAft>
              <a:buSzPct val="100000"/>
              <a:buChar char="-"/>
            </a:pPr>
            <a:r>
              <a:rPr b="1" lang="en" sz="2910"/>
              <a:t>This project predicts the price of a car using the dataset which contains car brand, year of purchase, KMs driven, number of previous owners</a:t>
            </a:r>
            <a:endParaRPr b="1" sz="2910"/>
          </a:p>
          <a:p>
            <a:pPr indent="0" lvl="0" marL="914400" rtl="0" algn="l">
              <a:spcBef>
                <a:spcPts val="1200"/>
              </a:spcBef>
              <a:spcAft>
                <a:spcPts val="0"/>
              </a:spcAft>
              <a:buNone/>
            </a:pPr>
            <a:r>
              <a:t/>
            </a:r>
            <a:endParaRPr b="1" sz="2910"/>
          </a:p>
          <a:p>
            <a:pPr indent="-302528" lvl="0" marL="457200" rtl="0" algn="l">
              <a:spcBef>
                <a:spcPts val="1200"/>
              </a:spcBef>
              <a:spcAft>
                <a:spcPts val="0"/>
              </a:spcAft>
              <a:buSzPct val="100000"/>
              <a:buChar char="-"/>
            </a:pPr>
            <a:r>
              <a:rPr b="1" lang="en" sz="2910"/>
              <a:t>This is a very helpful tool for people who have a used car and want to know the actual value of the car and not be deceived by the lowered price offered at most retailers or traders</a:t>
            </a:r>
            <a:endParaRPr b="1" sz="2910"/>
          </a:p>
          <a:p>
            <a:pPr indent="0" lvl="0" marL="45720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0" name="Google Shape;290;p15"/>
          <p:cNvSpPr txBox="1"/>
          <p:nvPr>
            <p:ph idx="1" type="body"/>
          </p:nvPr>
        </p:nvSpPr>
        <p:spPr>
          <a:xfrm>
            <a:off x="1303800" y="1405725"/>
            <a:ext cx="7030500" cy="31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Indian automobile company Horizon MotoCorp aspires to enter the US market by setting up their manufacturing unit there and producing cars locally to give competition to their US and European counterparts.</a:t>
            </a:r>
            <a:endParaRPr/>
          </a:p>
          <a:p>
            <a:pPr indent="0" lvl="0" marL="0" rtl="0" algn="l">
              <a:spcBef>
                <a:spcPts val="1200"/>
              </a:spcBef>
              <a:spcAft>
                <a:spcPts val="0"/>
              </a:spcAft>
              <a:buNone/>
            </a:pPr>
            <a:r>
              <a:rPr lang="en"/>
              <a:t>They have contracted an automobile consulting company to understand the factors on which the pricing of cars depends. Specifically, they want to understand the factors affecting the pricing of cars in the American market, since those may be very different from the Indian market. The company wants to know:</a:t>
            </a:r>
            <a:endParaRPr/>
          </a:p>
          <a:p>
            <a:pPr indent="-311150" lvl="0" marL="457200" rtl="0" algn="l">
              <a:spcBef>
                <a:spcPts val="1200"/>
              </a:spcBef>
              <a:spcAft>
                <a:spcPts val="0"/>
              </a:spcAft>
              <a:buSzPts val="1300"/>
              <a:buAutoNum type="arabicPeriod"/>
            </a:pPr>
            <a:r>
              <a:rPr lang="en"/>
              <a:t>Which variables are significant in predicting the price of a car</a:t>
            </a:r>
            <a:endParaRPr/>
          </a:p>
          <a:p>
            <a:pPr indent="-311150" lvl="0" marL="457200" rtl="0" algn="l">
              <a:spcBef>
                <a:spcPts val="0"/>
              </a:spcBef>
              <a:spcAft>
                <a:spcPts val="0"/>
              </a:spcAft>
              <a:buSzPts val="1300"/>
              <a:buAutoNum type="arabicPeriod"/>
            </a:pPr>
            <a:r>
              <a:rPr lang="en"/>
              <a:t>How well those variables describe the price of a car based on various market surveys, the consulting firm has gathered a large dataset of different types of cars across the American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Model</a:t>
            </a:r>
            <a:endParaRPr/>
          </a:p>
        </p:txBody>
      </p:sp>
      <p:sp>
        <p:nvSpPr>
          <p:cNvPr id="296" name="Google Shape;296;p16"/>
          <p:cNvSpPr txBox="1"/>
          <p:nvPr>
            <p:ph idx="1" type="body"/>
          </p:nvPr>
        </p:nvSpPr>
        <p:spPr>
          <a:xfrm>
            <a:off x="1303800" y="1792625"/>
            <a:ext cx="7030500" cy="1802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You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44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302" name="Google Shape;302;p17"/>
          <p:cNvSpPr txBox="1"/>
          <p:nvPr>
            <p:ph idx="1" type="body"/>
          </p:nvPr>
        </p:nvSpPr>
        <p:spPr>
          <a:xfrm>
            <a:off x="1303800" y="1689050"/>
            <a:ext cx="7030500" cy="2526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AutoNum type="arabicPeriod"/>
            </a:pPr>
            <a:r>
              <a:rPr lang="en" u="sng"/>
              <a:t>Linear Regression</a:t>
            </a:r>
            <a:endParaRPr u="sng"/>
          </a:p>
          <a:p>
            <a:pPr indent="0" lvl="0" marL="457200" rtl="0" algn="just">
              <a:lnSpc>
                <a:spcPct val="100000"/>
              </a:lnSpc>
              <a:spcBef>
                <a:spcPts val="0"/>
              </a:spcBef>
              <a:spcAft>
                <a:spcPts val="0"/>
              </a:spcAft>
              <a:buNone/>
            </a:pPr>
            <a:r>
              <a:rPr lang="en"/>
              <a:t>It is a machine learning algorithm based on supervised learning. Regression models a target prediction value based on independent variables. It is mostly used for finding out the relationship between variables and forecasting.</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u="sng"/>
              <a:t>Equation :</a:t>
            </a:r>
            <a:endParaRPr u="sng"/>
          </a:p>
          <a:p>
            <a:pPr indent="0" lvl="0" marL="457200" rtl="0" algn="l">
              <a:spcBef>
                <a:spcPts val="0"/>
              </a:spcBef>
              <a:spcAft>
                <a:spcPts val="0"/>
              </a:spcAft>
              <a:buNone/>
            </a:pPr>
            <a:r>
              <a:t/>
            </a:r>
            <a:endParaRPr u="sng"/>
          </a:p>
          <a:p>
            <a:pPr indent="0" lvl="0" marL="457200" rtl="0" algn="l">
              <a:spcBef>
                <a:spcPts val="1200"/>
              </a:spcBef>
              <a:spcAft>
                <a:spcPts val="1200"/>
              </a:spcAft>
              <a:buNone/>
            </a:pPr>
            <a:r>
              <a:t/>
            </a:r>
            <a:endParaRPr u="sng"/>
          </a:p>
        </p:txBody>
      </p:sp>
      <p:pic>
        <p:nvPicPr>
          <p:cNvPr id="303" name="Google Shape;303;p17"/>
          <p:cNvPicPr preferRelativeResize="0"/>
          <p:nvPr/>
        </p:nvPicPr>
        <p:blipFill>
          <a:blip r:embed="rId3">
            <a:alphaModFix/>
          </a:blip>
          <a:stretch>
            <a:fillRect/>
          </a:stretch>
        </p:blipFill>
        <p:spPr>
          <a:xfrm>
            <a:off x="2744612" y="2789375"/>
            <a:ext cx="3654774" cy="185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309" name="Google Shape;309;p18"/>
          <p:cNvSpPr txBox="1"/>
          <p:nvPr>
            <p:ph idx="1" type="body"/>
          </p:nvPr>
        </p:nvSpPr>
        <p:spPr>
          <a:xfrm>
            <a:off x="1303800" y="1390700"/>
            <a:ext cx="7030500" cy="3262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2.     </a:t>
            </a:r>
            <a:r>
              <a:rPr lang="en" u="sng"/>
              <a:t>Lasso Regression</a:t>
            </a:r>
            <a:endParaRPr u="sng"/>
          </a:p>
          <a:p>
            <a:pPr indent="0" lvl="0" marL="457200" rtl="0" algn="just">
              <a:spcBef>
                <a:spcPts val="1200"/>
              </a:spcBef>
              <a:spcAft>
                <a:spcPts val="0"/>
              </a:spcAft>
              <a:buNone/>
            </a:pPr>
            <a:r>
              <a:rPr lang="en" sz="1200">
                <a:solidFill>
                  <a:srgbClr val="222222"/>
                </a:solidFill>
                <a:highlight>
                  <a:srgbClr val="FFFFFF"/>
                </a:highlight>
              </a:rPr>
              <a:t>The word “LASSO” stands for </a:t>
            </a:r>
            <a:r>
              <a:rPr b="1" lang="en" sz="1200" u="sng">
                <a:solidFill>
                  <a:srgbClr val="222222"/>
                </a:solidFill>
                <a:highlight>
                  <a:srgbClr val="FFFFFF"/>
                </a:highlight>
              </a:rPr>
              <a:t>L</a:t>
            </a:r>
            <a:r>
              <a:rPr lang="en" sz="1200" u="sng">
                <a:solidFill>
                  <a:srgbClr val="222222"/>
                </a:solidFill>
                <a:highlight>
                  <a:srgbClr val="FFFFFF"/>
                </a:highlight>
              </a:rPr>
              <a:t>east </a:t>
            </a:r>
            <a:r>
              <a:rPr b="1" lang="en" sz="1200" u="sng">
                <a:solidFill>
                  <a:srgbClr val="222222"/>
                </a:solidFill>
                <a:highlight>
                  <a:srgbClr val="FFFFFF"/>
                </a:highlight>
              </a:rPr>
              <a:t>A</a:t>
            </a:r>
            <a:r>
              <a:rPr lang="en" sz="1200" u="sng">
                <a:solidFill>
                  <a:srgbClr val="222222"/>
                </a:solidFill>
                <a:highlight>
                  <a:srgbClr val="FFFFFF"/>
                </a:highlight>
              </a:rPr>
              <a:t>bsolute </a:t>
            </a:r>
            <a:r>
              <a:rPr b="1" lang="en" sz="1200" u="sng">
                <a:solidFill>
                  <a:srgbClr val="222222"/>
                </a:solidFill>
                <a:highlight>
                  <a:srgbClr val="FFFFFF"/>
                </a:highlight>
              </a:rPr>
              <a:t>S</a:t>
            </a:r>
            <a:r>
              <a:rPr lang="en" sz="1200" u="sng">
                <a:solidFill>
                  <a:srgbClr val="222222"/>
                </a:solidFill>
                <a:highlight>
                  <a:srgbClr val="FFFFFF"/>
                </a:highlight>
              </a:rPr>
              <a:t>hrinkage and </a:t>
            </a:r>
            <a:r>
              <a:rPr b="1" lang="en" sz="1200" u="sng">
                <a:solidFill>
                  <a:srgbClr val="222222"/>
                </a:solidFill>
                <a:highlight>
                  <a:srgbClr val="FFFFFF"/>
                </a:highlight>
              </a:rPr>
              <a:t>S</a:t>
            </a:r>
            <a:r>
              <a:rPr lang="en" sz="1200" u="sng">
                <a:solidFill>
                  <a:srgbClr val="222222"/>
                </a:solidFill>
                <a:highlight>
                  <a:srgbClr val="FFFFFF"/>
                </a:highlight>
              </a:rPr>
              <a:t>election </a:t>
            </a:r>
            <a:r>
              <a:rPr b="1" lang="en" sz="1200" u="sng">
                <a:solidFill>
                  <a:srgbClr val="222222"/>
                </a:solidFill>
                <a:highlight>
                  <a:srgbClr val="FFFFFF"/>
                </a:highlight>
              </a:rPr>
              <a:t>O</a:t>
            </a:r>
            <a:r>
              <a:rPr lang="en" sz="1200" u="sng">
                <a:solidFill>
                  <a:srgbClr val="222222"/>
                </a:solidFill>
                <a:highlight>
                  <a:srgbClr val="FFFFFF"/>
                </a:highlight>
              </a:rPr>
              <a:t>perator</a:t>
            </a:r>
            <a:r>
              <a:rPr lang="en" sz="1200">
                <a:solidFill>
                  <a:srgbClr val="222222"/>
                </a:solidFill>
                <a:highlight>
                  <a:srgbClr val="FFFFFF"/>
                </a:highlight>
              </a:rPr>
              <a:t>. It is a statistical formula for the regularisation of data models and feature selection.</a:t>
            </a:r>
            <a:endParaRPr sz="1200">
              <a:solidFill>
                <a:srgbClr val="222222"/>
              </a:solidFill>
              <a:highlight>
                <a:srgbClr val="FFFFFF"/>
              </a:highlight>
            </a:endParaRPr>
          </a:p>
          <a:p>
            <a:pPr indent="0" lvl="0" marL="457200" rtl="0" algn="just">
              <a:spcBef>
                <a:spcPts val="1200"/>
              </a:spcBef>
              <a:spcAft>
                <a:spcPts val="0"/>
              </a:spcAft>
              <a:buNone/>
            </a:pPr>
            <a:r>
              <a:rPr lang="en" sz="1200">
                <a:solidFill>
                  <a:srgbClr val="222222"/>
                </a:solidFill>
                <a:highlight>
                  <a:srgbClr val="FFFFFF"/>
                </a:highlight>
              </a:rPr>
              <a:t>When the predictor variables are highly correlated then multicollinearity can become a problem. This can cause the coefficient estimates of the model to be unreliable and have high variance. That is, when the model is applied to a new set of data it hasn’t seen before, it’s likely to perform poorly.</a:t>
            </a:r>
            <a:endParaRPr sz="1200">
              <a:solidFill>
                <a:srgbClr val="222222"/>
              </a:solidFill>
              <a:highlight>
                <a:srgbClr val="FFFFFF"/>
              </a:highlight>
            </a:endParaRPr>
          </a:p>
          <a:p>
            <a:pPr indent="0" lvl="0" marL="457200" rtl="0" algn="just">
              <a:spcBef>
                <a:spcPts val="1200"/>
              </a:spcBef>
              <a:spcAft>
                <a:spcPts val="0"/>
              </a:spcAft>
              <a:buNone/>
            </a:pPr>
            <a:r>
              <a:rPr lang="en" sz="1200">
                <a:solidFill>
                  <a:srgbClr val="222222"/>
                </a:solidFill>
                <a:highlight>
                  <a:srgbClr val="FFFFFF"/>
                </a:highlight>
              </a:rPr>
              <a:t>It helps in reducing irrelevant dimensions.</a:t>
            </a:r>
            <a:endParaRPr sz="1200">
              <a:solidFill>
                <a:srgbClr val="222222"/>
              </a:solidFill>
              <a:highlight>
                <a:srgbClr val="FFFFFF"/>
              </a:highlight>
            </a:endParaRPr>
          </a:p>
          <a:p>
            <a:pPr indent="0" lvl="0" marL="0" rtl="0" algn="just">
              <a:spcBef>
                <a:spcPts val="1200"/>
              </a:spcBef>
              <a:spcAft>
                <a:spcPts val="0"/>
              </a:spcAft>
              <a:buNone/>
            </a:pPr>
            <a:r>
              <a:rPr lang="en" sz="1200">
                <a:solidFill>
                  <a:srgbClr val="222222"/>
                </a:solidFill>
                <a:highlight>
                  <a:srgbClr val="FFFFFF"/>
                </a:highlight>
              </a:rPr>
              <a:t>	</a:t>
            </a:r>
            <a:r>
              <a:rPr lang="en" sz="1200" u="sng">
                <a:solidFill>
                  <a:srgbClr val="222222"/>
                </a:solidFill>
                <a:highlight>
                  <a:srgbClr val="FFFFFF"/>
                </a:highlight>
              </a:rPr>
              <a:t>Equation :</a:t>
            </a:r>
            <a:r>
              <a:rPr lang="en" sz="1200">
                <a:solidFill>
                  <a:srgbClr val="222222"/>
                </a:solidFill>
                <a:highlight>
                  <a:srgbClr val="FFFFFF"/>
                </a:highlight>
              </a:rPr>
              <a:t>                          Standard Squared Error + λ|m|                (Manhattan Distance is used)</a:t>
            </a:r>
            <a:endParaRPr sz="1200">
              <a:solidFill>
                <a:srgbClr val="222222"/>
              </a:solidFill>
              <a:highlight>
                <a:srgbClr val="FFFFFF"/>
              </a:highlight>
            </a:endParaRPr>
          </a:p>
          <a:p>
            <a:pPr indent="0" lvl="0" marL="0" rtl="0" algn="just">
              <a:spcBef>
                <a:spcPts val="1200"/>
              </a:spcBef>
              <a:spcAft>
                <a:spcPts val="0"/>
              </a:spcAft>
              <a:buNone/>
            </a:pPr>
            <a:r>
              <a:rPr lang="en" sz="1200">
                <a:solidFill>
                  <a:srgbClr val="222222"/>
                </a:solidFill>
                <a:highlight>
                  <a:srgbClr val="FFFFFF"/>
                </a:highlight>
              </a:rPr>
              <a:t>							(penalty factor)</a:t>
            </a:r>
            <a:endParaRPr sz="1200">
              <a:solidFill>
                <a:srgbClr val="222222"/>
              </a:solidFill>
              <a:highlight>
                <a:srgbClr val="FFFFFF"/>
              </a:highlight>
            </a:endParaRPr>
          </a:p>
          <a:p>
            <a:pPr indent="0" lvl="0" marL="457200" rtl="0" algn="l">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27025" lvl="0" marL="457200" rtl="0" algn="l">
              <a:spcBef>
                <a:spcPts val="270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name</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year</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selling_price</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km_driven</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fuel</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seller_type</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transmission</a:t>
            </a:r>
            <a:endParaRPr sz="1550">
              <a:solidFill>
                <a:srgbClr val="000000"/>
              </a:solidFill>
              <a:highlight>
                <a:srgbClr val="FFFFFF"/>
              </a:highlight>
              <a:latin typeface="Arial"/>
              <a:ea typeface="Arial"/>
              <a:cs typeface="Arial"/>
              <a:sym typeface="Arial"/>
            </a:endParaRPr>
          </a:p>
          <a:p>
            <a:pPr indent="-327025" lvl="0" marL="457200" rtl="0" algn="l">
              <a:spcBef>
                <a:spcPts val="0"/>
              </a:spcBef>
              <a:spcAft>
                <a:spcPts val="0"/>
              </a:spcAft>
              <a:buClr>
                <a:srgbClr val="000000"/>
              </a:buClr>
              <a:buSzPts val="1550"/>
              <a:buFont typeface="Arial"/>
              <a:buAutoNum type="arabicPeriod"/>
            </a:pPr>
            <a:r>
              <a:rPr lang="en" sz="1550">
                <a:solidFill>
                  <a:srgbClr val="000000"/>
                </a:solidFill>
                <a:highlight>
                  <a:srgbClr val="FFFFFF"/>
                </a:highlight>
                <a:latin typeface="Arial"/>
                <a:ea typeface="Arial"/>
                <a:cs typeface="Arial"/>
                <a:sym typeface="Arial"/>
              </a:rPr>
              <a:t>owner</a:t>
            </a:r>
            <a:endParaRPr sz="1550">
              <a:solidFill>
                <a:srgbClr val="000000"/>
              </a:solidFill>
              <a:highlight>
                <a:srgbClr val="FFFFFF"/>
              </a:highlight>
              <a:latin typeface="Arial"/>
              <a:ea typeface="Arial"/>
              <a:cs typeface="Arial"/>
              <a:sym typeface="Arial"/>
            </a:endParaRPr>
          </a:p>
          <a:p>
            <a:pPr indent="0" lvl="0" marL="457200" rtl="0" algn="l">
              <a:spcBef>
                <a:spcPts val="27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Societal Benefit</a:t>
            </a:r>
            <a:endParaRPr/>
          </a:p>
        </p:txBody>
      </p:sp>
      <p:sp>
        <p:nvSpPr>
          <p:cNvPr id="321" name="Google Shape;321;p20"/>
          <p:cNvSpPr txBox="1"/>
          <p:nvPr>
            <p:ph idx="1" type="body"/>
          </p:nvPr>
        </p:nvSpPr>
        <p:spPr>
          <a:xfrm>
            <a:off x="1303800" y="1728525"/>
            <a:ext cx="7030500" cy="2541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Since the manufacturers would be able to sell the car at a cost efficient price, the consumers would also be receiving a better value for money. This model can also be used by people who are looking to sell their old cars and receive the maximum resale value. In general, </a:t>
            </a:r>
            <a:r>
              <a:rPr lang="en"/>
              <a:t>selling or buying a car is a exhausting job but with our model, the same process could be done within minutes instead of getting multiple car inspections at different retailers.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