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EF6057-59B8-401F-840E-30E413C9088D}">
  <a:tblStyle styleId="{00EF6057-59B8-401F-840E-30E413C90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F41418-9CF5-4A28-ABC6-AC91E0F4AF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Class A starts with 0 followed by 7 bits of network ID and 24 bits of host ID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VLAN</a:t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IDS - deep packet inspection</a:t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 schema - Class A ip addresses. Proposed new data centers location at America, Europe, Asia. Proposed use of efficient protocols such as RTP, HTTPS, SMTP etc.</a:t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headquarters not datacenters</a:t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Servers - Always running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Cooling - proper infrastructure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Networking Equip - Switches, Ethernet cables, hard disk, routers</a:t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53600" cy="5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-12700" y="1041400"/>
            <a:ext cx="4205400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27012" y="1531937"/>
            <a:ext cx="3638550" cy="181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GDA - Network Design Proposal</a:t>
            </a:r>
            <a:endParaRPr/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27000" y="3048000"/>
            <a:ext cx="17829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Varun Mishra (vm1420)</a:t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Apurv Srivastav (as11419)</a:t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Ajay Thorve (aat414)</a:t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Archit Goyal (ag6288)</a:t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Surbhi Thole (sst390)</a:t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t/>
            </a:r>
            <a:endParaRPr b="0"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lang="en-US" sz="1000">
                <a:solidFill>
                  <a:srgbClr val="FFFFFF"/>
                </a:solidFill>
              </a:rPr>
              <a:t>05/12/2018</a:t>
            </a:r>
            <a:endParaRPr/>
          </a:p>
        </p:txBody>
      </p:sp>
      <p:pic>
        <p:nvPicPr>
          <p:cNvPr descr="nyu_white.png" id="39" name="Shape 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14142" y="870932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Class A is most suitable one for the addressing schema.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Factors affected by the prospective network size: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Class of network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Network number received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Schema of IP address used for the network</a:t>
            </a:r>
            <a:endParaRPr sz="1800"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Addressing Schema</a:t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91467" y="881282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Private Class A address is used which is 10.0.0.0/8.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Maximum number of hosts in a VLAN is 254.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Total number of countries where the offices exist is between 15 and 128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Total number of cities in a country is less than or equal to 7.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Each city will have a maximum of 4 office buildings.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Total number of VLANs in a building is less than equal to 16.</a:t>
            </a:r>
            <a:endParaRPr b="0" sz="1800"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5218771" y="229000"/>
            <a:ext cx="3698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and Restrictions</a:t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501800" y="888400"/>
            <a:ext cx="83157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Total number of employees : 600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number of employees in one office : 150 (600/4)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growth rate of company expected : 30% per year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growth rate of employees expected in 4 years : 10% per year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Expected number of employees after 4 years : 878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Subnet for IP address in each office is : /22 which gives us 1024 IP address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number of resources required : 200</a:t>
            </a:r>
            <a:endParaRPr b="0" sz="1800"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Head Office and Headquarters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512142" y="881282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Total number of employees : 300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number of employees in one office : 100 (300/3)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growth rate of company expected : 30% per year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growth rate of employees expected in 4 years : 10% per year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Expected number of employees after 4 years : 439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Subnet for IP address in each office is : /23 which gives us 512 IP address</a:t>
            </a:r>
            <a:endParaRPr b="0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Average number of resources required : 150</a:t>
            </a:r>
            <a:endParaRPr b="0" sz="1800"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Development Center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14142" y="1006207"/>
            <a:ext cx="8315700" cy="31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Bandwidth Allocation</a:t>
            </a:r>
            <a:endParaRPr sz="4100"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Headquarter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3" name="Shape 153"/>
          <p:cNvGraphicFramePr/>
          <p:nvPr/>
        </p:nvGraphicFramePr>
        <p:xfrm>
          <a:off x="849150" y="8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 Per Emp.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- 250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Active user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- 5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4 Offices, 150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623.28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1.0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1.6 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Sales (Small Office)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815075" y="9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Per Emp.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- 300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20 Offices, 20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255.644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500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5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(Medium Office)</a:t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1" name="Shape 171"/>
          <p:cNvGraphicFramePr/>
          <p:nvPr/>
        </p:nvGraphicFramePr>
        <p:xfrm>
          <a:off x="815075" y="98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Per Emp.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- 300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10 Offices, 60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792.008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1.5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1.2 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Software Development Centers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849150" y="8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 Per Emp. - 30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- 200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Active User - 20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3 Offices, 100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900.064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1.5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1.1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Lower Level Support Staff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9" name="Shape 189"/>
          <p:cNvGraphicFramePr/>
          <p:nvPr/>
        </p:nvGraphicFramePr>
        <p:xfrm>
          <a:off x="815075" y="8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53575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Per Emp.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- 500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Active User - 50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- 10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3 Offices, 167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2327.6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 4.0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Considering 10% growth year on year for 5 years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0.28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14142" y="881257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GDA is a Global Company which is planning to expand its market but facing issues of network architecture, Security, Bandwidth management, Resource management, IP addressing, Managing data centers and servers etc. </a:t>
            </a:r>
            <a:endParaRPr b="0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Client Center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792350" y="9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Per Emp.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- 200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Active User - 600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Video Conferencing: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HD Video call take - 3+3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4 Offices,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600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3580.45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 5.7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0.4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512125" y="1135550"/>
            <a:ext cx="35970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5415997" y="229000"/>
            <a:ext cx="350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Center</a:t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7" name="Shape 207"/>
          <p:cNvGraphicFramePr/>
          <p:nvPr/>
        </p:nvGraphicFramePr>
        <p:xfrm>
          <a:off x="792350" y="9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{00EF6057-59B8-401F-840E-30E413C9088D}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Assumptions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Recommended Bandwidth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Emails: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Emails Per 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Per Emp.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- 300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email size - 200 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Voip: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G.728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- 32 kbps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Active User - 100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Internet Usage: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 web-page size - 5 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loading - 10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Shared File Services: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Simultaneous User - 100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Req Speed/user - 10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 1 Offices, 100 employee per office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Min Bandwidth Required: 1054.54 Mbps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Recommended Bandwidth:  1.6 Gbps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(Considering 10% growth year on year for 5 years)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Bandwidth Delay: 0.94 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Bandwidth Allocation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Shape 2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00" y="737426"/>
            <a:ext cx="6961221" cy="42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 Protocols</a:t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702500" y="114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{96F41418-9CF5-4A28-ABC6-AC91E0F4AF0D}</a:tableStyleId>
              </a:tblPr>
              <a:tblGrid>
                <a:gridCol w="2240025"/>
                <a:gridCol w="2950950"/>
                <a:gridCol w="2677875"/>
              </a:tblGrid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 Layer Protocol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Layer Protocol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SMTP, IMAP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RTP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 or UDP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Shared File Services​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Citrix VDI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 Conferencing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Audio/Video Codecs, RTP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UDP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1133950" y="3534850"/>
            <a:ext cx="7067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14141"/>
                </a:solidFill>
                <a:highlight>
                  <a:srgbClr val="FFFFFF"/>
                </a:highlight>
              </a:rPr>
              <a:t>Multi-Protocol Label Switching (MPLS) are widely used techniques for prioritizing VoIP traffic.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501800" y="1006200"/>
            <a:ext cx="83157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Web Server</a:t>
            </a:r>
            <a:endParaRPr b="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Email Server</a:t>
            </a:r>
            <a:endParaRPr b="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DNS Server</a:t>
            </a:r>
            <a:endParaRPr b="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Load Balancer</a:t>
            </a:r>
            <a:endParaRPr b="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VPN Server</a:t>
            </a:r>
            <a:endParaRPr b="0"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VDI Server</a:t>
            </a:r>
            <a:endParaRPr b="0" sz="1800"/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Management</a:t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522450" y="1005250"/>
            <a:ext cx="83157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Local interconnected group of computers or devices that shares a same wired or wireless link within a small area</a:t>
            </a:r>
            <a:endParaRPr b="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WAN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Extents to a large geographic area such as across cities, states, or countries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Connect all offices in a large region</a:t>
            </a:r>
            <a:endParaRPr b="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VLAN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Used to connect different physical LANs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Network can be set up to connect different devices from different LANs with Ethernet or Wi-Fi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VPN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​Helps to access a private network from the public network and lets users to transmits data across the shared network</a:t>
            </a:r>
            <a:endParaRPr b="0"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Technologies</a:t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45925" y="857575"/>
            <a:ext cx="4288800" cy="4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VPN and IPSec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provides secure remote access to this private network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encrypting the internal traffic before sending over the public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Demilitarized Zones (DMZs)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includes the organization’s servers that need to communicate with the outside entities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Servers, FTP Servers, DNS Servers, Email Servers, etc.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Proxy Servers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Used in front of hosts in internal network, to provide anonymity, block unwanted content from public network and provide web caching</a:t>
            </a:r>
            <a:endParaRPr/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</a:t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625" y="857575"/>
            <a:ext cx="4157875" cy="42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14150" y="1144150"/>
            <a:ext cx="83157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Firewalls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the network administrator of the system to control access between public internet and the private network within GDA 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Separate firewalls for DMZs and internal network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Intrusion Detection Systems (IDS)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IDS sensors generate alerts when it comes across malicious traffic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placed between hosts systems inside the private network</a:t>
            </a:r>
            <a:r>
              <a:rPr b="0" lang="en-US"/>
              <a:t>	</a:t>
            </a:r>
            <a:endParaRPr b="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DMZs are also monitored by IDS sensors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Data Security and Encryption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Sensitive data should be stored and transmitted in an encrypted form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SSL/TLS should be strictly used for all the traffic, even for the internal networks, particularly the suite of applications that deal with sensitive data.</a:t>
            </a:r>
            <a:endParaRPr/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</a:t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512125" y="860600"/>
            <a:ext cx="8315700" cy="4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Slow access to files</a:t>
            </a:r>
            <a:endParaRPr sz="1800"/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Increased bandwidth allotment, and optimized geographical locations for data centers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email delivery</a:t>
            </a:r>
            <a:endParaRPr sz="1800"/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Increased bandwidth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Poor voice quality</a:t>
            </a:r>
            <a:endParaRPr sz="1800"/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Prioritizing VoIP traffic over the network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Application crashes</a:t>
            </a:r>
            <a:endParaRPr b="0"/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Latency decreases as bandwidth increase</a:t>
            </a:r>
            <a:endParaRPr b="0"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91475" y="943249"/>
            <a:ext cx="83157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Slow access to files</a:t>
            </a:r>
            <a:endParaRPr b="0"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email delivery</a:t>
            </a:r>
            <a:endParaRPr b="0"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Poor voice quality</a:t>
            </a:r>
            <a:endParaRPr b="0"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Application crashes - poor network design</a:t>
            </a:r>
            <a:endParaRPr b="0" sz="1800"/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310747" y="229000"/>
            <a:ext cx="3606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with the Current System</a:t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3" type="body"/>
          </p:nvPr>
        </p:nvSpPr>
        <p:spPr>
          <a:xfrm>
            <a:off x="6348236" y="262214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272500" y="999175"/>
            <a:ext cx="85839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We have come up following solutions</a:t>
            </a:r>
            <a:endParaRPr sz="2000"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Redesign the Global Network Architecture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Develop new IP addressing schema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Propose new data center locations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Redesign Local LAN’s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Propose efficient protocols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Bandwidth Allocation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Server Management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Security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Network Design for GDA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13550" y="726700"/>
            <a:ext cx="7096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25" y="783125"/>
            <a:ext cx="5453451" cy="38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3" type="body"/>
          </p:nvPr>
        </p:nvSpPr>
        <p:spPr>
          <a:xfrm>
            <a:off x="5362422" y="229000"/>
            <a:ext cx="35550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Diagram for Communication</a:t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50" y="810350"/>
            <a:ext cx="6248400" cy="414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71292" y="1357207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/>
              <a:t>Servers </a:t>
            </a:r>
            <a:endParaRPr b="0"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/>
              <a:t>Power distribution and cooling</a:t>
            </a:r>
            <a:endParaRPr b="0"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/>
              <a:t>Networking equipment</a:t>
            </a:r>
            <a:endParaRPr b="0"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/>
              <a:t>Proximity to customers and skilled workforce</a:t>
            </a:r>
            <a:endParaRPr b="0" sz="1800"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/>
              <a:t>Geographical factors for expansion</a:t>
            </a:r>
            <a:endParaRPr sz="1800"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089701" y="229000"/>
            <a:ext cx="482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Center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71500" y="952500"/>
            <a:ext cx="811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Key factors for Location Decision :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of Data Centers</a:t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119175"/>
            <a:ext cx="58102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Center Architecture</a:t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827914"/>
            <a:ext cx="6248400" cy="42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