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1" r:id="rId3"/>
    <p:sldId id="260" r:id="rId4"/>
    <p:sldId id="257"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94606" autoAdjust="0"/>
  </p:normalViewPr>
  <p:slideViewPr>
    <p:cSldViewPr snapToGrid="0" snapToObjects="1">
      <p:cViewPr varScale="1">
        <p:scale>
          <a:sx n="157" d="100"/>
          <a:sy n="157" d="100"/>
        </p:scale>
        <p:origin x="-120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1EBC1-7E8F-DA47-B749-5DD5AA631B96}" type="datetimeFigureOut">
              <a:rPr lang="en-US" smtClean="0"/>
              <a:t>3/10/15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ABD42-83FA-D746-98BF-0B0E11AD4895}" type="slidenum">
              <a:rPr lang="en-US" smtClean="0"/>
              <a:t>‹#›</a:t>
            </a:fld>
            <a:endParaRPr lang="en-US"/>
          </a:p>
        </p:txBody>
      </p:sp>
    </p:spTree>
    <p:extLst>
      <p:ext uri="{BB962C8B-B14F-4D97-AF65-F5344CB8AC3E}">
        <p14:creationId xmlns:p14="http://schemas.microsoft.com/office/powerpoint/2010/main" val="27007113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BD42-83FA-D746-98BF-0B0E11AD4895}" type="slidenum">
              <a:rPr lang="en-US" smtClean="0"/>
              <a:t>1</a:t>
            </a:fld>
            <a:endParaRPr lang="en-US"/>
          </a:p>
        </p:txBody>
      </p:sp>
    </p:spTree>
    <p:extLst>
      <p:ext uri="{BB962C8B-B14F-4D97-AF65-F5344CB8AC3E}">
        <p14:creationId xmlns:p14="http://schemas.microsoft.com/office/powerpoint/2010/main" val="375029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500C4C-6A56-8B46-88E3-00596BD97E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50972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00C4C-6A56-8B46-88E3-00596BD97E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64820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00C4C-6A56-8B46-88E3-00596BD97E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40612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00C4C-6A56-8B46-88E3-00596BD97E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22730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500C4C-6A56-8B46-88E3-00596BD97EDA}"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280722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500C4C-6A56-8B46-88E3-00596BD97EDA}" type="datetimeFigureOut">
              <a:rPr lang="en-US" smtClean="0"/>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282130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500C4C-6A56-8B46-88E3-00596BD97EDA}" type="datetimeFigureOut">
              <a:rPr lang="en-US" smtClean="0"/>
              <a:t>3/10/15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25349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500C4C-6A56-8B46-88E3-00596BD97EDA}" type="datetimeFigureOut">
              <a:rPr lang="en-US" smtClean="0"/>
              <a:t>3/10/15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878418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00C4C-6A56-8B46-88E3-00596BD97EDA}" type="datetimeFigureOut">
              <a:rPr lang="en-US" smtClean="0"/>
              <a:t>3/10/15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81517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00C4C-6A56-8B46-88E3-00596BD97EDA}" type="datetimeFigureOut">
              <a:rPr lang="en-US" smtClean="0"/>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323507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00C4C-6A56-8B46-88E3-00596BD97EDA}" type="datetimeFigureOut">
              <a:rPr lang="en-US" smtClean="0"/>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B38D7-0715-C34F-834F-C00EF6A9F503}" type="slidenum">
              <a:rPr lang="en-US" smtClean="0"/>
              <a:t>‹#›</a:t>
            </a:fld>
            <a:endParaRPr lang="en-US"/>
          </a:p>
        </p:txBody>
      </p:sp>
    </p:spTree>
    <p:extLst>
      <p:ext uri="{BB962C8B-B14F-4D97-AF65-F5344CB8AC3E}">
        <p14:creationId xmlns:p14="http://schemas.microsoft.com/office/powerpoint/2010/main" val="10099667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00C4C-6A56-8B46-88E3-00596BD97EDA}" type="datetimeFigureOut">
              <a:rPr lang="en-US" smtClean="0"/>
              <a:t>3/10/15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B38D7-0715-C34F-834F-C00EF6A9F503}" type="slidenum">
              <a:rPr lang="en-US" smtClean="0"/>
              <a:t>‹#›</a:t>
            </a:fld>
            <a:endParaRPr lang="en-US"/>
          </a:p>
        </p:txBody>
      </p:sp>
    </p:spTree>
    <p:extLst>
      <p:ext uri="{BB962C8B-B14F-4D97-AF65-F5344CB8AC3E}">
        <p14:creationId xmlns:p14="http://schemas.microsoft.com/office/powerpoint/2010/main" val="371497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38667"/>
            <a:ext cx="645583" cy="3227916"/>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433234" y="338667"/>
            <a:ext cx="1280583" cy="3227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893734" y="338667"/>
            <a:ext cx="651934" cy="145741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p>
          <a:p>
            <a:pPr algn="ctr"/>
            <a:r>
              <a:rPr lang="en-US" sz="1400" dirty="0" smtClean="0"/>
              <a:t>100</a:t>
            </a:r>
          </a:p>
          <a:p>
            <a:pPr algn="ctr"/>
            <a:r>
              <a:rPr lang="en-US" sz="1400" dirty="0" smtClean="0"/>
              <a:t>010</a:t>
            </a:r>
          </a:p>
          <a:p>
            <a:pPr algn="ctr"/>
            <a:r>
              <a:rPr lang="en-US" sz="1400" dirty="0" smtClean="0"/>
              <a:t>001</a:t>
            </a:r>
          </a:p>
          <a:p>
            <a:pPr algn="ctr"/>
            <a:r>
              <a:rPr lang="en-US" sz="1400" dirty="0" smtClean="0"/>
              <a:t>101</a:t>
            </a:r>
          </a:p>
          <a:p>
            <a:pPr algn="ctr"/>
            <a:r>
              <a:rPr lang="en-US" sz="1400" dirty="0" smtClean="0"/>
              <a:t>110</a:t>
            </a:r>
          </a:p>
          <a:p>
            <a:pPr algn="ctr"/>
            <a:r>
              <a:rPr lang="en-US" sz="1400" dirty="0" smtClean="0"/>
              <a:t>011</a:t>
            </a:r>
          </a:p>
          <a:p>
            <a:pPr algn="ctr"/>
            <a:r>
              <a:rPr lang="en-US" sz="1400" dirty="0" smtClean="0"/>
              <a:t>111</a:t>
            </a:r>
          </a:p>
          <a:p>
            <a:pPr algn="ctr"/>
            <a:endParaRPr lang="en-US" sz="1400" dirty="0"/>
          </a:p>
        </p:txBody>
      </p:sp>
      <p:sp>
        <p:nvSpPr>
          <p:cNvPr id="7" name="TextBox 6"/>
          <p:cNvSpPr txBox="1"/>
          <p:nvPr/>
        </p:nvSpPr>
        <p:spPr>
          <a:xfrm>
            <a:off x="1275292" y="3704167"/>
            <a:ext cx="1592791" cy="369332"/>
          </a:xfrm>
          <a:prstGeom prst="rect">
            <a:avLst/>
          </a:prstGeom>
          <a:noFill/>
        </p:spPr>
        <p:txBody>
          <a:bodyPr wrap="square" rtlCol="0">
            <a:spAutoFit/>
          </a:bodyPr>
          <a:lstStyle/>
          <a:p>
            <a:r>
              <a:rPr lang="en-US" dirty="0" smtClean="0"/>
              <a:t>N</a:t>
            </a:r>
            <a:r>
              <a:rPr lang="en-US" baseline="-25000" dirty="0" smtClean="0"/>
              <a:t>1000</a:t>
            </a:r>
            <a:r>
              <a:rPr lang="en-US" dirty="0" smtClean="0"/>
              <a:t>xD</a:t>
            </a:r>
            <a:r>
              <a:rPr lang="en-US" baseline="-25000" dirty="0" smtClean="0"/>
              <a:t>3</a:t>
            </a:r>
            <a:endParaRPr lang="en-US" dirty="0"/>
          </a:p>
        </p:txBody>
      </p:sp>
      <p:sp>
        <p:nvSpPr>
          <p:cNvPr id="9" name="TextBox 8"/>
          <p:cNvSpPr txBox="1"/>
          <p:nvPr/>
        </p:nvSpPr>
        <p:spPr>
          <a:xfrm>
            <a:off x="3734858" y="3704167"/>
            <a:ext cx="703791" cy="369332"/>
          </a:xfrm>
          <a:prstGeom prst="rect">
            <a:avLst/>
          </a:prstGeom>
          <a:noFill/>
        </p:spPr>
        <p:txBody>
          <a:bodyPr wrap="square" rtlCol="0">
            <a:spAutoFit/>
          </a:bodyPr>
          <a:lstStyle/>
          <a:p>
            <a:r>
              <a:rPr lang="en-US" dirty="0" err="1" smtClean="0"/>
              <a:t>NxK</a:t>
            </a:r>
            <a:endParaRPr lang="en-US" dirty="0"/>
          </a:p>
        </p:txBody>
      </p:sp>
      <p:sp>
        <p:nvSpPr>
          <p:cNvPr id="10" name="TextBox 9"/>
          <p:cNvSpPr txBox="1"/>
          <p:nvPr/>
        </p:nvSpPr>
        <p:spPr>
          <a:xfrm>
            <a:off x="4893734" y="1931791"/>
            <a:ext cx="703791" cy="369332"/>
          </a:xfrm>
          <a:prstGeom prst="rect">
            <a:avLst/>
          </a:prstGeom>
          <a:noFill/>
        </p:spPr>
        <p:txBody>
          <a:bodyPr wrap="square" rtlCol="0">
            <a:spAutoFit/>
          </a:bodyPr>
          <a:lstStyle/>
          <a:p>
            <a:r>
              <a:rPr lang="en-US" dirty="0" err="1" smtClean="0"/>
              <a:t>KxD</a:t>
            </a:r>
            <a:endParaRPr lang="en-US" dirty="0"/>
          </a:p>
        </p:txBody>
      </p:sp>
      <p:sp>
        <p:nvSpPr>
          <p:cNvPr id="11" name="TextBox 10"/>
          <p:cNvSpPr txBox="1"/>
          <p:nvPr/>
        </p:nvSpPr>
        <p:spPr>
          <a:xfrm>
            <a:off x="3380318" y="-200819"/>
            <a:ext cx="1348316" cy="3077766"/>
          </a:xfrm>
          <a:prstGeom prst="rect">
            <a:avLst/>
          </a:prstGeom>
          <a:noFill/>
        </p:spPr>
        <p:txBody>
          <a:bodyPr wrap="square" rtlCol="0">
            <a:spAutoFit/>
          </a:bodyPr>
          <a:lstStyle/>
          <a:p>
            <a:pPr algn="ctr"/>
            <a:endParaRPr lang="en-US" dirty="0" smtClean="0"/>
          </a:p>
          <a:p>
            <a:pPr algn="ctr"/>
            <a:r>
              <a:rPr lang="en-US" sz="1400" dirty="0"/>
              <a:t>L</a:t>
            </a:r>
            <a:r>
              <a:rPr lang="en-US" sz="1400" baseline="-25000" dirty="0" smtClean="0"/>
              <a:t>1</a:t>
            </a:r>
            <a:r>
              <a:rPr lang="en-US" sz="1400" dirty="0" smtClean="0"/>
              <a:t> </a:t>
            </a:r>
            <a:r>
              <a:rPr lang="en-US" sz="1400" dirty="0" smtClean="0"/>
              <a:t>.. </a:t>
            </a:r>
            <a:r>
              <a:rPr lang="en-US" sz="1400" dirty="0" smtClean="0"/>
              <a:t>L</a:t>
            </a:r>
            <a:r>
              <a:rPr lang="en-US" sz="1400" baseline="-25000" dirty="0" smtClean="0"/>
              <a:t>8</a:t>
            </a:r>
            <a:endParaRPr lang="en-US" sz="1400" dirty="0"/>
          </a:p>
          <a:p>
            <a:pPr algn="ctr"/>
            <a:r>
              <a:rPr lang="en-US" dirty="0" smtClean="0"/>
              <a:t>1000000</a:t>
            </a:r>
          </a:p>
          <a:p>
            <a:pPr algn="ctr"/>
            <a:r>
              <a:rPr lang="en-US" dirty="0" smtClean="0"/>
              <a:t>0100000</a:t>
            </a:r>
          </a:p>
          <a:p>
            <a:pPr algn="ctr"/>
            <a:r>
              <a:rPr lang="en-US" dirty="0" smtClean="0"/>
              <a:t>0010000</a:t>
            </a:r>
          </a:p>
          <a:p>
            <a:pPr algn="ctr"/>
            <a:r>
              <a:rPr lang="en-US" dirty="0" smtClean="0"/>
              <a:t>1000000</a:t>
            </a:r>
          </a:p>
          <a:p>
            <a:pPr algn="ctr"/>
            <a:r>
              <a:rPr lang="en-US" dirty="0" smtClean="0"/>
              <a:t>0001000</a:t>
            </a:r>
          </a:p>
          <a:p>
            <a:pPr algn="ctr"/>
            <a:r>
              <a:rPr lang="en-US" dirty="0" smtClean="0"/>
              <a:t>0001000</a:t>
            </a:r>
          </a:p>
          <a:p>
            <a:pPr algn="ctr"/>
            <a:r>
              <a:rPr lang="en-US" dirty="0" smtClean="0"/>
              <a:t>1000000</a:t>
            </a:r>
          </a:p>
          <a:p>
            <a:pPr algn="ctr"/>
            <a:endParaRPr lang="en-US" dirty="0" smtClean="0"/>
          </a:p>
          <a:p>
            <a:endParaRPr lang="en-US" dirty="0"/>
          </a:p>
        </p:txBody>
      </p:sp>
      <p:sp>
        <p:nvSpPr>
          <p:cNvPr id="12" name="TextBox 11"/>
          <p:cNvSpPr txBox="1"/>
          <p:nvPr/>
        </p:nvSpPr>
        <p:spPr>
          <a:xfrm>
            <a:off x="6178548" y="338667"/>
            <a:ext cx="1981201" cy="1200329"/>
          </a:xfrm>
          <a:prstGeom prst="rect">
            <a:avLst/>
          </a:prstGeom>
          <a:noFill/>
        </p:spPr>
        <p:txBody>
          <a:bodyPr wrap="square" rtlCol="0">
            <a:spAutoFit/>
          </a:bodyPr>
          <a:lstStyle/>
          <a:p>
            <a:r>
              <a:rPr lang="en-US" dirty="0" smtClean="0"/>
              <a:t>Factors:</a:t>
            </a:r>
            <a:endParaRPr lang="en-US" dirty="0"/>
          </a:p>
          <a:p>
            <a:r>
              <a:rPr lang="en-US" dirty="0" smtClean="0"/>
              <a:t>Each Tissue Can be active in more than one </a:t>
            </a:r>
            <a:r>
              <a:rPr lang="en-US" dirty="0" err="1" smtClean="0"/>
              <a:t>Config</a:t>
            </a:r>
            <a:endParaRPr lang="en-US" dirty="0"/>
          </a:p>
        </p:txBody>
      </p:sp>
      <p:sp>
        <p:nvSpPr>
          <p:cNvPr id="13" name="TextBox 12"/>
          <p:cNvSpPr txBox="1"/>
          <p:nvPr/>
        </p:nvSpPr>
        <p:spPr>
          <a:xfrm>
            <a:off x="5873750" y="2091555"/>
            <a:ext cx="3050118" cy="3662541"/>
          </a:xfrm>
          <a:prstGeom prst="rect">
            <a:avLst/>
          </a:prstGeom>
          <a:noFill/>
        </p:spPr>
        <p:txBody>
          <a:bodyPr wrap="square" rtlCol="0">
            <a:spAutoFit/>
          </a:bodyPr>
          <a:lstStyle/>
          <a:p>
            <a:pPr algn="ctr"/>
            <a:r>
              <a:rPr lang="en-US" sz="1400" dirty="0" smtClean="0"/>
              <a:t>SFA</a:t>
            </a:r>
          </a:p>
          <a:p>
            <a:pPr marL="285750" indent="-285750">
              <a:buFont typeface="Arial"/>
              <a:buChar char="•"/>
            </a:pPr>
            <a:r>
              <a:rPr lang="en-US" sz="1400" dirty="0" smtClean="0"/>
              <a:t>Factor Represents the ‘</a:t>
            </a:r>
            <a:r>
              <a:rPr lang="en-US" sz="1400" dirty="0" err="1" smtClean="0"/>
              <a:t>Eigenconfig</a:t>
            </a:r>
            <a:r>
              <a:rPr lang="en-US" sz="1400" dirty="0" smtClean="0"/>
              <a:t>’  - i.e., the D Dimensional vector of directions active in a particular </a:t>
            </a:r>
            <a:r>
              <a:rPr lang="en-US" sz="1400" dirty="0" err="1" smtClean="0"/>
              <a:t>eigenconfig</a:t>
            </a:r>
            <a:endParaRPr lang="en-US" sz="1400" dirty="0"/>
          </a:p>
          <a:p>
            <a:pPr marL="285750" indent="-285750">
              <a:buFont typeface="Arial"/>
              <a:buChar char="•"/>
            </a:pPr>
            <a:r>
              <a:rPr lang="en-US" sz="1400" dirty="0" smtClean="0"/>
              <a:t>E.g., Factor 2 might consist of expression in the direction of tissue 1, Factor 4 might consist of expression in the </a:t>
            </a:r>
            <a:r>
              <a:rPr lang="en-US" sz="1400" dirty="0" err="1" smtClean="0"/>
              <a:t>direciton</a:t>
            </a:r>
            <a:r>
              <a:rPr lang="en-US" sz="1400" dirty="0" smtClean="0"/>
              <a:t> of tissues  1 and 2, etc.</a:t>
            </a:r>
          </a:p>
          <a:p>
            <a:pPr marL="285750" indent="-285750">
              <a:buFont typeface="Arial"/>
              <a:buChar char="•"/>
            </a:pPr>
            <a:r>
              <a:rPr lang="en-US" sz="1400" dirty="0" smtClean="0"/>
              <a:t>We have hierarchically reduced K by estimating the proportional membership of each SNP in a </a:t>
            </a:r>
            <a:r>
              <a:rPr lang="en-US" sz="1400" dirty="0" err="1" smtClean="0"/>
              <a:t>config</a:t>
            </a:r>
            <a:r>
              <a:rPr lang="en-US" sz="1400" dirty="0" smtClean="0"/>
              <a:t> type</a:t>
            </a:r>
          </a:p>
          <a:p>
            <a:pPr marL="285750" indent="-285750">
              <a:buFont typeface="Arial"/>
              <a:buChar char="•"/>
            </a:pPr>
            <a:endParaRPr lang="en-US" dirty="0" smtClean="0"/>
          </a:p>
          <a:p>
            <a:endParaRPr lang="en-US" dirty="0"/>
          </a:p>
        </p:txBody>
      </p:sp>
      <p:sp>
        <p:nvSpPr>
          <p:cNvPr id="20" name="TextBox 19"/>
          <p:cNvSpPr txBox="1"/>
          <p:nvPr/>
        </p:nvSpPr>
        <p:spPr>
          <a:xfrm>
            <a:off x="2455333" y="4062916"/>
            <a:ext cx="3418417" cy="2462213"/>
          </a:xfrm>
          <a:prstGeom prst="rect">
            <a:avLst/>
          </a:prstGeom>
          <a:noFill/>
        </p:spPr>
        <p:txBody>
          <a:bodyPr wrap="square" rtlCol="0">
            <a:spAutoFit/>
          </a:bodyPr>
          <a:lstStyle/>
          <a:p>
            <a:pPr marL="285750" indent="-285750">
              <a:buFont typeface="Arial"/>
              <a:buChar char="•"/>
            </a:pPr>
            <a:r>
              <a:rPr lang="en-US" sz="1400" dirty="0" smtClean="0"/>
              <a:t>Each SNP can be maximally loaded on 1 </a:t>
            </a:r>
            <a:r>
              <a:rPr lang="en-US" sz="1400" dirty="0" err="1" smtClean="0"/>
              <a:t>eigenconfig</a:t>
            </a:r>
            <a:r>
              <a:rPr lang="en-US" sz="1400" dirty="0" smtClean="0"/>
              <a:t> (Factor)</a:t>
            </a:r>
          </a:p>
          <a:p>
            <a:pPr marL="285750" indent="-285750">
              <a:buFont typeface="Arial"/>
              <a:buChar char="•"/>
            </a:pPr>
            <a:r>
              <a:rPr lang="en-US" sz="1400" dirty="0" smtClean="0"/>
              <a:t>This means that it will be active only in tissues that are active in this </a:t>
            </a:r>
            <a:r>
              <a:rPr lang="en-US" sz="1400" dirty="0" err="1" smtClean="0"/>
              <a:t>eigenconfig</a:t>
            </a:r>
            <a:endParaRPr lang="en-US" sz="1400" dirty="0" smtClean="0"/>
          </a:p>
          <a:p>
            <a:pPr marL="285750" indent="-285750">
              <a:buFont typeface="Arial"/>
              <a:buChar char="•"/>
            </a:pPr>
            <a:r>
              <a:rPr lang="en-US" sz="1400" dirty="0" smtClean="0"/>
              <a:t>E.g., if SNP 1 has loading on factor 1, it is active only in tissue 1</a:t>
            </a:r>
          </a:p>
          <a:p>
            <a:pPr marL="285750" indent="-285750">
              <a:buFont typeface="Arial"/>
              <a:buChar char="•"/>
            </a:pPr>
            <a:r>
              <a:rPr lang="en-US" sz="1400" dirty="0" smtClean="0"/>
              <a:t>While loading on factor 4 corresponds to activity in tissue 1 and 3</a:t>
            </a:r>
          </a:p>
          <a:p>
            <a:pPr marL="285750" indent="-285750">
              <a:buFont typeface="Arial"/>
              <a:buChar char="•"/>
            </a:pPr>
            <a:r>
              <a:rPr lang="en-US" sz="1400" dirty="0" smtClean="0"/>
              <a:t>We are effectively putting a sparse prior on the </a:t>
            </a:r>
            <a:r>
              <a:rPr lang="en-US" sz="1400" b="1" dirty="0" smtClean="0"/>
              <a:t>rows of L </a:t>
            </a:r>
            <a:r>
              <a:rPr lang="en-US" sz="1400" dirty="0" smtClean="0"/>
              <a:t>(or the rows of U in </a:t>
            </a:r>
            <a:r>
              <a:rPr lang="en-US" sz="1400" dirty="0" smtClean="0"/>
              <a:t>SVD or on columns of </a:t>
            </a:r>
            <a:r>
              <a:rPr lang="en-US" sz="1400" dirty="0" err="1" smtClean="0"/>
              <a:t>V</a:t>
            </a:r>
            <a:r>
              <a:rPr lang="en-US" sz="1400" baseline="30000" dirty="0" err="1" smtClean="0"/>
              <a:t>t</a:t>
            </a:r>
            <a:r>
              <a:rPr lang="en-US" sz="1400" dirty="0" smtClean="0"/>
              <a:t> in </a:t>
            </a:r>
            <a:r>
              <a:rPr lang="en-US" sz="1400" dirty="0" err="1" smtClean="0"/>
              <a:t>tranposed</a:t>
            </a:r>
            <a:r>
              <a:rPr lang="en-US" sz="1400" dirty="0" smtClean="0"/>
              <a:t> case)</a:t>
            </a:r>
            <a:endParaRPr lang="en-US" sz="1400" dirty="0"/>
          </a:p>
        </p:txBody>
      </p:sp>
      <p:sp>
        <p:nvSpPr>
          <p:cNvPr id="22" name="TextBox 21"/>
          <p:cNvSpPr txBox="1"/>
          <p:nvPr/>
        </p:nvSpPr>
        <p:spPr>
          <a:xfrm>
            <a:off x="5597525" y="338667"/>
            <a:ext cx="115357" cy="1754327"/>
          </a:xfrm>
          <a:prstGeom prst="rect">
            <a:avLst/>
          </a:prstGeom>
          <a:noFill/>
        </p:spPr>
        <p:txBody>
          <a:bodyPr wrap="square" rtlCol="0">
            <a:spAutoFit/>
          </a:bodyPr>
          <a:lstStyle/>
          <a:p>
            <a:r>
              <a:rPr lang="en-US" sz="1200" dirty="0" smtClean="0"/>
              <a:t>F1</a:t>
            </a:r>
          </a:p>
          <a:p>
            <a:r>
              <a:rPr lang="en-US" sz="1200" dirty="0" smtClean="0"/>
              <a:t>F2</a:t>
            </a:r>
            <a:endParaRPr lang="en-US" sz="1200" dirty="0" smtClean="0"/>
          </a:p>
          <a:p>
            <a:r>
              <a:rPr lang="en-US" sz="1200" dirty="0" smtClean="0"/>
              <a:t>F3</a:t>
            </a:r>
          </a:p>
          <a:p>
            <a:r>
              <a:rPr lang="en-US" sz="1200" dirty="0" smtClean="0"/>
              <a:t>F4</a:t>
            </a:r>
          </a:p>
          <a:p>
            <a:r>
              <a:rPr lang="en-US" sz="1200" dirty="0" smtClean="0"/>
              <a:t>F5</a:t>
            </a:r>
          </a:p>
          <a:p>
            <a:r>
              <a:rPr lang="en-US" sz="1200" dirty="0" smtClean="0"/>
              <a:t>F6</a:t>
            </a:r>
          </a:p>
          <a:p>
            <a:r>
              <a:rPr lang="en-US" sz="1200" dirty="0" smtClean="0"/>
              <a:t>F7</a:t>
            </a:r>
          </a:p>
          <a:p>
            <a:r>
              <a:rPr lang="en-US" sz="1200" dirty="0" smtClean="0"/>
              <a:t>F8</a:t>
            </a:r>
          </a:p>
          <a:p>
            <a:endParaRPr lang="en-US" sz="1200" dirty="0"/>
          </a:p>
        </p:txBody>
      </p:sp>
      <p:sp>
        <p:nvSpPr>
          <p:cNvPr id="23" name="TextBox 22"/>
          <p:cNvSpPr txBox="1"/>
          <p:nvPr/>
        </p:nvSpPr>
        <p:spPr>
          <a:xfrm>
            <a:off x="0" y="4215316"/>
            <a:ext cx="2868083" cy="2677656"/>
          </a:xfrm>
          <a:prstGeom prst="rect">
            <a:avLst/>
          </a:prstGeom>
          <a:noFill/>
        </p:spPr>
        <p:txBody>
          <a:bodyPr wrap="square" rtlCol="0">
            <a:spAutoFit/>
          </a:bodyPr>
          <a:lstStyle/>
          <a:p>
            <a:pPr marL="285750" indent="-285750">
              <a:buFont typeface="Arial"/>
              <a:buChar char="•"/>
            </a:pPr>
            <a:r>
              <a:rPr lang="en-US" sz="1400" dirty="0" smtClean="0"/>
              <a:t>For each SNP, bj1 will receive only input from factors in which tissue 1 is active</a:t>
            </a:r>
          </a:p>
          <a:p>
            <a:pPr marL="285750" indent="-285750">
              <a:buFont typeface="Arial"/>
              <a:buChar char="•"/>
            </a:pPr>
            <a:r>
              <a:rPr lang="en-US" sz="1400" dirty="0" smtClean="0"/>
              <a:t>If the SNP has no loading on these factors, then the SNP will not have activity in this tissue</a:t>
            </a:r>
          </a:p>
          <a:p>
            <a:pPr marL="285750" indent="-285750">
              <a:buFont typeface="Arial"/>
              <a:buChar char="•"/>
            </a:pPr>
            <a:r>
              <a:rPr lang="en-US" sz="1400" dirty="0" smtClean="0"/>
              <a:t>For example, SNP 1 will have activity only in tissue 1 because it has loading on factor 1. SNP 5 will have activity in tissue 1 and 3 because it has loading on factor 4</a:t>
            </a:r>
          </a:p>
        </p:txBody>
      </p:sp>
      <p:sp>
        <p:nvSpPr>
          <p:cNvPr id="24" name="TextBox 23"/>
          <p:cNvSpPr txBox="1"/>
          <p:nvPr/>
        </p:nvSpPr>
        <p:spPr>
          <a:xfrm>
            <a:off x="873124" y="179320"/>
            <a:ext cx="1994959" cy="646331"/>
          </a:xfrm>
          <a:prstGeom prst="rect">
            <a:avLst/>
          </a:prstGeom>
          <a:noFill/>
        </p:spPr>
        <p:txBody>
          <a:bodyPr wrap="square" rtlCol="0">
            <a:spAutoFit/>
          </a:bodyPr>
          <a:lstStyle/>
          <a:p>
            <a:pPr algn="ctr"/>
            <a:r>
              <a:rPr lang="en-US" sz="1200" dirty="0" smtClean="0"/>
              <a:t>Column Centered</a:t>
            </a:r>
          </a:p>
          <a:p>
            <a:pPr algn="ctr"/>
            <a:r>
              <a:rPr lang="en-US" sz="1200" dirty="0" err="1" smtClean="0"/>
              <a:t>Tstats</a:t>
            </a:r>
            <a:endParaRPr lang="en-US" sz="1200" dirty="0" smtClean="0"/>
          </a:p>
          <a:p>
            <a:pPr algn="ctr"/>
            <a:r>
              <a:rPr lang="en-US" sz="1200" dirty="0" smtClean="0"/>
              <a:t>SNPs</a:t>
            </a:r>
            <a:endParaRPr lang="en-US" sz="1200" dirty="0"/>
          </a:p>
        </p:txBody>
      </p:sp>
      <p:sp>
        <p:nvSpPr>
          <p:cNvPr id="2" name="Rectangle 1"/>
          <p:cNvSpPr/>
          <p:nvPr/>
        </p:nvSpPr>
        <p:spPr>
          <a:xfrm>
            <a:off x="3433234" y="2364947"/>
            <a:ext cx="1280583" cy="954107"/>
          </a:xfrm>
          <a:prstGeom prst="rect">
            <a:avLst/>
          </a:prstGeom>
        </p:spPr>
        <p:txBody>
          <a:bodyPr wrap="square">
            <a:spAutoFit/>
          </a:bodyPr>
          <a:lstStyle/>
          <a:p>
            <a:r>
              <a:rPr lang="en-US" sz="1400" dirty="0">
                <a:solidFill>
                  <a:schemeClr val="bg1"/>
                </a:solidFill>
              </a:rPr>
              <a:t>Loadings:</a:t>
            </a:r>
          </a:p>
          <a:p>
            <a:r>
              <a:rPr lang="en-US" sz="1400" dirty="0">
                <a:solidFill>
                  <a:schemeClr val="bg1"/>
                </a:solidFill>
              </a:rPr>
              <a:t>Each SNP has loading on only one factor</a:t>
            </a:r>
            <a:endParaRPr lang="en-US" sz="1400" dirty="0">
              <a:solidFill>
                <a:schemeClr val="bg1"/>
              </a:solidFill>
            </a:endParaRPr>
          </a:p>
        </p:txBody>
      </p:sp>
    </p:spTree>
    <p:extLst>
      <p:ext uri="{BB962C8B-B14F-4D97-AF65-F5344CB8AC3E}">
        <p14:creationId xmlns:p14="http://schemas.microsoft.com/office/powerpoint/2010/main" val="372459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Equivalent to</a:t>
            </a:r>
            <a:endParaRPr lang="en-US" dirty="0"/>
          </a:p>
        </p:txBody>
      </p:sp>
      <p:sp>
        <p:nvSpPr>
          <p:cNvPr id="4" name="Rectangle 3"/>
          <p:cNvSpPr/>
          <p:nvPr/>
        </p:nvSpPr>
        <p:spPr>
          <a:xfrm rot="16200000">
            <a:off x="1410031" y="2155265"/>
            <a:ext cx="645583" cy="3227916"/>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rot="16200000">
            <a:off x="-611725" y="3178642"/>
            <a:ext cx="1592791" cy="369332"/>
          </a:xfrm>
          <a:prstGeom prst="rect">
            <a:avLst/>
          </a:prstGeom>
          <a:noFill/>
        </p:spPr>
        <p:txBody>
          <a:bodyPr wrap="square" rtlCol="0">
            <a:spAutoFit/>
          </a:bodyPr>
          <a:lstStyle/>
          <a:p>
            <a:r>
              <a:rPr lang="en-US" dirty="0" smtClean="0"/>
              <a:t>D</a:t>
            </a:r>
            <a:r>
              <a:rPr lang="en-US" baseline="-25000" dirty="0" smtClean="0"/>
              <a:t>3</a:t>
            </a:r>
            <a:r>
              <a:rPr lang="en-US" dirty="0" smtClean="0"/>
              <a:t>xN</a:t>
            </a:r>
            <a:r>
              <a:rPr lang="en-US" baseline="-25000" dirty="0" smtClean="0"/>
              <a:t>1000</a:t>
            </a:r>
            <a:endParaRPr lang="en-US" baseline="-25000" dirty="0" smtClean="0"/>
          </a:p>
        </p:txBody>
      </p:sp>
      <p:sp>
        <p:nvSpPr>
          <p:cNvPr id="8" name="TextBox 7"/>
          <p:cNvSpPr txBox="1"/>
          <p:nvPr/>
        </p:nvSpPr>
        <p:spPr>
          <a:xfrm>
            <a:off x="5724472" y="3036327"/>
            <a:ext cx="2220815" cy="369332"/>
          </a:xfrm>
          <a:prstGeom prst="rect">
            <a:avLst/>
          </a:prstGeom>
          <a:noFill/>
        </p:spPr>
        <p:txBody>
          <a:bodyPr wrap="square" rtlCol="0">
            <a:spAutoFit/>
          </a:bodyPr>
          <a:lstStyle/>
          <a:p>
            <a:r>
              <a:rPr lang="en-US" dirty="0" err="1" smtClean="0"/>
              <a:t>V</a:t>
            </a:r>
            <a:r>
              <a:rPr lang="en-US" baseline="30000" dirty="0" err="1" smtClean="0"/>
              <a:t>t</a:t>
            </a:r>
            <a:r>
              <a:rPr lang="en-US" dirty="0" smtClean="0"/>
              <a:t> </a:t>
            </a:r>
            <a:r>
              <a:rPr lang="en-US" baseline="-25000" dirty="0" err="1" smtClean="0"/>
              <a:t>KxN</a:t>
            </a:r>
            <a:endParaRPr lang="en-US" baseline="-25000" dirty="0"/>
          </a:p>
        </p:txBody>
      </p:sp>
      <p:sp>
        <p:nvSpPr>
          <p:cNvPr id="9" name="TextBox 8"/>
          <p:cNvSpPr txBox="1"/>
          <p:nvPr/>
        </p:nvSpPr>
        <p:spPr>
          <a:xfrm>
            <a:off x="3599370" y="4237965"/>
            <a:ext cx="1730348" cy="461665"/>
          </a:xfrm>
          <a:prstGeom prst="rect">
            <a:avLst/>
          </a:prstGeom>
          <a:noFill/>
        </p:spPr>
        <p:txBody>
          <a:bodyPr wrap="square" rtlCol="0">
            <a:spAutoFit/>
          </a:bodyPr>
          <a:lstStyle/>
          <a:p>
            <a:r>
              <a:rPr lang="en-US" sz="1200" dirty="0" err="1" smtClean="0"/>
              <a:t>DxK</a:t>
            </a:r>
            <a:r>
              <a:rPr lang="en-US" sz="1200" dirty="0" smtClean="0"/>
              <a:t> (where K can be larger than D)</a:t>
            </a:r>
            <a:endParaRPr lang="en-US" sz="1200" dirty="0"/>
          </a:p>
        </p:txBody>
      </p:sp>
      <p:sp>
        <p:nvSpPr>
          <p:cNvPr id="12" name="TextBox 11"/>
          <p:cNvSpPr txBox="1"/>
          <p:nvPr/>
        </p:nvSpPr>
        <p:spPr>
          <a:xfrm>
            <a:off x="457200" y="2833354"/>
            <a:ext cx="2808940" cy="646331"/>
          </a:xfrm>
          <a:prstGeom prst="rect">
            <a:avLst/>
          </a:prstGeom>
          <a:noFill/>
        </p:spPr>
        <p:txBody>
          <a:bodyPr wrap="square" rtlCol="0">
            <a:spAutoFit/>
          </a:bodyPr>
          <a:lstStyle/>
          <a:p>
            <a:pPr algn="ctr"/>
            <a:r>
              <a:rPr lang="en-US" sz="1200" dirty="0" smtClean="0"/>
              <a:t>Row </a:t>
            </a:r>
            <a:r>
              <a:rPr lang="en-US" sz="1200" dirty="0" smtClean="0"/>
              <a:t>Centered</a:t>
            </a:r>
          </a:p>
          <a:p>
            <a:pPr algn="ctr"/>
            <a:r>
              <a:rPr lang="en-US" sz="1200" dirty="0" err="1" smtClean="0"/>
              <a:t>Tstats</a:t>
            </a:r>
            <a:endParaRPr lang="en-US" sz="1200" dirty="0" smtClean="0"/>
          </a:p>
          <a:p>
            <a:pPr algn="ctr"/>
            <a:r>
              <a:rPr lang="en-US" sz="1200" dirty="0" smtClean="0"/>
              <a:t>SNPs</a:t>
            </a:r>
            <a:endParaRPr lang="en-US" sz="1200" dirty="0"/>
          </a:p>
        </p:txBody>
      </p:sp>
      <p:sp>
        <p:nvSpPr>
          <p:cNvPr id="14" name="Rectangle 13"/>
          <p:cNvSpPr/>
          <p:nvPr/>
        </p:nvSpPr>
        <p:spPr>
          <a:xfrm rot="5400000">
            <a:off x="6550884" y="2472763"/>
            <a:ext cx="1280584" cy="3227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1000000</a:t>
            </a:r>
          </a:p>
          <a:p>
            <a:pPr algn="ctr"/>
            <a:r>
              <a:rPr lang="en-US" dirty="0" smtClean="0"/>
              <a:t>0100000</a:t>
            </a:r>
          </a:p>
          <a:p>
            <a:pPr algn="ctr"/>
            <a:r>
              <a:rPr lang="en-US" dirty="0" smtClean="0"/>
              <a:t>0010000</a:t>
            </a:r>
          </a:p>
          <a:p>
            <a:pPr algn="ctr"/>
            <a:r>
              <a:rPr lang="en-US" dirty="0" smtClean="0"/>
              <a:t>1000000</a:t>
            </a:r>
          </a:p>
          <a:p>
            <a:pPr algn="ctr"/>
            <a:r>
              <a:rPr lang="en-US" dirty="0" smtClean="0"/>
              <a:t>0001000</a:t>
            </a:r>
          </a:p>
          <a:p>
            <a:pPr algn="ctr"/>
            <a:r>
              <a:rPr lang="en-US" dirty="0" smtClean="0"/>
              <a:t>0001000</a:t>
            </a:r>
          </a:p>
          <a:p>
            <a:pPr algn="ctr"/>
            <a:r>
              <a:rPr lang="en-US" dirty="0" smtClean="0"/>
              <a:t>1000000</a:t>
            </a:r>
            <a:endParaRPr lang="en-US" dirty="0"/>
          </a:p>
        </p:txBody>
      </p:sp>
      <p:sp>
        <p:nvSpPr>
          <p:cNvPr id="15" name="Rectangle 14"/>
          <p:cNvSpPr/>
          <p:nvPr/>
        </p:nvSpPr>
        <p:spPr>
          <a:xfrm rot="16200000">
            <a:off x="4275043" y="3037341"/>
            <a:ext cx="651934" cy="145741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p>
          <a:p>
            <a:pPr algn="ctr"/>
            <a:r>
              <a:rPr lang="en-US" sz="1400" dirty="0" smtClean="0"/>
              <a:t>100</a:t>
            </a:r>
          </a:p>
          <a:p>
            <a:pPr algn="ctr"/>
            <a:r>
              <a:rPr lang="en-US" sz="1400" dirty="0" smtClean="0"/>
              <a:t>010</a:t>
            </a:r>
          </a:p>
          <a:p>
            <a:pPr algn="ctr"/>
            <a:r>
              <a:rPr lang="en-US" sz="1400" dirty="0" smtClean="0"/>
              <a:t>001</a:t>
            </a:r>
          </a:p>
          <a:p>
            <a:pPr algn="ctr"/>
            <a:r>
              <a:rPr lang="en-US" sz="1400" dirty="0" smtClean="0"/>
              <a:t>101</a:t>
            </a:r>
          </a:p>
          <a:p>
            <a:pPr algn="ctr"/>
            <a:r>
              <a:rPr lang="en-US" sz="1400" dirty="0" smtClean="0"/>
              <a:t>110</a:t>
            </a:r>
          </a:p>
          <a:p>
            <a:pPr algn="ctr"/>
            <a:r>
              <a:rPr lang="en-US" sz="1400" dirty="0" smtClean="0"/>
              <a:t>011</a:t>
            </a:r>
          </a:p>
          <a:p>
            <a:pPr algn="ctr"/>
            <a:r>
              <a:rPr lang="en-US" sz="1400" dirty="0" smtClean="0"/>
              <a:t>111</a:t>
            </a:r>
          </a:p>
          <a:p>
            <a:pPr algn="ctr"/>
            <a:endParaRPr lang="en-US" sz="1400" dirty="0"/>
          </a:p>
        </p:txBody>
      </p:sp>
      <p:sp>
        <p:nvSpPr>
          <p:cNvPr id="16" name="TextBox 15"/>
          <p:cNvSpPr txBox="1"/>
          <p:nvPr/>
        </p:nvSpPr>
        <p:spPr>
          <a:xfrm rot="16200000">
            <a:off x="3335741" y="3555453"/>
            <a:ext cx="703791" cy="369332"/>
          </a:xfrm>
          <a:prstGeom prst="rect">
            <a:avLst/>
          </a:prstGeom>
          <a:noFill/>
        </p:spPr>
        <p:txBody>
          <a:bodyPr wrap="square" rtlCol="0">
            <a:spAutoFit/>
          </a:bodyPr>
          <a:lstStyle/>
          <a:p>
            <a:r>
              <a:rPr lang="en-US" dirty="0" err="1" smtClean="0"/>
              <a:t>DxK</a:t>
            </a:r>
            <a:endParaRPr lang="en-US" dirty="0"/>
          </a:p>
        </p:txBody>
      </p:sp>
      <p:sp>
        <p:nvSpPr>
          <p:cNvPr id="18" name="TextBox 17"/>
          <p:cNvSpPr txBox="1"/>
          <p:nvPr/>
        </p:nvSpPr>
        <p:spPr>
          <a:xfrm rot="16200000">
            <a:off x="3801232" y="1621693"/>
            <a:ext cx="1825926" cy="1754327"/>
          </a:xfrm>
          <a:prstGeom prst="rect">
            <a:avLst/>
          </a:prstGeom>
          <a:noFill/>
        </p:spPr>
        <p:txBody>
          <a:bodyPr wrap="square" rtlCol="0">
            <a:spAutoFit/>
          </a:bodyPr>
          <a:lstStyle/>
          <a:p>
            <a:r>
              <a:rPr lang="en-US" sz="1200" dirty="0" smtClean="0"/>
              <a:t>F1</a:t>
            </a:r>
          </a:p>
          <a:p>
            <a:r>
              <a:rPr lang="en-US" sz="1200" dirty="0" smtClean="0"/>
              <a:t>F2</a:t>
            </a:r>
          </a:p>
          <a:p>
            <a:r>
              <a:rPr lang="en-US" sz="1200" dirty="0" smtClean="0"/>
              <a:t>F3</a:t>
            </a:r>
          </a:p>
          <a:p>
            <a:r>
              <a:rPr lang="en-US" sz="1200" dirty="0" smtClean="0"/>
              <a:t>F4</a:t>
            </a:r>
          </a:p>
          <a:p>
            <a:r>
              <a:rPr lang="en-US" sz="1200" dirty="0" smtClean="0"/>
              <a:t>F5</a:t>
            </a:r>
          </a:p>
          <a:p>
            <a:r>
              <a:rPr lang="en-US" sz="1200" dirty="0" smtClean="0"/>
              <a:t>F6</a:t>
            </a:r>
          </a:p>
          <a:p>
            <a:r>
              <a:rPr lang="en-US" sz="1200" dirty="0" smtClean="0"/>
              <a:t>F7</a:t>
            </a:r>
          </a:p>
          <a:p>
            <a:r>
              <a:rPr lang="en-US" sz="1200" dirty="0" smtClean="0"/>
              <a:t>F8</a:t>
            </a:r>
          </a:p>
          <a:p>
            <a:endParaRPr lang="en-US" sz="1200" dirty="0"/>
          </a:p>
        </p:txBody>
      </p:sp>
      <p:sp>
        <p:nvSpPr>
          <p:cNvPr id="19" name="TextBox 18"/>
          <p:cNvSpPr txBox="1"/>
          <p:nvPr/>
        </p:nvSpPr>
        <p:spPr>
          <a:xfrm>
            <a:off x="3872303" y="2739325"/>
            <a:ext cx="1492686" cy="369332"/>
          </a:xfrm>
          <a:prstGeom prst="rect">
            <a:avLst/>
          </a:prstGeom>
          <a:noFill/>
        </p:spPr>
        <p:txBody>
          <a:bodyPr wrap="square" rtlCol="0">
            <a:spAutoFit/>
          </a:bodyPr>
          <a:lstStyle/>
          <a:p>
            <a:r>
              <a:rPr lang="en-US" dirty="0" smtClean="0"/>
              <a:t>U</a:t>
            </a:r>
            <a:endParaRPr lang="en-US" dirty="0"/>
          </a:p>
        </p:txBody>
      </p:sp>
      <p:sp>
        <p:nvSpPr>
          <p:cNvPr id="25" name="TextBox 24"/>
          <p:cNvSpPr txBox="1"/>
          <p:nvPr/>
        </p:nvSpPr>
        <p:spPr>
          <a:xfrm>
            <a:off x="5577216" y="3446431"/>
            <a:ext cx="115357" cy="1754327"/>
          </a:xfrm>
          <a:prstGeom prst="rect">
            <a:avLst/>
          </a:prstGeom>
          <a:noFill/>
        </p:spPr>
        <p:txBody>
          <a:bodyPr wrap="square" rtlCol="0">
            <a:spAutoFit/>
          </a:bodyPr>
          <a:lstStyle/>
          <a:p>
            <a:r>
              <a:rPr lang="en-US" sz="1200" dirty="0" smtClean="0"/>
              <a:t>F1</a:t>
            </a:r>
          </a:p>
          <a:p>
            <a:r>
              <a:rPr lang="en-US" sz="1200" dirty="0" smtClean="0"/>
              <a:t>F2</a:t>
            </a:r>
            <a:endParaRPr lang="en-US" sz="1200" dirty="0" smtClean="0"/>
          </a:p>
          <a:p>
            <a:r>
              <a:rPr lang="en-US" sz="1200" dirty="0" smtClean="0"/>
              <a:t>F3</a:t>
            </a:r>
          </a:p>
          <a:p>
            <a:r>
              <a:rPr lang="en-US" sz="1200" dirty="0" smtClean="0"/>
              <a:t>F4</a:t>
            </a:r>
          </a:p>
          <a:p>
            <a:r>
              <a:rPr lang="en-US" sz="1200" dirty="0" smtClean="0"/>
              <a:t>F5</a:t>
            </a:r>
          </a:p>
          <a:p>
            <a:r>
              <a:rPr lang="en-US" sz="1200" dirty="0" smtClean="0"/>
              <a:t>F6</a:t>
            </a:r>
          </a:p>
          <a:p>
            <a:r>
              <a:rPr lang="en-US" sz="1200" dirty="0" smtClean="0"/>
              <a:t>F7</a:t>
            </a:r>
          </a:p>
          <a:p>
            <a:r>
              <a:rPr lang="en-US" sz="1200" dirty="0" smtClean="0"/>
              <a:t>F8</a:t>
            </a:r>
          </a:p>
          <a:p>
            <a:endParaRPr lang="en-US" sz="1200" dirty="0"/>
          </a:p>
        </p:txBody>
      </p:sp>
      <p:sp>
        <p:nvSpPr>
          <p:cNvPr id="26" name="TextBox 25"/>
          <p:cNvSpPr txBox="1"/>
          <p:nvPr/>
        </p:nvSpPr>
        <p:spPr>
          <a:xfrm>
            <a:off x="369337" y="4827771"/>
            <a:ext cx="5785004" cy="2031325"/>
          </a:xfrm>
          <a:prstGeom prst="rect">
            <a:avLst/>
          </a:prstGeom>
          <a:noFill/>
        </p:spPr>
        <p:txBody>
          <a:bodyPr wrap="square" rtlCol="0">
            <a:spAutoFit/>
          </a:bodyPr>
          <a:lstStyle/>
          <a:p>
            <a:r>
              <a:rPr lang="en-US" dirty="0" smtClean="0"/>
              <a:t>Here, the sparse prior is on the columns of </a:t>
            </a:r>
            <a:r>
              <a:rPr lang="en-US" dirty="0" err="1" smtClean="0"/>
              <a:t>V</a:t>
            </a:r>
            <a:r>
              <a:rPr lang="en-US" baseline="30000" dirty="0" err="1" smtClean="0"/>
              <a:t>t</a:t>
            </a:r>
            <a:r>
              <a:rPr lang="en-US" dirty="0" smtClean="0"/>
              <a:t> such that each SNP can be maximally a member of one Factor, but there are more factors than Tissues</a:t>
            </a:r>
          </a:p>
          <a:p>
            <a:r>
              <a:rPr lang="en-US" dirty="0" smtClean="0"/>
              <a:t>We learn that in order to translate SFA to SVD, the matrices must be transposed</a:t>
            </a:r>
          </a:p>
          <a:p>
            <a:r>
              <a:rPr lang="en-US" dirty="0" smtClean="0"/>
              <a:t>The sparse prior goes from the rows of L to the columns of </a:t>
            </a:r>
            <a:r>
              <a:rPr lang="en-US" dirty="0" err="1" smtClean="0"/>
              <a:t>V</a:t>
            </a:r>
            <a:r>
              <a:rPr lang="en-US" baseline="30000" dirty="0" err="1" smtClean="0"/>
              <a:t>t</a:t>
            </a:r>
            <a:endParaRPr lang="en-US" dirty="0"/>
          </a:p>
        </p:txBody>
      </p:sp>
    </p:spTree>
    <p:extLst>
      <p:ext uri="{BB962C8B-B14F-4D97-AF65-F5344CB8AC3E}">
        <p14:creationId xmlns:p14="http://schemas.microsoft.com/office/powerpoint/2010/main" val="182936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endParaRPr lang="en-US" dirty="0"/>
          </a:p>
        </p:txBody>
      </p:sp>
      <p:pic>
        <p:nvPicPr>
          <p:cNvPr id="4" name="Content Placeholder 3"/>
          <p:cNvPicPr>
            <a:picLocks noGrp="1" noChangeAspect="1"/>
          </p:cNvPicPr>
          <p:nvPr>
            <p:ph idx="1"/>
          </p:nvPr>
        </p:nvPicPr>
        <p:blipFill>
          <a:blip r:embed="rId2"/>
          <a:srcRect t="-33152" b="-33152"/>
          <a:stretch>
            <a:fillRect/>
          </a:stretch>
        </p:blipFill>
        <p:spPr/>
      </p:pic>
    </p:spTree>
    <p:extLst>
      <p:ext uri="{BB962C8B-B14F-4D97-AF65-F5344CB8AC3E}">
        <p14:creationId xmlns:p14="http://schemas.microsoft.com/office/powerpoint/2010/main" val="138121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0031" y="338667"/>
            <a:ext cx="645583" cy="3227916"/>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319265" y="338667"/>
            <a:ext cx="1280583" cy="3227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779765" y="338667"/>
            <a:ext cx="651934" cy="145741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640667" y="3714750"/>
            <a:ext cx="867833" cy="369332"/>
          </a:xfrm>
          <a:prstGeom prst="rect">
            <a:avLst/>
          </a:prstGeom>
          <a:noFill/>
        </p:spPr>
        <p:txBody>
          <a:bodyPr wrap="square" rtlCol="0">
            <a:spAutoFit/>
          </a:bodyPr>
          <a:lstStyle/>
          <a:p>
            <a:r>
              <a:rPr lang="en-US" dirty="0" err="1" smtClean="0"/>
              <a:t>U</a:t>
            </a:r>
            <a:r>
              <a:rPr lang="en-US" baseline="-25000" dirty="0" err="1" smtClean="0"/>
              <a:t>nxd</a:t>
            </a:r>
            <a:endParaRPr lang="en-US" dirty="0"/>
          </a:p>
        </p:txBody>
      </p:sp>
      <p:sp>
        <p:nvSpPr>
          <p:cNvPr id="11" name="TextBox 10"/>
          <p:cNvSpPr txBox="1"/>
          <p:nvPr/>
        </p:nvSpPr>
        <p:spPr>
          <a:xfrm>
            <a:off x="4779765" y="1962151"/>
            <a:ext cx="867833" cy="369332"/>
          </a:xfrm>
          <a:prstGeom prst="rect">
            <a:avLst/>
          </a:prstGeom>
          <a:noFill/>
        </p:spPr>
        <p:txBody>
          <a:bodyPr wrap="square" rtlCol="0">
            <a:spAutoFit/>
          </a:bodyPr>
          <a:lstStyle/>
          <a:p>
            <a:r>
              <a:rPr lang="en-US" dirty="0" err="1" smtClean="0"/>
              <a:t>V</a:t>
            </a:r>
            <a:r>
              <a:rPr lang="en-US" baseline="30000" dirty="0" err="1" smtClean="0"/>
              <a:t>t</a:t>
            </a:r>
            <a:r>
              <a:rPr lang="en-US" baseline="-25000" dirty="0" err="1" smtClean="0"/>
              <a:t>dxd</a:t>
            </a:r>
            <a:endParaRPr lang="en-US" dirty="0"/>
          </a:p>
        </p:txBody>
      </p:sp>
      <p:sp>
        <p:nvSpPr>
          <p:cNvPr id="12" name="TextBox 11"/>
          <p:cNvSpPr txBox="1"/>
          <p:nvPr/>
        </p:nvSpPr>
        <p:spPr>
          <a:xfrm>
            <a:off x="1524000" y="3718983"/>
            <a:ext cx="867833" cy="369332"/>
          </a:xfrm>
          <a:prstGeom prst="rect">
            <a:avLst/>
          </a:prstGeom>
          <a:noFill/>
        </p:spPr>
        <p:txBody>
          <a:bodyPr wrap="square" rtlCol="0">
            <a:spAutoFit/>
          </a:bodyPr>
          <a:lstStyle/>
          <a:p>
            <a:r>
              <a:rPr lang="en-US" dirty="0" err="1" smtClean="0"/>
              <a:t>X</a:t>
            </a:r>
            <a:r>
              <a:rPr lang="en-US" baseline="-25000" dirty="0" err="1" smtClean="0"/>
              <a:t>nxd</a:t>
            </a:r>
            <a:endParaRPr lang="en-US" dirty="0"/>
          </a:p>
        </p:txBody>
      </p:sp>
      <p:cxnSp>
        <p:nvCxnSpPr>
          <p:cNvPr id="14" name="Straight Connector 13"/>
          <p:cNvCxnSpPr/>
          <p:nvPr/>
        </p:nvCxnSpPr>
        <p:spPr>
          <a:xfrm>
            <a:off x="3526698" y="338667"/>
            <a:ext cx="0" cy="3227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827264" y="348193"/>
            <a:ext cx="0" cy="3227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165932" y="348193"/>
            <a:ext cx="0" cy="3227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402999" y="348193"/>
            <a:ext cx="0" cy="3227916"/>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9251" y="3827699"/>
            <a:ext cx="8767495" cy="2123658"/>
          </a:xfrm>
          <a:prstGeom prst="rect">
            <a:avLst/>
          </a:prstGeom>
          <a:noFill/>
        </p:spPr>
        <p:txBody>
          <a:bodyPr wrap="square" rtlCol="0">
            <a:spAutoFit/>
          </a:bodyPr>
          <a:lstStyle/>
          <a:p>
            <a:pPr algn="ctr"/>
            <a:endParaRPr lang="en-US" sz="1100" dirty="0" smtClean="0"/>
          </a:p>
          <a:p>
            <a:pPr algn="ctr"/>
            <a:endParaRPr lang="en-US" sz="1100" dirty="0"/>
          </a:p>
          <a:p>
            <a:pPr marL="285750" indent="-285750">
              <a:buFont typeface="Arial"/>
              <a:buChar char="•"/>
            </a:pPr>
            <a:r>
              <a:rPr lang="en-US" sz="1100" dirty="0" smtClean="0"/>
              <a:t>Columns of U are linear combinations of tissues at a given SNP U</a:t>
            </a:r>
            <a:r>
              <a:rPr lang="en-US" sz="1100" baseline="-25000" dirty="0" smtClean="0"/>
              <a:t>1 </a:t>
            </a:r>
            <a:r>
              <a:rPr lang="en-US" sz="1100" dirty="0" smtClean="0"/>
              <a:t>represents direction of expression across the genome for eigentissue1</a:t>
            </a:r>
          </a:p>
          <a:p>
            <a:pPr marL="285750" indent="-285750">
              <a:buFont typeface="Arial"/>
              <a:buChar char="•"/>
            </a:pPr>
            <a:r>
              <a:rPr lang="en-US" sz="1100" dirty="0" smtClean="0"/>
              <a:t>Previously ‘</a:t>
            </a:r>
            <a:r>
              <a:rPr lang="en-US" sz="1100" dirty="0" err="1" smtClean="0"/>
              <a:t>avg</a:t>
            </a:r>
            <a:r>
              <a:rPr lang="en-US" sz="1100" dirty="0" smtClean="0"/>
              <a:t>’ given gene expression across tissues, </a:t>
            </a:r>
            <a:r>
              <a:rPr lang="en-US" sz="1100" i="1" dirty="0" err="1" smtClean="0"/>
              <a:t>Engelhardt</a:t>
            </a:r>
            <a:r>
              <a:rPr lang="en-US" sz="1100" i="1" dirty="0" smtClean="0"/>
              <a:t> et al</a:t>
            </a:r>
            <a:r>
              <a:rPr lang="en-US" sz="1100" dirty="0" smtClean="0"/>
              <a:t>: the expression of a given gene in eigentissue1</a:t>
            </a:r>
          </a:p>
          <a:p>
            <a:pPr marL="285750" indent="-285750">
              <a:buFont typeface="Arial"/>
              <a:buChar char="•"/>
            </a:pPr>
            <a:r>
              <a:rPr lang="en-US" sz="1100" dirty="0" smtClean="0"/>
              <a:t>The difference is that we might reduce the number of tissues (because K is at most D), where our goal is to reduce the patterns of expression, but we actually expand D</a:t>
            </a:r>
          </a:p>
          <a:p>
            <a:pPr marL="285750" indent="-285750">
              <a:buFont typeface="Arial"/>
              <a:buChar char="•"/>
            </a:pPr>
            <a:r>
              <a:rPr lang="en-US" sz="1100" dirty="0" smtClean="0"/>
              <a:t>If we put sparse prior on the rows of U, it means, that a SNP can be active in only one ‘</a:t>
            </a:r>
            <a:r>
              <a:rPr lang="en-US" sz="1100" dirty="0" err="1" smtClean="0"/>
              <a:t>eigenconfig</a:t>
            </a:r>
            <a:r>
              <a:rPr lang="en-US" sz="1100" dirty="0" smtClean="0"/>
              <a:t>’</a:t>
            </a:r>
          </a:p>
          <a:p>
            <a:pPr marL="285750" indent="-285750">
              <a:buFont typeface="Arial"/>
              <a:buChar char="•"/>
            </a:pPr>
            <a:r>
              <a:rPr lang="en-US" sz="1100" dirty="0" smtClean="0"/>
              <a:t>Rows of </a:t>
            </a:r>
            <a:r>
              <a:rPr lang="en-US" sz="1100" dirty="0" err="1" smtClean="0"/>
              <a:t>V</a:t>
            </a:r>
            <a:r>
              <a:rPr lang="en-US" sz="1100" baseline="30000" dirty="0" err="1" smtClean="0"/>
              <a:t>t</a:t>
            </a:r>
            <a:r>
              <a:rPr lang="en-US" sz="1100" baseline="30000" dirty="0" smtClean="0"/>
              <a:t> </a:t>
            </a:r>
            <a:r>
              <a:rPr lang="en-US" sz="1100" dirty="0" smtClean="0"/>
              <a:t>are linear combinations of rows of X, each element of </a:t>
            </a:r>
            <a:r>
              <a:rPr lang="en-US" sz="1100" dirty="0" err="1" smtClean="0"/>
              <a:t>V</a:t>
            </a:r>
            <a:r>
              <a:rPr lang="en-US" sz="1100" baseline="30000" dirty="0" err="1" smtClean="0"/>
              <a:t>t</a:t>
            </a:r>
            <a:r>
              <a:rPr lang="en-US" sz="1100" baseline="30000" dirty="0" smtClean="0"/>
              <a:t>[1,]</a:t>
            </a:r>
            <a:r>
              <a:rPr lang="en-US" sz="1100" dirty="0" smtClean="0"/>
              <a:t> represents the genome-wide expression of </a:t>
            </a:r>
            <a:r>
              <a:rPr lang="en-US" sz="1100" dirty="0" err="1" smtClean="0"/>
              <a:t>eigenconfig</a:t>
            </a:r>
            <a:r>
              <a:rPr lang="en-US" sz="1100" dirty="0" smtClean="0"/>
              <a:t> 1 for each tissue</a:t>
            </a:r>
          </a:p>
          <a:p>
            <a:pPr marL="285750" indent="-285750">
              <a:buFont typeface="Arial"/>
              <a:buChar char="•"/>
            </a:pPr>
            <a:r>
              <a:rPr lang="en-US" sz="1100" dirty="0" smtClean="0"/>
              <a:t>Will only receive weight from SNPs active in </a:t>
            </a:r>
            <a:r>
              <a:rPr lang="en-US" sz="1100" dirty="0" err="1" smtClean="0"/>
              <a:t>eigenconfig</a:t>
            </a:r>
            <a:r>
              <a:rPr lang="en-US" sz="1100" dirty="0" smtClean="0"/>
              <a:t> 1. Previously, ‘average expression of all SNPs in tissue 1’</a:t>
            </a:r>
          </a:p>
          <a:p>
            <a:pPr marL="285750" indent="-285750">
              <a:buFont typeface="Arial"/>
              <a:buChar char="•"/>
            </a:pPr>
            <a:r>
              <a:rPr lang="en-US" sz="1100" dirty="0" smtClean="0"/>
              <a:t>Now expression of SNPs active in eigenconfig1</a:t>
            </a:r>
          </a:p>
          <a:p>
            <a:pPr marL="285750" indent="-285750">
              <a:buFont typeface="Arial"/>
              <a:buChar char="•"/>
            </a:pPr>
            <a:r>
              <a:rPr lang="en-US" sz="1100" dirty="0" smtClean="0"/>
              <a:t>Sparse prior on columns of </a:t>
            </a:r>
            <a:r>
              <a:rPr lang="en-US" sz="1100" dirty="0" err="1" smtClean="0"/>
              <a:t>V</a:t>
            </a:r>
            <a:r>
              <a:rPr lang="en-US" sz="1100" baseline="30000" dirty="0" err="1" smtClean="0"/>
              <a:t>t</a:t>
            </a:r>
            <a:r>
              <a:rPr lang="en-US" sz="1100" dirty="0" smtClean="0"/>
              <a:t> means </a:t>
            </a:r>
            <a:r>
              <a:rPr lang="en-US" sz="1100" dirty="0" smtClean="0"/>
              <a:t>that each each tissue can be at most composed of 1 </a:t>
            </a:r>
            <a:r>
              <a:rPr lang="en-US" sz="1100" dirty="0" err="1" smtClean="0"/>
              <a:t>eigentissue</a:t>
            </a:r>
            <a:endParaRPr lang="en-US" sz="1100" dirty="0" smtClean="0"/>
          </a:p>
          <a:p>
            <a:pPr marL="285750" indent="-285750">
              <a:buFont typeface="Arial"/>
              <a:buChar char="•"/>
            </a:pPr>
            <a:endParaRPr lang="en-US" sz="1100" dirty="0"/>
          </a:p>
        </p:txBody>
      </p:sp>
      <p:sp>
        <p:nvSpPr>
          <p:cNvPr id="26" name="TextBox 25"/>
          <p:cNvSpPr txBox="1"/>
          <p:nvPr/>
        </p:nvSpPr>
        <p:spPr>
          <a:xfrm>
            <a:off x="5307713" y="2743607"/>
            <a:ext cx="2149135" cy="369332"/>
          </a:xfrm>
          <a:prstGeom prst="rect">
            <a:avLst/>
          </a:prstGeom>
          <a:noFill/>
        </p:spPr>
        <p:txBody>
          <a:bodyPr wrap="square" rtlCol="0">
            <a:spAutoFit/>
          </a:bodyPr>
          <a:lstStyle/>
          <a:p>
            <a:r>
              <a:rPr lang="en-US" dirty="0" smtClean="0"/>
              <a:t>PCA</a:t>
            </a:r>
            <a:endParaRPr lang="en-US" dirty="0"/>
          </a:p>
        </p:txBody>
      </p:sp>
      <p:sp>
        <p:nvSpPr>
          <p:cNvPr id="2" name="TextBox 1"/>
          <p:cNvSpPr txBox="1"/>
          <p:nvPr/>
        </p:nvSpPr>
        <p:spPr>
          <a:xfrm>
            <a:off x="4779765" y="348193"/>
            <a:ext cx="1244325" cy="1477328"/>
          </a:xfrm>
          <a:prstGeom prst="rect">
            <a:avLst/>
          </a:prstGeom>
          <a:noFill/>
        </p:spPr>
        <p:txBody>
          <a:bodyPr wrap="square" rtlCol="0">
            <a:spAutoFit/>
          </a:bodyPr>
          <a:lstStyle/>
          <a:p>
            <a:r>
              <a:rPr lang="en-US" dirty="0" smtClean="0"/>
              <a:t>11000</a:t>
            </a:r>
          </a:p>
          <a:p>
            <a:r>
              <a:rPr lang="en-US" dirty="0" smtClean="0"/>
              <a:t>00101</a:t>
            </a:r>
          </a:p>
          <a:p>
            <a:r>
              <a:rPr lang="en-US" dirty="0" smtClean="0"/>
              <a:t>00010</a:t>
            </a:r>
          </a:p>
          <a:p>
            <a:r>
              <a:rPr lang="en-US" dirty="0" smtClean="0"/>
              <a:t>00001</a:t>
            </a:r>
            <a:endParaRPr lang="en-US" dirty="0" smtClean="0"/>
          </a:p>
          <a:p>
            <a:r>
              <a:rPr lang="en-US" dirty="0" smtClean="0"/>
              <a:t>00000</a:t>
            </a:r>
            <a:endParaRPr lang="en-US" dirty="0"/>
          </a:p>
        </p:txBody>
      </p:sp>
      <p:sp>
        <p:nvSpPr>
          <p:cNvPr id="3" name="TextBox 2"/>
          <p:cNvSpPr txBox="1"/>
          <p:nvPr/>
        </p:nvSpPr>
        <p:spPr>
          <a:xfrm>
            <a:off x="4902556" y="2387042"/>
            <a:ext cx="1058286" cy="738664"/>
          </a:xfrm>
          <a:prstGeom prst="rect">
            <a:avLst/>
          </a:prstGeom>
          <a:noFill/>
        </p:spPr>
        <p:txBody>
          <a:bodyPr wrap="square" rtlCol="0">
            <a:spAutoFit/>
          </a:bodyPr>
          <a:lstStyle/>
          <a:p>
            <a:r>
              <a:rPr lang="en-US" sz="1400" dirty="0" err="1" smtClean="0"/>
              <a:t>KxD</a:t>
            </a:r>
            <a:r>
              <a:rPr lang="en-US" sz="1400" dirty="0" smtClean="0"/>
              <a:t> where K is at most D</a:t>
            </a:r>
            <a:endParaRPr lang="en-US" sz="1400" dirty="0"/>
          </a:p>
        </p:txBody>
      </p:sp>
      <p:sp>
        <p:nvSpPr>
          <p:cNvPr id="8" name="TextBox 7"/>
          <p:cNvSpPr txBox="1"/>
          <p:nvPr/>
        </p:nvSpPr>
        <p:spPr>
          <a:xfrm>
            <a:off x="6097357" y="439628"/>
            <a:ext cx="2385214" cy="2585323"/>
          </a:xfrm>
          <a:prstGeom prst="rect">
            <a:avLst/>
          </a:prstGeom>
          <a:noFill/>
        </p:spPr>
        <p:txBody>
          <a:bodyPr wrap="square" rtlCol="0">
            <a:spAutoFit/>
          </a:bodyPr>
          <a:lstStyle/>
          <a:p>
            <a:r>
              <a:rPr lang="en-US" dirty="0" smtClean="0"/>
              <a:t>Here, tissues can be a member of at most one </a:t>
            </a:r>
            <a:r>
              <a:rPr lang="en-US" dirty="0" err="1" smtClean="0"/>
              <a:t>eigentissue</a:t>
            </a:r>
            <a:r>
              <a:rPr lang="en-US" dirty="0" smtClean="0"/>
              <a:t>, but each </a:t>
            </a:r>
            <a:r>
              <a:rPr lang="en-US" dirty="0" err="1" smtClean="0"/>
              <a:t>eigen</a:t>
            </a:r>
            <a:r>
              <a:rPr lang="en-US" dirty="0" smtClean="0"/>
              <a:t> tissue might be composed of several tissues (i.e., </a:t>
            </a:r>
            <a:r>
              <a:rPr lang="en-US" dirty="0" err="1" smtClean="0"/>
              <a:t>Eigentissue</a:t>
            </a:r>
            <a:r>
              <a:rPr lang="en-US" dirty="0" smtClean="0"/>
              <a:t> 1 is composed of tissues 1 and 2, while </a:t>
            </a:r>
            <a:r>
              <a:rPr lang="en-US" dirty="0" err="1" smtClean="0"/>
              <a:t>eigentissue</a:t>
            </a:r>
            <a:r>
              <a:rPr lang="en-US" dirty="0" smtClean="0"/>
              <a:t> 5 is false) </a:t>
            </a:r>
            <a:endParaRPr lang="en-US" dirty="0"/>
          </a:p>
        </p:txBody>
      </p:sp>
      <p:sp>
        <p:nvSpPr>
          <p:cNvPr id="9" name="TextBox 8"/>
          <p:cNvSpPr txBox="1"/>
          <p:nvPr/>
        </p:nvSpPr>
        <p:spPr>
          <a:xfrm>
            <a:off x="5592635" y="0"/>
            <a:ext cx="683815" cy="2231380"/>
          </a:xfrm>
          <a:prstGeom prst="rect">
            <a:avLst/>
          </a:prstGeom>
          <a:noFill/>
        </p:spPr>
        <p:txBody>
          <a:bodyPr wrap="square" rtlCol="0">
            <a:spAutoFit/>
          </a:bodyPr>
          <a:lstStyle/>
          <a:p>
            <a:r>
              <a:rPr lang="en-US" sz="1100" dirty="0" smtClean="0"/>
              <a:t>K</a:t>
            </a:r>
          </a:p>
          <a:p>
            <a:endParaRPr lang="en-US" sz="1100" dirty="0" smtClean="0"/>
          </a:p>
          <a:p>
            <a:r>
              <a:rPr lang="en-US" sz="1100" dirty="0" smtClean="0"/>
              <a:t>1</a:t>
            </a:r>
          </a:p>
          <a:p>
            <a:endParaRPr lang="en-US" sz="1100" dirty="0" smtClean="0"/>
          </a:p>
          <a:p>
            <a:r>
              <a:rPr lang="en-US" sz="1100" dirty="0" smtClean="0"/>
              <a:t>2</a:t>
            </a:r>
          </a:p>
          <a:p>
            <a:endParaRPr lang="en-US" sz="1100" dirty="0" smtClean="0"/>
          </a:p>
          <a:p>
            <a:r>
              <a:rPr lang="en-US" sz="1100" dirty="0" smtClean="0"/>
              <a:t>3</a:t>
            </a:r>
          </a:p>
          <a:p>
            <a:endParaRPr lang="en-US" sz="1100" dirty="0" smtClean="0"/>
          </a:p>
          <a:p>
            <a:r>
              <a:rPr lang="en-US" sz="1100" dirty="0" smtClean="0"/>
              <a:t>4</a:t>
            </a:r>
          </a:p>
          <a:p>
            <a:endParaRPr lang="en-US" sz="1100" dirty="0" smtClean="0"/>
          </a:p>
          <a:p>
            <a:r>
              <a:rPr lang="en-US" sz="1100" dirty="0" smtClean="0"/>
              <a:t>5</a:t>
            </a:r>
          </a:p>
          <a:p>
            <a:endParaRPr lang="en-US" dirty="0"/>
          </a:p>
        </p:txBody>
      </p:sp>
      <p:sp>
        <p:nvSpPr>
          <p:cNvPr id="10" name="TextBox 9"/>
          <p:cNvSpPr txBox="1"/>
          <p:nvPr/>
        </p:nvSpPr>
        <p:spPr>
          <a:xfrm>
            <a:off x="4713817" y="35148"/>
            <a:ext cx="1047750" cy="276999"/>
          </a:xfrm>
          <a:prstGeom prst="rect">
            <a:avLst/>
          </a:prstGeom>
          <a:noFill/>
        </p:spPr>
        <p:txBody>
          <a:bodyPr wrap="square" rtlCol="0">
            <a:spAutoFit/>
          </a:bodyPr>
          <a:lstStyle/>
          <a:p>
            <a:r>
              <a:rPr lang="en-US" sz="1200" dirty="0" smtClean="0"/>
              <a:t>D 1 2 3 4 5</a:t>
            </a:r>
            <a:endParaRPr lang="en-US" sz="1200" dirty="0"/>
          </a:p>
        </p:txBody>
      </p:sp>
    </p:spTree>
    <p:extLst>
      <p:ext uri="{BB962C8B-B14F-4D97-AF65-F5344CB8AC3E}">
        <p14:creationId xmlns:p14="http://schemas.microsoft.com/office/powerpoint/2010/main" val="409477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74066" y="1020233"/>
            <a:ext cx="783167" cy="369332"/>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11" name="Rectangle 10"/>
          <p:cNvSpPr/>
          <p:nvPr/>
        </p:nvSpPr>
        <p:spPr>
          <a:xfrm>
            <a:off x="560917" y="1016000"/>
            <a:ext cx="3196167" cy="613833"/>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70416" y="146533"/>
            <a:ext cx="5947834" cy="646331"/>
          </a:xfrm>
          <a:prstGeom prst="rect">
            <a:avLst/>
          </a:prstGeom>
          <a:noFill/>
        </p:spPr>
        <p:txBody>
          <a:bodyPr wrap="square" rtlCol="0">
            <a:spAutoFit/>
          </a:bodyPr>
          <a:lstStyle/>
          <a:p>
            <a:r>
              <a:rPr lang="en-US" dirty="0" smtClean="0"/>
              <a:t>What I Had Before ….</a:t>
            </a:r>
          </a:p>
          <a:p>
            <a:r>
              <a:rPr lang="en-US" dirty="0" smtClean="0"/>
              <a:t>Imagine D = 3 Tissues, P = 10 Gene-SNP Pair, 2 Factors </a:t>
            </a:r>
            <a:endParaRPr lang="en-US" dirty="0"/>
          </a:p>
        </p:txBody>
      </p:sp>
      <p:sp>
        <p:nvSpPr>
          <p:cNvPr id="32" name="TextBox 31"/>
          <p:cNvSpPr txBox="1"/>
          <p:nvPr/>
        </p:nvSpPr>
        <p:spPr>
          <a:xfrm>
            <a:off x="2070046" y="2958949"/>
            <a:ext cx="6574148" cy="3693319"/>
          </a:xfrm>
          <a:prstGeom prst="rect">
            <a:avLst/>
          </a:prstGeom>
          <a:noFill/>
        </p:spPr>
        <p:txBody>
          <a:bodyPr wrap="square" rtlCol="0">
            <a:spAutoFit/>
          </a:bodyPr>
          <a:lstStyle/>
          <a:p>
            <a:pPr marL="285750" indent="-285750">
              <a:buFont typeface="Arial"/>
              <a:buChar char="•"/>
            </a:pPr>
            <a:r>
              <a:rPr lang="en-US" sz="900" dirty="0" smtClean="0"/>
              <a:t>Here, set possible loadings to be "sparse" (loaded on one factor each) means that each tissue can be loaded on one </a:t>
            </a:r>
            <a:r>
              <a:rPr lang="en-US" sz="900" dirty="0" err="1" smtClean="0"/>
              <a:t>eigentissue</a:t>
            </a:r>
            <a:r>
              <a:rPr lang="en-US" sz="900" dirty="0" smtClean="0"/>
              <a:t> each, which doesn’t make sense because our aim is not to reduce the number of tissues but the number of ways in which a gene-SNP pair can </a:t>
            </a:r>
            <a:r>
              <a:rPr lang="en-US" sz="900" dirty="0" smtClean="0"/>
              <a:t>act (sparse always on rows of L)</a:t>
            </a:r>
            <a:endParaRPr lang="en-US" sz="900" dirty="0" smtClean="0"/>
          </a:p>
          <a:p>
            <a:pPr marL="285750" indent="-285750">
              <a:buFont typeface="Arial"/>
              <a:buChar char="•"/>
            </a:pPr>
            <a:r>
              <a:rPr lang="en-US" sz="900" dirty="0" smtClean="0"/>
              <a:t>Equivalent </a:t>
            </a:r>
            <a:r>
              <a:rPr lang="en-US" sz="900" dirty="0" smtClean="0"/>
              <a:t>to Sparse prior on columns of </a:t>
            </a:r>
            <a:r>
              <a:rPr lang="en-US" sz="900" dirty="0" err="1" smtClean="0"/>
              <a:t>V</a:t>
            </a:r>
            <a:r>
              <a:rPr lang="en-US" sz="900" baseline="30000" dirty="0" err="1" smtClean="0"/>
              <a:t>t</a:t>
            </a:r>
            <a:endParaRPr lang="en-US" sz="900" dirty="0" smtClean="0"/>
          </a:p>
          <a:p>
            <a:pPr marL="285750" indent="-285750">
              <a:buFont typeface="Arial"/>
              <a:buChar char="•"/>
            </a:pPr>
            <a:r>
              <a:rPr lang="en-US" sz="900" dirty="0" smtClean="0"/>
              <a:t>In </a:t>
            </a:r>
            <a:r>
              <a:rPr lang="en-US" sz="900" dirty="0" smtClean="0"/>
              <a:t>this situation, each tissue could be maximally a member of one ‘</a:t>
            </a:r>
            <a:r>
              <a:rPr lang="en-US" sz="900" dirty="0" err="1" smtClean="0"/>
              <a:t>eigentissue</a:t>
            </a:r>
            <a:r>
              <a:rPr lang="en-US" sz="900" dirty="0" smtClean="0"/>
              <a:t>’ </a:t>
            </a:r>
          </a:p>
          <a:p>
            <a:pPr marL="285750" indent="-285750">
              <a:buFont typeface="Arial"/>
              <a:buChar char="•"/>
            </a:pPr>
            <a:r>
              <a:rPr lang="en-US" sz="900" dirty="0" smtClean="0"/>
              <a:t>Here, we can see that the Vector of T statistics across all P genes for </a:t>
            </a:r>
            <a:r>
              <a:rPr lang="en-US" sz="900" dirty="0" err="1" smtClean="0"/>
              <a:t>eigentissue</a:t>
            </a:r>
            <a:r>
              <a:rPr lang="en-US" sz="900" dirty="0" smtClean="0"/>
              <a:t> 1 represents the first vector, while the vector of t statistics across all P genes represents the direction of the second vector. </a:t>
            </a:r>
          </a:p>
          <a:p>
            <a:pPr marL="285750" indent="-285750">
              <a:buFont typeface="Arial"/>
              <a:buChar char="•"/>
            </a:pPr>
            <a:r>
              <a:rPr lang="en-US" sz="900" dirty="0" smtClean="0"/>
              <a:t>We would model the posterior on each multivariate vector </a:t>
            </a:r>
            <a:r>
              <a:rPr lang="en-US" sz="900" dirty="0" err="1" smtClean="0"/>
              <a:t>beta</a:t>
            </a:r>
            <a:r>
              <a:rPr lang="en-US" sz="900" baseline="-25000" dirty="0" err="1"/>
              <a:t>j</a:t>
            </a:r>
            <a:r>
              <a:rPr lang="en-US" sz="900" dirty="0" smtClean="0"/>
              <a:t> as a mixture of these characteristic directions.</a:t>
            </a:r>
          </a:p>
          <a:p>
            <a:pPr marL="285750" indent="-285750">
              <a:buFont typeface="Arial"/>
              <a:buChar char="•"/>
            </a:pPr>
            <a:r>
              <a:rPr lang="en-US" sz="900" dirty="0" smtClean="0"/>
              <a:t>Thus each multivariate component will correspond to the importance of the direction of Factor 1…K in tissue D. Each tissue will contain only the expression of SNPs active in its respective factor loading, meaning those SNPs active in characteristic </a:t>
            </a:r>
            <a:r>
              <a:rPr lang="en-US" sz="900" dirty="0" err="1" smtClean="0"/>
              <a:t>eigentissue</a:t>
            </a:r>
            <a:r>
              <a:rPr lang="en-US" sz="900" dirty="0" smtClean="0"/>
              <a:t> K, analogous to containing only the genotype of your populations.</a:t>
            </a:r>
          </a:p>
          <a:p>
            <a:pPr marL="285750" indent="-285750">
              <a:buFont typeface="Arial"/>
              <a:buChar char="•"/>
            </a:pPr>
            <a:r>
              <a:rPr lang="en-US" sz="900" dirty="0" smtClean="0"/>
              <a:t>Analogous to population framework, in which tissues are individuals and each individual is a member of only one population. Then his or her genotype vector is derived from only the factor according to his identify. </a:t>
            </a:r>
            <a:endParaRPr lang="en-US" sz="900" dirty="0" smtClean="0"/>
          </a:p>
          <a:p>
            <a:pPr marL="285750" indent="-285750">
              <a:buFont typeface="Arial"/>
              <a:buChar char="•"/>
            </a:pPr>
            <a:r>
              <a:rPr lang="en-US" sz="900" b="1" dirty="0" smtClean="0"/>
              <a:t>In PCA</a:t>
            </a:r>
          </a:p>
          <a:p>
            <a:pPr marL="285750" indent="-285750">
              <a:buFont typeface="Arial"/>
              <a:buChar char="•"/>
            </a:pPr>
            <a:r>
              <a:rPr lang="en-US" sz="900" dirty="0" smtClean="0"/>
              <a:t>Columns </a:t>
            </a:r>
            <a:r>
              <a:rPr lang="en-US" sz="900" dirty="0"/>
              <a:t>of U are linear combinations of tissues at a given SNP U</a:t>
            </a:r>
            <a:r>
              <a:rPr lang="en-US" sz="900" baseline="-25000" dirty="0"/>
              <a:t>1 </a:t>
            </a:r>
            <a:r>
              <a:rPr lang="en-US" sz="900" dirty="0"/>
              <a:t>represents direction of expression across the genome for eigentissue1</a:t>
            </a:r>
          </a:p>
          <a:p>
            <a:pPr marL="285750" indent="-285750">
              <a:buFont typeface="Arial"/>
              <a:buChar char="•"/>
            </a:pPr>
            <a:r>
              <a:rPr lang="en-US" sz="900" dirty="0"/>
              <a:t>Previously ‘</a:t>
            </a:r>
            <a:r>
              <a:rPr lang="en-US" sz="900" dirty="0" err="1"/>
              <a:t>avg</a:t>
            </a:r>
            <a:r>
              <a:rPr lang="en-US" sz="900" dirty="0"/>
              <a:t>’ given gene expression across tissues, </a:t>
            </a:r>
            <a:r>
              <a:rPr lang="en-US" sz="900" i="1" dirty="0" err="1"/>
              <a:t>Engelhardt</a:t>
            </a:r>
            <a:r>
              <a:rPr lang="en-US" sz="900" i="1" dirty="0"/>
              <a:t> et al</a:t>
            </a:r>
            <a:r>
              <a:rPr lang="en-US" sz="900" dirty="0"/>
              <a:t>: the expression of a given gene in eigentissue1</a:t>
            </a:r>
          </a:p>
          <a:p>
            <a:pPr marL="285750" indent="-285750">
              <a:buFont typeface="Arial"/>
              <a:buChar char="•"/>
            </a:pPr>
            <a:r>
              <a:rPr lang="en-US" sz="900" dirty="0"/>
              <a:t>The difference is that we might reduce the number of tissues (because K is at most D), where our goal is to reduce the patterns of expression, but we actually expand D</a:t>
            </a:r>
          </a:p>
          <a:p>
            <a:pPr marL="285750" indent="-285750">
              <a:buFont typeface="Arial"/>
              <a:buChar char="•"/>
            </a:pPr>
            <a:r>
              <a:rPr lang="en-US" sz="900" dirty="0" smtClean="0"/>
              <a:t>Rows </a:t>
            </a:r>
            <a:r>
              <a:rPr lang="en-US" sz="900" dirty="0"/>
              <a:t>of </a:t>
            </a:r>
            <a:r>
              <a:rPr lang="en-US" sz="900" dirty="0" err="1"/>
              <a:t>V</a:t>
            </a:r>
            <a:r>
              <a:rPr lang="en-US" sz="900" baseline="30000" dirty="0" err="1"/>
              <a:t>t</a:t>
            </a:r>
            <a:r>
              <a:rPr lang="en-US" sz="900" baseline="30000" dirty="0"/>
              <a:t> </a:t>
            </a:r>
            <a:r>
              <a:rPr lang="en-US" sz="900" dirty="0"/>
              <a:t>are linear combinations of rows of X, each element of </a:t>
            </a:r>
            <a:r>
              <a:rPr lang="en-US" sz="900" dirty="0" err="1"/>
              <a:t>V</a:t>
            </a:r>
            <a:r>
              <a:rPr lang="en-US" sz="900" baseline="30000" dirty="0" err="1"/>
              <a:t>t</a:t>
            </a:r>
            <a:r>
              <a:rPr lang="en-US" sz="900" baseline="30000" dirty="0"/>
              <a:t>[1,]</a:t>
            </a:r>
            <a:r>
              <a:rPr lang="en-US" sz="900" dirty="0"/>
              <a:t> represents the genome-wide expression of </a:t>
            </a:r>
            <a:r>
              <a:rPr lang="en-US" sz="900" dirty="0" err="1"/>
              <a:t>eigenconfig</a:t>
            </a:r>
            <a:r>
              <a:rPr lang="en-US" sz="900" dirty="0"/>
              <a:t> 1 for each tissue</a:t>
            </a:r>
          </a:p>
          <a:p>
            <a:pPr marL="285750" indent="-285750">
              <a:buFont typeface="Arial"/>
              <a:buChar char="•"/>
            </a:pPr>
            <a:r>
              <a:rPr lang="en-US" sz="900" dirty="0" smtClean="0"/>
              <a:t>Previously</a:t>
            </a:r>
            <a:r>
              <a:rPr lang="en-US" sz="900" dirty="0"/>
              <a:t>, ‘average expression of all </a:t>
            </a:r>
            <a:r>
              <a:rPr lang="en-US" sz="900" dirty="0" smtClean="0"/>
              <a:t>SNP. Now </a:t>
            </a:r>
            <a:r>
              <a:rPr lang="en-US" sz="900" dirty="0"/>
              <a:t>expression of SNPs active in eigenconfig1</a:t>
            </a:r>
          </a:p>
          <a:p>
            <a:pPr marL="285750" indent="-285750">
              <a:buFont typeface="Arial"/>
              <a:buChar char="•"/>
            </a:pPr>
            <a:r>
              <a:rPr lang="en-US" sz="900" dirty="0"/>
              <a:t>Sparse prior on columns of </a:t>
            </a:r>
            <a:r>
              <a:rPr lang="en-US" sz="900" dirty="0" err="1"/>
              <a:t>V</a:t>
            </a:r>
            <a:r>
              <a:rPr lang="en-US" sz="900" baseline="30000" dirty="0" err="1"/>
              <a:t>t</a:t>
            </a:r>
            <a:r>
              <a:rPr lang="en-US" sz="900" dirty="0"/>
              <a:t> means that each each tissue can be at most composed of 1 </a:t>
            </a:r>
            <a:r>
              <a:rPr lang="en-US" sz="900" dirty="0" err="1"/>
              <a:t>eigentissue</a:t>
            </a:r>
            <a:endParaRPr lang="en-US" sz="900" dirty="0"/>
          </a:p>
          <a:p>
            <a:pPr marL="285750" indent="-285750">
              <a:buFont typeface="Arial"/>
              <a:buChar char="•"/>
            </a:pPr>
            <a:endParaRPr lang="en-US" sz="900" dirty="0" smtClean="0"/>
          </a:p>
          <a:p>
            <a:pPr marL="285750" indent="-285750">
              <a:buFont typeface="Arial"/>
              <a:buChar char="•"/>
            </a:pPr>
            <a:endParaRPr lang="en-US" sz="900" dirty="0" smtClean="0"/>
          </a:p>
          <a:p>
            <a:pPr marL="285750" indent="-285750">
              <a:buFont typeface="Arial"/>
              <a:buChar char="•"/>
            </a:pPr>
            <a:endParaRPr lang="en-US" sz="900" dirty="0"/>
          </a:p>
        </p:txBody>
      </p:sp>
      <p:sp>
        <p:nvSpPr>
          <p:cNvPr id="38" name="TextBox 37"/>
          <p:cNvSpPr txBox="1"/>
          <p:nvPr/>
        </p:nvSpPr>
        <p:spPr>
          <a:xfrm>
            <a:off x="0" y="1029669"/>
            <a:ext cx="889000" cy="707886"/>
          </a:xfrm>
          <a:prstGeom prst="rect">
            <a:avLst/>
          </a:prstGeom>
          <a:noFill/>
        </p:spPr>
        <p:txBody>
          <a:bodyPr wrap="square" rtlCol="0">
            <a:spAutoFit/>
          </a:bodyPr>
          <a:lstStyle/>
          <a:p>
            <a:r>
              <a:rPr lang="en-US" sz="800" dirty="0" smtClean="0"/>
              <a:t>Tissue 1</a:t>
            </a:r>
          </a:p>
          <a:p>
            <a:endParaRPr lang="en-US" sz="800" dirty="0" smtClean="0"/>
          </a:p>
          <a:p>
            <a:r>
              <a:rPr lang="en-US" sz="800" dirty="0" smtClean="0"/>
              <a:t>Tissue 2</a:t>
            </a:r>
          </a:p>
          <a:p>
            <a:endParaRPr lang="en-US" sz="800" dirty="0"/>
          </a:p>
          <a:p>
            <a:r>
              <a:rPr lang="en-US" sz="800" dirty="0" smtClean="0"/>
              <a:t>Tissue 3</a:t>
            </a:r>
            <a:endParaRPr lang="en-US" sz="800" dirty="0"/>
          </a:p>
        </p:txBody>
      </p:sp>
      <p:sp>
        <p:nvSpPr>
          <p:cNvPr id="30" name="Rectangle 29"/>
          <p:cNvSpPr/>
          <p:nvPr/>
        </p:nvSpPr>
        <p:spPr>
          <a:xfrm rot="16200000">
            <a:off x="6451393" y="-248798"/>
            <a:ext cx="721554" cy="3227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rot="16200000">
            <a:off x="3807796" y="1288960"/>
            <a:ext cx="1266915" cy="748333"/>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133026" y="635051"/>
            <a:ext cx="1065186" cy="369332"/>
          </a:xfrm>
          <a:prstGeom prst="rect">
            <a:avLst/>
          </a:prstGeom>
          <a:noFill/>
        </p:spPr>
        <p:txBody>
          <a:bodyPr wrap="square" rtlCol="0">
            <a:spAutoFit/>
          </a:bodyPr>
          <a:lstStyle/>
          <a:p>
            <a:r>
              <a:rPr lang="en-US" dirty="0" smtClean="0"/>
              <a:t>L</a:t>
            </a:r>
            <a:r>
              <a:rPr lang="en-US" baseline="-25000" dirty="0" smtClean="0"/>
              <a:t>1 </a:t>
            </a:r>
            <a:r>
              <a:rPr lang="en-US" dirty="0" smtClean="0"/>
              <a:t>L</a:t>
            </a:r>
            <a:r>
              <a:rPr lang="en-US" baseline="-25000" dirty="0" smtClean="0"/>
              <a:t>2</a:t>
            </a:r>
            <a:endParaRPr lang="en-US" baseline="-25000" dirty="0"/>
          </a:p>
        </p:txBody>
      </p:sp>
      <p:sp>
        <p:nvSpPr>
          <p:cNvPr id="23" name="TextBox 22"/>
          <p:cNvSpPr txBox="1"/>
          <p:nvPr/>
        </p:nvSpPr>
        <p:spPr>
          <a:xfrm>
            <a:off x="4957233" y="927900"/>
            <a:ext cx="84666" cy="830997"/>
          </a:xfrm>
          <a:prstGeom prst="rect">
            <a:avLst/>
          </a:prstGeom>
          <a:noFill/>
        </p:spPr>
        <p:txBody>
          <a:bodyPr wrap="square" rtlCol="0">
            <a:spAutoFit/>
          </a:bodyPr>
          <a:lstStyle/>
          <a:p>
            <a:r>
              <a:rPr lang="en-US" sz="1600" dirty="0" smtClean="0"/>
              <a:t>F</a:t>
            </a:r>
            <a:r>
              <a:rPr lang="en-US" sz="1600" baseline="-25000" dirty="0"/>
              <a:t>1</a:t>
            </a:r>
            <a:endParaRPr lang="en-US" sz="1600" dirty="0" smtClean="0"/>
          </a:p>
          <a:p>
            <a:endParaRPr lang="en-US" sz="1600" dirty="0" smtClean="0"/>
          </a:p>
          <a:p>
            <a:r>
              <a:rPr lang="en-US" sz="1600" dirty="0" smtClean="0"/>
              <a:t>F</a:t>
            </a:r>
            <a:r>
              <a:rPr lang="en-US" sz="1600" baseline="-25000" dirty="0" smtClean="0"/>
              <a:t>2</a:t>
            </a:r>
            <a:endParaRPr lang="en-US" sz="1600" dirty="0"/>
          </a:p>
        </p:txBody>
      </p:sp>
      <p:sp>
        <p:nvSpPr>
          <p:cNvPr id="2" name="TextBox 1"/>
          <p:cNvSpPr txBox="1"/>
          <p:nvPr/>
        </p:nvSpPr>
        <p:spPr>
          <a:xfrm>
            <a:off x="4174066" y="1007858"/>
            <a:ext cx="164908" cy="923330"/>
          </a:xfrm>
          <a:prstGeom prst="rect">
            <a:avLst/>
          </a:prstGeom>
          <a:noFill/>
        </p:spPr>
        <p:txBody>
          <a:bodyPr wrap="square" rtlCol="0">
            <a:spAutoFit/>
          </a:bodyPr>
          <a:lstStyle/>
          <a:p>
            <a:r>
              <a:rPr lang="en-US" dirty="0" smtClean="0"/>
              <a:t>01</a:t>
            </a:r>
          </a:p>
          <a:p>
            <a:r>
              <a:rPr lang="en-US" dirty="0" smtClean="0"/>
              <a:t>10</a:t>
            </a:r>
          </a:p>
          <a:p>
            <a:r>
              <a:rPr lang="en-US" dirty="0" smtClean="0"/>
              <a:t>01</a:t>
            </a:r>
            <a:endParaRPr lang="en-US" dirty="0"/>
          </a:p>
        </p:txBody>
      </p:sp>
      <p:sp>
        <p:nvSpPr>
          <p:cNvPr id="12" name="Rectangle 11"/>
          <p:cNvSpPr/>
          <p:nvPr/>
        </p:nvSpPr>
        <p:spPr>
          <a:xfrm>
            <a:off x="566208" y="2170437"/>
            <a:ext cx="645583" cy="3227916"/>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362160" y="2170437"/>
            <a:ext cx="586234" cy="3227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369035" y="3983203"/>
            <a:ext cx="867833" cy="307777"/>
          </a:xfrm>
          <a:prstGeom prst="rect">
            <a:avLst/>
          </a:prstGeom>
          <a:noFill/>
        </p:spPr>
        <p:txBody>
          <a:bodyPr wrap="square" rtlCol="0">
            <a:spAutoFit/>
          </a:bodyPr>
          <a:lstStyle/>
          <a:p>
            <a:r>
              <a:rPr lang="en-US" sz="1400" dirty="0" err="1" smtClean="0"/>
              <a:t>U</a:t>
            </a:r>
            <a:r>
              <a:rPr lang="en-US" sz="1400" baseline="-25000" dirty="0" err="1" smtClean="0"/>
              <a:t>nxd</a:t>
            </a:r>
            <a:endParaRPr lang="en-US" sz="1400" dirty="0"/>
          </a:p>
        </p:txBody>
      </p:sp>
      <p:sp>
        <p:nvSpPr>
          <p:cNvPr id="16" name="TextBox 15"/>
          <p:cNvSpPr txBox="1"/>
          <p:nvPr/>
        </p:nvSpPr>
        <p:spPr>
          <a:xfrm>
            <a:off x="21167" y="3613871"/>
            <a:ext cx="867833" cy="369332"/>
          </a:xfrm>
          <a:prstGeom prst="rect">
            <a:avLst/>
          </a:prstGeom>
          <a:noFill/>
        </p:spPr>
        <p:txBody>
          <a:bodyPr wrap="square" rtlCol="0">
            <a:spAutoFit/>
          </a:bodyPr>
          <a:lstStyle/>
          <a:p>
            <a:r>
              <a:rPr lang="en-US" dirty="0" err="1" smtClean="0"/>
              <a:t>X</a:t>
            </a:r>
            <a:r>
              <a:rPr lang="en-US" baseline="-25000" dirty="0" err="1" smtClean="0"/>
              <a:t>nxd</a:t>
            </a:r>
            <a:endParaRPr lang="en-US" dirty="0"/>
          </a:p>
        </p:txBody>
      </p:sp>
      <p:sp>
        <p:nvSpPr>
          <p:cNvPr id="22" name="TextBox 21"/>
          <p:cNvSpPr txBox="1"/>
          <p:nvPr/>
        </p:nvSpPr>
        <p:spPr>
          <a:xfrm>
            <a:off x="1362160" y="1624356"/>
            <a:ext cx="2149135" cy="369332"/>
          </a:xfrm>
          <a:prstGeom prst="rect">
            <a:avLst/>
          </a:prstGeom>
          <a:noFill/>
        </p:spPr>
        <p:txBody>
          <a:bodyPr wrap="square" rtlCol="0">
            <a:spAutoFit/>
          </a:bodyPr>
          <a:lstStyle/>
          <a:p>
            <a:r>
              <a:rPr lang="en-US" dirty="0" smtClean="0"/>
              <a:t>PCA</a:t>
            </a:r>
            <a:endParaRPr lang="en-US" dirty="0"/>
          </a:p>
        </p:txBody>
      </p:sp>
      <p:sp>
        <p:nvSpPr>
          <p:cNvPr id="25" name="TextBox 24"/>
          <p:cNvSpPr txBox="1"/>
          <p:nvPr/>
        </p:nvSpPr>
        <p:spPr>
          <a:xfrm>
            <a:off x="3627695" y="2296584"/>
            <a:ext cx="2659075" cy="400110"/>
          </a:xfrm>
          <a:prstGeom prst="rect">
            <a:avLst/>
          </a:prstGeom>
          <a:noFill/>
        </p:spPr>
        <p:txBody>
          <a:bodyPr wrap="square" rtlCol="0">
            <a:spAutoFit/>
          </a:bodyPr>
          <a:lstStyle/>
          <a:p>
            <a:r>
              <a:rPr lang="en-US" sz="1000" dirty="0" err="1"/>
              <a:t>V</a:t>
            </a:r>
            <a:r>
              <a:rPr lang="en-US" sz="1000" baseline="30000" dirty="0" err="1"/>
              <a:t>t</a:t>
            </a:r>
            <a:r>
              <a:rPr lang="en-US" sz="1000" baseline="-25000" dirty="0" err="1"/>
              <a:t>dxd</a:t>
            </a:r>
            <a:endParaRPr lang="en-US" sz="1000" dirty="0"/>
          </a:p>
          <a:p>
            <a:r>
              <a:rPr lang="en-US" sz="1000" dirty="0" err="1" smtClean="0"/>
              <a:t>KxD</a:t>
            </a:r>
            <a:r>
              <a:rPr lang="en-US" sz="1000" dirty="0" smtClean="0"/>
              <a:t> where K is at most D</a:t>
            </a:r>
            <a:endParaRPr lang="en-US" sz="1000" dirty="0"/>
          </a:p>
        </p:txBody>
      </p:sp>
      <p:sp>
        <p:nvSpPr>
          <p:cNvPr id="26" name="TextBox 25"/>
          <p:cNvSpPr txBox="1"/>
          <p:nvPr/>
        </p:nvSpPr>
        <p:spPr>
          <a:xfrm>
            <a:off x="5273005" y="1760955"/>
            <a:ext cx="2870733" cy="707886"/>
          </a:xfrm>
          <a:prstGeom prst="rect">
            <a:avLst/>
          </a:prstGeom>
          <a:noFill/>
        </p:spPr>
        <p:txBody>
          <a:bodyPr wrap="square" rtlCol="0">
            <a:spAutoFit/>
          </a:bodyPr>
          <a:lstStyle/>
          <a:p>
            <a:r>
              <a:rPr lang="en-US" sz="1000" dirty="0" smtClean="0"/>
              <a:t>Here, tissues can maximally loaded onto one </a:t>
            </a:r>
            <a:r>
              <a:rPr lang="en-US" sz="1000" dirty="0" err="1" smtClean="0"/>
              <a:t>eigenfactor</a:t>
            </a:r>
            <a:r>
              <a:rPr lang="en-US" sz="1000" dirty="0" smtClean="0"/>
              <a:t>, (like an individual being a member of one population) but each </a:t>
            </a:r>
            <a:r>
              <a:rPr lang="en-US" sz="1000" dirty="0" err="1" smtClean="0"/>
              <a:t>eigentissue</a:t>
            </a:r>
            <a:r>
              <a:rPr lang="en-US" sz="1000" dirty="0" smtClean="0"/>
              <a:t> composed of multiple tissues. </a:t>
            </a:r>
            <a:endParaRPr lang="en-US" sz="1000" dirty="0"/>
          </a:p>
        </p:txBody>
      </p:sp>
      <p:sp>
        <p:nvSpPr>
          <p:cNvPr id="61" name="TextBox 60"/>
          <p:cNvSpPr txBox="1"/>
          <p:nvPr/>
        </p:nvSpPr>
        <p:spPr>
          <a:xfrm rot="16200000">
            <a:off x="444500" y="1371994"/>
            <a:ext cx="889000" cy="707886"/>
          </a:xfrm>
          <a:prstGeom prst="rect">
            <a:avLst/>
          </a:prstGeom>
          <a:noFill/>
        </p:spPr>
        <p:txBody>
          <a:bodyPr wrap="square" rtlCol="0">
            <a:spAutoFit/>
          </a:bodyPr>
          <a:lstStyle/>
          <a:p>
            <a:r>
              <a:rPr lang="en-US" sz="800" dirty="0" smtClean="0"/>
              <a:t>Tissue 1</a:t>
            </a:r>
          </a:p>
          <a:p>
            <a:endParaRPr lang="en-US" sz="800" dirty="0" smtClean="0"/>
          </a:p>
          <a:p>
            <a:r>
              <a:rPr lang="en-US" sz="800" dirty="0" smtClean="0"/>
              <a:t>Tissue 2</a:t>
            </a:r>
          </a:p>
          <a:p>
            <a:endParaRPr lang="en-US" sz="800" dirty="0"/>
          </a:p>
          <a:p>
            <a:r>
              <a:rPr lang="en-US" sz="800" dirty="0" smtClean="0"/>
              <a:t>Tissue 3</a:t>
            </a:r>
            <a:endParaRPr lang="en-US" sz="800" dirty="0"/>
          </a:p>
        </p:txBody>
      </p:sp>
      <p:sp>
        <p:nvSpPr>
          <p:cNvPr id="62" name="TextBox 61"/>
          <p:cNvSpPr txBox="1"/>
          <p:nvPr/>
        </p:nvSpPr>
        <p:spPr>
          <a:xfrm>
            <a:off x="107394" y="792864"/>
            <a:ext cx="3901929" cy="215444"/>
          </a:xfrm>
          <a:prstGeom prst="rect">
            <a:avLst/>
          </a:prstGeom>
          <a:noFill/>
        </p:spPr>
        <p:txBody>
          <a:bodyPr wrap="square" rtlCol="0">
            <a:spAutoFit/>
          </a:bodyPr>
          <a:lstStyle/>
          <a:p>
            <a:r>
              <a:rPr lang="en-US" sz="800" dirty="0" smtClean="0"/>
              <a:t>SNPs      1 2 3 4						J</a:t>
            </a:r>
            <a:endParaRPr lang="en-US" sz="800" dirty="0"/>
          </a:p>
        </p:txBody>
      </p:sp>
      <p:sp>
        <p:nvSpPr>
          <p:cNvPr id="68" name="TextBox 67"/>
          <p:cNvSpPr txBox="1"/>
          <p:nvPr/>
        </p:nvSpPr>
        <p:spPr>
          <a:xfrm>
            <a:off x="3688526" y="1051460"/>
            <a:ext cx="485540" cy="884345"/>
          </a:xfrm>
          <a:prstGeom prst="rect">
            <a:avLst/>
          </a:prstGeom>
          <a:noFill/>
        </p:spPr>
        <p:txBody>
          <a:bodyPr wrap="square" rtlCol="0">
            <a:spAutoFit/>
          </a:bodyPr>
          <a:lstStyle/>
          <a:p>
            <a:pPr>
              <a:lnSpc>
                <a:spcPct val="80000"/>
              </a:lnSpc>
            </a:pPr>
            <a:r>
              <a:rPr lang="en-US" sz="800" dirty="0" smtClean="0"/>
              <a:t>Tissue 1</a:t>
            </a:r>
          </a:p>
          <a:p>
            <a:pPr>
              <a:lnSpc>
                <a:spcPct val="80000"/>
              </a:lnSpc>
            </a:pPr>
            <a:endParaRPr lang="en-US" sz="800" dirty="0" smtClean="0"/>
          </a:p>
          <a:p>
            <a:pPr>
              <a:lnSpc>
                <a:spcPct val="80000"/>
              </a:lnSpc>
            </a:pPr>
            <a:r>
              <a:rPr lang="en-US" sz="800" dirty="0" smtClean="0"/>
              <a:t>Tissue 2</a:t>
            </a:r>
          </a:p>
          <a:p>
            <a:pPr>
              <a:lnSpc>
                <a:spcPct val="80000"/>
              </a:lnSpc>
            </a:pPr>
            <a:endParaRPr lang="en-US" sz="800" dirty="0"/>
          </a:p>
          <a:p>
            <a:pPr>
              <a:lnSpc>
                <a:spcPct val="80000"/>
              </a:lnSpc>
            </a:pPr>
            <a:r>
              <a:rPr lang="en-US" sz="800" dirty="0" smtClean="0"/>
              <a:t>Tissue 3</a:t>
            </a:r>
            <a:endParaRPr lang="en-US" sz="800" dirty="0"/>
          </a:p>
        </p:txBody>
      </p:sp>
      <p:sp>
        <p:nvSpPr>
          <p:cNvPr id="70" name="TextBox 69"/>
          <p:cNvSpPr txBox="1"/>
          <p:nvPr/>
        </p:nvSpPr>
        <p:spPr>
          <a:xfrm>
            <a:off x="2240025" y="1926398"/>
            <a:ext cx="1047750" cy="276999"/>
          </a:xfrm>
          <a:prstGeom prst="rect">
            <a:avLst/>
          </a:prstGeom>
          <a:noFill/>
        </p:spPr>
        <p:txBody>
          <a:bodyPr wrap="square" rtlCol="0">
            <a:spAutoFit/>
          </a:bodyPr>
          <a:lstStyle/>
          <a:p>
            <a:r>
              <a:rPr lang="en-US" sz="1200" dirty="0" smtClean="0"/>
              <a:t>D1      2      3</a:t>
            </a:r>
            <a:endParaRPr lang="en-US" sz="1200" dirty="0"/>
          </a:p>
        </p:txBody>
      </p:sp>
      <p:sp>
        <p:nvSpPr>
          <p:cNvPr id="71" name="Rectangle 70"/>
          <p:cNvSpPr/>
          <p:nvPr/>
        </p:nvSpPr>
        <p:spPr>
          <a:xfrm>
            <a:off x="2240025" y="2186422"/>
            <a:ext cx="1266915" cy="40336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1997337" y="2167644"/>
            <a:ext cx="889000" cy="707886"/>
          </a:xfrm>
          <a:prstGeom prst="rect">
            <a:avLst/>
          </a:prstGeom>
          <a:noFill/>
        </p:spPr>
        <p:txBody>
          <a:bodyPr wrap="square" rtlCol="0">
            <a:spAutoFit/>
          </a:bodyPr>
          <a:lstStyle/>
          <a:p>
            <a:r>
              <a:rPr lang="en-US" sz="800" dirty="0" smtClean="0"/>
              <a:t>V </a:t>
            </a:r>
            <a:r>
              <a:rPr lang="en-US" sz="800" dirty="0" smtClean="0"/>
              <a:t>1</a:t>
            </a:r>
          </a:p>
          <a:p>
            <a:endParaRPr lang="en-US" sz="800" dirty="0" smtClean="0"/>
          </a:p>
          <a:p>
            <a:r>
              <a:rPr lang="en-US" sz="800" dirty="0"/>
              <a:t>V</a:t>
            </a:r>
            <a:r>
              <a:rPr lang="en-US" sz="800" dirty="0" smtClean="0"/>
              <a:t> </a:t>
            </a:r>
            <a:r>
              <a:rPr lang="en-US" sz="800" dirty="0" smtClean="0"/>
              <a:t>2</a:t>
            </a:r>
          </a:p>
          <a:p>
            <a:endParaRPr lang="en-US" sz="800" dirty="0"/>
          </a:p>
          <a:p>
            <a:endParaRPr lang="en-US" sz="800" dirty="0"/>
          </a:p>
        </p:txBody>
      </p:sp>
      <p:sp>
        <p:nvSpPr>
          <p:cNvPr id="73" name="TextBox 72"/>
          <p:cNvSpPr txBox="1"/>
          <p:nvPr/>
        </p:nvSpPr>
        <p:spPr>
          <a:xfrm>
            <a:off x="2240025" y="2204260"/>
            <a:ext cx="1162037" cy="400110"/>
          </a:xfrm>
          <a:prstGeom prst="rect">
            <a:avLst/>
          </a:prstGeom>
          <a:noFill/>
        </p:spPr>
        <p:txBody>
          <a:bodyPr wrap="square" rtlCol="0">
            <a:spAutoFit/>
          </a:bodyPr>
          <a:lstStyle/>
          <a:p>
            <a:r>
              <a:rPr lang="en-US" sz="1000" dirty="0" smtClean="0"/>
              <a:t>0	1	0</a:t>
            </a:r>
          </a:p>
          <a:p>
            <a:r>
              <a:rPr lang="en-US" sz="1000" dirty="0" smtClean="0"/>
              <a:t>1	0	1</a:t>
            </a:r>
            <a:endParaRPr lang="en-US" sz="1000" dirty="0"/>
          </a:p>
        </p:txBody>
      </p:sp>
      <p:sp>
        <p:nvSpPr>
          <p:cNvPr id="4" name="TextBox 3"/>
          <p:cNvSpPr txBox="1"/>
          <p:nvPr/>
        </p:nvSpPr>
        <p:spPr>
          <a:xfrm>
            <a:off x="5198211" y="991027"/>
            <a:ext cx="3699887" cy="369332"/>
          </a:xfrm>
          <a:prstGeom prst="rect">
            <a:avLst/>
          </a:prstGeom>
          <a:noFill/>
        </p:spPr>
        <p:txBody>
          <a:bodyPr wrap="square" rtlCol="0">
            <a:spAutoFit/>
          </a:bodyPr>
          <a:lstStyle/>
          <a:p>
            <a:r>
              <a:rPr lang="en-US" dirty="0" smtClean="0"/>
              <a:t>T1,j=1 T1i,j=2 T1,J=3……..T1,J=N</a:t>
            </a:r>
            <a:endParaRPr lang="en-US" dirty="0"/>
          </a:p>
        </p:txBody>
      </p:sp>
      <p:sp>
        <p:nvSpPr>
          <p:cNvPr id="82" name="TextBox 81"/>
          <p:cNvSpPr txBox="1"/>
          <p:nvPr/>
        </p:nvSpPr>
        <p:spPr>
          <a:xfrm>
            <a:off x="5198212" y="1389565"/>
            <a:ext cx="3699887" cy="369332"/>
          </a:xfrm>
          <a:prstGeom prst="rect">
            <a:avLst/>
          </a:prstGeom>
          <a:noFill/>
        </p:spPr>
        <p:txBody>
          <a:bodyPr wrap="square" rtlCol="0">
            <a:spAutoFit/>
          </a:bodyPr>
          <a:lstStyle/>
          <a:p>
            <a:r>
              <a:rPr lang="en-US" dirty="0" smtClean="0"/>
              <a:t>T2,j=1 T2i,j=2 T2,J=3……..T2,J=N</a:t>
            </a:r>
            <a:endParaRPr lang="en-US" dirty="0"/>
          </a:p>
        </p:txBody>
      </p:sp>
      <p:sp>
        <p:nvSpPr>
          <p:cNvPr id="85" name="TextBox 84"/>
          <p:cNvSpPr txBox="1"/>
          <p:nvPr/>
        </p:nvSpPr>
        <p:spPr>
          <a:xfrm>
            <a:off x="1303319" y="2177369"/>
            <a:ext cx="586234" cy="1015663"/>
          </a:xfrm>
          <a:prstGeom prst="rect">
            <a:avLst/>
          </a:prstGeom>
          <a:noFill/>
        </p:spPr>
        <p:txBody>
          <a:bodyPr wrap="square" rtlCol="0">
            <a:spAutoFit/>
          </a:bodyPr>
          <a:lstStyle/>
          <a:p>
            <a:r>
              <a:rPr lang="en-US" sz="1000" dirty="0"/>
              <a:t>T1j1</a:t>
            </a:r>
          </a:p>
          <a:p>
            <a:r>
              <a:rPr lang="en-US" sz="1000" dirty="0"/>
              <a:t>T1j2</a:t>
            </a:r>
          </a:p>
          <a:p>
            <a:r>
              <a:rPr lang="en-US" sz="1000" dirty="0"/>
              <a:t>T1J3</a:t>
            </a:r>
          </a:p>
          <a:p>
            <a:endParaRPr lang="en-US" sz="1000" dirty="0"/>
          </a:p>
          <a:p>
            <a:endParaRPr lang="en-US" sz="1000" dirty="0"/>
          </a:p>
          <a:p>
            <a:r>
              <a:rPr lang="en-US" sz="1000" dirty="0"/>
              <a:t>T1Jn</a:t>
            </a:r>
            <a:endParaRPr lang="en-US" sz="1000" dirty="0"/>
          </a:p>
        </p:txBody>
      </p:sp>
      <p:sp>
        <p:nvSpPr>
          <p:cNvPr id="86" name="TextBox 85"/>
          <p:cNvSpPr txBox="1"/>
          <p:nvPr/>
        </p:nvSpPr>
        <p:spPr>
          <a:xfrm>
            <a:off x="1653791" y="2177369"/>
            <a:ext cx="586234" cy="1015663"/>
          </a:xfrm>
          <a:prstGeom prst="rect">
            <a:avLst/>
          </a:prstGeom>
          <a:noFill/>
        </p:spPr>
        <p:txBody>
          <a:bodyPr wrap="square" rtlCol="0">
            <a:spAutoFit/>
          </a:bodyPr>
          <a:lstStyle/>
          <a:p>
            <a:r>
              <a:rPr lang="en-US" sz="1000" dirty="0" smtClean="0"/>
              <a:t>T2j1</a:t>
            </a:r>
            <a:endParaRPr lang="en-US" sz="1000" dirty="0"/>
          </a:p>
          <a:p>
            <a:r>
              <a:rPr lang="en-US" sz="1000" dirty="0" smtClean="0"/>
              <a:t>T2j2</a:t>
            </a:r>
            <a:endParaRPr lang="en-US" sz="1000" dirty="0"/>
          </a:p>
          <a:p>
            <a:r>
              <a:rPr lang="en-US" sz="1000" dirty="0" smtClean="0"/>
              <a:t>T2J3</a:t>
            </a:r>
            <a:endParaRPr lang="en-US" sz="1000" dirty="0"/>
          </a:p>
          <a:p>
            <a:endParaRPr lang="en-US" sz="1000" dirty="0"/>
          </a:p>
          <a:p>
            <a:endParaRPr lang="en-US" sz="1000" dirty="0"/>
          </a:p>
          <a:p>
            <a:r>
              <a:rPr lang="en-US" sz="1000" dirty="0" smtClean="0"/>
              <a:t>T2Jn</a:t>
            </a:r>
            <a:endParaRPr lang="en-US" sz="1000" dirty="0"/>
          </a:p>
        </p:txBody>
      </p:sp>
      <p:sp>
        <p:nvSpPr>
          <p:cNvPr id="87" name="TextBox 86"/>
          <p:cNvSpPr txBox="1"/>
          <p:nvPr/>
        </p:nvSpPr>
        <p:spPr>
          <a:xfrm rot="16200000">
            <a:off x="1271603" y="1404954"/>
            <a:ext cx="889000" cy="707886"/>
          </a:xfrm>
          <a:prstGeom prst="rect">
            <a:avLst/>
          </a:prstGeom>
          <a:noFill/>
        </p:spPr>
        <p:txBody>
          <a:bodyPr wrap="square" rtlCol="0">
            <a:spAutoFit/>
          </a:bodyPr>
          <a:lstStyle/>
          <a:p>
            <a:r>
              <a:rPr lang="en-US" sz="800" dirty="0"/>
              <a:t>U</a:t>
            </a:r>
            <a:r>
              <a:rPr lang="en-US" sz="800" dirty="0" smtClean="0"/>
              <a:t> </a:t>
            </a:r>
            <a:r>
              <a:rPr lang="en-US" sz="800" dirty="0" smtClean="0"/>
              <a:t>1</a:t>
            </a:r>
          </a:p>
          <a:p>
            <a:endParaRPr lang="en-US" sz="800" dirty="0" smtClean="0"/>
          </a:p>
          <a:p>
            <a:r>
              <a:rPr lang="en-US" sz="800" dirty="0" smtClean="0"/>
              <a:t>U 2</a:t>
            </a:r>
            <a:endParaRPr lang="en-US" sz="800" dirty="0" smtClean="0"/>
          </a:p>
          <a:p>
            <a:endParaRPr lang="en-US" sz="800" dirty="0"/>
          </a:p>
          <a:p>
            <a:endParaRPr lang="en-US" sz="800" dirty="0"/>
          </a:p>
        </p:txBody>
      </p:sp>
    </p:spTree>
    <p:extLst>
      <p:ext uri="{BB962C8B-B14F-4D97-AF65-F5344CB8AC3E}">
        <p14:creationId xmlns:p14="http://schemas.microsoft.com/office/powerpoint/2010/main" val="117904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1059</TotalTime>
  <Words>1216</Words>
  <Application>Microsoft Macintosh PowerPoint</Application>
  <PresentationFormat>On-screen Show (4:3)</PresentationFormat>
  <Paragraphs>195</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Or, Equivalent to</vt:lpstr>
      <vt:lpstr>Understanding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urbut</dc:creator>
  <cp:lastModifiedBy>sarah urbut</cp:lastModifiedBy>
  <cp:revision>26</cp:revision>
  <cp:lastPrinted>2015-03-10T18:23:36Z</cp:lastPrinted>
  <dcterms:created xsi:type="dcterms:W3CDTF">2015-03-09T18:14:11Z</dcterms:created>
  <dcterms:modified xsi:type="dcterms:W3CDTF">2015-03-10T20:20:12Z</dcterms:modified>
</cp:coreProperties>
</file>