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639300" cy="3162300"/>
  <p:notesSz cx="9639300" cy="31623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>
      <p:cViewPr varScale="1">
        <p:scale>
          <a:sx n="157" d="100"/>
          <a:sy n="157" d="100"/>
        </p:scale>
        <p:origin x="192" y="1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2947" y="980313"/>
            <a:ext cx="8193405" cy="6640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45895" y="1770888"/>
            <a:ext cx="6747510" cy="790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1965" y="727329"/>
            <a:ext cx="4193095" cy="2087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64239" y="727329"/>
            <a:ext cx="4193095" cy="2087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8257" y="398767"/>
            <a:ext cx="1666875" cy="1969135"/>
          </a:xfrm>
          <a:custGeom>
            <a:avLst/>
            <a:gdLst/>
            <a:ahLst/>
            <a:cxnLst/>
            <a:rect l="l" t="t" r="r" b="b"/>
            <a:pathLst>
              <a:path w="1666875" h="1969135">
                <a:moveTo>
                  <a:pt x="51892" y="669963"/>
                </a:moveTo>
                <a:lnTo>
                  <a:pt x="0" y="669963"/>
                </a:lnTo>
                <a:lnTo>
                  <a:pt x="0" y="1968512"/>
                </a:lnTo>
                <a:lnTo>
                  <a:pt x="51892" y="1968512"/>
                </a:lnTo>
                <a:lnTo>
                  <a:pt x="51892" y="669963"/>
                </a:lnTo>
                <a:close/>
              </a:path>
              <a:path w="1666875" h="1969135">
                <a:moveTo>
                  <a:pt x="109550" y="671918"/>
                </a:moveTo>
                <a:lnTo>
                  <a:pt x="57658" y="671918"/>
                </a:lnTo>
                <a:lnTo>
                  <a:pt x="57658" y="1941893"/>
                </a:lnTo>
                <a:lnTo>
                  <a:pt x="109550" y="1941893"/>
                </a:lnTo>
                <a:lnTo>
                  <a:pt x="109550" y="671918"/>
                </a:lnTo>
                <a:close/>
              </a:path>
              <a:path w="1666875" h="1969135">
                <a:moveTo>
                  <a:pt x="167208" y="675119"/>
                </a:moveTo>
                <a:lnTo>
                  <a:pt x="115316" y="675119"/>
                </a:lnTo>
                <a:lnTo>
                  <a:pt x="115316" y="1910880"/>
                </a:lnTo>
                <a:lnTo>
                  <a:pt x="167208" y="1910880"/>
                </a:lnTo>
                <a:lnTo>
                  <a:pt x="167208" y="675119"/>
                </a:lnTo>
                <a:close/>
              </a:path>
              <a:path w="1666875" h="1969135">
                <a:moveTo>
                  <a:pt x="224866" y="672617"/>
                </a:moveTo>
                <a:lnTo>
                  <a:pt x="172974" y="672617"/>
                </a:lnTo>
                <a:lnTo>
                  <a:pt x="172974" y="1873961"/>
                </a:lnTo>
                <a:lnTo>
                  <a:pt x="224866" y="1873961"/>
                </a:lnTo>
                <a:lnTo>
                  <a:pt x="224866" y="672617"/>
                </a:lnTo>
                <a:close/>
              </a:path>
              <a:path w="1666875" h="1969135">
                <a:moveTo>
                  <a:pt x="282524" y="674611"/>
                </a:moveTo>
                <a:lnTo>
                  <a:pt x="230632" y="674611"/>
                </a:lnTo>
                <a:lnTo>
                  <a:pt x="230632" y="1817065"/>
                </a:lnTo>
                <a:lnTo>
                  <a:pt x="282524" y="1817065"/>
                </a:lnTo>
                <a:lnTo>
                  <a:pt x="282524" y="674611"/>
                </a:lnTo>
                <a:close/>
              </a:path>
              <a:path w="1666875" h="1969135">
                <a:moveTo>
                  <a:pt x="340220" y="669467"/>
                </a:moveTo>
                <a:lnTo>
                  <a:pt x="288328" y="669467"/>
                </a:lnTo>
                <a:lnTo>
                  <a:pt x="288328" y="1748866"/>
                </a:lnTo>
                <a:lnTo>
                  <a:pt x="340220" y="1748866"/>
                </a:lnTo>
                <a:lnTo>
                  <a:pt x="340220" y="669467"/>
                </a:lnTo>
                <a:close/>
              </a:path>
              <a:path w="1666875" h="1969135">
                <a:moveTo>
                  <a:pt x="397878" y="665568"/>
                </a:moveTo>
                <a:lnTo>
                  <a:pt x="345986" y="665568"/>
                </a:lnTo>
                <a:lnTo>
                  <a:pt x="345986" y="1668018"/>
                </a:lnTo>
                <a:lnTo>
                  <a:pt x="397878" y="1668018"/>
                </a:lnTo>
                <a:lnTo>
                  <a:pt x="397878" y="665568"/>
                </a:lnTo>
                <a:close/>
              </a:path>
              <a:path w="1666875" h="1969135">
                <a:moveTo>
                  <a:pt x="455536" y="656031"/>
                </a:moveTo>
                <a:lnTo>
                  <a:pt x="403644" y="656031"/>
                </a:lnTo>
                <a:lnTo>
                  <a:pt x="403644" y="1562227"/>
                </a:lnTo>
                <a:lnTo>
                  <a:pt x="455536" y="1562227"/>
                </a:lnTo>
                <a:lnTo>
                  <a:pt x="455536" y="656031"/>
                </a:lnTo>
                <a:close/>
              </a:path>
              <a:path w="1666875" h="1969135">
                <a:moveTo>
                  <a:pt x="513194" y="646722"/>
                </a:moveTo>
                <a:lnTo>
                  <a:pt x="461302" y="646722"/>
                </a:lnTo>
                <a:lnTo>
                  <a:pt x="461302" y="1446149"/>
                </a:lnTo>
                <a:lnTo>
                  <a:pt x="513194" y="1446149"/>
                </a:lnTo>
                <a:lnTo>
                  <a:pt x="513194" y="646722"/>
                </a:lnTo>
                <a:close/>
              </a:path>
              <a:path w="1666875" h="1969135">
                <a:moveTo>
                  <a:pt x="570852" y="635749"/>
                </a:moveTo>
                <a:lnTo>
                  <a:pt x="518960" y="635749"/>
                </a:lnTo>
                <a:lnTo>
                  <a:pt x="518960" y="1316443"/>
                </a:lnTo>
                <a:lnTo>
                  <a:pt x="570852" y="1316443"/>
                </a:lnTo>
                <a:lnTo>
                  <a:pt x="570852" y="635749"/>
                </a:lnTo>
                <a:close/>
              </a:path>
              <a:path w="1666875" h="1969135">
                <a:moveTo>
                  <a:pt x="628510" y="603224"/>
                </a:moveTo>
                <a:lnTo>
                  <a:pt x="576618" y="603224"/>
                </a:lnTo>
                <a:lnTo>
                  <a:pt x="576618" y="1175689"/>
                </a:lnTo>
                <a:lnTo>
                  <a:pt x="628510" y="1175689"/>
                </a:lnTo>
                <a:lnTo>
                  <a:pt x="628510" y="603224"/>
                </a:lnTo>
                <a:close/>
              </a:path>
              <a:path w="1666875" h="1969135">
                <a:moveTo>
                  <a:pt x="686168" y="576148"/>
                </a:moveTo>
                <a:lnTo>
                  <a:pt x="634276" y="576148"/>
                </a:lnTo>
                <a:lnTo>
                  <a:pt x="634276" y="1043051"/>
                </a:lnTo>
                <a:lnTo>
                  <a:pt x="686168" y="1043051"/>
                </a:lnTo>
                <a:lnTo>
                  <a:pt x="686168" y="576148"/>
                </a:lnTo>
                <a:close/>
              </a:path>
              <a:path w="1666875" h="1969135">
                <a:moveTo>
                  <a:pt x="743826" y="546823"/>
                </a:moveTo>
                <a:lnTo>
                  <a:pt x="691934" y="546823"/>
                </a:lnTo>
                <a:lnTo>
                  <a:pt x="691934" y="924039"/>
                </a:lnTo>
                <a:lnTo>
                  <a:pt x="743826" y="924039"/>
                </a:lnTo>
                <a:lnTo>
                  <a:pt x="743826" y="546823"/>
                </a:lnTo>
                <a:close/>
              </a:path>
              <a:path w="1666875" h="1969135">
                <a:moveTo>
                  <a:pt x="801535" y="518248"/>
                </a:moveTo>
                <a:lnTo>
                  <a:pt x="749642" y="518248"/>
                </a:lnTo>
                <a:lnTo>
                  <a:pt x="749642" y="815327"/>
                </a:lnTo>
                <a:lnTo>
                  <a:pt x="801535" y="815327"/>
                </a:lnTo>
                <a:lnTo>
                  <a:pt x="801535" y="518248"/>
                </a:lnTo>
                <a:close/>
              </a:path>
              <a:path w="1666875" h="1969135">
                <a:moveTo>
                  <a:pt x="859193" y="487730"/>
                </a:moveTo>
                <a:lnTo>
                  <a:pt x="807300" y="487730"/>
                </a:lnTo>
                <a:lnTo>
                  <a:pt x="807300" y="719569"/>
                </a:lnTo>
                <a:lnTo>
                  <a:pt x="859193" y="719569"/>
                </a:lnTo>
                <a:lnTo>
                  <a:pt x="859193" y="487730"/>
                </a:lnTo>
                <a:close/>
              </a:path>
              <a:path w="1666875" h="1969135">
                <a:moveTo>
                  <a:pt x="916851" y="445427"/>
                </a:moveTo>
                <a:lnTo>
                  <a:pt x="864958" y="445427"/>
                </a:lnTo>
                <a:lnTo>
                  <a:pt x="864958" y="634060"/>
                </a:lnTo>
                <a:lnTo>
                  <a:pt x="916851" y="634060"/>
                </a:lnTo>
                <a:lnTo>
                  <a:pt x="916851" y="445427"/>
                </a:lnTo>
                <a:close/>
              </a:path>
              <a:path w="1666875" h="1969135">
                <a:moveTo>
                  <a:pt x="974509" y="408063"/>
                </a:moveTo>
                <a:lnTo>
                  <a:pt x="922616" y="408063"/>
                </a:lnTo>
                <a:lnTo>
                  <a:pt x="922616" y="561733"/>
                </a:lnTo>
                <a:lnTo>
                  <a:pt x="974509" y="561733"/>
                </a:lnTo>
                <a:lnTo>
                  <a:pt x="974509" y="408063"/>
                </a:lnTo>
                <a:close/>
              </a:path>
              <a:path w="1666875" h="1969135">
                <a:moveTo>
                  <a:pt x="1032167" y="369189"/>
                </a:moveTo>
                <a:lnTo>
                  <a:pt x="980274" y="369189"/>
                </a:lnTo>
                <a:lnTo>
                  <a:pt x="980274" y="496722"/>
                </a:lnTo>
                <a:lnTo>
                  <a:pt x="1032167" y="496722"/>
                </a:lnTo>
                <a:lnTo>
                  <a:pt x="1032167" y="369189"/>
                </a:lnTo>
                <a:close/>
              </a:path>
              <a:path w="1666875" h="1969135">
                <a:moveTo>
                  <a:pt x="1089825" y="325221"/>
                </a:moveTo>
                <a:lnTo>
                  <a:pt x="1037932" y="325221"/>
                </a:lnTo>
                <a:lnTo>
                  <a:pt x="1037932" y="428078"/>
                </a:lnTo>
                <a:lnTo>
                  <a:pt x="1089825" y="428078"/>
                </a:lnTo>
                <a:lnTo>
                  <a:pt x="1089825" y="325221"/>
                </a:lnTo>
                <a:close/>
              </a:path>
              <a:path w="1666875" h="1969135">
                <a:moveTo>
                  <a:pt x="1147483" y="281470"/>
                </a:moveTo>
                <a:lnTo>
                  <a:pt x="1095590" y="281470"/>
                </a:lnTo>
                <a:lnTo>
                  <a:pt x="1095590" y="364045"/>
                </a:lnTo>
                <a:lnTo>
                  <a:pt x="1147483" y="364045"/>
                </a:lnTo>
                <a:lnTo>
                  <a:pt x="1147483" y="281470"/>
                </a:lnTo>
                <a:close/>
              </a:path>
              <a:path w="1666875" h="1969135">
                <a:moveTo>
                  <a:pt x="1205141" y="237007"/>
                </a:moveTo>
                <a:lnTo>
                  <a:pt x="1153248" y="237007"/>
                </a:lnTo>
                <a:lnTo>
                  <a:pt x="1153248" y="298335"/>
                </a:lnTo>
                <a:lnTo>
                  <a:pt x="1205141" y="298335"/>
                </a:lnTo>
                <a:lnTo>
                  <a:pt x="1205141" y="237007"/>
                </a:lnTo>
                <a:close/>
              </a:path>
              <a:path w="1666875" h="1969135">
                <a:moveTo>
                  <a:pt x="1262799" y="187172"/>
                </a:moveTo>
                <a:lnTo>
                  <a:pt x="1210906" y="187172"/>
                </a:lnTo>
                <a:lnTo>
                  <a:pt x="1210906" y="232879"/>
                </a:lnTo>
                <a:lnTo>
                  <a:pt x="1262799" y="232879"/>
                </a:lnTo>
                <a:lnTo>
                  <a:pt x="1262799" y="187172"/>
                </a:lnTo>
                <a:close/>
              </a:path>
              <a:path w="1666875" h="1969135">
                <a:moveTo>
                  <a:pt x="1320507" y="140042"/>
                </a:moveTo>
                <a:lnTo>
                  <a:pt x="1268615" y="140042"/>
                </a:lnTo>
                <a:lnTo>
                  <a:pt x="1268615" y="170573"/>
                </a:lnTo>
                <a:lnTo>
                  <a:pt x="1320507" y="170573"/>
                </a:lnTo>
                <a:lnTo>
                  <a:pt x="1320507" y="140042"/>
                </a:lnTo>
                <a:close/>
              </a:path>
              <a:path w="1666875" h="1969135">
                <a:moveTo>
                  <a:pt x="1378165" y="97993"/>
                </a:moveTo>
                <a:lnTo>
                  <a:pt x="1326273" y="97993"/>
                </a:lnTo>
                <a:lnTo>
                  <a:pt x="1326273" y="114846"/>
                </a:lnTo>
                <a:lnTo>
                  <a:pt x="1378165" y="114846"/>
                </a:lnTo>
                <a:lnTo>
                  <a:pt x="1378165" y="97993"/>
                </a:lnTo>
                <a:close/>
              </a:path>
              <a:path w="1666875" h="1969135">
                <a:moveTo>
                  <a:pt x="1435823" y="59639"/>
                </a:moveTo>
                <a:lnTo>
                  <a:pt x="1383931" y="59639"/>
                </a:lnTo>
                <a:lnTo>
                  <a:pt x="1383931" y="66255"/>
                </a:lnTo>
                <a:lnTo>
                  <a:pt x="1435823" y="66255"/>
                </a:lnTo>
                <a:lnTo>
                  <a:pt x="1435823" y="59639"/>
                </a:lnTo>
                <a:close/>
              </a:path>
              <a:path w="1666875" h="1969135">
                <a:moveTo>
                  <a:pt x="1493481" y="32270"/>
                </a:moveTo>
                <a:lnTo>
                  <a:pt x="1441589" y="32270"/>
                </a:lnTo>
                <a:lnTo>
                  <a:pt x="1441589" y="34709"/>
                </a:lnTo>
                <a:lnTo>
                  <a:pt x="1493481" y="34709"/>
                </a:lnTo>
                <a:lnTo>
                  <a:pt x="1493481" y="32270"/>
                </a:lnTo>
                <a:close/>
              </a:path>
              <a:path w="1666875" h="1969135">
                <a:moveTo>
                  <a:pt x="1551139" y="13449"/>
                </a:moveTo>
                <a:lnTo>
                  <a:pt x="1499247" y="13449"/>
                </a:lnTo>
                <a:lnTo>
                  <a:pt x="1499247" y="14427"/>
                </a:lnTo>
                <a:lnTo>
                  <a:pt x="1551139" y="14427"/>
                </a:lnTo>
                <a:lnTo>
                  <a:pt x="1551139" y="13449"/>
                </a:lnTo>
                <a:close/>
              </a:path>
              <a:path w="1666875" h="1969135">
                <a:moveTo>
                  <a:pt x="1608797" y="3213"/>
                </a:moveTo>
                <a:lnTo>
                  <a:pt x="1556905" y="3213"/>
                </a:lnTo>
                <a:lnTo>
                  <a:pt x="1556905" y="3683"/>
                </a:lnTo>
                <a:lnTo>
                  <a:pt x="1608797" y="3683"/>
                </a:lnTo>
                <a:lnTo>
                  <a:pt x="1608797" y="3213"/>
                </a:lnTo>
                <a:close/>
              </a:path>
              <a:path w="1666875" h="1969135">
                <a:moveTo>
                  <a:pt x="1666455" y="0"/>
                </a:moveTo>
                <a:lnTo>
                  <a:pt x="1614563" y="0"/>
                </a:lnTo>
                <a:lnTo>
                  <a:pt x="1614563" y="266"/>
                </a:lnTo>
                <a:lnTo>
                  <a:pt x="1666455" y="266"/>
                </a:lnTo>
                <a:lnTo>
                  <a:pt x="1666455" y="0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55833" y="394652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892" y="0"/>
                </a:moveTo>
                <a:lnTo>
                  <a:pt x="0" y="0"/>
                </a:lnTo>
                <a:lnTo>
                  <a:pt x="51892" y="0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528807" y="394385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892" y="0"/>
                </a:moveTo>
                <a:lnTo>
                  <a:pt x="0" y="0"/>
                </a:lnTo>
                <a:lnTo>
                  <a:pt x="51892" y="0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44136" y="394385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892" y="0"/>
                </a:moveTo>
                <a:lnTo>
                  <a:pt x="0" y="0"/>
                </a:lnTo>
                <a:lnTo>
                  <a:pt x="51892" y="0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68257" y="394372"/>
            <a:ext cx="2301240" cy="2189480"/>
          </a:xfrm>
          <a:custGeom>
            <a:avLst/>
            <a:gdLst/>
            <a:ahLst/>
            <a:cxnLst/>
            <a:rect l="l" t="t" r="r" b="b"/>
            <a:pathLst>
              <a:path w="2301240" h="2189480">
                <a:moveTo>
                  <a:pt x="51892" y="1972919"/>
                </a:moveTo>
                <a:lnTo>
                  <a:pt x="0" y="1972919"/>
                </a:lnTo>
                <a:lnTo>
                  <a:pt x="0" y="2002955"/>
                </a:lnTo>
                <a:lnTo>
                  <a:pt x="51892" y="2002955"/>
                </a:lnTo>
                <a:lnTo>
                  <a:pt x="51892" y="1972919"/>
                </a:lnTo>
                <a:close/>
              </a:path>
              <a:path w="2301240" h="2189480">
                <a:moveTo>
                  <a:pt x="109550" y="1946287"/>
                </a:moveTo>
                <a:lnTo>
                  <a:pt x="57658" y="1946287"/>
                </a:lnTo>
                <a:lnTo>
                  <a:pt x="57658" y="1978774"/>
                </a:lnTo>
                <a:lnTo>
                  <a:pt x="109550" y="1978774"/>
                </a:lnTo>
                <a:lnTo>
                  <a:pt x="109550" y="1946287"/>
                </a:lnTo>
                <a:close/>
              </a:path>
              <a:path w="2301240" h="2189480">
                <a:moveTo>
                  <a:pt x="167208" y="1915287"/>
                </a:moveTo>
                <a:lnTo>
                  <a:pt x="115316" y="1915287"/>
                </a:lnTo>
                <a:lnTo>
                  <a:pt x="115316" y="1952409"/>
                </a:lnTo>
                <a:lnTo>
                  <a:pt x="167208" y="1952409"/>
                </a:lnTo>
                <a:lnTo>
                  <a:pt x="167208" y="1915287"/>
                </a:lnTo>
                <a:close/>
              </a:path>
              <a:path w="2301240" h="2189480">
                <a:moveTo>
                  <a:pt x="224866" y="1878355"/>
                </a:moveTo>
                <a:lnTo>
                  <a:pt x="172974" y="1878355"/>
                </a:lnTo>
                <a:lnTo>
                  <a:pt x="172974" y="1921129"/>
                </a:lnTo>
                <a:lnTo>
                  <a:pt x="224866" y="1921129"/>
                </a:lnTo>
                <a:lnTo>
                  <a:pt x="224866" y="1878355"/>
                </a:lnTo>
                <a:close/>
              </a:path>
              <a:path w="2301240" h="2189480">
                <a:moveTo>
                  <a:pt x="282524" y="1821421"/>
                </a:moveTo>
                <a:lnTo>
                  <a:pt x="230632" y="1821421"/>
                </a:lnTo>
                <a:lnTo>
                  <a:pt x="230632" y="1874939"/>
                </a:lnTo>
                <a:lnTo>
                  <a:pt x="282524" y="1874939"/>
                </a:lnTo>
                <a:lnTo>
                  <a:pt x="282524" y="1821421"/>
                </a:lnTo>
                <a:close/>
              </a:path>
              <a:path w="2301240" h="2189480">
                <a:moveTo>
                  <a:pt x="340220" y="1753260"/>
                </a:moveTo>
                <a:lnTo>
                  <a:pt x="288328" y="1753260"/>
                </a:lnTo>
                <a:lnTo>
                  <a:pt x="288328" y="1817776"/>
                </a:lnTo>
                <a:lnTo>
                  <a:pt x="340220" y="1817776"/>
                </a:lnTo>
                <a:lnTo>
                  <a:pt x="340220" y="1753260"/>
                </a:lnTo>
                <a:close/>
              </a:path>
              <a:path w="2301240" h="2189480">
                <a:moveTo>
                  <a:pt x="397878" y="1672412"/>
                </a:moveTo>
                <a:lnTo>
                  <a:pt x="345986" y="1672412"/>
                </a:lnTo>
                <a:lnTo>
                  <a:pt x="345986" y="1753527"/>
                </a:lnTo>
                <a:lnTo>
                  <a:pt x="397878" y="1753527"/>
                </a:lnTo>
                <a:lnTo>
                  <a:pt x="397878" y="1672412"/>
                </a:lnTo>
                <a:close/>
              </a:path>
              <a:path w="2301240" h="2189480">
                <a:moveTo>
                  <a:pt x="455536" y="1566583"/>
                </a:moveTo>
                <a:lnTo>
                  <a:pt x="403644" y="1566583"/>
                </a:lnTo>
                <a:lnTo>
                  <a:pt x="403644" y="1674583"/>
                </a:lnTo>
                <a:lnTo>
                  <a:pt x="455536" y="1674583"/>
                </a:lnTo>
                <a:lnTo>
                  <a:pt x="455536" y="1566583"/>
                </a:lnTo>
                <a:close/>
              </a:path>
              <a:path w="2301240" h="2189480">
                <a:moveTo>
                  <a:pt x="513194" y="1450594"/>
                </a:moveTo>
                <a:lnTo>
                  <a:pt x="461302" y="1450594"/>
                </a:lnTo>
                <a:lnTo>
                  <a:pt x="461302" y="1589836"/>
                </a:lnTo>
                <a:lnTo>
                  <a:pt x="513194" y="1589836"/>
                </a:lnTo>
                <a:lnTo>
                  <a:pt x="513194" y="1450594"/>
                </a:lnTo>
                <a:close/>
              </a:path>
              <a:path w="2301240" h="2189480">
                <a:moveTo>
                  <a:pt x="570852" y="1320838"/>
                </a:moveTo>
                <a:lnTo>
                  <a:pt x="518960" y="1320838"/>
                </a:lnTo>
                <a:lnTo>
                  <a:pt x="518960" y="1501394"/>
                </a:lnTo>
                <a:lnTo>
                  <a:pt x="570852" y="1501394"/>
                </a:lnTo>
                <a:lnTo>
                  <a:pt x="570852" y="1320838"/>
                </a:lnTo>
                <a:close/>
              </a:path>
              <a:path w="2301240" h="2189480">
                <a:moveTo>
                  <a:pt x="628510" y="1180084"/>
                </a:moveTo>
                <a:lnTo>
                  <a:pt x="576618" y="1180084"/>
                </a:lnTo>
                <a:lnTo>
                  <a:pt x="576618" y="1406563"/>
                </a:lnTo>
                <a:lnTo>
                  <a:pt x="628510" y="1406563"/>
                </a:lnTo>
                <a:lnTo>
                  <a:pt x="628510" y="1180084"/>
                </a:lnTo>
                <a:close/>
              </a:path>
              <a:path w="2301240" h="2189480">
                <a:moveTo>
                  <a:pt x="686168" y="1047457"/>
                </a:moveTo>
                <a:lnTo>
                  <a:pt x="634276" y="1047457"/>
                </a:lnTo>
                <a:lnTo>
                  <a:pt x="634276" y="1329626"/>
                </a:lnTo>
                <a:lnTo>
                  <a:pt x="686168" y="1329626"/>
                </a:lnTo>
                <a:lnTo>
                  <a:pt x="686168" y="1047457"/>
                </a:lnTo>
                <a:close/>
              </a:path>
              <a:path w="2301240" h="2189480">
                <a:moveTo>
                  <a:pt x="743826" y="928446"/>
                </a:moveTo>
                <a:lnTo>
                  <a:pt x="691934" y="928446"/>
                </a:lnTo>
                <a:lnTo>
                  <a:pt x="691934" y="1275892"/>
                </a:lnTo>
                <a:lnTo>
                  <a:pt x="743826" y="1275892"/>
                </a:lnTo>
                <a:lnTo>
                  <a:pt x="743826" y="928446"/>
                </a:lnTo>
                <a:close/>
              </a:path>
              <a:path w="2301240" h="2189480">
                <a:moveTo>
                  <a:pt x="801535" y="819721"/>
                </a:moveTo>
                <a:lnTo>
                  <a:pt x="749642" y="819721"/>
                </a:lnTo>
                <a:lnTo>
                  <a:pt x="749642" y="1235811"/>
                </a:lnTo>
                <a:lnTo>
                  <a:pt x="801535" y="1235811"/>
                </a:lnTo>
                <a:lnTo>
                  <a:pt x="801535" y="819721"/>
                </a:lnTo>
                <a:close/>
              </a:path>
              <a:path w="2301240" h="2189480">
                <a:moveTo>
                  <a:pt x="859193" y="723963"/>
                </a:moveTo>
                <a:lnTo>
                  <a:pt x="807300" y="723963"/>
                </a:lnTo>
                <a:lnTo>
                  <a:pt x="807300" y="1214564"/>
                </a:lnTo>
                <a:lnTo>
                  <a:pt x="859193" y="1214564"/>
                </a:lnTo>
                <a:lnTo>
                  <a:pt x="859193" y="723963"/>
                </a:lnTo>
                <a:close/>
              </a:path>
              <a:path w="2301240" h="2189480">
                <a:moveTo>
                  <a:pt x="916851" y="638416"/>
                </a:moveTo>
                <a:lnTo>
                  <a:pt x="864958" y="638416"/>
                </a:lnTo>
                <a:lnTo>
                  <a:pt x="864958" y="1205242"/>
                </a:lnTo>
                <a:lnTo>
                  <a:pt x="916851" y="1205242"/>
                </a:lnTo>
                <a:lnTo>
                  <a:pt x="916851" y="638416"/>
                </a:lnTo>
                <a:close/>
              </a:path>
              <a:path w="2301240" h="2189480">
                <a:moveTo>
                  <a:pt x="974509" y="566127"/>
                </a:moveTo>
                <a:lnTo>
                  <a:pt x="922616" y="566127"/>
                </a:lnTo>
                <a:lnTo>
                  <a:pt x="922616" y="1215047"/>
                </a:lnTo>
                <a:lnTo>
                  <a:pt x="974509" y="1215047"/>
                </a:lnTo>
                <a:lnTo>
                  <a:pt x="974509" y="566127"/>
                </a:lnTo>
                <a:close/>
              </a:path>
              <a:path w="2301240" h="2189480">
                <a:moveTo>
                  <a:pt x="1032167" y="501116"/>
                </a:moveTo>
                <a:lnTo>
                  <a:pt x="980274" y="501116"/>
                </a:lnTo>
                <a:lnTo>
                  <a:pt x="980274" y="1235811"/>
                </a:lnTo>
                <a:lnTo>
                  <a:pt x="1032167" y="1235811"/>
                </a:lnTo>
                <a:lnTo>
                  <a:pt x="1032167" y="501116"/>
                </a:lnTo>
                <a:close/>
              </a:path>
              <a:path w="2301240" h="2189480">
                <a:moveTo>
                  <a:pt x="1089825" y="432473"/>
                </a:moveTo>
                <a:lnTo>
                  <a:pt x="1037932" y="432473"/>
                </a:lnTo>
                <a:lnTo>
                  <a:pt x="1037932" y="1260221"/>
                </a:lnTo>
                <a:lnTo>
                  <a:pt x="1089825" y="1260221"/>
                </a:lnTo>
                <a:lnTo>
                  <a:pt x="1089825" y="432473"/>
                </a:lnTo>
                <a:close/>
              </a:path>
              <a:path w="2301240" h="2189480">
                <a:moveTo>
                  <a:pt x="1147483" y="368439"/>
                </a:moveTo>
                <a:lnTo>
                  <a:pt x="1095590" y="368439"/>
                </a:lnTo>
                <a:lnTo>
                  <a:pt x="1095590" y="1299311"/>
                </a:lnTo>
                <a:lnTo>
                  <a:pt x="1147483" y="1299311"/>
                </a:lnTo>
                <a:lnTo>
                  <a:pt x="1147483" y="368439"/>
                </a:lnTo>
                <a:close/>
              </a:path>
              <a:path w="2301240" h="2189480">
                <a:moveTo>
                  <a:pt x="1205141" y="302729"/>
                </a:moveTo>
                <a:lnTo>
                  <a:pt x="1153248" y="302729"/>
                </a:lnTo>
                <a:lnTo>
                  <a:pt x="1153248" y="1328648"/>
                </a:lnTo>
                <a:lnTo>
                  <a:pt x="1205141" y="1328648"/>
                </a:lnTo>
                <a:lnTo>
                  <a:pt x="1205141" y="302729"/>
                </a:lnTo>
                <a:close/>
              </a:path>
              <a:path w="2301240" h="2189480">
                <a:moveTo>
                  <a:pt x="1262799" y="237274"/>
                </a:moveTo>
                <a:lnTo>
                  <a:pt x="1210906" y="237274"/>
                </a:lnTo>
                <a:lnTo>
                  <a:pt x="1210906" y="1370672"/>
                </a:lnTo>
                <a:lnTo>
                  <a:pt x="1262799" y="1370672"/>
                </a:lnTo>
                <a:lnTo>
                  <a:pt x="1262799" y="237274"/>
                </a:lnTo>
                <a:close/>
              </a:path>
              <a:path w="2301240" h="2189480">
                <a:moveTo>
                  <a:pt x="1320507" y="174929"/>
                </a:moveTo>
                <a:lnTo>
                  <a:pt x="1268615" y="174929"/>
                </a:lnTo>
                <a:lnTo>
                  <a:pt x="1268615" y="1419034"/>
                </a:lnTo>
                <a:lnTo>
                  <a:pt x="1320507" y="1419034"/>
                </a:lnTo>
                <a:lnTo>
                  <a:pt x="1320507" y="174929"/>
                </a:lnTo>
                <a:close/>
              </a:path>
              <a:path w="2301240" h="2189480">
                <a:moveTo>
                  <a:pt x="1378165" y="119240"/>
                </a:moveTo>
                <a:lnTo>
                  <a:pt x="1326273" y="119240"/>
                </a:lnTo>
                <a:lnTo>
                  <a:pt x="1326273" y="1469847"/>
                </a:lnTo>
                <a:lnTo>
                  <a:pt x="1378165" y="1469847"/>
                </a:lnTo>
                <a:lnTo>
                  <a:pt x="1378165" y="119240"/>
                </a:lnTo>
                <a:close/>
              </a:path>
              <a:path w="2301240" h="2189480">
                <a:moveTo>
                  <a:pt x="1435823" y="70612"/>
                </a:moveTo>
                <a:lnTo>
                  <a:pt x="1383931" y="70612"/>
                </a:lnTo>
                <a:lnTo>
                  <a:pt x="1383931" y="1532140"/>
                </a:lnTo>
                <a:lnTo>
                  <a:pt x="1435823" y="1532140"/>
                </a:lnTo>
                <a:lnTo>
                  <a:pt x="1435823" y="70612"/>
                </a:lnTo>
                <a:close/>
              </a:path>
              <a:path w="2301240" h="2189480">
                <a:moveTo>
                  <a:pt x="1493481" y="39103"/>
                </a:moveTo>
                <a:lnTo>
                  <a:pt x="1441589" y="39103"/>
                </a:lnTo>
                <a:lnTo>
                  <a:pt x="1441589" y="1585658"/>
                </a:lnTo>
                <a:lnTo>
                  <a:pt x="1493481" y="1585658"/>
                </a:lnTo>
                <a:lnTo>
                  <a:pt x="1493481" y="39103"/>
                </a:lnTo>
                <a:close/>
              </a:path>
              <a:path w="2301240" h="2189480">
                <a:moveTo>
                  <a:pt x="1551139" y="18821"/>
                </a:moveTo>
                <a:lnTo>
                  <a:pt x="1499247" y="18821"/>
                </a:lnTo>
                <a:lnTo>
                  <a:pt x="1499247" y="1650885"/>
                </a:lnTo>
                <a:lnTo>
                  <a:pt x="1551139" y="1650885"/>
                </a:lnTo>
                <a:lnTo>
                  <a:pt x="1551139" y="18821"/>
                </a:lnTo>
                <a:close/>
              </a:path>
              <a:path w="2301240" h="2189480">
                <a:moveTo>
                  <a:pt x="1608797" y="8077"/>
                </a:moveTo>
                <a:lnTo>
                  <a:pt x="1556905" y="8077"/>
                </a:lnTo>
                <a:lnTo>
                  <a:pt x="1556905" y="1707819"/>
                </a:lnTo>
                <a:lnTo>
                  <a:pt x="1608797" y="1707819"/>
                </a:lnTo>
                <a:lnTo>
                  <a:pt x="1608797" y="8077"/>
                </a:lnTo>
                <a:close/>
              </a:path>
              <a:path w="2301240" h="2189480">
                <a:moveTo>
                  <a:pt x="1666455" y="4660"/>
                </a:moveTo>
                <a:lnTo>
                  <a:pt x="1614563" y="4660"/>
                </a:lnTo>
                <a:lnTo>
                  <a:pt x="1614563" y="1775485"/>
                </a:lnTo>
                <a:lnTo>
                  <a:pt x="1666455" y="1775485"/>
                </a:lnTo>
                <a:lnTo>
                  <a:pt x="1666455" y="4660"/>
                </a:lnTo>
                <a:close/>
              </a:path>
              <a:path w="2301240" h="2189480">
                <a:moveTo>
                  <a:pt x="1724113" y="495"/>
                </a:moveTo>
                <a:lnTo>
                  <a:pt x="1672221" y="495"/>
                </a:lnTo>
                <a:lnTo>
                  <a:pt x="1672221" y="1837575"/>
                </a:lnTo>
                <a:lnTo>
                  <a:pt x="1724113" y="1837575"/>
                </a:lnTo>
                <a:lnTo>
                  <a:pt x="1724113" y="495"/>
                </a:lnTo>
                <a:close/>
              </a:path>
              <a:path w="2301240" h="2189480">
                <a:moveTo>
                  <a:pt x="1781810" y="495"/>
                </a:moveTo>
                <a:lnTo>
                  <a:pt x="1729917" y="495"/>
                </a:lnTo>
                <a:lnTo>
                  <a:pt x="1729917" y="1891309"/>
                </a:lnTo>
                <a:lnTo>
                  <a:pt x="1781810" y="1891309"/>
                </a:lnTo>
                <a:lnTo>
                  <a:pt x="1781810" y="495"/>
                </a:lnTo>
                <a:close/>
              </a:path>
              <a:path w="2301240" h="2189480">
                <a:moveTo>
                  <a:pt x="1839468" y="292"/>
                </a:moveTo>
                <a:lnTo>
                  <a:pt x="1787575" y="292"/>
                </a:lnTo>
                <a:lnTo>
                  <a:pt x="1787575" y="1951659"/>
                </a:lnTo>
                <a:lnTo>
                  <a:pt x="1839468" y="1951659"/>
                </a:lnTo>
                <a:lnTo>
                  <a:pt x="1839468" y="292"/>
                </a:lnTo>
                <a:close/>
              </a:path>
              <a:path w="2301240" h="2189480">
                <a:moveTo>
                  <a:pt x="1897126" y="266"/>
                </a:moveTo>
                <a:lnTo>
                  <a:pt x="1845233" y="266"/>
                </a:lnTo>
                <a:lnTo>
                  <a:pt x="1845233" y="2013953"/>
                </a:lnTo>
                <a:lnTo>
                  <a:pt x="1897126" y="2013953"/>
                </a:lnTo>
                <a:lnTo>
                  <a:pt x="1897126" y="266"/>
                </a:lnTo>
                <a:close/>
              </a:path>
              <a:path w="2301240" h="2189480">
                <a:moveTo>
                  <a:pt x="1954796" y="0"/>
                </a:moveTo>
                <a:lnTo>
                  <a:pt x="1902904" y="0"/>
                </a:lnTo>
                <a:lnTo>
                  <a:pt x="1902904" y="2065248"/>
                </a:lnTo>
                <a:lnTo>
                  <a:pt x="1954796" y="2065248"/>
                </a:lnTo>
                <a:lnTo>
                  <a:pt x="1954796" y="0"/>
                </a:lnTo>
                <a:close/>
              </a:path>
              <a:path w="2301240" h="2189480">
                <a:moveTo>
                  <a:pt x="2012442" y="50"/>
                </a:moveTo>
                <a:lnTo>
                  <a:pt x="1960549" y="50"/>
                </a:lnTo>
                <a:lnTo>
                  <a:pt x="1960549" y="2114639"/>
                </a:lnTo>
                <a:lnTo>
                  <a:pt x="2012442" y="2114639"/>
                </a:lnTo>
                <a:lnTo>
                  <a:pt x="2012442" y="50"/>
                </a:lnTo>
                <a:close/>
              </a:path>
              <a:path w="2301240" h="2189480">
                <a:moveTo>
                  <a:pt x="2070112" y="12"/>
                </a:moveTo>
                <a:lnTo>
                  <a:pt x="2018220" y="12"/>
                </a:lnTo>
                <a:lnTo>
                  <a:pt x="2018220" y="2148103"/>
                </a:lnTo>
                <a:lnTo>
                  <a:pt x="2070112" y="2148103"/>
                </a:lnTo>
                <a:lnTo>
                  <a:pt x="2070112" y="12"/>
                </a:lnTo>
                <a:close/>
              </a:path>
              <a:path w="2301240" h="2189480">
                <a:moveTo>
                  <a:pt x="2127770" y="63"/>
                </a:moveTo>
                <a:lnTo>
                  <a:pt x="2075878" y="63"/>
                </a:lnTo>
                <a:lnTo>
                  <a:pt x="2075878" y="2171090"/>
                </a:lnTo>
                <a:lnTo>
                  <a:pt x="2127770" y="2171090"/>
                </a:lnTo>
                <a:lnTo>
                  <a:pt x="2127770" y="63"/>
                </a:lnTo>
                <a:close/>
              </a:path>
              <a:path w="2301240" h="2189480">
                <a:moveTo>
                  <a:pt x="2185428" y="0"/>
                </a:moveTo>
                <a:lnTo>
                  <a:pt x="2133536" y="0"/>
                </a:lnTo>
                <a:lnTo>
                  <a:pt x="2133536" y="2185454"/>
                </a:lnTo>
                <a:lnTo>
                  <a:pt x="2185428" y="2185454"/>
                </a:lnTo>
                <a:lnTo>
                  <a:pt x="2185428" y="0"/>
                </a:lnTo>
                <a:close/>
              </a:path>
              <a:path w="2301240" h="2189480">
                <a:moveTo>
                  <a:pt x="2243086" y="50"/>
                </a:moveTo>
                <a:lnTo>
                  <a:pt x="2191194" y="50"/>
                </a:lnTo>
                <a:lnTo>
                  <a:pt x="2191194" y="2188438"/>
                </a:lnTo>
                <a:lnTo>
                  <a:pt x="2243086" y="2188438"/>
                </a:lnTo>
                <a:lnTo>
                  <a:pt x="2243086" y="50"/>
                </a:lnTo>
                <a:close/>
              </a:path>
              <a:path w="2301240" h="2189480">
                <a:moveTo>
                  <a:pt x="2300782" y="50"/>
                </a:moveTo>
                <a:lnTo>
                  <a:pt x="2248890" y="50"/>
                </a:lnTo>
                <a:lnTo>
                  <a:pt x="2248890" y="2188921"/>
                </a:lnTo>
                <a:lnTo>
                  <a:pt x="2300782" y="2188921"/>
                </a:lnTo>
                <a:lnTo>
                  <a:pt x="2300782" y="50"/>
                </a:lnTo>
                <a:close/>
              </a:path>
            </a:pathLst>
          </a:custGeom>
          <a:solidFill>
            <a:srgbClr val="00B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68257" y="1599666"/>
            <a:ext cx="2243455" cy="984250"/>
          </a:xfrm>
          <a:custGeom>
            <a:avLst/>
            <a:gdLst/>
            <a:ahLst/>
            <a:cxnLst/>
            <a:rect l="l" t="t" r="r" b="b"/>
            <a:pathLst>
              <a:path w="2243455" h="984250">
                <a:moveTo>
                  <a:pt x="51892" y="797699"/>
                </a:moveTo>
                <a:lnTo>
                  <a:pt x="0" y="797699"/>
                </a:lnTo>
                <a:lnTo>
                  <a:pt x="0" y="983627"/>
                </a:lnTo>
                <a:lnTo>
                  <a:pt x="51892" y="983627"/>
                </a:lnTo>
                <a:lnTo>
                  <a:pt x="51892" y="797699"/>
                </a:lnTo>
                <a:close/>
              </a:path>
              <a:path w="2243455" h="984250">
                <a:moveTo>
                  <a:pt x="109550" y="773518"/>
                </a:moveTo>
                <a:lnTo>
                  <a:pt x="57658" y="773518"/>
                </a:lnTo>
                <a:lnTo>
                  <a:pt x="57658" y="983627"/>
                </a:lnTo>
                <a:lnTo>
                  <a:pt x="109550" y="983627"/>
                </a:lnTo>
                <a:lnTo>
                  <a:pt x="109550" y="773518"/>
                </a:lnTo>
                <a:close/>
              </a:path>
              <a:path w="2243455" h="984250">
                <a:moveTo>
                  <a:pt x="167208" y="747115"/>
                </a:moveTo>
                <a:lnTo>
                  <a:pt x="115316" y="747115"/>
                </a:lnTo>
                <a:lnTo>
                  <a:pt x="115316" y="983627"/>
                </a:lnTo>
                <a:lnTo>
                  <a:pt x="167208" y="983627"/>
                </a:lnTo>
                <a:lnTo>
                  <a:pt x="167208" y="747115"/>
                </a:lnTo>
                <a:close/>
              </a:path>
              <a:path w="2243455" h="984250">
                <a:moveTo>
                  <a:pt x="224866" y="715835"/>
                </a:moveTo>
                <a:lnTo>
                  <a:pt x="172974" y="715835"/>
                </a:lnTo>
                <a:lnTo>
                  <a:pt x="172974" y="983627"/>
                </a:lnTo>
                <a:lnTo>
                  <a:pt x="224866" y="983627"/>
                </a:lnTo>
                <a:lnTo>
                  <a:pt x="224866" y="715835"/>
                </a:lnTo>
                <a:close/>
              </a:path>
              <a:path w="2243455" h="984250">
                <a:moveTo>
                  <a:pt x="282524" y="669683"/>
                </a:moveTo>
                <a:lnTo>
                  <a:pt x="230632" y="669683"/>
                </a:lnTo>
                <a:lnTo>
                  <a:pt x="230632" y="983627"/>
                </a:lnTo>
                <a:lnTo>
                  <a:pt x="282524" y="983627"/>
                </a:lnTo>
                <a:lnTo>
                  <a:pt x="282524" y="669683"/>
                </a:lnTo>
                <a:close/>
              </a:path>
              <a:path w="2243455" h="984250">
                <a:moveTo>
                  <a:pt x="340220" y="612482"/>
                </a:moveTo>
                <a:lnTo>
                  <a:pt x="288328" y="612482"/>
                </a:lnTo>
                <a:lnTo>
                  <a:pt x="288328" y="983627"/>
                </a:lnTo>
                <a:lnTo>
                  <a:pt x="340220" y="983627"/>
                </a:lnTo>
                <a:lnTo>
                  <a:pt x="340220" y="612482"/>
                </a:lnTo>
                <a:close/>
              </a:path>
              <a:path w="2243455" h="984250">
                <a:moveTo>
                  <a:pt x="397878" y="548233"/>
                </a:moveTo>
                <a:lnTo>
                  <a:pt x="345986" y="548233"/>
                </a:lnTo>
                <a:lnTo>
                  <a:pt x="345986" y="983627"/>
                </a:lnTo>
                <a:lnTo>
                  <a:pt x="397878" y="983627"/>
                </a:lnTo>
                <a:lnTo>
                  <a:pt x="397878" y="548233"/>
                </a:lnTo>
                <a:close/>
              </a:path>
              <a:path w="2243455" h="984250">
                <a:moveTo>
                  <a:pt x="455536" y="469341"/>
                </a:moveTo>
                <a:lnTo>
                  <a:pt x="403644" y="469341"/>
                </a:lnTo>
                <a:lnTo>
                  <a:pt x="403644" y="983627"/>
                </a:lnTo>
                <a:lnTo>
                  <a:pt x="455536" y="983627"/>
                </a:lnTo>
                <a:lnTo>
                  <a:pt x="455536" y="469341"/>
                </a:lnTo>
                <a:close/>
              </a:path>
              <a:path w="2243455" h="984250">
                <a:moveTo>
                  <a:pt x="513194" y="384543"/>
                </a:moveTo>
                <a:lnTo>
                  <a:pt x="461302" y="384543"/>
                </a:lnTo>
                <a:lnTo>
                  <a:pt x="461302" y="983627"/>
                </a:lnTo>
                <a:lnTo>
                  <a:pt x="513194" y="983627"/>
                </a:lnTo>
                <a:lnTo>
                  <a:pt x="513194" y="384543"/>
                </a:lnTo>
                <a:close/>
              </a:path>
              <a:path w="2243455" h="984250">
                <a:moveTo>
                  <a:pt x="570852" y="296100"/>
                </a:moveTo>
                <a:lnTo>
                  <a:pt x="518960" y="296100"/>
                </a:lnTo>
                <a:lnTo>
                  <a:pt x="518960" y="983627"/>
                </a:lnTo>
                <a:lnTo>
                  <a:pt x="570852" y="983627"/>
                </a:lnTo>
                <a:lnTo>
                  <a:pt x="570852" y="296100"/>
                </a:lnTo>
                <a:close/>
              </a:path>
              <a:path w="2243455" h="984250">
                <a:moveTo>
                  <a:pt x="628510" y="201320"/>
                </a:moveTo>
                <a:lnTo>
                  <a:pt x="576618" y="201320"/>
                </a:lnTo>
                <a:lnTo>
                  <a:pt x="576618" y="983627"/>
                </a:lnTo>
                <a:lnTo>
                  <a:pt x="628510" y="983627"/>
                </a:lnTo>
                <a:lnTo>
                  <a:pt x="628510" y="201320"/>
                </a:lnTo>
                <a:close/>
              </a:path>
              <a:path w="2243455" h="984250">
                <a:moveTo>
                  <a:pt x="686168" y="124333"/>
                </a:moveTo>
                <a:lnTo>
                  <a:pt x="634276" y="124333"/>
                </a:lnTo>
                <a:lnTo>
                  <a:pt x="634276" y="983627"/>
                </a:lnTo>
                <a:lnTo>
                  <a:pt x="686168" y="983627"/>
                </a:lnTo>
                <a:lnTo>
                  <a:pt x="686168" y="124333"/>
                </a:lnTo>
                <a:close/>
              </a:path>
              <a:path w="2243455" h="984250">
                <a:moveTo>
                  <a:pt x="743826" y="70586"/>
                </a:moveTo>
                <a:lnTo>
                  <a:pt x="691934" y="70586"/>
                </a:lnTo>
                <a:lnTo>
                  <a:pt x="691934" y="983627"/>
                </a:lnTo>
                <a:lnTo>
                  <a:pt x="743826" y="983627"/>
                </a:lnTo>
                <a:lnTo>
                  <a:pt x="743826" y="70586"/>
                </a:lnTo>
                <a:close/>
              </a:path>
              <a:path w="2243455" h="984250">
                <a:moveTo>
                  <a:pt x="801535" y="30518"/>
                </a:moveTo>
                <a:lnTo>
                  <a:pt x="749642" y="30518"/>
                </a:lnTo>
                <a:lnTo>
                  <a:pt x="749642" y="983627"/>
                </a:lnTo>
                <a:lnTo>
                  <a:pt x="801535" y="983627"/>
                </a:lnTo>
                <a:lnTo>
                  <a:pt x="801535" y="30518"/>
                </a:lnTo>
                <a:close/>
              </a:path>
              <a:path w="2243455" h="984250">
                <a:moveTo>
                  <a:pt x="859193" y="9271"/>
                </a:moveTo>
                <a:lnTo>
                  <a:pt x="807300" y="9271"/>
                </a:lnTo>
                <a:lnTo>
                  <a:pt x="807300" y="983627"/>
                </a:lnTo>
                <a:lnTo>
                  <a:pt x="859193" y="983627"/>
                </a:lnTo>
                <a:lnTo>
                  <a:pt x="859193" y="9271"/>
                </a:lnTo>
                <a:close/>
              </a:path>
              <a:path w="2243455" h="984250">
                <a:moveTo>
                  <a:pt x="916851" y="0"/>
                </a:moveTo>
                <a:lnTo>
                  <a:pt x="864958" y="0"/>
                </a:lnTo>
                <a:lnTo>
                  <a:pt x="864958" y="983627"/>
                </a:lnTo>
                <a:lnTo>
                  <a:pt x="916851" y="983627"/>
                </a:lnTo>
                <a:lnTo>
                  <a:pt x="916851" y="0"/>
                </a:lnTo>
                <a:close/>
              </a:path>
              <a:path w="2243455" h="984250">
                <a:moveTo>
                  <a:pt x="974509" y="9753"/>
                </a:moveTo>
                <a:lnTo>
                  <a:pt x="922616" y="9753"/>
                </a:lnTo>
                <a:lnTo>
                  <a:pt x="922616" y="983627"/>
                </a:lnTo>
                <a:lnTo>
                  <a:pt x="974509" y="983627"/>
                </a:lnTo>
                <a:lnTo>
                  <a:pt x="974509" y="9753"/>
                </a:lnTo>
                <a:close/>
              </a:path>
              <a:path w="2243455" h="984250">
                <a:moveTo>
                  <a:pt x="1032167" y="30518"/>
                </a:moveTo>
                <a:lnTo>
                  <a:pt x="980274" y="30518"/>
                </a:lnTo>
                <a:lnTo>
                  <a:pt x="980274" y="983627"/>
                </a:lnTo>
                <a:lnTo>
                  <a:pt x="1032167" y="983627"/>
                </a:lnTo>
                <a:lnTo>
                  <a:pt x="1032167" y="30518"/>
                </a:lnTo>
                <a:close/>
              </a:path>
              <a:path w="2243455" h="984250">
                <a:moveTo>
                  <a:pt x="1089825" y="54978"/>
                </a:moveTo>
                <a:lnTo>
                  <a:pt x="1037932" y="54978"/>
                </a:lnTo>
                <a:lnTo>
                  <a:pt x="1037932" y="983627"/>
                </a:lnTo>
                <a:lnTo>
                  <a:pt x="1089825" y="983627"/>
                </a:lnTo>
                <a:lnTo>
                  <a:pt x="1089825" y="54978"/>
                </a:lnTo>
                <a:close/>
              </a:path>
              <a:path w="2243455" h="984250">
                <a:moveTo>
                  <a:pt x="1147483" y="94068"/>
                </a:moveTo>
                <a:lnTo>
                  <a:pt x="1095590" y="94068"/>
                </a:lnTo>
                <a:lnTo>
                  <a:pt x="1095590" y="983627"/>
                </a:lnTo>
                <a:lnTo>
                  <a:pt x="1147483" y="983627"/>
                </a:lnTo>
                <a:lnTo>
                  <a:pt x="1147483" y="94068"/>
                </a:lnTo>
                <a:close/>
              </a:path>
              <a:path w="2243455" h="984250">
                <a:moveTo>
                  <a:pt x="1205141" y="123355"/>
                </a:moveTo>
                <a:lnTo>
                  <a:pt x="1153248" y="123355"/>
                </a:lnTo>
                <a:lnTo>
                  <a:pt x="1153248" y="983627"/>
                </a:lnTo>
                <a:lnTo>
                  <a:pt x="1205141" y="983627"/>
                </a:lnTo>
                <a:lnTo>
                  <a:pt x="1205141" y="123355"/>
                </a:lnTo>
                <a:close/>
              </a:path>
              <a:path w="2243455" h="984250">
                <a:moveTo>
                  <a:pt x="1262799" y="165379"/>
                </a:moveTo>
                <a:lnTo>
                  <a:pt x="1210906" y="165379"/>
                </a:lnTo>
                <a:lnTo>
                  <a:pt x="1210906" y="983627"/>
                </a:lnTo>
                <a:lnTo>
                  <a:pt x="1262799" y="983627"/>
                </a:lnTo>
                <a:lnTo>
                  <a:pt x="1262799" y="165379"/>
                </a:lnTo>
                <a:close/>
              </a:path>
              <a:path w="2243455" h="984250">
                <a:moveTo>
                  <a:pt x="1320507" y="213791"/>
                </a:moveTo>
                <a:lnTo>
                  <a:pt x="1268615" y="213791"/>
                </a:lnTo>
                <a:lnTo>
                  <a:pt x="1268615" y="983627"/>
                </a:lnTo>
                <a:lnTo>
                  <a:pt x="1320507" y="983627"/>
                </a:lnTo>
                <a:lnTo>
                  <a:pt x="1320507" y="213791"/>
                </a:lnTo>
                <a:close/>
              </a:path>
              <a:path w="2243455" h="984250">
                <a:moveTo>
                  <a:pt x="1378165" y="264591"/>
                </a:moveTo>
                <a:lnTo>
                  <a:pt x="1326273" y="264591"/>
                </a:lnTo>
                <a:lnTo>
                  <a:pt x="1326273" y="983627"/>
                </a:lnTo>
                <a:lnTo>
                  <a:pt x="1378165" y="983627"/>
                </a:lnTo>
                <a:lnTo>
                  <a:pt x="1378165" y="264591"/>
                </a:lnTo>
                <a:close/>
              </a:path>
              <a:path w="2243455" h="984250">
                <a:moveTo>
                  <a:pt x="1435823" y="326898"/>
                </a:moveTo>
                <a:lnTo>
                  <a:pt x="1383931" y="326898"/>
                </a:lnTo>
                <a:lnTo>
                  <a:pt x="1383931" y="983627"/>
                </a:lnTo>
                <a:lnTo>
                  <a:pt x="1435823" y="983627"/>
                </a:lnTo>
                <a:lnTo>
                  <a:pt x="1435823" y="326898"/>
                </a:lnTo>
                <a:close/>
              </a:path>
              <a:path w="2243455" h="984250">
                <a:moveTo>
                  <a:pt x="1493481" y="380415"/>
                </a:moveTo>
                <a:lnTo>
                  <a:pt x="1441589" y="380415"/>
                </a:lnTo>
                <a:lnTo>
                  <a:pt x="1441589" y="983627"/>
                </a:lnTo>
                <a:lnTo>
                  <a:pt x="1493481" y="983627"/>
                </a:lnTo>
                <a:lnTo>
                  <a:pt x="1493481" y="380415"/>
                </a:lnTo>
                <a:close/>
              </a:path>
              <a:path w="2243455" h="984250">
                <a:moveTo>
                  <a:pt x="1551139" y="445643"/>
                </a:moveTo>
                <a:lnTo>
                  <a:pt x="1499247" y="445643"/>
                </a:lnTo>
                <a:lnTo>
                  <a:pt x="1499247" y="983627"/>
                </a:lnTo>
                <a:lnTo>
                  <a:pt x="1551139" y="983627"/>
                </a:lnTo>
                <a:lnTo>
                  <a:pt x="1551139" y="445643"/>
                </a:lnTo>
                <a:close/>
              </a:path>
              <a:path w="2243455" h="984250">
                <a:moveTo>
                  <a:pt x="1608797" y="502577"/>
                </a:moveTo>
                <a:lnTo>
                  <a:pt x="1556905" y="502577"/>
                </a:lnTo>
                <a:lnTo>
                  <a:pt x="1556905" y="983627"/>
                </a:lnTo>
                <a:lnTo>
                  <a:pt x="1608797" y="983627"/>
                </a:lnTo>
                <a:lnTo>
                  <a:pt x="1608797" y="502577"/>
                </a:lnTo>
                <a:close/>
              </a:path>
              <a:path w="2243455" h="984250">
                <a:moveTo>
                  <a:pt x="1666455" y="570242"/>
                </a:moveTo>
                <a:lnTo>
                  <a:pt x="1614563" y="570242"/>
                </a:lnTo>
                <a:lnTo>
                  <a:pt x="1614563" y="983627"/>
                </a:lnTo>
                <a:lnTo>
                  <a:pt x="1666455" y="983627"/>
                </a:lnTo>
                <a:lnTo>
                  <a:pt x="1666455" y="570242"/>
                </a:lnTo>
                <a:close/>
              </a:path>
              <a:path w="2243455" h="984250">
                <a:moveTo>
                  <a:pt x="1724113" y="632282"/>
                </a:moveTo>
                <a:lnTo>
                  <a:pt x="1672221" y="632282"/>
                </a:lnTo>
                <a:lnTo>
                  <a:pt x="1672221" y="983627"/>
                </a:lnTo>
                <a:lnTo>
                  <a:pt x="1724113" y="983627"/>
                </a:lnTo>
                <a:lnTo>
                  <a:pt x="1724113" y="632282"/>
                </a:lnTo>
                <a:close/>
              </a:path>
              <a:path w="2243455" h="984250">
                <a:moveTo>
                  <a:pt x="1781810" y="686066"/>
                </a:moveTo>
                <a:lnTo>
                  <a:pt x="1729917" y="686066"/>
                </a:lnTo>
                <a:lnTo>
                  <a:pt x="1729917" y="983627"/>
                </a:lnTo>
                <a:lnTo>
                  <a:pt x="1781810" y="983627"/>
                </a:lnTo>
                <a:lnTo>
                  <a:pt x="1781810" y="686066"/>
                </a:lnTo>
                <a:close/>
              </a:path>
              <a:path w="2243455" h="984250">
                <a:moveTo>
                  <a:pt x="1839468" y="746404"/>
                </a:moveTo>
                <a:lnTo>
                  <a:pt x="1787575" y="746404"/>
                </a:lnTo>
                <a:lnTo>
                  <a:pt x="1787575" y="983627"/>
                </a:lnTo>
                <a:lnTo>
                  <a:pt x="1839468" y="983627"/>
                </a:lnTo>
                <a:lnTo>
                  <a:pt x="1839468" y="746404"/>
                </a:lnTo>
                <a:close/>
              </a:path>
              <a:path w="2243455" h="984250">
                <a:moveTo>
                  <a:pt x="1897126" y="808710"/>
                </a:moveTo>
                <a:lnTo>
                  <a:pt x="1845233" y="808710"/>
                </a:lnTo>
                <a:lnTo>
                  <a:pt x="1845233" y="983627"/>
                </a:lnTo>
                <a:lnTo>
                  <a:pt x="1897126" y="983627"/>
                </a:lnTo>
                <a:lnTo>
                  <a:pt x="1897126" y="808710"/>
                </a:lnTo>
                <a:close/>
              </a:path>
              <a:path w="2243455" h="984250">
                <a:moveTo>
                  <a:pt x="1954796" y="860005"/>
                </a:moveTo>
                <a:lnTo>
                  <a:pt x="1902904" y="860005"/>
                </a:lnTo>
                <a:lnTo>
                  <a:pt x="1902904" y="983627"/>
                </a:lnTo>
                <a:lnTo>
                  <a:pt x="1954796" y="983627"/>
                </a:lnTo>
                <a:lnTo>
                  <a:pt x="1954796" y="860005"/>
                </a:lnTo>
                <a:close/>
              </a:path>
              <a:path w="2243455" h="984250">
                <a:moveTo>
                  <a:pt x="2012442" y="909345"/>
                </a:moveTo>
                <a:lnTo>
                  <a:pt x="1960549" y="909345"/>
                </a:lnTo>
                <a:lnTo>
                  <a:pt x="1960549" y="983627"/>
                </a:lnTo>
                <a:lnTo>
                  <a:pt x="2012442" y="983627"/>
                </a:lnTo>
                <a:lnTo>
                  <a:pt x="2012442" y="909345"/>
                </a:lnTo>
                <a:close/>
              </a:path>
              <a:path w="2243455" h="984250">
                <a:moveTo>
                  <a:pt x="2070112" y="942809"/>
                </a:moveTo>
                <a:lnTo>
                  <a:pt x="2018220" y="942809"/>
                </a:lnTo>
                <a:lnTo>
                  <a:pt x="2018220" y="983627"/>
                </a:lnTo>
                <a:lnTo>
                  <a:pt x="2070112" y="983627"/>
                </a:lnTo>
                <a:lnTo>
                  <a:pt x="2070112" y="942809"/>
                </a:lnTo>
                <a:close/>
              </a:path>
              <a:path w="2243455" h="984250">
                <a:moveTo>
                  <a:pt x="2127770" y="965784"/>
                </a:moveTo>
                <a:lnTo>
                  <a:pt x="2075878" y="965784"/>
                </a:lnTo>
                <a:lnTo>
                  <a:pt x="2075878" y="983627"/>
                </a:lnTo>
                <a:lnTo>
                  <a:pt x="2127770" y="983627"/>
                </a:lnTo>
                <a:lnTo>
                  <a:pt x="2127770" y="965784"/>
                </a:lnTo>
                <a:close/>
              </a:path>
              <a:path w="2243455" h="984250">
                <a:moveTo>
                  <a:pt x="2185428" y="980211"/>
                </a:moveTo>
                <a:lnTo>
                  <a:pt x="2133536" y="980211"/>
                </a:lnTo>
                <a:lnTo>
                  <a:pt x="2133536" y="983627"/>
                </a:lnTo>
                <a:lnTo>
                  <a:pt x="2185428" y="983627"/>
                </a:lnTo>
                <a:lnTo>
                  <a:pt x="2185428" y="980211"/>
                </a:lnTo>
                <a:close/>
              </a:path>
              <a:path w="2243455" h="984250">
                <a:moveTo>
                  <a:pt x="2243086" y="983145"/>
                </a:moveTo>
                <a:lnTo>
                  <a:pt x="2191194" y="983145"/>
                </a:lnTo>
                <a:lnTo>
                  <a:pt x="2191194" y="983627"/>
                </a:lnTo>
                <a:lnTo>
                  <a:pt x="2243086" y="983627"/>
                </a:lnTo>
                <a:lnTo>
                  <a:pt x="2243086" y="983145"/>
                </a:lnTo>
                <a:close/>
              </a:path>
            </a:pathLst>
          </a:custGeom>
          <a:solidFill>
            <a:srgbClr val="619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53202" y="284954"/>
            <a:ext cx="0" cy="2407920"/>
          </a:xfrm>
          <a:custGeom>
            <a:avLst/>
            <a:gdLst/>
            <a:ahLst/>
            <a:cxnLst/>
            <a:rect l="l" t="t" r="r" b="b"/>
            <a:pathLst>
              <a:path h="2407920">
                <a:moveTo>
                  <a:pt x="0" y="2407766"/>
                </a:moveTo>
                <a:lnTo>
                  <a:pt x="0" y="0"/>
                </a:lnTo>
              </a:path>
            </a:pathLst>
          </a:custGeom>
          <a:ln w="47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965" y="126492"/>
            <a:ext cx="8675370" cy="505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965" y="727329"/>
            <a:ext cx="8675370" cy="2087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77362" y="2940939"/>
            <a:ext cx="3084576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1965" y="2940939"/>
            <a:ext cx="2217039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40296" y="2940939"/>
            <a:ext cx="2217039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709" y="2559309"/>
            <a:ext cx="357128" cy="13785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spc="-20" dirty="0">
                <a:solidFill>
                  <a:srgbClr val="4D4D4D"/>
                </a:solidFill>
                <a:latin typeface="Helvetica"/>
                <a:cs typeface="Helvetica"/>
              </a:rPr>
              <a:t>0.00</a:t>
            </a:r>
            <a:endParaRPr sz="800" dirty="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281" y="1997782"/>
            <a:ext cx="304297" cy="13785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spc="-20" dirty="0">
                <a:solidFill>
                  <a:srgbClr val="4D4D4D"/>
                </a:solidFill>
                <a:latin typeface="Helvetica"/>
                <a:cs typeface="Helvetica"/>
              </a:rPr>
              <a:t>0.25</a:t>
            </a:r>
            <a:endParaRPr sz="800" dirty="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331" y="1450573"/>
            <a:ext cx="266197" cy="13785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spc="-20" dirty="0">
                <a:solidFill>
                  <a:srgbClr val="4D4D4D"/>
                </a:solidFill>
                <a:latin typeface="Helvetica"/>
                <a:cs typeface="Helvetica"/>
              </a:rPr>
              <a:t>0.50</a:t>
            </a:r>
            <a:endParaRPr sz="800" dirty="0">
              <a:latin typeface="Helvetica"/>
              <a:cs typeface="Helvetic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784" y="903324"/>
            <a:ext cx="347290" cy="13785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spc="-20" dirty="0">
                <a:solidFill>
                  <a:srgbClr val="4D4D4D"/>
                </a:solidFill>
                <a:latin typeface="Helvetica"/>
                <a:cs typeface="Helvetica"/>
              </a:rPr>
              <a:t>0.75</a:t>
            </a:r>
            <a:endParaRPr sz="800" dirty="0">
              <a:latin typeface="Helvetica"/>
              <a:cs typeface="Helvetic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752" y="370459"/>
            <a:ext cx="428339" cy="13785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00" spc="-20" dirty="0">
                <a:solidFill>
                  <a:srgbClr val="4D4D4D"/>
                </a:solidFill>
                <a:latin typeface="Helvetica"/>
                <a:cs typeface="Helvetica"/>
              </a:rPr>
              <a:t>1.00</a:t>
            </a:r>
            <a:endParaRPr sz="800" dirty="0">
              <a:latin typeface="Helvetica"/>
              <a:cs typeface="Helvetic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8519" y="391840"/>
            <a:ext cx="2548255" cy="2315845"/>
            <a:chOff x="438519" y="391840"/>
            <a:chExt cx="2548255" cy="2315845"/>
          </a:xfrm>
        </p:grpSpPr>
        <p:sp>
          <p:nvSpPr>
            <p:cNvPr id="8" name="object 8"/>
            <p:cNvSpPr/>
            <p:nvPr/>
          </p:nvSpPr>
          <p:spPr>
            <a:xfrm>
              <a:off x="441059" y="2583295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>
                  <a:moveTo>
                    <a:pt x="0" y="0"/>
                  </a:moveTo>
                  <a:lnTo>
                    <a:pt x="12143" y="0"/>
                  </a:lnTo>
                </a:path>
              </a:pathLst>
            </a:custGeom>
            <a:ln w="474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1059" y="2036033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>
                  <a:moveTo>
                    <a:pt x="0" y="0"/>
                  </a:moveTo>
                  <a:lnTo>
                    <a:pt x="12143" y="0"/>
                  </a:lnTo>
                </a:path>
              </a:pathLst>
            </a:custGeom>
            <a:ln w="474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059" y="1488815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>
                  <a:moveTo>
                    <a:pt x="0" y="0"/>
                  </a:moveTo>
                  <a:lnTo>
                    <a:pt x="12143" y="0"/>
                  </a:lnTo>
                </a:path>
              </a:pathLst>
            </a:custGeom>
            <a:ln w="474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1059" y="941598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>
                  <a:moveTo>
                    <a:pt x="0" y="0"/>
                  </a:moveTo>
                  <a:lnTo>
                    <a:pt x="12143" y="0"/>
                  </a:lnTo>
                </a:path>
              </a:pathLst>
            </a:custGeom>
            <a:ln w="474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1059" y="394380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>
                  <a:moveTo>
                    <a:pt x="0" y="0"/>
                  </a:moveTo>
                  <a:lnTo>
                    <a:pt x="12143" y="0"/>
                  </a:lnTo>
                </a:path>
              </a:pathLst>
            </a:custGeom>
            <a:ln w="474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202" y="2692720"/>
              <a:ext cx="2531110" cy="0"/>
            </a:xfrm>
            <a:custGeom>
              <a:avLst/>
              <a:gdLst/>
              <a:ahLst/>
              <a:cxnLst/>
              <a:rect l="l" t="t" r="r" b="b"/>
              <a:pathLst>
                <a:path w="2531110">
                  <a:moveTo>
                    <a:pt x="0" y="0"/>
                  </a:moveTo>
                  <a:lnTo>
                    <a:pt x="2530850" y="0"/>
                  </a:lnTo>
                </a:path>
              </a:pathLst>
            </a:custGeom>
            <a:ln w="47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224" y="26927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58"/>
                  </a:moveTo>
                  <a:lnTo>
                    <a:pt x="0" y="0"/>
                  </a:lnTo>
                </a:path>
              </a:pathLst>
            </a:custGeom>
            <a:ln w="474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70851" y="26927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58"/>
                  </a:moveTo>
                  <a:lnTo>
                    <a:pt x="0" y="0"/>
                  </a:lnTo>
                </a:path>
              </a:pathLst>
            </a:custGeom>
            <a:ln w="474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47479" y="26927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58"/>
                  </a:moveTo>
                  <a:lnTo>
                    <a:pt x="0" y="0"/>
                  </a:lnTo>
                </a:path>
              </a:pathLst>
            </a:custGeom>
            <a:ln w="474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24106" y="26927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58"/>
                  </a:moveTo>
                  <a:lnTo>
                    <a:pt x="0" y="0"/>
                  </a:lnTo>
                </a:path>
              </a:pathLst>
            </a:custGeom>
            <a:ln w="474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00734" y="26927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158"/>
                  </a:moveTo>
                  <a:lnTo>
                    <a:pt x="0" y="0"/>
                  </a:lnTo>
                </a:path>
              </a:pathLst>
            </a:custGeom>
            <a:ln w="474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9320" y="2690625"/>
            <a:ext cx="69850" cy="736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00" spc="-25" dirty="0">
                <a:solidFill>
                  <a:srgbClr val="4D4D4D"/>
                </a:solidFill>
                <a:latin typeface="Helvetica"/>
                <a:cs typeface="Helvetica"/>
              </a:rPr>
              <a:t>40</a:t>
            </a:r>
            <a:endParaRPr sz="300">
              <a:latin typeface="Helvetica"/>
              <a:cs typeface="Helvetic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5965" y="2690625"/>
            <a:ext cx="69850" cy="736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00" spc="-25" dirty="0">
                <a:solidFill>
                  <a:srgbClr val="4D4D4D"/>
                </a:solidFill>
                <a:latin typeface="Helvetica"/>
                <a:cs typeface="Helvetica"/>
              </a:rPr>
              <a:t>50</a:t>
            </a:r>
            <a:endParaRPr sz="300">
              <a:latin typeface="Helvetica"/>
              <a:cs typeface="Helvetic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89294" y="2690625"/>
            <a:ext cx="69850" cy="736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00" spc="-25" dirty="0">
                <a:solidFill>
                  <a:srgbClr val="4D4D4D"/>
                </a:solidFill>
                <a:latin typeface="Helvetica"/>
                <a:cs typeface="Helvetica"/>
              </a:rPr>
              <a:t>70</a:t>
            </a:r>
            <a:endParaRPr sz="300">
              <a:latin typeface="Helvetica"/>
              <a:cs typeface="Helvetic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65939" y="2690625"/>
            <a:ext cx="69850" cy="736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00" spc="-25" dirty="0">
                <a:solidFill>
                  <a:srgbClr val="4D4D4D"/>
                </a:solidFill>
                <a:latin typeface="Helvetica"/>
                <a:cs typeface="Helvetica"/>
              </a:rPr>
              <a:t>80</a:t>
            </a:r>
            <a:endParaRPr sz="300">
              <a:latin typeface="Helvetica"/>
              <a:cs typeface="Helvetic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62584" y="2690625"/>
            <a:ext cx="120014" cy="1314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15"/>
              </a:spcBef>
            </a:pPr>
            <a:r>
              <a:rPr sz="300" spc="-25" dirty="0">
                <a:solidFill>
                  <a:srgbClr val="4D4D4D"/>
                </a:solidFill>
                <a:latin typeface="Helvetica"/>
                <a:cs typeface="Helvetica"/>
              </a:rPr>
              <a:t>60</a:t>
            </a:r>
            <a:endParaRPr sz="3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50" spc="-25" dirty="0">
                <a:latin typeface="Helvetica"/>
                <a:cs typeface="Helvetica"/>
              </a:rPr>
              <a:t>Age</a:t>
            </a:r>
            <a:endParaRPr sz="350">
              <a:latin typeface="Helvetica"/>
              <a:cs typeface="Helvetic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98" y="429324"/>
            <a:ext cx="153888" cy="218887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spc="10" dirty="0">
                <a:latin typeface="Helvetica"/>
                <a:cs typeface="Helvetica"/>
              </a:rPr>
              <a:t>Proportion</a:t>
            </a:r>
            <a:r>
              <a:rPr sz="1000" spc="45" dirty="0">
                <a:latin typeface="Helvetica"/>
                <a:cs typeface="Helvetica"/>
              </a:rPr>
              <a:t> </a:t>
            </a:r>
            <a:r>
              <a:rPr sz="1000" spc="10" dirty="0">
                <a:latin typeface="Helvetica"/>
                <a:cs typeface="Helvetica"/>
              </a:rPr>
              <a:t>Cases</a:t>
            </a:r>
            <a:r>
              <a:rPr sz="1000" spc="45" dirty="0">
                <a:latin typeface="Helvetica"/>
                <a:cs typeface="Helvetica"/>
              </a:rPr>
              <a:t> </a:t>
            </a:r>
            <a:r>
              <a:rPr sz="1000" spc="-10" dirty="0">
                <a:latin typeface="Helvetica"/>
                <a:cs typeface="Helvetica"/>
              </a:rPr>
              <a:t>Captured</a:t>
            </a:r>
            <a:endParaRPr sz="1000" dirty="0">
              <a:latin typeface="Helvetica"/>
              <a:cs typeface="Helvetic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32863" y="1157197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028" y="0"/>
                </a:moveTo>
                <a:lnTo>
                  <a:pt x="0" y="0"/>
                </a:lnTo>
                <a:lnTo>
                  <a:pt x="0" y="95132"/>
                </a:lnTo>
                <a:lnTo>
                  <a:pt x="95028" y="95132"/>
                </a:lnTo>
                <a:lnTo>
                  <a:pt x="95028" y="0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24508" y="752902"/>
            <a:ext cx="84166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Helvetica"/>
                <a:cs typeface="Helvetica"/>
              </a:rPr>
              <a:t>Metric</a:t>
            </a:r>
            <a:endParaRPr sz="800" dirty="0">
              <a:latin typeface="Helvetica"/>
              <a:cs typeface="Helvetic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60357" y="1114913"/>
            <a:ext cx="1071880" cy="27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 err="1">
                <a:latin typeface="Helvetica"/>
                <a:cs typeface="Helvetica"/>
              </a:rPr>
              <a:t>MSGene</a:t>
            </a:r>
            <a:r>
              <a:rPr sz="800" spc="-5" dirty="0">
                <a:latin typeface="Helvetica"/>
                <a:cs typeface="Helvetica"/>
              </a:rPr>
              <a:t> </a:t>
            </a:r>
            <a:r>
              <a:rPr sz="800" spc="-10" dirty="0">
                <a:latin typeface="Helvetica"/>
                <a:cs typeface="Helvetica"/>
              </a:rPr>
              <a:t>&gt;10%</a:t>
            </a:r>
            <a:endParaRPr lang="en-US" sz="800" spc="-10" dirty="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Helvetica"/>
                <a:cs typeface="Helvetica"/>
              </a:rPr>
              <a:t> </a:t>
            </a:r>
            <a:r>
              <a:rPr sz="800" spc="-20" dirty="0">
                <a:latin typeface="Helvetica"/>
                <a:cs typeface="Helvetica"/>
              </a:rPr>
              <a:t>Only</a:t>
            </a:r>
            <a:endParaRPr sz="800" dirty="0">
              <a:latin typeface="Helvetica"/>
              <a:cs typeface="Helvetic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464689" y="715645"/>
            <a:ext cx="1976755" cy="1788795"/>
            <a:chOff x="6464689" y="715645"/>
            <a:chExt cx="1976755" cy="1788795"/>
          </a:xfrm>
        </p:grpSpPr>
        <p:sp>
          <p:nvSpPr>
            <p:cNvPr id="30" name="object 30"/>
            <p:cNvSpPr/>
            <p:nvPr/>
          </p:nvSpPr>
          <p:spPr>
            <a:xfrm>
              <a:off x="6464690" y="715657"/>
              <a:ext cx="608965" cy="557530"/>
            </a:xfrm>
            <a:custGeom>
              <a:avLst/>
              <a:gdLst/>
              <a:ahLst/>
              <a:cxnLst/>
              <a:rect l="l" t="t" r="r" b="b"/>
              <a:pathLst>
                <a:path w="608965" h="557530">
                  <a:moveTo>
                    <a:pt x="61544" y="0"/>
                  </a:moveTo>
                  <a:lnTo>
                    <a:pt x="0" y="0"/>
                  </a:lnTo>
                  <a:lnTo>
                    <a:pt x="0" y="134594"/>
                  </a:lnTo>
                  <a:lnTo>
                    <a:pt x="61544" y="134594"/>
                  </a:lnTo>
                  <a:lnTo>
                    <a:pt x="61544" y="0"/>
                  </a:lnTo>
                  <a:close/>
                </a:path>
                <a:path w="608965" h="557530">
                  <a:moveTo>
                    <a:pt x="129971" y="21170"/>
                  </a:moveTo>
                  <a:lnTo>
                    <a:pt x="68414" y="21170"/>
                  </a:lnTo>
                  <a:lnTo>
                    <a:pt x="68414" y="151003"/>
                  </a:lnTo>
                  <a:lnTo>
                    <a:pt x="129971" y="151003"/>
                  </a:lnTo>
                  <a:lnTo>
                    <a:pt x="129971" y="21170"/>
                  </a:lnTo>
                  <a:close/>
                </a:path>
                <a:path w="608965" h="557530">
                  <a:moveTo>
                    <a:pt x="198335" y="49301"/>
                  </a:moveTo>
                  <a:lnTo>
                    <a:pt x="136779" y="49301"/>
                  </a:lnTo>
                  <a:lnTo>
                    <a:pt x="136779" y="174485"/>
                  </a:lnTo>
                  <a:lnTo>
                    <a:pt x="198335" y="174485"/>
                  </a:lnTo>
                  <a:lnTo>
                    <a:pt x="198335" y="49301"/>
                  </a:lnTo>
                  <a:close/>
                </a:path>
                <a:path w="608965" h="557530">
                  <a:moveTo>
                    <a:pt x="266700" y="85585"/>
                  </a:moveTo>
                  <a:lnTo>
                    <a:pt x="205155" y="85585"/>
                  </a:lnTo>
                  <a:lnTo>
                    <a:pt x="205155" y="203085"/>
                  </a:lnTo>
                  <a:lnTo>
                    <a:pt x="266700" y="203085"/>
                  </a:lnTo>
                  <a:lnTo>
                    <a:pt x="266700" y="85585"/>
                  </a:lnTo>
                  <a:close/>
                </a:path>
                <a:path w="608965" h="557530">
                  <a:moveTo>
                    <a:pt x="335127" y="137490"/>
                  </a:moveTo>
                  <a:lnTo>
                    <a:pt x="273570" y="137490"/>
                  </a:lnTo>
                  <a:lnTo>
                    <a:pt x="273570" y="246837"/>
                  </a:lnTo>
                  <a:lnTo>
                    <a:pt x="335127" y="246837"/>
                  </a:lnTo>
                  <a:lnTo>
                    <a:pt x="335127" y="137490"/>
                  </a:lnTo>
                  <a:close/>
                </a:path>
                <a:path w="608965" h="557530">
                  <a:moveTo>
                    <a:pt x="403491" y="185077"/>
                  </a:moveTo>
                  <a:lnTo>
                    <a:pt x="341934" y="185077"/>
                  </a:lnTo>
                  <a:lnTo>
                    <a:pt x="341934" y="292163"/>
                  </a:lnTo>
                  <a:lnTo>
                    <a:pt x="403491" y="292163"/>
                  </a:lnTo>
                  <a:lnTo>
                    <a:pt x="403491" y="185077"/>
                  </a:lnTo>
                  <a:close/>
                </a:path>
                <a:path w="608965" h="557530">
                  <a:moveTo>
                    <a:pt x="471855" y="265950"/>
                  </a:moveTo>
                  <a:lnTo>
                    <a:pt x="410298" y="265950"/>
                  </a:lnTo>
                  <a:lnTo>
                    <a:pt x="410298" y="360667"/>
                  </a:lnTo>
                  <a:lnTo>
                    <a:pt x="471855" y="360667"/>
                  </a:lnTo>
                  <a:lnTo>
                    <a:pt x="471855" y="265950"/>
                  </a:lnTo>
                  <a:close/>
                </a:path>
                <a:path w="608965" h="557530">
                  <a:moveTo>
                    <a:pt x="540232" y="373380"/>
                  </a:moveTo>
                  <a:lnTo>
                    <a:pt x="478675" y="373380"/>
                  </a:lnTo>
                  <a:lnTo>
                    <a:pt x="478675" y="456285"/>
                  </a:lnTo>
                  <a:lnTo>
                    <a:pt x="540232" y="456285"/>
                  </a:lnTo>
                  <a:lnTo>
                    <a:pt x="540232" y="373380"/>
                  </a:lnTo>
                  <a:close/>
                </a:path>
                <a:path w="608965" h="557530">
                  <a:moveTo>
                    <a:pt x="608647" y="488061"/>
                  </a:moveTo>
                  <a:lnTo>
                    <a:pt x="547090" y="488061"/>
                  </a:lnTo>
                  <a:lnTo>
                    <a:pt x="547090" y="557428"/>
                  </a:lnTo>
                  <a:lnTo>
                    <a:pt x="608647" y="557428"/>
                  </a:lnTo>
                  <a:lnTo>
                    <a:pt x="608647" y="488061"/>
                  </a:lnTo>
                  <a:close/>
                </a:path>
              </a:pathLst>
            </a:custGeom>
            <a:solidFill>
              <a:srgbClr val="3B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4690" y="850252"/>
              <a:ext cx="540385" cy="1315085"/>
            </a:xfrm>
            <a:custGeom>
              <a:avLst/>
              <a:gdLst/>
              <a:ahLst/>
              <a:cxnLst/>
              <a:rect l="l" t="t" r="r" b="b"/>
              <a:pathLst>
                <a:path w="540384" h="1315085">
                  <a:moveTo>
                    <a:pt x="61544" y="0"/>
                  </a:moveTo>
                  <a:lnTo>
                    <a:pt x="0" y="0"/>
                  </a:lnTo>
                  <a:lnTo>
                    <a:pt x="0" y="1224724"/>
                  </a:lnTo>
                  <a:lnTo>
                    <a:pt x="61544" y="1224724"/>
                  </a:lnTo>
                  <a:lnTo>
                    <a:pt x="61544" y="0"/>
                  </a:lnTo>
                  <a:close/>
                </a:path>
                <a:path w="540384" h="1315085">
                  <a:moveTo>
                    <a:pt x="129971" y="16395"/>
                  </a:moveTo>
                  <a:lnTo>
                    <a:pt x="68414" y="16395"/>
                  </a:lnTo>
                  <a:lnTo>
                    <a:pt x="68414" y="1230795"/>
                  </a:lnTo>
                  <a:lnTo>
                    <a:pt x="129971" y="1230795"/>
                  </a:lnTo>
                  <a:lnTo>
                    <a:pt x="129971" y="16395"/>
                  </a:lnTo>
                  <a:close/>
                </a:path>
                <a:path w="540384" h="1315085">
                  <a:moveTo>
                    <a:pt x="198335" y="39890"/>
                  </a:moveTo>
                  <a:lnTo>
                    <a:pt x="136779" y="39890"/>
                  </a:lnTo>
                  <a:lnTo>
                    <a:pt x="136779" y="1239088"/>
                  </a:lnTo>
                  <a:lnTo>
                    <a:pt x="198335" y="1239088"/>
                  </a:lnTo>
                  <a:lnTo>
                    <a:pt x="198335" y="39890"/>
                  </a:lnTo>
                  <a:close/>
                </a:path>
                <a:path w="540384" h="1315085">
                  <a:moveTo>
                    <a:pt x="266700" y="68541"/>
                  </a:moveTo>
                  <a:lnTo>
                    <a:pt x="205155" y="68541"/>
                  </a:lnTo>
                  <a:lnTo>
                    <a:pt x="205155" y="1247724"/>
                  </a:lnTo>
                  <a:lnTo>
                    <a:pt x="266700" y="1247724"/>
                  </a:lnTo>
                  <a:lnTo>
                    <a:pt x="266700" y="68541"/>
                  </a:lnTo>
                  <a:close/>
                </a:path>
                <a:path w="540384" h="1315085">
                  <a:moveTo>
                    <a:pt x="335127" y="112255"/>
                  </a:moveTo>
                  <a:lnTo>
                    <a:pt x="273570" y="112255"/>
                  </a:lnTo>
                  <a:lnTo>
                    <a:pt x="273570" y="1259319"/>
                  </a:lnTo>
                  <a:lnTo>
                    <a:pt x="335127" y="1259319"/>
                  </a:lnTo>
                  <a:lnTo>
                    <a:pt x="335127" y="112255"/>
                  </a:lnTo>
                  <a:close/>
                </a:path>
                <a:path w="540384" h="1315085">
                  <a:moveTo>
                    <a:pt x="403491" y="157568"/>
                  </a:moveTo>
                  <a:lnTo>
                    <a:pt x="341934" y="157568"/>
                  </a:lnTo>
                  <a:lnTo>
                    <a:pt x="341934" y="1272730"/>
                  </a:lnTo>
                  <a:lnTo>
                    <a:pt x="403491" y="1272730"/>
                  </a:lnTo>
                  <a:lnTo>
                    <a:pt x="403491" y="157568"/>
                  </a:lnTo>
                  <a:close/>
                </a:path>
                <a:path w="540384" h="1315085">
                  <a:moveTo>
                    <a:pt x="471855" y="226072"/>
                  </a:moveTo>
                  <a:lnTo>
                    <a:pt x="410298" y="226072"/>
                  </a:lnTo>
                  <a:lnTo>
                    <a:pt x="410298" y="1290662"/>
                  </a:lnTo>
                  <a:lnTo>
                    <a:pt x="471855" y="1290662"/>
                  </a:lnTo>
                  <a:lnTo>
                    <a:pt x="471855" y="226072"/>
                  </a:lnTo>
                  <a:close/>
                </a:path>
                <a:path w="540384" h="1315085">
                  <a:moveTo>
                    <a:pt x="540232" y="321741"/>
                  </a:moveTo>
                  <a:lnTo>
                    <a:pt x="478675" y="321741"/>
                  </a:lnTo>
                  <a:lnTo>
                    <a:pt x="478675" y="1314970"/>
                  </a:lnTo>
                  <a:lnTo>
                    <a:pt x="540232" y="1314970"/>
                  </a:lnTo>
                  <a:lnTo>
                    <a:pt x="540232" y="321741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80144" y="1338338"/>
              <a:ext cx="61594" cy="55880"/>
            </a:xfrm>
            <a:custGeom>
              <a:avLst/>
              <a:gdLst/>
              <a:ahLst/>
              <a:cxnLst/>
              <a:rect l="l" t="t" r="r" b="b"/>
              <a:pathLst>
                <a:path w="61595" h="55880">
                  <a:moveTo>
                    <a:pt x="61556" y="0"/>
                  </a:moveTo>
                  <a:lnTo>
                    <a:pt x="0" y="0"/>
                  </a:lnTo>
                  <a:lnTo>
                    <a:pt x="0" y="55473"/>
                  </a:lnTo>
                  <a:lnTo>
                    <a:pt x="61556" y="55473"/>
                  </a:lnTo>
                  <a:lnTo>
                    <a:pt x="61556" y="0"/>
                  </a:lnTo>
                  <a:close/>
                </a:path>
              </a:pathLst>
            </a:custGeom>
            <a:solidFill>
              <a:srgbClr val="3B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11780" y="1273137"/>
              <a:ext cx="61594" cy="918844"/>
            </a:xfrm>
            <a:custGeom>
              <a:avLst/>
              <a:gdLst/>
              <a:ahLst/>
              <a:cxnLst/>
              <a:rect l="l" t="t" r="r" b="b"/>
              <a:pathLst>
                <a:path w="61595" h="918844">
                  <a:moveTo>
                    <a:pt x="61556" y="0"/>
                  </a:moveTo>
                  <a:lnTo>
                    <a:pt x="0" y="0"/>
                  </a:lnTo>
                  <a:lnTo>
                    <a:pt x="0" y="918476"/>
                  </a:lnTo>
                  <a:lnTo>
                    <a:pt x="61556" y="918476"/>
                  </a:lnTo>
                  <a:lnTo>
                    <a:pt x="61556" y="0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48521" y="1462481"/>
              <a:ext cx="61594" cy="50165"/>
            </a:xfrm>
            <a:custGeom>
              <a:avLst/>
              <a:gdLst/>
              <a:ahLst/>
              <a:cxnLst/>
              <a:rect l="l" t="t" r="r" b="b"/>
              <a:pathLst>
                <a:path w="61595" h="50165">
                  <a:moveTo>
                    <a:pt x="61556" y="0"/>
                  </a:moveTo>
                  <a:lnTo>
                    <a:pt x="0" y="0"/>
                  </a:lnTo>
                  <a:lnTo>
                    <a:pt x="0" y="49872"/>
                  </a:lnTo>
                  <a:lnTo>
                    <a:pt x="61556" y="49872"/>
                  </a:lnTo>
                  <a:lnTo>
                    <a:pt x="61556" y="0"/>
                  </a:lnTo>
                  <a:close/>
                </a:path>
              </a:pathLst>
            </a:custGeom>
            <a:solidFill>
              <a:srgbClr val="3B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0144" y="1393812"/>
              <a:ext cx="61594" cy="827405"/>
            </a:xfrm>
            <a:custGeom>
              <a:avLst/>
              <a:gdLst/>
              <a:ahLst/>
              <a:cxnLst/>
              <a:rect l="l" t="t" r="r" b="b"/>
              <a:pathLst>
                <a:path w="61595" h="827405">
                  <a:moveTo>
                    <a:pt x="61556" y="0"/>
                  </a:moveTo>
                  <a:lnTo>
                    <a:pt x="0" y="0"/>
                  </a:lnTo>
                  <a:lnTo>
                    <a:pt x="0" y="827404"/>
                  </a:lnTo>
                  <a:lnTo>
                    <a:pt x="61556" y="827404"/>
                  </a:lnTo>
                  <a:lnTo>
                    <a:pt x="61556" y="0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16936" y="1602384"/>
              <a:ext cx="61594" cy="45085"/>
            </a:xfrm>
            <a:custGeom>
              <a:avLst/>
              <a:gdLst/>
              <a:ahLst/>
              <a:cxnLst/>
              <a:rect l="l" t="t" r="r" b="b"/>
              <a:pathLst>
                <a:path w="61595" h="45085">
                  <a:moveTo>
                    <a:pt x="61556" y="0"/>
                  </a:moveTo>
                  <a:lnTo>
                    <a:pt x="0" y="0"/>
                  </a:lnTo>
                  <a:lnTo>
                    <a:pt x="0" y="44538"/>
                  </a:lnTo>
                  <a:lnTo>
                    <a:pt x="61556" y="44538"/>
                  </a:lnTo>
                  <a:lnTo>
                    <a:pt x="61556" y="0"/>
                  </a:lnTo>
                  <a:close/>
                </a:path>
              </a:pathLst>
            </a:custGeom>
            <a:solidFill>
              <a:srgbClr val="3B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48521" y="1512354"/>
              <a:ext cx="61594" cy="735965"/>
            </a:xfrm>
            <a:custGeom>
              <a:avLst/>
              <a:gdLst/>
              <a:ahLst/>
              <a:cxnLst/>
              <a:rect l="l" t="t" r="r" b="b"/>
              <a:pathLst>
                <a:path w="61595" h="735964">
                  <a:moveTo>
                    <a:pt x="61556" y="0"/>
                  </a:moveTo>
                  <a:lnTo>
                    <a:pt x="0" y="0"/>
                  </a:lnTo>
                  <a:lnTo>
                    <a:pt x="0" y="735596"/>
                  </a:lnTo>
                  <a:lnTo>
                    <a:pt x="61556" y="735596"/>
                  </a:lnTo>
                  <a:lnTo>
                    <a:pt x="61556" y="0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85300" y="1735556"/>
              <a:ext cx="61594" cy="38735"/>
            </a:xfrm>
            <a:custGeom>
              <a:avLst/>
              <a:gdLst/>
              <a:ahLst/>
              <a:cxnLst/>
              <a:rect l="l" t="t" r="r" b="b"/>
              <a:pathLst>
                <a:path w="61595" h="38735">
                  <a:moveTo>
                    <a:pt x="61556" y="0"/>
                  </a:moveTo>
                  <a:lnTo>
                    <a:pt x="0" y="0"/>
                  </a:lnTo>
                  <a:lnTo>
                    <a:pt x="0" y="38290"/>
                  </a:lnTo>
                  <a:lnTo>
                    <a:pt x="61556" y="38290"/>
                  </a:lnTo>
                  <a:lnTo>
                    <a:pt x="61556" y="0"/>
                  </a:lnTo>
                  <a:close/>
                </a:path>
              </a:pathLst>
            </a:custGeom>
            <a:solidFill>
              <a:srgbClr val="3B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16936" y="1646923"/>
              <a:ext cx="61594" cy="631825"/>
            </a:xfrm>
            <a:custGeom>
              <a:avLst/>
              <a:gdLst/>
              <a:ahLst/>
              <a:cxnLst/>
              <a:rect l="l" t="t" r="r" b="b"/>
              <a:pathLst>
                <a:path w="61595" h="631825">
                  <a:moveTo>
                    <a:pt x="61556" y="0"/>
                  </a:moveTo>
                  <a:lnTo>
                    <a:pt x="0" y="0"/>
                  </a:lnTo>
                  <a:lnTo>
                    <a:pt x="0" y="631596"/>
                  </a:lnTo>
                  <a:lnTo>
                    <a:pt x="61556" y="631596"/>
                  </a:lnTo>
                  <a:lnTo>
                    <a:pt x="61556" y="0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53664" y="1861921"/>
              <a:ext cx="61594" cy="31115"/>
            </a:xfrm>
            <a:custGeom>
              <a:avLst/>
              <a:gdLst/>
              <a:ahLst/>
              <a:cxnLst/>
              <a:rect l="l" t="t" r="r" b="b"/>
              <a:pathLst>
                <a:path w="61595" h="31114">
                  <a:moveTo>
                    <a:pt x="61556" y="0"/>
                  </a:moveTo>
                  <a:lnTo>
                    <a:pt x="0" y="0"/>
                  </a:lnTo>
                  <a:lnTo>
                    <a:pt x="0" y="30911"/>
                  </a:lnTo>
                  <a:lnTo>
                    <a:pt x="61556" y="30911"/>
                  </a:lnTo>
                  <a:lnTo>
                    <a:pt x="61556" y="0"/>
                  </a:lnTo>
                  <a:close/>
                </a:path>
              </a:pathLst>
            </a:custGeom>
            <a:solidFill>
              <a:srgbClr val="3B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85300" y="1773898"/>
              <a:ext cx="61594" cy="533400"/>
            </a:xfrm>
            <a:custGeom>
              <a:avLst/>
              <a:gdLst/>
              <a:ahLst/>
              <a:cxnLst/>
              <a:rect l="l" t="t" r="r" b="b"/>
              <a:pathLst>
                <a:path w="61595" h="533400">
                  <a:moveTo>
                    <a:pt x="61556" y="0"/>
                  </a:moveTo>
                  <a:lnTo>
                    <a:pt x="0" y="0"/>
                  </a:lnTo>
                  <a:lnTo>
                    <a:pt x="0" y="533095"/>
                  </a:lnTo>
                  <a:lnTo>
                    <a:pt x="61556" y="533095"/>
                  </a:lnTo>
                  <a:lnTo>
                    <a:pt x="61556" y="0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22041" y="1971916"/>
              <a:ext cx="61594" cy="23495"/>
            </a:xfrm>
            <a:custGeom>
              <a:avLst/>
              <a:gdLst/>
              <a:ahLst/>
              <a:cxnLst/>
              <a:rect l="l" t="t" r="r" b="b"/>
              <a:pathLst>
                <a:path w="61595" h="23494">
                  <a:moveTo>
                    <a:pt x="61556" y="0"/>
                  </a:moveTo>
                  <a:lnTo>
                    <a:pt x="0" y="0"/>
                  </a:lnTo>
                  <a:lnTo>
                    <a:pt x="0" y="23482"/>
                  </a:lnTo>
                  <a:lnTo>
                    <a:pt x="61556" y="23482"/>
                  </a:lnTo>
                  <a:lnTo>
                    <a:pt x="61556" y="0"/>
                  </a:lnTo>
                  <a:close/>
                </a:path>
              </a:pathLst>
            </a:custGeom>
            <a:solidFill>
              <a:srgbClr val="3B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53664" y="1892782"/>
              <a:ext cx="61594" cy="443865"/>
            </a:xfrm>
            <a:custGeom>
              <a:avLst/>
              <a:gdLst/>
              <a:ahLst/>
              <a:cxnLst/>
              <a:rect l="l" t="t" r="r" b="b"/>
              <a:pathLst>
                <a:path w="61595" h="443864">
                  <a:moveTo>
                    <a:pt x="61556" y="0"/>
                  </a:moveTo>
                  <a:lnTo>
                    <a:pt x="0" y="0"/>
                  </a:lnTo>
                  <a:lnTo>
                    <a:pt x="0" y="443636"/>
                  </a:lnTo>
                  <a:lnTo>
                    <a:pt x="61556" y="443636"/>
                  </a:lnTo>
                  <a:lnTo>
                    <a:pt x="61556" y="0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90456" y="2053361"/>
              <a:ext cx="61594" cy="19050"/>
            </a:xfrm>
            <a:custGeom>
              <a:avLst/>
              <a:gdLst/>
              <a:ahLst/>
              <a:cxnLst/>
              <a:rect l="l" t="t" r="r" b="b"/>
              <a:pathLst>
                <a:path w="61595" h="19050">
                  <a:moveTo>
                    <a:pt x="61556" y="0"/>
                  </a:moveTo>
                  <a:lnTo>
                    <a:pt x="0" y="0"/>
                  </a:lnTo>
                  <a:lnTo>
                    <a:pt x="0" y="18707"/>
                  </a:lnTo>
                  <a:lnTo>
                    <a:pt x="61556" y="18707"/>
                  </a:lnTo>
                  <a:lnTo>
                    <a:pt x="61556" y="0"/>
                  </a:lnTo>
                  <a:close/>
                </a:path>
              </a:pathLst>
            </a:custGeom>
            <a:solidFill>
              <a:srgbClr val="3B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22041" y="1995398"/>
              <a:ext cx="61594" cy="365125"/>
            </a:xfrm>
            <a:custGeom>
              <a:avLst/>
              <a:gdLst/>
              <a:ahLst/>
              <a:cxnLst/>
              <a:rect l="l" t="t" r="r" b="b"/>
              <a:pathLst>
                <a:path w="61595" h="365125">
                  <a:moveTo>
                    <a:pt x="61556" y="0"/>
                  </a:moveTo>
                  <a:lnTo>
                    <a:pt x="0" y="0"/>
                  </a:lnTo>
                  <a:lnTo>
                    <a:pt x="0" y="364680"/>
                  </a:lnTo>
                  <a:lnTo>
                    <a:pt x="61556" y="364680"/>
                  </a:lnTo>
                  <a:lnTo>
                    <a:pt x="61556" y="0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58820" y="2123935"/>
              <a:ext cx="61594" cy="15240"/>
            </a:xfrm>
            <a:custGeom>
              <a:avLst/>
              <a:gdLst/>
              <a:ahLst/>
              <a:cxnLst/>
              <a:rect l="l" t="t" r="r" b="b"/>
              <a:pathLst>
                <a:path w="61595" h="15239">
                  <a:moveTo>
                    <a:pt x="61556" y="0"/>
                  </a:moveTo>
                  <a:lnTo>
                    <a:pt x="0" y="0"/>
                  </a:lnTo>
                  <a:lnTo>
                    <a:pt x="0" y="14719"/>
                  </a:lnTo>
                  <a:lnTo>
                    <a:pt x="61556" y="14719"/>
                  </a:lnTo>
                  <a:lnTo>
                    <a:pt x="61556" y="0"/>
                  </a:lnTo>
                  <a:close/>
                </a:path>
              </a:pathLst>
            </a:custGeom>
            <a:solidFill>
              <a:srgbClr val="3B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90456" y="2072106"/>
              <a:ext cx="61594" cy="306705"/>
            </a:xfrm>
            <a:custGeom>
              <a:avLst/>
              <a:gdLst/>
              <a:ahLst/>
              <a:cxnLst/>
              <a:rect l="l" t="t" r="r" b="b"/>
              <a:pathLst>
                <a:path w="61595" h="306705">
                  <a:moveTo>
                    <a:pt x="61556" y="0"/>
                  </a:moveTo>
                  <a:lnTo>
                    <a:pt x="0" y="0"/>
                  </a:lnTo>
                  <a:lnTo>
                    <a:pt x="0" y="306285"/>
                  </a:lnTo>
                  <a:lnTo>
                    <a:pt x="61556" y="306285"/>
                  </a:lnTo>
                  <a:lnTo>
                    <a:pt x="61556" y="0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627197" y="2184425"/>
              <a:ext cx="677545" cy="318135"/>
            </a:xfrm>
            <a:custGeom>
              <a:avLst/>
              <a:gdLst/>
              <a:ahLst/>
              <a:cxnLst/>
              <a:rect l="l" t="t" r="r" b="b"/>
              <a:pathLst>
                <a:path w="677545" h="318135">
                  <a:moveTo>
                    <a:pt x="61556" y="0"/>
                  </a:moveTo>
                  <a:lnTo>
                    <a:pt x="0" y="0"/>
                  </a:lnTo>
                  <a:lnTo>
                    <a:pt x="0" y="12484"/>
                  </a:lnTo>
                  <a:lnTo>
                    <a:pt x="61556" y="12484"/>
                  </a:lnTo>
                  <a:lnTo>
                    <a:pt x="61556" y="0"/>
                  </a:lnTo>
                  <a:close/>
                </a:path>
                <a:path w="677545" h="318135">
                  <a:moveTo>
                    <a:pt x="129921" y="52768"/>
                  </a:moveTo>
                  <a:lnTo>
                    <a:pt x="68364" y="52768"/>
                  </a:lnTo>
                  <a:lnTo>
                    <a:pt x="68364" y="62928"/>
                  </a:lnTo>
                  <a:lnTo>
                    <a:pt x="129921" y="62928"/>
                  </a:lnTo>
                  <a:lnTo>
                    <a:pt x="129921" y="52768"/>
                  </a:lnTo>
                  <a:close/>
                </a:path>
                <a:path w="677545" h="318135">
                  <a:moveTo>
                    <a:pt x="198335" y="102692"/>
                  </a:moveTo>
                  <a:lnTo>
                    <a:pt x="136779" y="102692"/>
                  </a:lnTo>
                  <a:lnTo>
                    <a:pt x="136779" y="111023"/>
                  </a:lnTo>
                  <a:lnTo>
                    <a:pt x="198335" y="111023"/>
                  </a:lnTo>
                  <a:lnTo>
                    <a:pt x="198335" y="102692"/>
                  </a:lnTo>
                  <a:close/>
                </a:path>
                <a:path w="677545" h="318135">
                  <a:moveTo>
                    <a:pt x="266700" y="151955"/>
                  </a:moveTo>
                  <a:lnTo>
                    <a:pt x="205143" y="151955"/>
                  </a:lnTo>
                  <a:lnTo>
                    <a:pt x="205143" y="158330"/>
                  </a:lnTo>
                  <a:lnTo>
                    <a:pt x="266700" y="158330"/>
                  </a:lnTo>
                  <a:lnTo>
                    <a:pt x="266700" y="151955"/>
                  </a:lnTo>
                  <a:close/>
                </a:path>
                <a:path w="677545" h="318135">
                  <a:moveTo>
                    <a:pt x="335076" y="198742"/>
                  </a:moveTo>
                  <a:lnTo>
                    <a:pt x="273519" y="198742"/>
                  </a:lnTo>
                  <a:lnTo>
                    <a:pt x="273519" y="203212"/>
                  </a:lnTo>
                  <a:lnTo>
                    <a:pt x="335076" y="203212"/>
                  </a:lnTo>
                  <a:lnTo>
                    <a:pt x="335076" y="198742"/>
                  </a:lnTo>
                  <a:close/>
                </a:path>
                <a:path w="677545" h="318135">
                  <a:moveTo>
                    <a:pt x="403491" y="241452"/>
                  </a:moveTo>
                  <a:lnTo>
                    <a:pt x="341934" y="241452"/>
                  </a:lnTo>
                  <a:lnTo>
                    <a:pt x="341934" y="244843"/>
                  </a:lnTo>
                  <a:lnTo>
                    <a:pt x="403491" y="244843"/>
                  </a:lnTo>
                  <a:lnTo>
                    <a:pt x="403491" y="241452"/>
                  </a:lnTo>
                  <a:close/>
                </a:path>
                <a:path w="677545" h="318135">
                  <a:moveTo>
                    <a:pt x="471855" y="274015"/>
                  </a:moveTo>
                  <a:lnTo>
                    <a:pt x="410298" y="274015"/>
                  </a:lnTo>
                  <a:lnTo>
                    <a:pt x="410298" y="276364"/>
                  </a:lnTo>
                  <a:lnTo>
                    <a:pt x="471855" y="276364"/>
                  </a:lnTo>
                  <a:lnTo>
                    <a:pt x="471855" y="274015"/>
                  </a:lnTo>
                  <a:close/>
                </a:path>
                <a:path w="677545" h="318135">
                  <a:moveTo>
                    <a:pt x="540207" y="297802"/>
                  </a:moveTo>
                  <a:lnTo>
                    <a:pt x="478663" y="297802"/>
                  </a:lnTo>
                  <a:lnTo>
                    <a:pt x="478663" y="298805"/>
                  </a:lnTo>
                  <a:lnTo>
                    <a:pt x="540207" y="298805"/>
                  </a:lnTo>
                  <a:lnTo>
                    <a:pt x="540207" y="297802"/>
                  </a:lnTo>
                  <a:close/>
                </a:path>
                <a:path w="677545" h="318135">
                  <a:moveTo>
                    <a:pt x="608596" y="311175"/>
                  </a:moveTo>
                  <a:lnTo>
                    <a:pt x="547039" y="311175"/>
                  </a:lnTo>
                  <a:lnTo>
                    <a:pt x="547039" y="311569"/>
                  </a:lnTo>
                  <a:lnTo>
                    <a:pt x="608596" y="311569"/>
                  </a:lnTo>
                  <a:lnTo>
                    <a:pt x="608596" y="311175"/>
                  </a:lnTo>
                  <a:close/>
                </a:path>
                <a:path w="677545" h="318135">
                  <a:moveTo>
                    <a:pt x="677011" y="317423"/>
                  </a:moveTo>
                  <a:lnTo>
                    <a:pt x="615454" y="317423"/>
                  </a:lnTo>
                  <a:lnTo>
                    <a:pt x="615454" y="317639"/>
                  </a:lnTo>
                  <a:lnTo>
                    <a:pt x="677011" y="317639"/>
                  </a:lnTo>
                  <a:lnTo>
                    <a:pt x="677011" y="317423"/>
                  </a:lnTo>
                  <a:close/>
                </a:path>
              </a:pathLst>
            </a:custGeom>
            <a:solidFill>
              <a:srgbClr val="3B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58820" y="2138616"/>
              <a:ext cx="814069" cy="365760"/>
            </a:xfrm>
            <a:custGeom>
              <a:avLst/>
              <a:gdLst/>
              <a:ahLst/>
              <a:cxnLst/>
              <a:rect l="l" t="t" r="r" b="b"/>
              <a:pathLst>
                <a:path w="814070" h="365760">
                  <a:moveTo>
                    <a:pt x="61556" y="0"/>
                  </a:moveTo>
                  <a:lnTo>
                    <a:pt x="0" y="0"/>
                  </a:lnTo>
                  <a:lnTo>
                    <a:pt x="0" y="256108"/>
                  </a:lnTo>
                  <a:lnTo>
                    <a:pt x="61556" y="256108"/>
                  </a:lnTo>
                  <a:lnTo>
                    <a:pt x="61556" y="0"/>
                  </a:lnTo>
                  <a:close/>
                </a:path>
                <a:path w="814070" h="365760">
                  <a:moveTo>
                    <a:pt x="129933" y="58242"/>
                  </a:moveTo>
                  <a:lnTo>
                    <a:pt x="68376" y="58242"/>
                  </a:lnTo>
                  <a:lnTo>
                    <a:pt x="68376" y="273900"/>
                  </a:lnTo>
                  <a:lnTo>
                    <a:pt x="129933" y="273900"/>
                  </a:lnTo>
                  <a:lnTo>
                    <a:pt x="129933" y="58242"/>
                  </a:lnTo>
                  <a:close/>
                </a:path>
                <a:path w="814070" h="365760">
                  <a:moveTo>
                    <a:pt x="198297" y="108686"/>
                  </a:moveTo>
                  <a:lnTo>
                    <a:pt x="136740" y="108686"/>
                  </a:lnTo>
                  <a:lnTo>
                    <a:pt x="136740" y="290309"/>
                  </a:lnTo>
                  <a:lnTo>
                    <a:pt x="198297" y="290309"/>
                  </a:lnTo>
                  <a:lnTo>
                    <a:pt x="198297" y="108686"/>
                  </a:lnTo>
                  <a:close/>
                </a:path>
                <a:path w="814070" h="365760">
                  <a:moveTo>
                    <a:pt x="266712" y="156832"/>
                  </a:moveTo>
                  <a:lnTo>
                    <a:pt x="205155" y="156832"/>
                  </a:lnTo>
                  <a:lnTo>
                    <a:pt x="205155" y="305854"/>
                  </a:lnTo>
                  <a:lnTo>
                    <a:pt x="266712" y="305854"/>
                  </a:lnTo>
                  <a:lnTo>
                    <a:pt x="266712" y="156832"/>
                  </a:lnTo>
                  <a:close/>
                </a:path>
                <a:path w="814070" h="365760">
                  <a:moveTo>
                    <a:pt x="335076" y="204152"/>
                  </a:moveTo>
                  <a:lnTo>
                    <a:pt x="273519" y="204152"/>
                  </a:lnTo>
                  <a:lnTo>
                    <a:pt x="273519" y="318744"/>
                  </a:lnTo>
                  <a:lnTo>
                    <a:pt x="335076" y="318744"/>
                  </a:lnTo>
                  <a:lnTo>
                    <a:pt x="335076" y="204152"/>
                  </a:lnTo>
                  <a:close/>
                </a:path>
                <a:path w="814070" h="365760">
                  <a:moveTo>
                    <a:pt x="403453" y="249034"/>
                  </a:moveTo>
                  <a:lnTo>
                    <a:pt x="341896" y="249034"/>
                  </a:lnTo>
                  <a:lnTo>
                    <a:pt x="341896" y="331724"/>
                  </a:lnTo>
                  <a:lnTo>
                    <a:pt x="403453" y="331724"/>
                  </a:lnTo>
                  <a:lnTo>
                    <a:pt x="403453" y="249034"/>
                  </a:lnTo>
                  <a:close/>
                </a:path>
                <a:path w="814070" h="365760">
                  <a:moveTo>
                    <a:pt x="471868" y="290664"/>
                  </a:moveTo>
                  <a:lnTo>
                    <a:pt x="410311" y="290664"/>
                  </a:lnTo>
                  <a:lnTo>
                    <a:pt x="410311" y="343662"/>
                  </a:lnTo>
                  <a:lnTo>
                    <a:pt x="471868" y="343662"/>
                  </a:lnTo>
                  <a:lnTo>
                    <a:pt x="471868" y="290664"/>
                  </a:lnTo>
                  <a:close/>
                </a:path>
                <a:path w="814070" h="365760">
                  <a:moveTo>
                    <a:pt x="540232" y="322173"/>
                  </a:moveTo>
                  <a:lnTo>
                    <a:pt x="478675" y="322173"/>
                  </a:lnTo>
                  <a:lnTo>
                    <a:pt x="478675" y="353212"/>
                  </a:lnTo>
                  <a:lnTo>
                    <a:pt x="540232" y="353212"/>
                  </a:lnTo>
                  <a:lnTo>
                    <a:pt x="540232" y="322173"/>
                  </a:lnTo>
                  <a:close/>
                </a:path>
                <a:path w="814070" h="365760">
                  <a:moveTo>
                    <a:pt x="608584" y="344614"/>
                  </a:moveTo>
                  <a:lnTo>
                    <a:pt x="547039" y="344614"/>
                  </a:lnTo>
                  <a:lnTo>
                    <a:pt x="547039" y="359549"/>
                  </a:lnTo>
                  <a:lnTo>
                    <a:pt x="608584" y="359549"/>
                  </a:lnTo>
                  <a:lnTo>
                    <a:pt x="608584" y="344614"/>
                  </a:lnTo>
                  <a:close/>
                </a:path>
                <a:path w="814070" h="365760">
                  <a:moveTo>
                    <a:pt x="676973" y="357378"/>
                  </a:moveTo>
                  <a:lnTo>
                    <a:pt x="615416" y="357378"/>
                  </a:lnTo>
                  <a:lnTo>
                    <a:pt x="615416" y="362800"/>
                  </a:lnTo>
                  <a:lnTo>
                    <a:pt x="676973" y="362800"/>
                  </a:lnTo>
                  <a:lnTo>
                    <a:pt x="676973" y="357378"/>
                  </a:lnTo>
                  <a:close/>
                </a:path>
                <a:path w="814070" h="365760">
                  <a:moveTo>
                    <a:pt x="745388" y="363448"/>
                  </a:moveTo>
                  <a:lnTo>
                    <a:pt x="683831" y="363448"/>
                  </a:lnTo>
                  <a:lnTo>
                    <a:pt x="683831" y="364756"/>
                  </a:lnTo>
                  <a:lnTo>
                    <a:pt x="745388" y="364756"/>
                  </a:lnTo>
                  <a:lnTo>
                    <a:pt x="745388" y="363448"/>
                  </a:lnTo>
                  <a:close/>
                </a:path>
                <a:path w="814070" h="365760">
                  <a:moveTo>
                    <a:pt x="813739" y="365226"/>
                  </a:moveTo>
                  <a:lnTo>
                    <a:pt x="752195" y="365226"/>
                  </a:lnTo>
                  <a:lnTo>
                    <a:pt x="752195" y="365404"/>
                  </a:lnTo>
                  <a:lnTo>
                    <a:pt x="813739" y="365404"/>
                  </a:lnTo>
                  <a:lnTo>
                    <a:pt x="813739" y="365226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64690" y="2074976"/>
              <a:ext cx="1908175" cy="429895"/>
            </a:xfrm>
            <a:custGeom>
              <a:avLst/>
              <a:gdLst/>
              <a:ahLst/>
              <a:cxnLst/>
              <a:rect l="l" t="t" r="r" b="b"/>
              <a:pathLst>
                <a:path w="1908175" h="429894">
                  <a:moveTo>
                    <a:pt x="61544" y="0"/>
                  </a:moveTo>
                  <a:lnTo>
                    <a:pt x="0" y="0"/>
                  </a:lnTo>
                  <a:lnTo>
                    <a:pt x="0" y="429348"/>
                  </a:lnTo>
                  <a:lnTo>
                    <a:pt x="61544" y="429348"/>
                  </a:lnTo>
                  <a:lnTo>
                    <a:pt x="61544" y="0"/>
                  </a:lnTo>
                  <a:close/>
                </a:path>
                <a:path w="1908175" h="429894">
                  <a:moveTo>
                    <a:pt x="129971" y="6121"/>
                  </a:moveTo>
                  <a:lnTo>
                    <a:pt x="68414" y="6121"/>
                  </a:lnTo>
                  <a:lnTo>
                    <a:pt x="68414" y="429348"/>
                  </a:lnTo>
                  <a:lnTo>
                    <a:pt x="129971" y="429348"/>
                  </a:lnTo>
                  <a:lnTo>
                    <a:pt x="129971" y="6121"/>
                  </a:lnTo>
                  <a:close/>
                </a:path>
                <a:path w="1908175" h="429894">
                  <a:moveTo>
                    <a:pt x="198335" y="14363"/>
                  </a:moveTo>
                  <a:lnTo>
                    <a:pt x="136779" y="14363"/>
                  </a:lnTo>
                  <a:lnTo>
                    <a:pt x="136779" y="429348"/>
                  </a:lnTo>
                  <a:lnTo>
                    <a:pt x="198335" y="429348"/>
                  </a:lnTo>
                  <a:lnTo>
                    <a:pt x="198335" y="14363"/>
                  </a:lnTo>
                  <a:close/>
                </a:path>
                <a:path w="1908175" h="429894">
                  <a:moveTo>
                    <a:pt x="266700" y="22999"/>
                  </a:moveTo>
                  <a:lnTo>
                    <a:pt x="205155" y="22999"/>
                  </a:lnTo>
                  <a:lnTo>
                    <a:pt x="205155" y="429348"/>
                  </a:lnTo>
                  <a:lnTo>
                    <a:pt x="266700" y="429348"/>
                  </a:lnTo>
                  <a:lnTo>
                    <a:pt x="266700" y="22999"/>
                  </a:lnTo>
                  <a:close/>
                </a:path>
                <a:path w="1908175" h="429894">
                  <a:moveTo>
                    <a:pt x="335127" y="34594"/>
                  </a:moveTo>
                  <a:lnTo>
                    <a:pt x="273570" y="34594"/>
                  </a:lnTo>
                  <a:lnTo>
                    <a:pt x="273570" y="429348"/>
                  </a:lnTo>
                  <a:lnTo>
                    <a:pt x="335127" y="429348"/>
                  </a:lnTo>
                  <a:lnTo>
                    <a:pt x="335127" y="34594"/>
                  </a:lnTo>
                  <a:close/>
                </a:path>
                <a:path w="1908175" h="429894">
                  <a:moveTo>
                    <a:pt x="403491" y="48006"/>
                  </a:moveTo>
                  <a:lnTo>
                    <a:pt x="341934" y="48006"/>
                  </a:lnTo>
                  <a:lnTo>
                    <a:pt x="341934" y="429348"/>
                  </a:lnTo>
                  <a:lnTo>
                    <a:pt x="403491" y="429348"/>
                  </a:lnTo>
                  <a:lnTo>
                    <a:pt x="403491" y="48006"/>
                  </a:lnTo>
                  <a:close/>
                </a:path>
                <a:path w="1908175" h="429894">
                  <a:moveTo>
                    <a:pt x="471855" y="65976"/>
                  </a:moveTo>
                  <a:lnTo>
                    <a:pt x="410298" y="65976"/>
                  </a:lnTo>
                  <a:lnTo>
                    <a:pt x="410298" y="429348"/>
                  </a:lnTo>
                  <a:lnTo>
                    <a:pt x="471855" y="429348"/>
                  </a:lnTo>
                  <a:lnTo>
                    <a:pt x="471855" y="65976"/>
                  </a:lnTo>
                  <a:close/>
                </a:path>
                <a:path w="1908175" h="429894">
                  <a:moveTo>
                    <a:pt x="540232" y="90246"/>
                  </a:moveTo>
                  <a:lnTo>
                    <a:pt x="478675" y="90246"/>
                  </a:lnTo>
                  <a:lnTo>
                    <a:pt x="478675" y="429348"/>
                  </a:lnTo>
                  <a:lnTo>
                    <a:pt x="540232" y="429348"/>
                  </a:lnTo>
                  <a:lnTo>
                    <a:pt x="540232" y="90246"/>
                  </a:lnTo>
                  <a:close/>
                </a:path>
                <a:path w="1908175" h="429894">
                  <a:moveTo>
                    <a:pt x="608647" y="116636"/>
                  </a:moveTo>
                  <a:lnTo>
                    <a:pt x="547090" y="116636"/>
                  </a:lnTo>
                  <a:lnTo>
                    <a:pt x="547090" y="429348"/>
                  </a:lnTo>
                  <a:lnTo>
                    <a:pt x="608647" y="429348"/>
                  </a:lnTo>
                  <a:lnTo>
                    <a:pt x="608647" y="116636"/>
                  </a:lnTo>
                  <a:close/>
                </a:path>
                <a:path w="1908175" h="429894">
                  <a:moveTo>
                    <a:pt x="677011" y="146240"/>
                  </a:moveTo>
                  <a:lnTo>
                    <a:pt x="615454" y="146240"/>
                  </a:lnTo>
                  <a:lnTo>
                    <a:pt x="615454" y="429348"/>
                  </a:lnTo>
                  <a:lnTo>
                    <a:pt x="677011" y="429348"/>
                  </a:lnTo>
                  <a:lnTo>
                    <a:pt x="677011" y="146240"/>
                  </a:lnTo>
                  <a:close/>
                </a:path>
                <a:path w="1908175" h="429894">
                  <a:moveTo>
                    <a:pt x="745388" y="172974"/>
                  </a:moveTo>
                  <a:lnTo>
                    <a:pt x="683831" y="172974"/>
                  </a:lnTo>
                  <a:lnTo>
                    <a:pt x="683831" y="429348"/>
                  </a:lnTo>
                  <a:lnTo>
                    <a:pt x="745388" y="429348"/>
                  </a:lnTo>
                  <a:lnTo>
                    <a:pt x="745388" y="172974"/>
                  </a:lnTo>
                  <a:close/>
                </a:path>
                <a:path w="1908175" h="429894">
                  <a:moveTo>
                    <a:pt x="813803" y="203542"/>
                  </a:moveTo>
                  <a:lnTo>
                    <a:pt x="752246" y="203542"/>
                  </a:lnTo>
                  <a:lnTo>
                    <a:pt x="752246" y="429348"/>
                  </a:lnTo>
                  <a:lnTo>
                    <a:pt x="813803" y="429348"/>
                  </a:lnTo>
                  <a:lnTo>
                    <a:pt x="813803" y="203542"/>
                  </a:lnTo>
                  <a:close/>
                </a:path>
                <a:path w="1908175" h="429894">
                  <a:moveTo>
                    <a:pt x="882167" y="232029"/>
                  </a:moveTo>
                  <a:lnTo>
                    <a:pt x="820610" y="232029"/>
                  </a:lnTo>
                  <a:lnTo>
                    <a:pt x="820610" y="429348"/>
                  </a:lnTo>
                  <a:lnTo>
                    <a:pt x="882167" y="429348"/>
                  </a:lnTo>
                  <a:lnTo>
                    <a:pt x="882167" y="232029"/>
                  </a:lnTo>
                  <a:close/>
                </a:path>
                <a:path w="1908175" h="429894">
                  <a:moveTo>
                    <a:pt x="950531" y="261442"/>
                  </a:moveTo>
                  <a:lnTo>
                    <a:pt x="888974" y="261442"/>
                  </a:lnTo>
                  <a:lnTo>
                    <a:pt x="888974" y="429348"/>
                  </a:lnTo>
                  <a:lnTo>
                    <a:pt x="950531" y="429348"/>
                  </a:lnTo>
                  <a:lnTo>
                    <a:pt x="950531" y="261442"/>
                  </a:lnTo>
                  <a:close/>
                </a:path>
                <a:path w="1908175" h="429894">
                  <a:moveTo>
                    <a:pt x="1018908" y="285102"/>
                  </a:moveTo>
                  <a:lnTo>
                    <a:pt x="957351" y="285102"/>
                  </a:lnTo>
                  <a:lnTo>
                    <a:pt x="957351" y="429348"/>
                  </a:lnTo>
                  <a:lnTo>
                    <a:pt x="1018908" y="429348"/>
                  </a:lnTo>
                  <a:lnTo>
                    <a:pt x="1018908" y="285102"/>
                  </a:lnTo>
                  <a:close/>
                </a:path>
                <a:path w="1908175" h="429894">
                  <a:moveTo>
                    <a:pt x="1087323" y="303428"/>
                  </a:moveTo>
                  <a:lnTo>
                    <a:pt x="1025766" y="303428"/>
                  </a:lnTo>
                  <a:lnTo>
                    <a:pt x="1025766" y="429348"/>
                  </a:lnTo>
                  <a:lnTo>
                    <a:pt x="1087323" y="429348"/>
                  </a:lnTo>
                  <a:lnTo>
                    <a:pt x="1087323" y="303428"/>
                  </a:lnTo>
                  <a:close/>
                </a:path>
                <a:path w="1908175" h="429894">
                  <a:moveTo>
                    <a:pt x="1155687" y="319786"/>
                  </a:moveTo>
                  <a:lnTo>
                    <a:pt x="1094130" y="319786"/>
                  </a:lnTo>
                  <a:lnTo>
                    <a:pt x="1094130" y="429348"/>
                  </a:lnTo>
                  <a:lnTo>
                    <a:pt x="1155687" y="429348"/>
                  </a:lnTo>
                  <a:lnTo>
                    <a:pt x="1155687" y="319786"/>
                  </a:lnTo>
                  <a:close/>
                </a:path>
                <a:path w="1908175" h="429894">
                  <a:moveTo>
                    <a:pt x="1224064" y="337578"/>
                  </a:moveTo>
                  <a:lnTo>
                    <a:pt x="1162507" y="337578"/>
                  </a:lnTo>
                  <a:lnTo>
                    <a:pt x="1162507" y="429348"/>
                  </a:lnTo>
                  <a:lnTo>
                    <a:pt x="1224064" y="429348"/>
                  </a:lnTo>
                  <a:lnTo>
                    <a:pt x="1224064" y="337578"/>
                  </a:lnTo>
                  <a:close/>
                </a:path>
                <a:path w="1908175" h="429894">
                  <a:moveTo>
                    <a:pt x="1292428" y="353987"/>
                  </a:moveTo>
                  <a:lnTo>
                    <a:pt x="1230871" y="353987"/>
                  </a:lnTo>
                  <a:lnTo>
                    <a:pt x="1230871" y="429348"/>
                  </a:lnTo>
                  <a:lnTo>
                    <a:pt x="1292428" y="429348"/>
                  </a:lnTo>
                  <a:lnTo>
                    <a:pt x="1292428" y="353987"/>
                  </a:lnTo>
                  <a:close/>
                </a:path>
                <a:path w="1908175" h="429894">
                  <a:moveTo>
                    <a:pt x="1360843" y="369506"/>
                  </a:moveTo>
                  <a:lnTo>
                    <a:pt x="1299286" y="369506"/>
                  </a:lnTo>
                  <a:lnTo>
                    <a:pt x="1299286" y="429348"/>
                  </a:lnTo>
                  <a:lnTo>
                    <a:pt x="1360843" y="429348"/>
                  </a:lnTo>
                  <a:lnTo>
                    <a:pt x="1360843" y="369506"/>
                  </a:lnTo>
                  <a:close/>
                </a:path>
                <a:path w="1908175" h="429894">
                  <a:moveTo>
                    <a:pt x="1429207" y="382384"/>
                  </a:moveTo>
                  <a:lnTo>
                    <a:pt x="1367650" y="382384"/>
                  </a:lnTo>
                  <a:lnTo>
                    <a:pt x="1367650" y="429348"/>
                  </a:lnTo>
                  <a:lnTo>
                    <a:pt x="1429207" y="429348"/>
                  </a:lnTo>
                  <a:lnTo>
                    <a:pt x="1429207" y="382384"/>
                  </a:lnTo>
                  <a:close/>
                </a:path>
                <a:path w="1908175" h="429894">
                  <a:moveTo>
                    <a:pt x="1497584" y="395376"/>
                  </a:moveTo>
                  <a:lnTo>
                    <a:pt x="1436027" y="395376"/>
                  </a:lnTo>
                  <a:lnTo>
                    <a:pt x="1436027" y="429348"/>
                  </a:lnTo>
                  <a:lnTo>
                    <a:pt x="1497584" y="429348"/>
                  </a:lnTo>
                  <a:lnTo>
                    <a:pt x="1497584" y="395376"/>
                  </a:lnTo>
                  <a:close/>
                </a:path>
                <a:path w="1908175" h="429894">
                  <a:moveTo>
                    <a:pt x="1565998" y="407314"/>
                  </a:moveTo>
                  <a:lnTo>
                    <a:pt x="1504442" y="407314"/>
                  </a:lnTo>
                  <a:lnTo>
                    <a:pt x="1504442" y="429348"/>
                  </a:lnTo>
                  <a:lnTo>
                    <a:pt x="1565998" y="429348"/>
                  </a:lnTo>
                  <a:lnTo>
                    <a:pt x="1565998" y="407314"/>
                  </a:lnTo>
                  <a:close/>
                </a:path>
                <a:path w="1908175" h="429894">
                  <a:moveTo>
                    <a:pt x="1634363" y="416852"/>
                  </a:moveTo>
                  <a:lnTo>
                    <a:pt x="1572806" y="416852"/>
                  </a:lnTo>
                  <a:lnTo>
                    <a:pt x="1572806" y="429348"/>
                  </a:lnTo>
                  <a:lnTo>
                    <a:pt x="1634363" y="429348"/>
                  </a:lnTo>
                  <a:lnTo>
                    <a:pt x="1634363" y="416852"/>
                  </a:lnTo>
                  <a:close/>
                </a:path>
                <a:path w="1908175" h="429894">
                  <a:moveTo>
                    <a:pt x="1702714" y="423227"/>
                  </a:moveTo>
                  <a:lnTo>
                    <a:pt x="1641170" y="423227"/>
                  </a:lnTo>
                  <a:lnTo>
                    <a:pt x="1641170" y="429348"/>
                  </a:lnTo>
                  <a:lnTo>
                    <a:pt x="1702714" y="429348"/>
                  </a:lnTo>
                  <a:lnTo>
                    <a:pt x="1702714" y="423227"/>
                  </a:lnTo>
                  <a:close/>
                </a:path>
                <a:path w="1908175" h="429894">
                  <a:moveTo>
                    <a:pt x="1771103" y="426440"/>
                  </a:moveTo>
                  <a:lnTo>
                    <a:pt x="1709547" y="426440"/>
                  </a:lnTo>
                  <a:lnTo>
                    <a:pt x="1709547" y="429348"/>
                  </a:lnTo>
                  <a:lnTo>
                    <a:pt x="1771103" y="429348"/>
                  </a:lnTo>
                  <a:lnTo>
                    <a:pt x="1771103" y="426440"/>
                  </a:lnTo>
                  <a:close/>
                </a:path>
                <a:path w="1908175" h="429894">
                  <a:moveTo>
                    <a:pt x="1839518" y="428409"/>
                  </a:moveTo>
                  <a:lnTo>
                    <a:pt x="1777961" y="428409"/>
                  </a:lnTo>
                  <a:lnTo>
                    <a:pt x="1777961" y="429348"/>
                  </a:lnTo>
                  <a:lnTo>
                    <a:pt x="1839518" y="429348"/>
                  </a:lnTo>
                  <a:lnTo>
                    <a:pt x="1839518" y="428409"/>
                  </a:lnTo>
                  <a:close/>
                </a:path>
                <a:path w="1908175" h="429894">
                  <a:moveTo>
                    <a:pt x="1907870" y="429094"/>
                  </a:moveTo>
                  <a:lnTo>
                    <a:pt x="1846326" y="429094"/>
                  </a:lnTo>
                  <a:lnTo>
                    <a:pt x="1846326" y="429348"/>
                  </a:lnTo>
                  <a:lnTo>
                    <a:pt x="1907870" y="429348"/>
                  </a:lnTo>
                  <a:lnTo>
                    <a:pt x="1907870" y="429094"/>
                  </a:lnTo>
                  <a:close/>
                </a:path>
              </a:pathLst>
            </a:custGeom>
            <a:solidFill>
              <a:srgbClr val="008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6349713" y="626172"/>
            <a:ext cx="2190115" cy="1984375"/>
            <a:chOff x="6349713" y="626172"/>
            <a:chExt cx="2190115" cy="1984375"/>
          </a:xfrm>
        </p:grpSpPr>
        <p:sp>
          <p:nvSpPr>
            <p:cNvPr id="52" name="object 52"/>
            <p:cNvSpPr/>
            <p:nvPr/>
          </p:nvSpPr>
          <p:spPr>
            <a:xfrm>
              <a:off x="6365885" y="626172"/>
              <a:ext cx="0" cy="1967864"/>
            </a:xfrm>
            <a:custGeom>
              <a:avLst/>
              <a:gdLst/>
              <a:ahLst/>
              <a:cxnLst/>
              <a:rect l="l" t="t" r="r" b="b"/>
              <a:pathLst>
                <a:path h="1967864">
                  <a:moveTo>
                    <a:pt x="0" y="1967573"/>
                  </a:moveTo>
                  <a:lnTo>
                    <a:pt x="0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49713" y="2504325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>
                  <a:moveTo>
                    <a:pt x="0" y="0"/>
                  </a:moveTo>
                  <a:lnTo>
                    <a:pt x="16171" y="0"/>
                  </a:lnTo>
                </a:path>
              </a:pathLst>
            </a:custGeom>
            <a:ln w="629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49713" y="2062904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>
                  <a:moveTo>
                    <a:pt x="0" y="0"/>
                  </a:moveTo>
                  <a:lnTo>
                    <a:pt x="16171" y="0"/>
                  </a:lnTo>
                </a:path>
              </a:pathLst>
            </a:custGeom>
            <a:ln w="629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49713" y="1621484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>
                  <a:moveTo>
                    <a:pt x="0" y="0"/>
                  </a:moveTo>
                  <a:lnTo>
                    <a:pt x="16171" y="0"/>
                  </a:lnTo>
                </a:path>
              </a:pathLst>
            </a:custGeom>
            <a:ln w="629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49713" y="1180020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>
                  <a:moveTo>
                    <a:pt x="0" y="0"/>
                  </a:moveTo>
                  <a:lnTo>
                    <a:pt x="16171" y="0"/>
                  </a:lnTo>
                </a:path>
              </a:pathLst>
            </a:custGeom>
            <a:ln w="629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49713" y="738600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>
                  <a:moveTo>
                    <a:pt x="0" y="0"/>
                  </a:moveTo>
                  <a:lnTo>
                    <a:pt x="16171" y="0"/>
                  </a:lnTo>
                </a:path>
              </a:pathLst>
            </a:custGeom>
            <a:ln w="629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65885" y="2593746"/>
              <a:ext cx="2174240" cy="0"/>
            </a:xfrm>
            <a:custGeom>
              <a:avLst/>
              <a:gdLst/>
              <a:ahLst/>
              <a:cxnLst/>
              <a:rect l="l" t="t" r="r" b="b"/>
              <a:pathLst>
                <a:path w="2174240">
                  <a:moveTo>
                    <a:pt x="0" y="0"/>
                  </a:moveTo>
                  <a:lnTo>
                    <a:pt x="2173871" y="0"/>
                  </a:lnTo>
                </a:path>
              </a:pathLst>
            </a:custGeom>
            <a:ln w="62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95471" y="2593746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0" y="16234"/>
                  </a:moveTo>
                  <a:lnTo>
                    <a:pt x="0" y="0"/>
                  </a:lnTo>
                </a:path>
              </a:pathLst>
            </a:custGeom>
            <a:ln w="6286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179298" y="2593746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0" y="16234"/>
                  </a:moveTo>
                  <a:lnTo>
                    <a:pt x="0" y="0"/>
                  </a:lnTo>
                </a:path>
              </a:pathLst>
            </a:custGeom>
            <a:ln w="6286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863125" y="2593746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0" y="16234"/>
                  </a:moveTo>
                  <a:lnTo>
                    <a:pt x="0" y="0"/>
                  </a:lnTo>
                </a:path>
              </a:pathLst>
            </a:custGeom>
            <a:ln w="6286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251736" y="2458243"/>
            <a:ext cx="9779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-25" dirty="0">
                <a:solidFill>
                  <a:srgbClr val="4D4D4D"/>
                </a:solidFill>
                <a:latin typeface="Helvetica"/>
                <a:cs typeface="Helvetica"/>
              </a:rPr>
              <a:t>0.0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251736" y="2016778"/>
            <a:ext cx="9779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-25" dirty="0">
                <a:solidFill>
                  <a:srgbClr val="4D4D4D"/>
                </a:solidFill>
                <a:latin typeface="Helvetica"/>
                <a:cs typeface="Helvetica"/>
              </a:rPr>
              <a:t>0.1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51736" y="1575364"/>
            <a:ext cx="9779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-25" dirty="0">
                <a:solidFill>
                  <a:srgbClr val="4D4D4D"/>
                </a:solidFill>
                <a:latin typeface="Helvetica"/>
                <a:cs typeface="Helvetica"/>
              </a:rPr>
              <a:t>0.2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51736" y="1133951"/>
            <a:ext cx="9779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-25" dirty="0">
                <a:solidFill>
                  <a:srgbClr val="4D4D4D"/>
                </a:solidFill>
                <a:latin typeface="Helvetica"/>
                <a:cs typeface="Helvetica"/>
              </a:rPr>
              <a:t>0.3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251736" y="692538"/>
            <a:ext cx="9779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-25" dirty="0">
                <a:solidFill>
                  <a:srgbClr val="4D4D4D"/>
                </a:solidFill>
                <a:latin typeface="Helvetica"/>
                <a:cs typeface="Helvetica"/>
              </a:rPr>
              <a:t>0.4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453854" y="2595544"/>
            <a:ext cx="8382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-25" dirty="0">
                <a:solidFill>
                  <a:srgbClr val="4D4D4D"/>
                </a:solidFill>
                <a:latin typeface="Helvetica"/>
                <a:cs typeface="Helvetica"/>
              </a:rPr>
              <a:t>40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37678" y="2595544"/>
            <a:ext cx="8382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-25" dirty="0">
                <a:solidFill>
                  <a:srgbClr val="4D4D4D"/>
                </a:solidFill>
                <a:latin typeface="Helvetica"/>
                <a:cs typeface="Helvetica"/>
              </a:rPr>
              <a:t>50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821501" y="2595544"/>
            <a:ext cx="8382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-25" dirty="0">
                <a:solidFill>
                  <a:srgbClr val="4D4D4D"/>
                </a:solidFill>
                <a:latin typeface="Helvetica"/>
                <a:cs typeface="Helvetica"/>
              </a:rPr>
              <a:t>60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82290" y="2642730"/>
            <a:ext cx="2514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Helvetica"/>
                <a:cs typeface="Helvetica"/>
              </a:rPr>
              <a:t>Age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171138" y="788079"/>
            <a:ext cx="90805" cy="164401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95"/>
              </a:lnSpc>
            </a:pPr>
            <a:r>
              <a:rPr sz="500" dirty="0">
                <a:latin typeface="Helvetica"/>
                <a:cs typeface="Helvetica"/>
              </a:rPr>
              <a:t>Proportion</a:t>
            </a:r>
            <a:r>
              <a:rPr sz="500" spc="20" dirty="0">
                <a:latin typeface="Helvetica"/>
                <a:cs typeface="Helvetica"/>
              </a:rPr>
              <a:t> </a:t>
            </a:r>
            <a:r>
              <a:rPr sz="500" dirty="0">
                <a:latin typeface="Helvetica"/>
                <a:cs typeface="Helvetica"/>
              </a:rPr>
              <a:t>PCE−10yr</a:t>
            </a:r>
            <a:r>
              <a:rPr sz="500" spc="20" dirty="0">
                <a:latin typeface="Helvetica"/>
                <a:cs typeface="Helvetica"/>
              </a:rPr>
              <a:t> </a:t>
            </a:r>
            <a:r>
              <a:rPr sz="500" dirty="0">
                <a:latin typeface="Helvetica"/>
                <a:cs typeface="Helvetica"/>
              </a:rPr>
              <a:t>&lt;5%</a:t>
            </a:r>
            <a:r>
              <a:rPr sz="500" spc="20" dirty="0">
                <a:latin typeface="Helvetica"/>
                <a:cs typeface="Helvetica"/>
              </a:rPr>
              <a:t> </a:t>
            </a:r>
            <a:r>
              <a:rPr sz="500" dirty="0">
                <a:latin typeface="Helvetica"/>
                <a:cs typeface="Helvetica"/>
              </a:rPr>
              <a:t>and</a:t>
            </a:r>
            <a:r>
              <a:rPr sz="500" spc="20" dirty="0">
                <a:latin typeface="Helvetica"/>
                <a:cs typeface="Helvetica"/>
              </a:rPr>
              <a:t> </a:t>
            </a:r>
            <a:r>
              <a:rPr sz="500" dirty="0">
                <a:latin typeface="Helvetica"/>
                <a:cs typeface="Helvetica"/>
              </a:rPr>
              <a:t>MSGene−lifetime</a:t>
            </a:r>
            <a:r>
              <a:rPr sz="500" spc="25" dirty="0">
                <a:latin typeface="Helvetica"/>
                <a:cs typeface="Helvetica"/>
              </a:rPr>
              <a:t> </a:t>
            </a:r>
            <a:r>
              <a:rPr sz="500" dirty="0">
                <a:latin typeface="Helvetica"/>
                <a:cs typeface="Helvetica"/>
              </a:rPr>
              <a:t>&gt;</a:t>
            </a:r>
            <a:r>
              <a:rPr sz="500" spc="20" dirty="0">
                <a:latin typeface="Helvetica"/>
                <a:cs typeface="Helvetica"/>
              </a:rPr>
              <a:t> </a:t>
            </a:r>
            <a:r>
              <a:rPr sz="500" spc="-25" dirty="0">
                <a:latin typeface="Helvetica"/>
                <a:cs typeface="Helvetica"/>
              </a:rPr>
              <a:t>10%</a:t>
            </a:r>
            <a:endParaRPr sz="500">
              <a:latin typeface="Helvetica"/>
              <a:cs typeface="Helvetic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835799" y="1205861"/>
            <a:ext cx="273056" cy="589702"/>
            <a:chOff x="8639996" y="1547304"/>
            <a:chExt cx="69215" cy="219075"/>
          </a:xfrm>
        </p:grpSpPr>
        <p:sp>
          <p:nvSpPr>
            <p:cNvPr id="73" name="object 73"/>
            <p:cNvSpPr/>
            <p:nvPr/>
          </p:nvSpPr>
          <p:spPr>
            <a:xfrm>
              <a:off x="8639996" y="1547304"/>
              <a:ext cx="69215" cy="69215"/>
            </a:xfrm>
            <a:custGeom>
              <a:avLst/>
              <a:gdLst/>
              <a:ahLst/>
              <a:cxnLst/>
              <a:rect l="l" t="t" r="r" b="b"/>
              <a:pathLst>
                <a:path w="69215" h="69215">
                  <a:moveTo>
                    <a:pt x="68757" y="0"/>
                  </a:moveTo>
                  <a:lnTo>
                    <a:pt x="0" y="0"/>
                  </a:lnTo>
                  <a:lnTo>
                    <a:pt x="0" y="68846"/>
                  </a:lnTo>
                  <a:lnTo>
                    <a:pt x="68757" y="68846"/>
                  </a:lnTo>
                  <a:lnTo>
                    <a:pt x="68757" y="0"/>
                  </a:lnTo>
                  <a:close/>
                </a:path>
              </a:pathLst>
            </a:custGeom>
            <a:solidFill>
              <a:srgbClr val="3B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639996" y="1622310"/>
              <a:ext cx="69215" cy="69215"/>
            </a:xfrm>
            <a:custGeom>
              <a:avLst/>
              <a:gdLst/>
              <a:ahLst/>
              <a:cxnLst/>
              <a:rect l="l" t="t" r="r" b="b"/>
              <a:pathLst>
                <a:path w="69215" h="69214">
                  <a:moveTo>
                    <a:pt x="68757" y="0"/>
                  </a:moveTo>
                  <a:lnTo>
                    <a:pt x="0" y="0"/>
                  </a:lnTo>
                  <a:lnTo>
                    <a:pt x="0" y="68846"/>
                  </a:lnTo>
                  <a:lnTo>
                    <a:pt x="68757" y="68846"/>
                  </a:lnTo>
                  <a:lnTo>
                    <a:pt x="68757" y="0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639996" y="1697316"/>
              <a:ext cx="69215" cy="69215"/>
            </a:xfrm>
            <a:custGeom>
              <a:avLst/>
              <a:gdLst/>
              <a:ahLst/>
              <a:cxnLst/>
              <a:rect l="l" t="t" r="r" b="b"/>
              <a:pathLst>
                <a:path w="69215" h="69214">
                  <a:moveTo>
                    <a:pt x="68757" y="0"/>
                  </a:moveTo>
                  <a:lnTo>
                    <a:pt x="0" y="0"/>
                  </a:lnTo>
                  <a:lnTo>
                    <a:pt x="0" y="68846"/>
                  </a:lnTo>
                  <a:lnTo>
                    <a:pt x="68757" y="68846"/>
                  </a:lnTo>
                  <a:lnTo>
                    <a:pt x="68757" y="0"/>
                  </a:lnTo>
                  <a:close/>
                </a:path>
              </a:pathLst>
            </a:custGeom>
            <a:solidFill>
              <a:srgbClr val="008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8130043" y="909695"/>
            <a:ext cx="1437407" cy="823879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800" dirty="0">
                <a:latin typeface="Helvetica"/>
                <a:cs typeface="Helvetica"/>
              </a:rPr>
              <a:t>Genomic</a:t>
            </a:r>
            <a:r>
              <a:rPr sz="800" spc="25" dirty="0">
                <a:latin typeface="Helvetica"/>
                <a:cs typeface="Helvetica"/>
              </a:rPr>
              <a:t> </a:t>
            </a:r>
            <a:r>
              <a:rPr sz="800" dirty="0">
                <a:latin typeface="Helvetica"/>
                <a:cs typeface="Helvetica"/>
              </a:rPr>
              <a:t>Risk</a:t>
            </a:r>
            <a:r>
              <a:rPr sz="800" spc="30" dirty="0">
                <a:latin typeface="Helvetica"/>
                <a:cs typeface="Helvetica"/>
              </a:rPr>
              <a:t> </a:t>
            </a:r>
            <a:r>
              <a:rPr sz="800" spc="-10" dirty="0">
                <a:latin typeface="Helvetica"/>
                <a:cs typeface="Helvetica"/>
              </a:rPr>
              <a:t>Level</a:t>
            </a:r>
            <a:endParaRPr sz="800" dirty="0">
              <a:latin typeface="Helvetica"/>
              <a:cs typeface="Helvetica"/>
            </a:endParaRPr>
          </a:p>
          <a:p>
            <a:pPr marL="119380" marR="181610">
              <a:lnSpc>
                <a:spcPct val="123000"/>
              </a:lnSpc>
              <a:spcBef>
                <a:spcPts val="140"/>
              </a:spcBef>
            </a:pPr>
            <a:r>
              <a:rPr lang="en-US" sz="800" spc="-25" dirty="0">
                <a:latin typeface="Helvetica"/>
                <a:cs typeface="Helvetica"/>
              </a:rPr>
              <a:t>  </a:t>
            </a:r>
          </a:p>
          <a:p>
            <a:pPr marL="119380" marR="181610">
              <a:lnSpc>
                <a:spcPct val="123000"/>
              </a:lnSpc>
              <a:spcBef>
                <a:spcPts val="140"/>
              </a:spcBef>
            </a:pPr>
            <a:r>
              <a:rPr sz="800" spc="-25" dirty="0">
                <a:latin typeface="Helvetica"/>
                <a:cs typeface="Helvetica"/>
              </a:rPr>
              <a:t>Low</a:t>
            </a:r>
            <a:r>
              <a:rPr sz="800" spc="500" dirty="0">
                <a:latin typeface="Helvetica"/>
                <a:cs typeface="Helvetica"/>
              </a:rPr>
              <a:t> </a:t>
            </a:r>
            <a:endParaRPr lang="en-US" sz="800" spc="500" dirty="0">
              <a:latin typeface="Helvetica"/>
              <a:cs typeface="Helvetica"/>
            </a:endParaRPr>
          </a:p>
          <a:p>
            <a:pPr marL="119380" marR="181610">
              <a:lnSpc>
                <a:spcPct val="123000"/>
              </a:lnSpc>
              <a:spcBef>
                <a:spcPts val="140"/>
              </a:spcBef>
            </a:pPr>
            <a:r>
              <a:rPr sz="800" spc="-10" dirty="0">
                <a:latin typeface="Helvetica"/>
                <a:cs typeface="Helvetica"/>
              </a:rPr>
              <a:t>Intermediate</a:t>
            </a:r>
            <a:r>
              <a:rPr sz="800" spc="500" dirty="0">
                <a:latin typeface="Helvetica"/>
                <a:cs typeface="Helvetica"/>
              </a:rPr>
              <a:t> </a:t>
            </a:r>
            <a:endParaRPr lang="en-US" sz="800" spc="500" dirty="0">
              <a:latin typeface="Helvetica"/>
              <a:cs typeface="Helvetica"/>
            </a:endParaRPr>
          </a:p>
          <a:p>
            <a:pPr marL="119380" marR="181610">
              <a:lnSpc>
                <a:spcPct val="123000"/>
              </a:lnSpc>
              <a:spcBef>
                <a:spcPts val="140"/>
              </a:spcBef>
            </a:pPr>
            <a:r>
              <a:rPr sz="800" spc="-20" dirty="0">
                <a:latin typeface="Helvetica"/>
                <a:cs typeface="Helvetica"/>
              </a:rPr>
              <a:t>High</a:t>
            </a:r>
            <a:endParaRPr sz="800" dirty="0">
              <a:latin typeface="Helvetica"/>
              <a:cs typeface="Helvetic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987785" y="759117"/>
            <a:ext cx="1497965" cy="1818005"/>
            <a:chOff x="3987785" y="759117"/>
            <a:chExt cx="1497965" cy="1818005"/>
          </a:xfrm>
        </p:grpSpPr>
        <p:sp>
          <p:nvSpPr>
            <p:cNvPr id="78" name="object 78"/>
            <p:cNvSpPr/>
            <p:nvPr/>
          </p:nvSpPr>
          <p:spPr>
            <a:xfrm>
              <a:off x="3987785" y="2437879"/>
              <a:ext cx="1497965" cy="0"/>
            </a:xfrm>
            <a:custGeom>
              <a:avLst/>
              <a:gdLst/>
              <a:ahLst/>
              <a:cxnLst/>
              <a:rect l="l" t="t" r="r" b="b"/>
              <a:pathLst>
                <a:path w="1497964">
                  <a:moveTo>
                    <a:pt x="0" y="0"/>
                  </a:moveTo>
                  <a:lnTo>
                    <a:pt x="1497779" y="0"/>
                  </a:lnTo>
                </a:path>
              </a:pathLst>
            </a:custGeom>
            <a:ln w="430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987785" y="2051117"/>
              <a:ext cx="1497965" cy="0"/>
            </a:xfrm>
            <a:custGeom>
              <a:avLst/>
              <a:gdLst/>
              <a:ahLst/>
              <a:cxnLst/>
              <a:rect l="l" t="t" r="r" b="b"/>
              <a:pathLst>
                <a:path w="1497964">
                  <a:moveTo>
                    <a:pt x="0" y="0"/>
                  </a:moveTo>
                  <a:lnTo>
                    <a:pt x="1497779" y="0"/>
                  </a:lnTo>
                </a:path>
              </a:pathLst>
            </a:custGeom>
            <a:ln w="430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987785" y="1664436"/>
              <a:ext cx="1497965" cy="0"/>
            </a:xfrm>
            <a:custGeom>
              <a:avLst/>
              <a:gdLst/>
              <a:ahLst/>
              <a:cxnLst/>
              <a:rect l="l" t="t" r="r" b="b"/>
              <a:pathLst>
                <a:path w="1497964">
                  <a:moveTo>
                    <a:pt x="0" y="0"/>
                  </a:moveTo>
                  <a:lnTo>
                    <a:pt x="1497779" y="0"/>
                  </a:lnTo>
                </a:path>
              </a:pathLst>
            </a:custGeom>
            <a:ln w="430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987785" y="1277673"/>
              <a:ext cx="1497965" cy="0"/>
            </a:xfrm>
            <a:custGeom>
              <a:avLst/>
              <a:gdLst/>
              <a:ahLst/>
              <a:cxnLst/>
              <a:rect l="l" t="t" r="r" b="b"/>
              <a:pathLst>
                <a:path w="1497964">
                  <a:moveTo>
                    <a:pt x="0" y="0"/>
                  </a:moveTo>
                  <a:lnTo>
                    <a:pt x="1497779" y="0"/>
                  </a:lnTo>
                </a:path>
              </a:pathLst>
            </a:custGeom>
            <a:ln w="430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987785" y="890910"/>
              <a:ext cx="1497965" cy="0"/>
            </a:xfrm>
            <a:custGeom>
              <a:avLst/>
              <a:gdLst/>
              <a:ahLst/>
              <a:cxnLst/>
              <a:rect l="l" t="t" r="r" b="b"/>
              <a:pathLst>
                <a:path w="1497964">
                  <a:moveTo>
                    <a:pt x="0" y="0"/>
                  </a:moveTo>
                  <a:lnTo>
                    <a:pt x="1497779" y="0"/>
                  </a:lnTo>
                </a:path>
              </a:pathLst>
            </a:custGeom>
            <a:ln w="430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230418" y="759117"/>
              <a:ext cx="0" cy="1818005"/>
            </a:xfrm>
            <a:custGeom>
              <a:avLst/>
              <a:gdLst/>
              <a:ahLst/>
              <a:cxnLst/>
              <a:rect l="l" t="t" r="r" b="b"/>
              <a:pathLst>
                <a:path h="1818005">
                  <a:moveTo>
                    <a:pt x="0" y="1817629"/>
                  </a:moveTo>
                  <a:lnTo>
                    <a:pt x="0" y="0"/>
                  </a:lnTo>
                </a:path>
              </a:pathLst>
            </a:custGeom>
            <a:ln w="4303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79589" y="759117"/>
              <a:ext cx="0" cy="1818005"/>
            </a:xfrm>
            <a:custGeom>
              <a:avLst/>
              <a:gdLst/>
              <a:ahLst/>
              <a:cxnLst/>
              <a:rect l="l" t="t" r="r" b="b"/>
              <a:pathLst>
                <a:path h="1818005">
                  <a:moveTo>
                    <a:pt x="0" y="1817629"/>
                  </a:moveTo>
                  <a:lnTo>
                    <a:pt x="0" y="0"/>
                  </a:lnTo>
                </a:path>
              </a:pathLst>
            </a:custGeom>
            <a:ln w="4303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28678" y="759117"/>
              <a:ext cx="0" cy="1818005"/>
            </a:xfrm>
            <a:custGeom>
              <a:avLst/>
              <a:gdLst/>
              <a:ahLst/>
              <a:cxnLst/>
              <a:rect l="l" t="t" r="r" b="b"/>
              <a:pathLst>
                <a:path h="1818005">
                  <a:moveTo>
                    <a:pt x="0" y="1817629"/>
                  </a:moveTo>
                  <a:lnTo>
                    <a:pt x="0" y="0"/>
                  </a:lnTo>
                </a:path>
              </a:pathLst>
            </a:custGeom>
            <a:ln w="4303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77768" y="759117"/>
              <a:ext cx="0" cy="1818005"/>
            </a:xfrm>
            <a:custGeom>
              <a:avLst/>
              <a:gdLst/>
              <a:ahLst/>
              <a:cxnLst/>
              <a:rect l="l" t="t" r="r" b="b"/>
              <a:pathLst>
                <a:path h="1818005">
                  <a:moveTo>
                    <a:pt x="0" y="1817629"/>
                  </a:moveTo>
                  <a:lnTo>
                    <a:pt x="0" y="0"/>
                  </a:lnTo>
                </a:path>
              </a:pathLst>
            </a:custGeom>
            <a:ln w="4303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987785" y="2244539"/>
              <a:ext cx="1497965" cy="0"/>
            </a:xfrm>
            <a:custGeom>
              <a:avLst/>
              <a:gdLst/>
              <a:ahLst/>
              <a:cxnLst/>
              <a:rect l="l" t="t" r="r" b="b"/>
              <a:pathLst>
                <a:path w="1497964">
                  <a:moveTo>
                    <a:pt x="0" y="0"/>
                  </a:moveTo>
                  <a:lnTo>
                    <a:pt x="1497779" y="0"/>
                  </a:lnTo>
                </a:path>
              </a:pathLst>
            </a:custGeom>
            <a:ln w="869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987785" y="1857776"/>
              <a:ext cx="1497965" cy="0"/>
            </a:xfrm>
            <a:custGeom>
              <a:avLst/>
              <a:gdLst/>
              <a:ahLst/>
              <a:cxnLst/>
              <a:rect l="l" t="t" r="r" b="b"/>
              <a:pathLst>
                <a:path w="1497964">
                  <a:moveTo>
                    <a:pt x="0" y="0"/>
                  </a:moveTo>
                  <a:lnTo>
                    <a:pt x="1497779" y="0"/>
                  </a:lnTo>
                </a:path>
              </a:pathLst>
            </a:custGeom>
            <a:ln w="869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987785" y="1471014"/>
              <a:ext cx="1497965" cy="0"/>
            </a:xfrm>
            <a:custGeom>
              <a:avLst/>
              <a:gdLst/>
              <a:ahLst/>
              <a:cxnLst/>
              <a:rect l="l" t="t" r="r" b="b"/>
              <a:pathLst>
                <a:path w="1497964">
                  <a:moveTo>
                    <a:pt x="0" y="0"/>
                  </a:moveTo>
                  <a:lnTo>
                    <a:pt x="1497779" y="0"/>
                  </a:lnTo>
                </a:path>
              </a:pathLst>
            </a:custGeom>
            <a:ln w="869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87785" y="1084251"/>
              <a:ext cx="1497965" cy="0"/>
            </a:xfrm>
            <a:custGeom>
              <a:avLst/>
              <a:gdLst/>
              <a:ahLst/>
              <a:cxnLst/>
              <a:rect l="l" t="t" r="r" b="b"/>
              <a:pathLst>
                <a:path w="1497964">
                  <a:moveTo>
                    <a:pt x="0" y="0"/>
                  </a:moveTo>
                  <a:lnTo>
                    <a:pt x="1497779" y="0"/>
                  </a:lnTo>
                </a:path>
              </a:pathLst>
            </a:custGeom>
            <a:ln w="869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055914" y="759117"/>
              <a:ext cx="0" cy="1818005"/>
            </a:xfrm>
            <a:custGeom>
              <a:avLst/>
              <a:gdLst/>
              <a:ahLst/>
              <a:cxnLst/>
              <a:rect l="l" t="t" r="r" b="b"/>
              <a:pathLst>
                <a:path h="1818005">
                  <a:moveTo>
                    <a:pt x="0" y="1817629"/>
                  </a:moveTo>
                  <a:lnTo>
                    <a:pt x="0" y="0"/>
                  </a:lnTo>
                </a:path>
              </a:pathLst>
            </a:custGeom>
            <a:ln w="86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05003" y="759117"/>
              <a:ext cx="0" cy="1818005"/>
            </a:xfrm>
            <a:custGeom>
              <a:avLst/>
              <a:gdLst/>
              <a:ahLst/>
              <a:cxnLst/>
              <a:rect l="l" t="t" r="r" b="b"/>
              <a:pathLst>
                <a:path h="1818005">
                  <a:moveTo>
                    <a:pt x="0" y="1817629"/>
                  </a:moveTo>
                  <a:lnTo>
                    <a:pt x="0" y="0"/>
                  </a:lnTo>
                </a:path>
              </a:pathLst>
            </a:custGeom>
            <a:ln w="86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754093" y="759117"/>
              <a:ext cx="0" cy="1818005"/>
            </a:xfrm>
            <a:custGeom>
              <a:avLst/>
              <a:gdLst/>
              <a:ahLst/>
              <a:cxnLst/>
              <a:rect l="l" t="t" r="r" b="b"/>
              <a:pathLst>
                <a:path h="1818005">
                  <a:moveTo>
                    <a:pt x="0" y="1817629"/>
                  </a:moveTo>
                  <a:lnTo>
                    <a:pt x="0" y="0"/>
                  </a:lnTo>
                </a:path>
              </a:pathLst>
            </a:custGeom>
            <a:ln w="86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103263" y="759117"/>
              <a:ext cx="0" cy="1818005"/>
            </a:xfrm>
            <a:custGeom>
              <a:avLst/>
              <a:gdLst/>
              <a:ahLst/>
              <a:cxnLst/>
              <a:rect l="l" t="t" r="r" b="b"/>
              <a:pathLst>
                <a:path h="1818005">
                  <a:moveTo>
                    <a:pt x="0" y="1817629"/>
                  </a:moveTo>
                  <a:lnTo>
                    <a:pt x="0" y="0"/>
                  </a:lnTo>
                </a:path>
              </a:pathLst>
            </a:custGeom>
            <a:ln w="86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52353" y="759117"/>
              <a:ext cx="0" cy="1818005"/>
            </a:xfrm>
            <a:custGeom>
              <a:avLst/>
              <a:gdLst/>
              <a:ahLst/>
              <a:cxnLst/>
              <a:rect l="l" t="t" r="r" b="b"/>
              <a:pathLst>
                <a:path h="1818005">
                  <a:moveTo>
                    <a:pt x="0" y="1817629"/>
                  </a:moveTo>
                  <a:lnTo>
                    <a:pt x="0" y="0"/>
                  </a:lnTo>
                </a:path>
              </a:pathLst>
            </a:custGeom>
            <a:ln w="86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055914" y="841803"/>
              <a:ext cx="1362075" cy="1191260"/>
            </a:xfrm>
            <a:custGeom>
              <a:avLst/>
              <a:gdLst/>
              <a:ahLst/>
              <a:cxnLst/>
              <a:rect l="l" t="t" r="r" b="b"/>
              <a:pathLst>
                <a:path w="1362075" h="1191260">
                  <a:moveTo>
                    <a:pt x="0" y="0"/>
                  </a:moveTo>
                  <a:lnTo>
                    <a:pt x="34917" y="8780"/>
                  </a:lnTo>
                  <a:lnTo>
                    <a:pt x="69834" y="20488"/>
                  </a:lnTo>
                  <a:lnTo>
                    <a:pt x="104751" y="27724"/>
                  </a:lnTo>
                  <a:lnTo>
                    <a:pt x="139587" y="44717"/>
                  </a:lnTo>
                  <a:lnTo>
                    <a:pt x="174504" y="59514"/>
                  </a:lnTo>
                  <a:lnTo>
                    <a:pt x="209421" y="77970"/>
                  </a:lnTo>
                  <a:lnTo>
                    <a:pt x="244338" y="101142"/>
                  </a:lnTo>
                  <a:lnTo>
                    <a:pt x="279255" y="129435"/>
                  </a:lnTo>
                  <a:lnTo>
                    <a:pt x="314172" y="169030"/>
                  </a:lnTo>
                  <a:lnTo>
                    <a:pt x="349089" y="198218"/>
                  </a:lnTo>
                  <a:lnTo>
                    <a:pt x="384006" y="240171"/>
                  </a:lnTo>
                  <a:lnTo>
                    <a:pt x="418923" y="297653"/>
                  </a:lnTo>
                  <a:lnTo>
                    <a:pt x="453840" y="359281"/>
                  </a:lnTo>
                  <a:lnTo>
                    <a:pt x="488757" y="434243"/>
                  </a:lnTo>
                  <a:lnTo>
                    <a:pt x="523674" y="511563"/>
                  </a:lnTo>
                  <a:lnTo>
                    <a:pt x="558591" y="594981"/>
                  </a:lnTo>
                  <a:lnTo>
                    <a:pt x="593509" y="685147"/>
                  </a:lnTo>
                  <a:lnTo>
                    <a:pt x="628426" y="767996"/>
                  </a:lnTo>
                  <a:lnTo>
                    <a:pt x="663261" y="844178"/>
                  </a:lnTo>
                  <a:lnTo>
                    <a:pt x="698179" y="907676"/>
                  </a:lnTo>
                  <a:lnTo>
                    <a:pt x="733096" y="962312"/>
                  </a:lnTo>
                  <a:lnTo>
                    <a:pt x="768013" y="1001826"/>
                  </a:lnTo>
                  <a:lnTo>
                    <a:pt x="802930" y="1036217"/>
                  </a:lnTo>
                  <a:lnTo>
                    <a:pt x="837847" y="1070690"/>
                  </a:lnTo>
                  <a:lnTo>
                    <a:pt x="872764" y="1099878"/>
                  </a:lnTo>
                  <a:lnTo>
                    <a:pt x="907681" y="1130611"/>
                  </a:lnTo>
                  <a:lnTo>
                    <a:pt x="942598" y="1155815"/>
                  </a:lnTo>
                  <a:lnTo>
                    <a:pt x="977515" y="1174515"/>
                  </a:lnTo>
                  <a:lnTo>
                    <a:pt x="1012432" y="1187280"/>
                  </a:lnTo>
                  <a:lnTo>
                    <a:pt x="1047349" y="1190857"/>
                  </a:lnTo>
                  <a:lnTo>
                    <a:pt x="1082266" y="1182402"/>
                  </a:lnTo>
                  <a:lnTo>
                    <a:pt x="1117183" y="1177442"/>
                  </a:lnTo>
                  <a:lnTo>
                    <a:pt x="1187018" y="1159962"/>
                  </a:lnTo>
                  <a:lnTo>
                    <a:pt x="1221853" y="1140612"/>
                  </a:lnTo>
                  <a:lnTo>
                    <a:pt x="1256770" y="1119391"/>
                  </a:lnTo>
                  <a:lnTo>
                    <a:pt x="1291688" y="1096951"/>
                  </a:lnTo>
                  <a:lnTo>
                    <a:pt x="1326605" y="1070202"/>
                  </a:lnTo>
                  <a:lnTo>
                    <a:pt x="1361522" y="1047193"/>
                  </a:lnTo>
                </a:path>
              </a:pathLst>
            </a:custGeom>
            <a:ln w="17308">
              <a:solidFill>
                <a:srgbClr val="F876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055914" y="1424833"/>
              <a:ext cx="1362075" cy="1069340"/>
            </a:xfrm>
            <a:custGeom>
              <a:avLst/>
              <a:gdLst/>
              <a:ahLst/>
              <a:cxnLst/>
              <a:rect l="l" t="t" r="r" b="b"/>
              <a:pathLst>
                <a:path w="1362075" h="1069339">
                  <a:moveTo>
                    <a:pt x="0" y="1069064"/>
                  </a:moveTo>
                  <a:lnTo>
                    <a:pt x="34917" y="1069308"/>
                  </a:lnTo>
                  <a:lnTo>
                    <a:pt x="69834" y="1068902"/>
                  </a:lnTo>
                  <a:lnTo>
                    <a:pt x="104751" y="1067275"/>
                  </a:lnTo>
                  <a:lnTo>
                    <a:pt x="139587" y="1064430"/>
                  </a:lnTo>
                  <a:lnTo>
                    <a:pt x="174504" y="1068251"/>
                  </a:lnTo>
                  <a:lnTo>
                    <a:pt x="209421" y="1064592"/>
                  </a:lnTo>
                  <a:lnTo>
                    <a:pt x="244338" y="1059877"/>
                  </a:lnTo>
                  <a:lnTo>
                    <a:pt x="279255" y="1056218"/>
                  </a:lnTo>
                  <a:lnTo>
                    <a:pt x="314172" y="1048250"/>
                  </a:lnTo>
                  <a:lnTo>
                    <a:pt x="349089" y="1046624"/>
                  </a:lnTo>
                  <a:lnTo>
                    <a:pt x="384006" y="1030038"/>
                  </a:lnTo>
                  <a:lnTo>
                    <a:pt x="418923" y="1008411"/>
                  </a:lnTo>
                  <a:lnTo>
                    <a:pt x="453840" y="974996"/>
                  </a:lnTo>
                  <a:lnTo>
                    <a:pt x="488757" y="927351"/>
                  </a:lnTo>
                  <a:lnTo>
                    <a:pt x="523674" y="874667"/>
                  </a:lnTo>
                  <a:lnTo>
                    <a:pt x="558591" y="814583"/>
                  </a:lnTo>
                  <a:lnTo>
                    <a:pt x="593509" y="746776"/>
                  </a:lnTo>
                  <a:lnTo>
                    <a:pt x="628426" y="675635"/>
                  </a:lnTo>
                  <a:lnTo>
                    <a:pt x="663261" y="605469"/>
                  </a:lnTo>
                  <a:lnTo>
                    <a:pt x="698179" y="543679"/>
                  </a:lnTo>
                  <a:lnTo>
                    <a:pt x="733096" y="480912"/>
                  </a:lnTo>
                  <a:lnTo>
                    <a:pt x="768013" y="425788"/>
                  </a:lnTo>
                  <a:lnTo>
                    <a:pt x="802930" y="375461"/>
                  </a:lnTo>
                  <a:lnTo>
                    <a:pt x="837847" y="328223"/>
                  </a:lnTo>
                  <a:lnTo>
                    <a:pt x="872764" y="279685"/>
                  </a:lnTo>
                  <a:lnTo>
                    <a:pt x="907681" y="226024"/>
                  </a:lnTo>
                  <a:lnTo>
                    <a:pt x="942598" y="169925"/>
                  </a:lnTo>
                  <a:lnTo>
                    <a:pt x="977515" y="114150"/>
                  </a:lnTo>
                  <a:lnTo>
                    <a:pt x="1012432" y="60896"/>
                  </a:lnTo>
                  <a:lnTo>
                    <a:pt x="1047349" y="21301"/>
                  </a:lnTo>
                  <a:lnTo>
                    <a:pt x="1082266" y="1300"/>
                  </a:lnTo>
                  <a:lnTo>
                    <a:pt x="1117183" y="0"/>
                  </a:lnTo>
                  <a:lnTo>
                    <a:pt x="1152100" y="19269"/>
                  </a:lnTo>
                  <a:lnTo>
                    <a:pt x="1187018" y="57969"/>
                  </a:lnTo>
                  <a:lnTo>
                    <a:pt x="1221853" y="108296"/>
                  </a:lnTo>
                  <a:lnTo>
                    <a:pt x="1256770" y="150005"/>
                  </a:lnTo>
                  <a:lnTo>
                    <a:pt x="1291688" y="203828"/>
                  </a:lnTo>
                  <a:lnTo>
                    <a:pt x="1326605" y="259034"/>
                  </a:lnTo>
                  <a:lnTo>
                    <a:pt x="1361522" y="311231"/>
                  </a:lnTo>
                </a:path>
              </a:pathLst>
            </a:custGeom>
            <a:ln w="17309">
              <a:solidFill>
                <a:srgbClr val="00BF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3750155" y="2184927"/>
            <a:ext cx="21082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-10" dirty="0">
                <a:solidFill>
                  <a:srgbClr val="4D4D4D"/>
                </a:solidFill>
                <a:latin typeface="Helvetica"/>
                <a:cs typeface="Helvetica"/>
              </a:rPr>
              <a:t>−0.25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792835" y="1798131"/>
            <a:ext cx="16764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-20" dirty="0">
                <a:solidFill>
                  <a:srgbClr val="4D4D4D"/>
                </a:solidFill>
                <a:latin typeface="Helvetica"/>
                <a:cs typeface="Helvetica"/>
              </a:rPr>
              <a:t>0.00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792835" y="1411335"/>
            <a:ext cx="16764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-20" dirty="0">
                <a:solidFill>
                  <a:srgbClr val="4D4D4D"/>
                </a:solidFill>
                <a:latin typeface="Helvetica"/>
                <a:cs typeface="Helvetica"/>
              </a:rPr>
              <a:t>0.25</a:t>
            </a:r>
            <a:endParaRPr sz="550" dirty="0">
              <a:latin typeface="Helvetica"/>
              <a:cs typeface="Helvetic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002507" y="2583503"/>
            <a:ext cx="10668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-25" dirty="0">
                <a:solidFill>
                  <a:srgbClr val="4D4D4D"/>
                </a:solidFill>
                <a:latin typeface="Helvetica"/>
                <a:cs typeface="Helvetica"/>
              </a:rPr>
              <a:t>40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351694" y="2583503"/>
            <a:ext cx="10668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-25" dirty="0">
                <a:solidFill>
                  <a:srgbClr val="4D4D4D"/>
                </a:solidFill>
                <a:latin typeface="Helvetica"/>
                <a:cs typeface="Helvetica"/>
              </a:rPr>
              <a:t>50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644513" y="2583503"/>
            <a:ext cx="251460" cy="2546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580">
              <a:lnSpc>
                <a:spcPts val="620"/>
              </a:lnSpc>
              <a:spcBef>
                <a:spcPts val="125"/>
              </a:spcBef>
            </a:pPr>
            <a:r>
              <a:rPr sz="550" spc="-25" dirty="0">
                <a:solidFill>
                  <a:srgbClr val="4D4D4D"/>
                </a:solidFill>
                <a:latin typeface="Helvetica"/>
                <a:cs typeface="Helvetica"/>
              </a:rPr>
              <a:t>60</a:t>
            </a:r>
            <a:endParaRPr sz="550">
              <a:latin typeface="Helvetica"/>
              <a:cs typeface="Helvetica"/>
            </a:endParaRPr>
          </a:p>
          <a:p>
            <a:pPr marL="12700">
              <a:lnSpc>
                <a:spcPts val="1160"/>
              </a:lnSpc>
            </a:pPr>
            <a:r>
              <a:rPr sz="1000" spc="-25" dirty="0">
                <a:latin typeface="Helvetica"/>
                <a:cs typeface="Helvetica"/>
              </a:rPr>
              <a:t>Age</a:t>
            </a:r>
            <a:endParaRPr sz="1000">
              <a:latin typeface="Helvetica"/>
              <a:cs typeface="Helvetic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049921" y="2583503"/>
            <a:ext cx="10668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-25" dirty="0">
                <a:solidFill>
                  <a:srgbClr val="4D4D4D"/>
                </a:solidFill>
                <a:latin typeface="Helvetica"/>
                <a:cs typeface="Helvetica"/>
              </a:rPr>
              <a:t>70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399107" y="2583503"/>
            <a:ext cx="10668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-25" dirty="0">
                <a:solidFill>
                  <a:srgbClr val="4D4D4D"/>
                </a:solidFill>
                <a:latin typeface="Helvetica"/>
                <a:cs typeface="Helvetica"/>
              </a:rPr>
              <a:t>80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640366" y="1454535"/>
            <a:ext cx="114935" cy="427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sz="700" dirty="0">
                <a:latin typeface="Helvetica"/>
                <a:cs typeface="Helvetica"/>
              </a:rPr>
              <a:t>NRI </a:t>
            </a:r>
            <a:r>
              <a:rPr sz="700" spc="-10" dirty="0">
                <a:latin typeface="Helvetica"/>
                <a:cs typeface="Helvetica"/>
              </a:rPr>
              <a:t>Value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633029" y="1661427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>
                <a:moveTo>
                  <a:pt x="0" y="0"/>
                </a:moveTo>
                <a:lnTo>
                  <a:pt x="112303" y="0"/>
                </a:lnTo>
              </a:path>
            </a:pathLst>
          </a:custGeom>
          <a:ln w="17317">
            <a:solidFill>
              <a:srgbClr val="F876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33029" y="1801921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>
                <a:moveTo>
                  <a:pt x="0" y="0"/>
                </a:moveTo>
                <a:lnTo>
                  <a:pt x="112303" y="0"/>
                </a:lnTo>
              </a:path>
            </a:pathLst>
          </a:custGeom>
          <a:ln w="17317">
            <a:solidFill>
              <a:srgbClr val="00BF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5606280" y="1435142"/>
            <a:ext cx="482600" cy="420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10" dirty="0">
                <a:latin typeface="Helvetica"/>
                <a:cs typeface="Helvetica"/>
              </a:rPr>
              <a:t>Group</a:t>
            </a:r>
            <a:endParaRPr sz="700">
              <a:latin typeface="Helvetica"/>
              <a:cs typeface="Helvetica"/>
            </a:endParaRPr>
          </a:p>
          <a:p>
            <a:pPr marL="197485" marR="5080">
              <a:lnSpc>
                <a:spcPct val="167600"/>
              </a:lnSpc>
              <a:spcBef>
                <a:spcPts val="45"/>
              </a:spcBef>
            </a:pPr>
            <a:r>
              <a:rPr sz="550" spc="-10" dirty="0">
                <a:latin typeface="Helvetica"/>
                <a:cs typeface="Helvetica"/>
              </a:rPr>
              <a:t>Cases</a:t>
            </a:r>
            <a:r>
              <a:rPr sz="550" spc="500" dirty="0">
                <a:latin typeface="Helvetica"/>
                <a:cs typeface="Helvetica"/>
              </a:rPr>
              <a:t> </a:t>
            </a:r>
            <a:r>
              <a:rPr sz="550" spc="-10" dirty="0">
                <a:latin typeface="Helvetica"/>
                <a:cs typeface="Helvetica"/>
              </a:rPr>
              <a:t>Controls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975084" y="421401"/>
            <a:ext cx="1965960" cy="3054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800" dirty="0">
                <a:latin typeface="Helvetica"/>
                <a:cs typeface="Helvetica"/>
              </a:rPr>
              <a:t>Net</a:t>
            </a:r>
            <a:r>
              <a:rPr sz="800" spc="45" dirty="0">
                <a:latin typeface="Helvetica"/>
                <a:cs typeface="Helvetica"/>
              </a:rPr>
              <a:t> </a:t>
            </a:r>
            <a:r>
              <a:rPr sz="800" dirty="0">
                <a:latin typeface="Helvetica"/>
                <a:cs typeface="Helvetica"/>
              </a:rPr>
              <a:t>Reclassification</a:t>
            </a:r>
            <a:r>
              <a:rPr sz="800" spc="45" dirty="0">
                <a:latin typeface="Helvetica"/>
                <a:cs typeface="Helvetica"/>
              </a:rPr>
              <a:t> </a:t>
            </a:r>
            <a:r>
              <a:rPr sz="800" dirty="0">
                <a:latin typeface="Helvetica"/>
                <a:cs typeface="Helvetica"/>
              </a:rPr>
              <a:t>Index</a:t>
            </a:r>
            <a:r>
              <a:rPr sz="800" spc="45" dirty="0">
                <a:latin typeface="Helvetica"/>
                <a:cs typeface="Helvetica"/>
              </a:rPr>
              <a:t> </a:t>
            </a:r>
            <a:r>
              <a:rPr sz="800" dirty="0">
                <a:latin typeface="Helvetica"/>
                <a:cs typeface="Helvetica"/>
              </a:rPr>
              <a:t>(NRI)</a:t>
            </a:r>
            <a:r>
              <a:rPr sz="800" spc="50" dirty="0">
                <a:latin typeface="Helvetica"/>
                <a:cs typeface="Helvetica"/>
              </a:rPr>
              <a:t> </a:t>
            </a:r>
            <a:r>
              <a:rPr sz="800" dirty="0">
                <a:latin typeface="Helvetica"/>
                <a:cs typeface="Helvetica"/>
              </a:rPr>
              <a:t>over</a:t>
            </a:r>
            <a:r>
              <a:rPr sz="800" spc="45" dirty="0">
                <a:latin typeface="Helvetica"/>
                <a:cs typeface="Helvetica"/>
              </a:rPr>
              <a:t> </a:t>
            </a:r>
            <a:r>
              <a:rPr sz="800" spc="-25" dirty="0">
                <a:latin typeface="Helvetica"/>
                <a:cs typeface="Helvetica"/>
              </a:rPr>
              <a:t>Age</a:t>
            </a:r>
            <a:endParaRPr sz="800" dirty="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dirty="0">
                <a:latin typeface="Helvetica"/>
                <a:cs typeface="Helvetica"/>
              </a:rPr>
              <a:t>By</a:t>
            </a:r>
            <a:r>
              <a:rPr sz="700" spc="-5" dirty="0">
                <a:latin typeface="Helvetica"/>
                <a:cs typeface="Helvetica"/>
              </a:rPr>
              <a:t> </a:t>
            </a:r>
            <a:r>
              <a:rPr sz="700" dirty="0">
                <a:latin typeface="Helvetica"/>
                <a:cs typeface="Helvetica"/>
              </a:rPr>
              <a:t>Cases</a:t>
            </a:r>
            <a:r>
              <a:rPr sz="700" spc="-5" dirty="0">
                <a:latin typeface="Helvetica"/>
                <a:cs typeface="Helvetica"/>
              </a:rPr>
              <a:t> </a:t>
            </a:r>
            <a:r>
              <a:rPr sz="700" dirty="0">
                <a:latin typeface="Helvetica"/>
                <a:cs typeface="Helvetica"/>
              </a:rPr>
              <a:t>and </a:t>
            </a:r>
            <a:r>
              <a:rPr sz="700" spc="-10" dirty="0">
                <a:latin typeface="Helvetica"/>
                <a:cs typeface="Helvetica"/>
              </a:rPr>
              <a:t>Controls</a:t>
            </a:r>
            <a:endParaRPr sz="700" dirty="0">
              <a:latin typeface="Helvetica"/>
              <a:cs typeface="Helvetica"/>
            </a:endParaRPr>
          </a:p>
        </p:txBody>
      </p:sp>
      <p:sp>
        <p:nvSpPr>
          <p:cNvPr id="111" name="object 25">
            <a:extLst>
              <a:ext uri="{FF2B5EF4-FFF2-40B4-BE49-F238E27FC236}">
                <a16:creationId xmlns:a16="http://schemas.microsoft.com/office/drawing/2014/main" id="{214C61EE-3533-C532-ADAD-CE8D77545DCB}"/>
              </a:ext>
            </a:extLst>
          </p:cNvPr>
          <p:cNvSpPr/>
          <p:nvPr/>
        </p:nvSpPr>
        <p:spPr>
          <a:xfrm>
            <a:off x="2916917" y="206961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028" y="0"/>
                </a:moveTo>
                <a:lnTo>
                  <a:pt x="0" y="0"/>
                </a:lnTo>
                <a:lnTo>
                  <a:pt x="0" y="95132"/>
                </a:lnTo>
                <a:lnTo>
                  <a:pt x="95028" y="95132"/>
                </a:lnTo>
                <a:lnTo>
                  <a:pt x="9502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25">
            <a:extLst>
              <a:ext uri="{FF2B5EF4-FFF2-40B4-BE49-F238E27FC236}">
                <a16:creationId xmlns:a16="http://schemas.microsoft.com/office/drawing/2014/main" id="{49ED1F4B-AFAB-30A5-CCEC-DBC2BA864095}"/>
              </a:ext>
            </a:extLst>
          </p:cNvPr>
          <p:cNvSpPr/>
          <p:nvPr/>
        </p:nvSpPr>
        <p:spPr>
          <a:xfrm>
            <a:off x="2907534" y="163049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028" y="0"/>
                </a:moveTo>
                <a:lnTo>
                  <a:pt x="0" y="0"/>
                </a:lnTo>
                <a:lnTo>
                  <a:pt x="0" y="95132"/>
                </a:lnTo>
                <a:lnTo>
                  <a:pt x="95028" y="95132"/>
                </a:lnTo>
                <a:lnTo>
                  <a:pt x="9502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27">
            <a:extLst>
              <a:ext uri="{FF2B5EF4-FFF2-40B4-BE49-F238E27FC236}">
                <a16:creationId xmlns:a16="http://schemas.microsoft.com/office/drawing/2014/main" id="{D1EDC0A7-BCAC-2508-3E1E-AAF0F2F53F49}"/>
              </a:ext>
            </a:extLst>
          </p:cNvPr>
          <p:cNvSpPr txBox="1"/>
          <p:nvPr/>
        </p:nvSpPr>
        <p:spPr>
          <a:xfrm>
            <a:off x="3059479" y="1598649"/>
            <a:ext cx="1071880" cy="27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10" dirty="0">
                <a:latin typeface="Helvetica"/>
                <a:cs typeface="Helvetica"/>
              </a:rPr>
              <a:t>PCE </a:t>
            </a:r>
            <a:r>
              <a:rPr sz="800" spc="-10" dirty="0">
                <a:latin typeface="Helvetica"/>
                <a:cs typeface="Helvetica"/>
              </a:rPr>
              <a:t>&gt;</a:t>
            </a:r>
            <a:r>
              <a:rPr lang="en-US" sz="800" spc="-10" dirty="0">
                <a:latin typeface="Helvetica"/>
                <a:cs typeface="Helvetica"/>
              </a:rPr>
              <a:t>5</a:t>
            </a:r>
            <a:r>
              <a:rPr sz="800" spc="-10" dirty="0">
                <a:latin typeface="Helvetica"/>
                <a:cs typeface="Helvetica"/>
              </a:rPr>
              <a:t>%</a:t>
            </a:r>
            <a:endParaRPr lang="en-US" sz="800" spc="-10" dirty="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Helvetica"/>
                <a:cs typeface="Helvetica"/>
              </a:rPr>
              <a:t> </a:t>
            </a:r>
            <a:r>
              <a:rPr sz="800" spc="-20" dirty="0">
                <a:latin typeface="Helvetica"/>
                <a:cs typeface="Helvetica"/>
              </a:rPr>
              <a:t>Only</a:t>
            </a:r>
            <a:endParaRPr sz="800" dirty="0">
              <a:latin typeface="Helvetica"/>
              <a:cs typeface="Helvetica"/>
            </a:endParaRPr>
          </a:p>
        </p:txBody>
      </p:sp>
      <p:sp>
        <p:nvSpPr>
          <p:cNvPr id="115" name="object 27">
            <a:extLst>
              <a:ext uri="{FF2B5EF4-FFF2-40B4-BE49-F238E27FC236}">
                <a16:creationId xmlns:a16="http://schemas.microsoft.com/office/drawing/2014/main" id="{91067E7D-BCE1-45C8-C3BA-49F35C74CE8F}"/>
              </a:ext>
            </a:extLst>
          </p:cNvPr>
          <p:cNvSpPr txBox="1"/>
          <p:nvPr/>
        </p:nvSpPr>
        <p:spPr>
          <a:xfrm>
            <a:off x="3068794" y="2050254"/>
            <a:ext cx="107188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20" dirty="0">
                <a:latin typeface="Helvetica"/>
                <a:cs typeface="Helvetica"/>
              </a:rPr>
              <a:t>Both</a:t>
            </a:r>
            <a:endParaRPr sz="800" dirty="0">
              <a:latin typeface="Helvetica"/>
              <a:cs typeface="Helvetica"/>
            </a:endParaRPr>
          </a:p>
        </p:txBody>
      </p:sp>
      <p:sp>
        <p:nvSpPr>
          <p:cNvPr id="116" name="object 100">
            <a:extLst>
              <a:ext uri="{FF2B5EF4-FFF2-40B4-BE49-F238E27FC236}">
                <a16:creationId xmlns:a16="http://schemas.microsoft.com/office/drawing/2014/main" id="{55797544-BAAB-5D13-026E-BAABB6D76EA0}"/>
              </a:ext>
            </a:extLst>
          </p:cNvPr>
          <p:cNvSpPr txBox="1"/>
          <p:nvPr/>
        </p:nvSpPr>
        <p:spPr>
          <a:xfrm>
            <a:off x="3800023" y="1041533"/>
            <a:ext cx="167640" cy="1006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-20" dirty="0">
                <a:solidFill>
                  <a:srgbClr val="4D4D4D"/>
                </a:solidFill>
                <a:latin typeface="Helvetica"/>
                <a:cs typeface="Helvetica"/>
              </a:rPr>
              <a:t>0.5</a:t>
            </a:r>
            <a:r>
              <a:rPr lang="en-US" sz="550" spc="-20" dirty="0">
                <a:solidFill>
                  <a:srgbClr val="4D4D4D"/>
                </a:solidFill>
                <a:latin typeface="Helvetica"/>
                <a:cs typeface="Helvetica"/>
              </a:rPr>
              <a:t>0</a:t>
            </a:r>
            <a:endParaRPr sz="55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87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Presentation8</dc:title>
  <dc:creator>Sarah Urbut</dc:creator>
  <cp:lastModifiedBy>Urbut, Sarah M.,MD, PhD</cp:lastModifiedBy>
  <cp:revision>2</cp:revision>
  <dcterms:created xsi:type="dcterms:W3CDTF">2023-09-23T21:51:33Z</dcterms:created>
  <dcterms:modified xsi:type="dcterms:W3CDTF">2023-09-23T22:00:59Z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2023-09-19T00:00:00Z</vt:filetime>
  </property>
  <property fmtid="{D5CDD505-2E9C-101B-9397-08002B2CF9AE}" pid="3" name="Creator">
    <vt:lpwstr>PowerPoint</vt:lpwstr>
  </property>
  <property fmtid="{D5CDD505-2E9C-101B-9397-08002B2CF9AE}" pid="4" name="LastSaved">
    <vt:filetime>2023-09-23T00:00:00Z</vt:filetime>
  </property>
  <property fmtid="{D5CDD505-2E9C-101B-9397-08002B2CF9AE}" pid="5" name="Producer">
    <vt:lpwstr>macOS Version 13.5.2 (Build 22G91) Quartz PDFContext</vt:lpwstr>
  </property>
</Properties>
</file>