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30" r:id="rId2"/>
    <p:sldId id="329" r:id="rId3"/>
    <p:sldId id="332" r:id="rId4"/>
    <p:sldId id="336" r:id="rId5"/>
    <p:sldId id="337" r:id="rId6"/>
    <p:sldId id="340" r:id="rId7"/>
    <p:sldId id="326" r:id="rId8"/>
    <p:sldId id="316" r:id="rId9"/>
    <p:sldId id="318" r:id="rId10"/>
    <p:sldId id="338" r:id="rId11"/>
    <p:sldId id="334" r:id="rId12"/>
    <p:sldId id="285" r:id="rId13"/>
    <p:sldId id="286" r:id="rId14"/>
    <p:sldId id="287" r:id="rId15"/>
    <p:sldId id="292" r:id="rId16"/>
    <p:sldId id="324" r:id="rId17"/>
    <p:sldId id="293" r:id="rId18"/>
    <p:sldId id="289" r:id="rId19"/>
    <p:sldId id="290" r:id="rId20"/>
    <p:sldId id="294" r:id="rId21"/>
    <p:sldId id="291" r:id="rId22"/>
    <p:sldId id="288" r:id="rId23"/>
    <p:sldId id="323" r:id="rId24"/>
    <p:sldId id="319" r:id="rId25"/>
    <p:sldId id="320" r:id="rId26"/>
    <p:sldId id="313" r:id="rId27"/>
    <p:sldId id="333" r:id="rId28"/>
    <p:sldId id="321" r:id="rId29"/>
    <p:sldId id="341" r:id="rId30"/>
    <p:sldId id="34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0000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0913" autoAdjust="0"/>
  </p:normalViewPr>
  <p:slideViewPr>
    <p:cSldViewPr snapToGrid="0">
      <p:cViewPr varScale="1">
        <p:scale>
          <a:sx n="94" d="100"/>
          <a:sy n="94" d="100"/>
        </p:scale>
        <p:origin x="11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7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8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1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99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28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23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37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07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49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5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02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87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04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72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00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92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1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009B3-31E6-4CAF-9FB9-88B4D222EC8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60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17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2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33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33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3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1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7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8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369994"/>
      </p:ext>
    </p:extLst>
  </p:cSld>
  <p:clrMapOvr>
    <a:masterClrMapping/>
  </p:clrMapOvr>
  <p:transition spd="slow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75702"/>
      </p:ext>
    </p:extLst>
  </p:cSld>
  <p:clrMapOvr>
    <a:masterClrMapping/>
  </p:clrMapOvr>
  <p:transition spd="slow" advTm="0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1800" y="330198"/>
            <a:ext cx="540000" cy="288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31800" y="671197"/>
            <a:ext cx="540000" cy="180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1800" y="904196"/>
            <a:ext cx="540000" cy="72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8966200" y="6528232"/>
            <a:ext cx="2880000" cy="36000"/>
          </a:xfrm>
          <a:prstGeom prst="rect">
            <a:avLst/>
          </a:prstGeom>
          <a:solidFill>
            <a:srgbClr val="000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02945" y="64886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711440"/>
      </p:ext>
    </p:extLst>
  </p:cSld>
  <p:clrMapOvr>
    <a:masterClrMapping/>
  </p:clrMapOvr>
  <p:transition spd="slow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://code.visualstudio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hyperlink" Target="https://link.zhihu.com/?target=http://www.mingw-w64.org/doku.php/downlo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1.docx"/><Relationship Id="rId5" Type="http://schemas.openxmlformats.org/officeDocument/2006/relationships/image" Target="../media/image16.png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package" Target="../embeddings/Microsoft_Word___2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2349" y="3625900"/>
            <a:ext cx="915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en-US" altLang="zh-CN" sz="5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熟悉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初级编程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83925"/>
              </p:ext>
            </p:extLst>
          </p:nvPr>
        </p:nvGraphicFramePr>
        <p:xfrm>
          <a:off x="1220654" y="885945"/>
          <a:ext cx="10259500" cy="277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</a:tblGrid>
              <a:tr h="268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计算球的体积和表面积、三角形判断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素数完全数、国王的许诺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计算机辅助教学系统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V1.0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V2.0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V3.0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V4.0</a:t>
                      </a:r>
                      <a:endParaRPr lang="zh-CN" altLang="en-US" sz="1600" b="1" i="0" u="none" strike="noStrike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V5.0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单步调试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断点调试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版本管理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18296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基本算术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889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9604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48527" y="3919320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9182" y="3907745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064535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10015448" y="4884499"/>
            <a:ext cx="533079" cy="2122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74562" y="4842818"/>
            <a:ext cx="425327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19130" y="3919320"/>
            <a:ext cx="1203917" cy="2604562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右箭头 68"/>
          <p:cNvSpPr/>
          <p:nvPr/>
        </p:nvSpPr>
        <p:spPr>
          <a:xfrm>
            <a:off x="8023047" y="4889448"/>
            <a:ext cx="736135" cy="24153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396899" y="484667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4287355" y="806587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31624" y="854812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336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集成开发环境介绍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7855"/>
              </p:ext>
            </p:extLst>
          </p:nvPr>
        </p:nvGraphicFramePr>
        <p:xfrm>
          <a:off x="1350620" y="1277275"/>
          <a:ext cx="9749502" cy="4554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932"/>
                <a:gridCol w="1331178"/>
                <a:gridCol w="7144392"/>
              </a:tblGrid>
              <a:tr h="458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en-US" sz="1600" b="1" u="none" strike="noStrike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ode</a:t>
                      </a:r>
                      <a:r>
                        <a:rPr lang="en-US" altLang="zh-CN" sz="1600" b="1" u="none" strike="noStrike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en-US" sz="1600" b="1" u="none" strike="noStrike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locks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Linux、Mac、Windows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开放源码的全功能的跨平台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C/C++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集成开发环境，开源、免费、</a:t>
                      </a:r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轻量级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Dev</a:t>
                      </a:r>
                      <a:r>
                        <a:rPr lang="en-US" sz="16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en-US" altLang="zh-CN" sz="16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en-US" sz="16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轻量级 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C/C++ 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集成开发环境，，遵守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GPL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许可协议分发源代码，集合了</a:t>
                      </a:r>
                      <a:r>
                        <a:rPr lang="en-US" altLang="zh-CN" sz="16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MinGW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中的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GCC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编译器、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GDB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调试器和 </a:t>
                      </a:r>
                      <a:r>
                        <a:rPr lang="en-US" altLang="zh-CN" sz="16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AStyle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格式整理器等众多自由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err="1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VSCode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Linux、Mac、Windows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跨平台源代码编辑器，集成了所有现代编辑器所应该具备的特性，包括语法高亮、可定制的热键绑定、括号匹配、以及代码片段收集、支持对 </a:t>
                      </a:r>
                      <a:r>
                        <a:rPr lang="en-US" altLang="zh-CN" sz="16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Git</a:t>
                      </a:r>
                      <a:r>
                        <a:rPr lang="en-US" altLang="zh-CN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开箱即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8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</a:t>
                      </a:r>
                      <a:r>
                        <a:rPr lang="en-US" sz="16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visual studio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Visual Studio </a:t>
                      </a:r>
                      <a:r>
                        <a:rPr lang="zh-CN" alt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可以用来创建</a:t>
                      </a:r>
                      <a:r>
                        <a:rPr lang="en-US" altLang="zh-CN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r>
                        <a:rPr lang="zh-CN" alt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平台下的 </a:t>
                      </a:r>
                      <a:r>
                        <a:rPr lang="en-US" altLang="zh-CN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r>
                        <a:rPr lang="zh-CN" alt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应用程序和网络应用程序，也可以用来创建网络服务、智能设备应用程序</a:t>
                      </a:r>
                      <a:r>
                        <a:rPr lang="zh-CN" altLang="en-US" sz="16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Microsoft Visual C++ 6.0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Windows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面向对象的可视化集成编程系统，具有程序框架自动生成、灵活方便的类管理、代码编写和界面设计集成交互操作等优点，与</a:t>
                      </a:r>
                      <a:r>
                        <a:rPr lang="en-US" altLang="zh-CN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win10</a:t>
                      </a:r>
                      <a:r>
                        <a:rPr lang="zh-CN" altLang="en-US" sz="16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有兼容性问题，不推荐使用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80" marR="9480" marT="94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60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项目（一）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>
          <a:xfrm>
            <a:off x="1916638" y="957263"/>
            <a:ext cx="9170987" cy="2228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点击左上角菜单栏的“</a:t>
            </a:r>
            <a:r>
              <a:rPr lang="en-US" alt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点击左上角菜单栏中的图标选择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Project…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在起始界面点击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a new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48" y="1592698"/>
            <a:ext cx="480664" cy="5116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932495" y="2827856"/>
            <a:ext cx="6251637" cy="3770966"/>
            <a:chOff x="2696026" y="2827856"/>
            <a:chExt cx="6251637" cy="3770966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6026" y="2827856"/>
              <a:ext cx="6251637" cy="37709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圆角矩形 4"/>
            <p:cNvSpPr/>
            <p:nvPr/>
          </p:nvSpPr>
          <p:spPr>
            <a:xfrm>
              <a:off x="6178365" y="3325527"/>
              <a:ext cx="883882" cy="606226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4"/>
            <p:cNvSpPr/>
            <p:nvPr/>
          </p:nvSpPr>
          <p:spPr>
            <a:xfrm>
              <a:off x="7873816" y="3096637"/>
              <a:ext cx="883882" cy="257466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32" y="948965"/>
            <a:ext cx="1220047" cy="115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3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项目（二）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932495" y="1166872"/>
            <a:ext cx="8291513" cy="5492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”，将以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语言的编译环境运行。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2495" y="2124031"/>
            <a:ext cx="544830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连接符 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3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项目（三）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4294967295"/>
          </p:nvPr>
        </p:nvSpPr>
        <p:spPr>
          <a:xfrm>
            <a:off x="1950243" y="1200426"/>
            <a:ext cx="8291513" cy="17018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填写项目（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）名称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项目名称不得出现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中文、空格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项目存储位置选择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点击文件夹按钮，将项目保存在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2495" y="3054626"/>
            <a:ext cx="4877870" cy="3803374"/>
            <a:chOff x="1932495" y="3054626"/>
            <a:chExt cx="4877870" cy="38033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2495" y="3054626"/>
              <a:ext cx="4877870" cy="38033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圆角矩形 4">
              <a:extLst>
                <a:ext uri="{FF2B5EF4-FFF2-40B4-BE49-F238E27FC236}">
                  <a16:creationId xmlns:a16="http://schemas.microsoft.com/office/drawing/2014/main" xmlns="" id="{EBA9A662-EA20-40BB-A487-88DFE63E07A7}"/>
                </a:ext>
              </a:extLst>
            </p:cNvPr>
            <p:cNvSpPr/>
            <p:nvPr/>
          </p:nvSpPr>
          <p:spPr>
            <a:xfrm>
              <a:off x="3524232" y="4151311"/>
              <a:ext cx="2571768" cy="357190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3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项目（四）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932495" y="1113724"/>
            <a:ext cx="8293100" cy="4127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选择默认的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编译器。</a:t>
            </a: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2494" y="1826350"/>
            <a:ext cx="5847917" cy="4559739"/>
            <a:chOff x="1932494" y="1826350"/>
            <a:chExt cx="5847917" cy="4559739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2494" y="1826350"/>
              <a:ext cx="5847917" cy="45597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圆角矩形 4"/>
            <p:cNvSpPr/>
            <p:nvPr/>
          </p:nvSpPr>
          <p:spPr>
            <a:xfrm>
              <a:off x="3908365" y="2706752"/>
              <a:ext cx="3286148" cy="500066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85001" y="1477608"/>
            <a:ext cx="9150711" cy="4585395"/>
            <a:chOff x="532732" y="2171363"/>
            <a:chExt cx="9150711" cy="4585395"/>
          </a:xfrm>
        </p:grpSpPr>
        <p:sp>
          <p:nvSpPr>
            <p:cNvPr id="13" name="TextBox 12"/>
            <p:cNvSpPr txBox="1"/>
            <p:nvPr/>
          </p:nvSpPr>
          <p:spPr>
            <a:xfrm>
              <a:off x="532732" y="4083987"/>
              <a:ext cx="14035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项目管理区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105" y="2173228"/>
              <a:ext cx="7687338" cy="4583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右箭头 1"/>
            <p:cNvSpPr/>
            <p:nvPr/>
          </p:nvSpPr>
          <p:spPr>
            <a:xfrm>
              <a:off x="1550832" y="2258170"/>
              <a:ext cx="445273" cy="21468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74642" y="2171363"/>
              <a:ext cx="715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菜单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888762" y="4167147"/>
              <a:ext cx="445273" cy="21468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箭头 15"/>
            <p:cNvSpPr/>
            <p:nvPr/>
          </p:nvSpPr>
          <p:spPr>
            <a:xfrm rot="16200000">
              <a:off x="4036940" y="2681580"/>
              <a:ext cx="445273" cy="214685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3555" y="2755133"/>
              <a:ext cx="715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工具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8304" y="3801642"/>
              <a:ext cx="14035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代码编辑</a:t>
              </a:r>
              <a:r>
                <a:rPr lang="zh-CN" altLang="en-US" b="1" dirty="0">
                  <a:solidFill>
                    <a:srgbClr val="FF0000"/>
                  </a:solidFill>
                </a:rPr>
                <a:t>区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18855" y="6061138"/>
              <a:ext cx="16958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信息输出窗口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淘宝网chenying0907出品 4"/>
          <p:cNvSpPr txBox="1"/>
          <p:nvPr/>
        </p:nvSpPr>
        <p:spPr>
          <a:xfrm>
            <a:off x="1587600" y="264321"/>
            <a:ext cx="423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（五）</a:t>
            </a:r>
            <a:endParaRPr lang="zh-CN" altLang="en-US" sz="24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3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  <a:r>
              <a:rPr lang="en-US" altLang="zh-CN" sz="28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新建项目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（六）</a:t>
            </a:r>
            <a:endParaRPr lang="zh-CN" altLang="en-US" sz="24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4"/>
          <p:cNvSpPr txBox="1"/>
          <p:nvPr/>
        </p:nvSpPr>
        <p:spPr>
          <a:xfrm>
            <a:off x="2862470" y="1482378"/>
            <a:ext cx="320867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界面显示</a:t>
            </a:r>
          </a:p>
        </p:txBody>
      </p:sp>
      <p:sp>
        <p:nvSpPr>
          <p:cNvPr id="8" name="内容占位符 5"/>
          <p:cNvSpPr txBox="1"/>
          <p:nvPr/>
        </p:nvSpPr>
        <p:spPr>
          <a:xfrm>
            <a:off x="1911258" y="2200274"/>
            <a:ext cx="3868340" cy="3684588"/>
          </a:xfrm>
          <a:prstGeom prst="rect">
            <a:avLst/>
          </a:prstGeom>
        </p:spPr>
        <p:txBody>
          <a:bodyPr/>
          <a:lstStyle/>
          <a:p>
            <a:pPr marR="0" lvl="0" indent="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" name="文本占位符 6"/>
          <p:cNvSpPr txBox="1"/>
          <p:nvPr/>
        </p:nvSpPr>
        <p:spPr>
          <a:xfrm>
            <a:off x="7845287" y="1482378"/>
            <a:ext cx="2244214" cy="823912"/>
          </a:xfrm>
          <a:prstGeom prst="rect">
            <a:avLst/>
          </a:prstGeom>
        </p:spPr>
        <p:txBody>
          <a:bodyPr/>
          <a:lstStyle/>
          <a:p>
            <a:pPr marR="0" lvl="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</a:p>
        </p:txBody>
      </p:sp>
      <p:graphicFrame>
        <p:nvGraphicFramePr>
          <p:cNvPr id="10" name="内容占位符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7840970"/>
              </p:ext>
            </p:extLst>
          </p:nvPr>
        </p:nvGraphicFramePr>
        <p:xfrm>
          <a:off x="1730878" y="2143374"/>
          <a:ext cx="422910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4" imgW="3078480" imgH="2346960" progId="Paint.Picture">
                  <p:embed/>
                </p:oleObj>
              </mc:Choice>
              <mc:Fallback>
                <p:oleObj r:id="rId4" imgW="3078480" imgH="2346960" progId="Paint.Picture">
                  <p:embed/>
                  <p:pic>
                    <p:nvPicPr>
                      <p:cNvPr id="0" name="内容占位符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0878" y="2143374"/>
                        <a:ext cx="4229100" cy="322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951304" y="4290393"/>
            <a:ext cx="1023226" cy="225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12" name="对象 11"/>
          <p:cNvGraphicFramePr/>
          <p:nvPr>
            <p:extLst>
              <p:ext uri="{D42A27DB-BD31-4B8C-83A1-F6EECF244321}">
                <p14:modId xmlns:p14="http://schemas.microsoft.com/office/powerpoint/2010/main" val="3396086451"/>
              </p:ext>
            </p:extLst>
          </p:nvPr>
        </p:nvGraphicFramePr>
        <p:xfrm>
          <a:off x="6732104" y="2306290"/>
          <a:ext cx="4541520" cy="94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6" imgW="4709160" imgH="944880" progId="Paint.Picture">
                  <p:embed/>
                </p:oleObj>
              </mc:Choice>
              <mc:Fallback>
                <p:oleObj r:id="rId6" imgW="4709160" imgH="944880" progId="Paint.Picture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32104" y="2306290"/>
                        <a:ext cx="4541520" cy="94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KSO_Shape"/>
          <p:cNvSpPr/>
          <p:nvPr/>
        </p:nvSpPr>
        <p:spPr bwMode="auto">
          <a:xfrm>
            <a:off x="1867304" y="5866112"/>
            <a:ext cx="716869" cy="706360"/>
          </a:xfrm>
          <a:custGeom>
            <a:avLst/>
            <a:gdLst>
              <a:gd name="T0" fmla="*/ 893205 w 2703"/>
              <a:gd name="T1" fmla="*/ 454036 h 2697"/>
              <a:gd name="T2" fmla="*/ 1800397 w 2703"/>
              <a:gd name="T3" fmla="*/ 454036 h 2697"/>
              <a:gd name="T4" fmla="*/ 1240229 w 2703"/>
              <a:gd name="T5" fmla="*/ 374696 h 2697"/>
              <a:gd name="T6" fmla="*/ 1199599 w 2703"/>
              <a:gd name="T7" fmla="*/ 454702 h 2697"/>
              <a:gd name="T8" fmla="*/ 1304838 w 2703"/>
              <a:gd name="T9" fmla="*/ 398698 h 2697"/>
              <a:gd name="T10" fmla="*/ 1200931 w 2703"/>
              <a:gd name="T11" fmla="*/ 700055 h 2697"/>
              <a:gd name="T12" fmla="*/ 1461366 w 2703"/>
              <a:gd name="T13" fmla="*/ 608714 h 2697"/>
              <a:gd name="T14" fmla="*/ 1357458 w 2703"/>
              <a:gd name="T15" fmla="*/ 674053 h 2697"/>
              <a:gd name="T16" fmla="*/ 1362121 w 2703"/>
              <a:gd name="T17" fmla="*/ 608714 h 2697"/>
              <a:gd name="T18" fmla="*/ 1380105 w 2703"/>
              <a:gd name="T19" fmla="*/ 312024 h 2697"/>
              <a:gd name="T20" fmla="*/ 1431392 w 2703"/>
              <a:gd name="T21" fmla="*/ 140011 h 2697"/>
              <a:gd name="T22" fmla="*/ 1418071 w 2703"/>
              <a:gd name="T23" fmla="*/ 278022 h 2697"/>
              <a:gd name="T24" fmla="*/ 1431392 w 2703"/>
              <a:gd name="T25" fmla="*/ 140011 h 2697"/>
              <a:gd name="T26" fmla="*/ 841917 w 2703"/>
              <a:gd name="T27" fmla="*/ 651384 h 2697"/>
              <a:gd name="T28" fmla="*/ 803951 w 2703"/>
              <a:gd name="T29" fmla="*/ 726724 h 2697"/>
              <a:gd name="T30" fmla="*/ 1124998 w 2703"/>
              <a:gd name="T31" fmla="*/ 980077 h 2697"/>
              <a:gd name="T32" fmla="*/ 1192938 w 2703"/>
              <a:gd name="T33" fmla="*/ 975410 h 2697"/>
              <a:gd name="T34" fmla="*/ 1212254 w 2703"/>
              <a:gd name="T35" fmla="*/ 980077 h 2697"/>
              <a:gd name="T36" fmla="*/ 1540628 w 2703"/>
              <a:gd name="T37" fmla="*/ 961409 h 2697"/>
              <a:gd name="T38" fmla="*/ 769981 w 2703"/>
              <a:gd name="T39" fmla="*/ 1797474 h 2697"/>
              <a:gd name="T40" fmla="*/ 767317 w 2703"/>
              <a:gd name="T41" fmla="*/ 1798141 h 2697"/>
              <a:gd name="T42" fmla="*/ 763986 w 2703"/>
              <a:gd name="T43" fmla="*/ 1797474 h 2697"/>
              <a:gd name="T44" fmla="*/ 763986 w 2703"/>
              <a:gd name="T45" fmla="*/ 242019 h 2697"/>
              <a:gd name="T46" fmla="*/ 767317 w 2703"/>
              <a:gd name="T47" fmla="*/ 241352 h 2697"/>
              <a:gd name="T48" fmla="*/ 769981 w 2703"/>
              <a:gd name="T49" fmla="*/ 242019 h 2697"/>
              <a:gd name="T50" fmla="*/ 823267 w 2703"/>
              <a:gd name="T51" fmla="*/ 312691 h 2697"/>
              <a:gd name="T52" fmla="*/ 803951 w 2703"/>
              <a:gd name="T53" fmla="*/ 452035 h 2697"/>
              <a:gd name="T54" fmla="*/ 803951 w 2703"/>
              <a:gd name="T55" fmla="*/ 456702 h 2697"/>
              <a:gd name="T56" fmla="*/ 1470024 w 2703"/>
              <a:gd name="T57" fmla="*/ 1054083 h 2697"/>
              <a:gd name="T58" fmla="*/ 1115673 w 2703"/>
              <a:gd name="T59" fmla="*/ 1400110 h 2697"/>
              <a:gd name="T60" fmla="*/ 1470024 w 2703"/>
              <a:gd name="T61" fmla="*/ 1054083 h 2697"/>
              <a:gd name="T62" fmla="*/ 1090363 w 2703"/>
              <a:gd name="T63" fmla="*/ 1457448 h 2697"/>
              <a:gd name="T64" fmla="*/ 1246224 w 2703"/>
              <a:gd name="T65" fmla="*/ 1544121 h 2697"/>
              <a:gd name="T66" fmla="*/ 870558 w 2703"/>
              <a:gd name="T67" fmla="*/ 1720802 h 2697"/>
              <a:gd name="T68" fmla="*/ 803951 w 2703"/>
              <a:gd name="T69" fmla="*/ 1384109 h 2697"/>
              <a:gd name="T70" fmla="*/ 803951 w 2703"/>
              <a:gd name="T71" fmla="*/ 1312770 h 2697"/>
              <a:gd name="T72" fmla="*/ 1124998 w 2703"/>
              <a:gd name="T73" fmla="*/ 1054083 h 2697"/>
              <a:gd name="T74" fmla="*/ 803951 w 2703"/>
              <a:gd name="T75" fmla="*/ 1312770 h 2697"/>
              <a:gd name="T76" fmla="*/ 452930 w 2703"/>
              <a:gd name="T77" fmla="*/ 1457448 h 2697"/>
              <a:gd name="T78" fmla="*/ 580816 w 2703"/>
              <a:gd name="T79" fmla="*/ 1697466 h 2697"/>
              <a:gd name="T80" fmla="*/ 427619 w 2703"/>
              <a:gd name="T81" fmla="*/ 1400110 h 2697"/>
              <a:gd name="T82" fmla="*/ 72602 w 2703"/>
              <a:gd name="T83" fmla="*/ 1054083 h 2697"/>
              <a:gd name="T84" fmla="*/ 72602 w 2703"/>
              <a:gd name="T85" fmla="*/ 980077 h 2697"/>
              <a:gd name="T86" fmla="*/ 427619 w 2703"/>
              <a:gd name="T87" fmla="*/ 639383 h 2697"/>
              <a:gd name="T88" fmla="*/ 72602 w 2703"/>
              <a:gd name="T89" fmla="*/ 980077 h 2697"/>
              <a:gd name="T90" fmla="*/ 450266 w 2703"/>
              <a:gd name="T91" fmla="*/ 580045 h 2697"/>
              <a:gd name="T92" fmla="*/ 297069 w 2703"/>
              <a:gd name="T93" fmla="*/ 495372 h 2697"/>
              <a:gd name="T94" fmla="*/ 672734 w 2703"/>
              <a:gd name="T95" fmla="*/ 318692 h 2697"/>
              <a:gd name="T96" fmla="*/ 732681 w 2703"/>
              <a:gd name="T97" fmla="*/ 655385 h 2697"/>
              <a:gd name="T98" fmla="*/ 732681 w 2703"/>
              <a:gd name="T99" fmla="*/ 726724 h 2697"/>
              <a:gd name="T100" fmla="*/ 418294 w 2703"/>
              <a:gd name="T101" fmla="*/ 980077 h 2697"/>
              <a:gd name="T102" fmla="*/ 732681 w 2703"/>
              <a:gd name="T103" fmla="*/ 726724 h 2697"/>
              <a:gd name="T104" fmla="*/ 418294 w 2703"/>
              <a:gd name="T105" fmla="*/ 1054083 h 2697"/>
              <a:gd name="T106" fmla="*/ 732681 w 2703"/>
              <a:gd name="T107" fmla="*/ 1312770 h 2697"/>
              <a:gd name="T108" fmla="*/ 732681 w 2703"/>
              <a:gd name="T109" fmla="*/ 1384109 h 2697"/>
              <a:gd name="T110" fmla="*/ 672734 w 2703"/>
              <a:gd name="T111" fmla="*/ 1720802 h 2697"/>
              <a:gd name="T112" fmla="*/ 732681 w 2703"/>
              <a:gd name="T113" fmla="*/ 1384109 h 26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3" h="2697">
                <a:moveTo>
                  <a:pt x="2022" y="1362"/>
                </a:moveTo>
                <a:cubicBezTo>
                  <a:pt x="1646" y="1362"/>
                  <a:pt x="1341" y="1057"/>
                  <a:pt x="1341" y="681"/>
                </a:cubicBezTo>
                <a:cubicBezTo>
                  <a:pt x="1341" y="305"/>
                  <a:pt x="1646" y="0"/>
                  <a:pt x="2022" y="0"/>
                </a:cubicBezTo>
                <a:cubicBezTo>
                  <a:pt x="2398" y="0"/>
                  <a:pt x="2703" y="305"/>
                  <a:pt x="2703" y="681"/>
                </a:cubicBezTo>
                <a:cubicBezTo>
                  <a:pt x="2703" y="1057"/>
                  <a:pt x="2398" y="1362"/>
                  <a:pt x="2022" y="1362"/>
                </a:cubicBezTo>
                <a:close/>
                <a:moveTo>
                  <a:pt x="1862" y="562"/>
                </a:moveTo>
                <a:cubicBezTo>
                  <a:pt x="1844" y="580"/>
                  <a:pt x="1782" y="638"/>
                  <a:pt x="1782" y="664"/>
                </a:cubicBezTo>
                <a:cubicBezTo>
                  <a:pt x="1782" y="672"/>
                  <a:pt x="1791" y="682"/>
                  <a:pt x="1801" y="682"/>
                </a:cubicBezTo>
                <a:cubicBezTo>
                  <a:pt x="1826" y="682"/>
                  <a:pt x="1893" y="560"/>
                  <a:pt x="1945" y="560"/>
                </a:cubicBezTo>
                <a:cubicBezTo>
                  <a:pt x="1956" y="560"/>
                  <a:pt x="1968" y="573"/>
                  <a:pt x="1959" y="598"/>
                </a:cubicBezTo>
                <a:cubicBezTo>
                  <a:pt x="1861" y="844"/>
                  <a:pt x="1861" y="844"/>
                  <a:pt x="1861" y="844"/>
                </a:cubicBezTo>
                <a:cubicBezTo>
                  <a:pt x="1851" y="868"/>
                  <a:pt x="1803" y="983"/>
                  <a:pt x="1803" y="1050"/>
                </a:cubicBezTo>
                <a:cubicBezTo>
                  <a:pt x="1803" y="1103"/>
                  <a:pt x="1838" y="1127"/>
                  <a:pt x="1889" y="1127"/>
                </a:cubicBezTo>
                <a:cubicBezTo>
                  <a:pt x="2030" y="1127"/>
                  <a:pt x="2194" y="953"/>
                  <a:pt x="2194" y="913"/>
                </a:cubicBezTo>
                <a:cubicBezTo>
                  <a:pt x="2194" y="900"/>
                  <a:pt x="2184" y="892"/>
                  <a:pt x="2177" y="892"/>
                </a:cubicBezTo>
                <a:cubicBezTo>
                  <a:pt x="2157" y="892"/>
                  <a:pt x="2080" y="1011"/>
                  <a:pt x="2038" y="1011"/>
                </a:cubicBezTo>
                <a:cubicBezTo>
                  <a:pt x="2027" y="1011"/>
                  <a:pt x="2022" y="1001"/>
                  <a:pt x="2022" y="991"/>
                </a:cubicBezTo>
                <a:cubicBezTo>
                  <a:pt x="2022" y="969"/>
                  <a:pt x="2037" y="934"/>
                  <a:pt x="2045" y="913"/>
                </a:cubicBezTo>
                <a:cubicBezTo>
                  <a:pt x="2146" y="640"/>
                  <a:pt x="2146" y="640"/>
                  <a:pt x="2146" y="640"/>
                </a:cubicBezTo>
                <a:cubicBezTo>
                  <a:pt x="2197" y="504"/>
                  <a:pt x="2132" y="468"/>
                  <a:pt x="2072" y="468"/>
                </a:cubicBezTo>
                <a:cubicBezTo>
                  <a:pt x="1991" y="468"/>
                  <a:pt x="1918" y="508"/>
                  <a:pt x="1862" y="562"/>
                </a:cubicBezTo>
                <a:close/>
                <a:moveTo>
                  <a:pt x="2149" y="210"/>
                </a:moveTo>
                <a:cubicBezTo>
                  <a:pt x="2087" y="210"/>
                  <a:pt x="2034" y="261"/>
                  <a:pt x="2034" y="322"/>
                </a:cubicBezTo>
                <a:cubicBezTo>
                  <a:pt x="2034" y="380"/>
                  <a:pt x="2072" y="417"/>
                  <a:pt x="2129" y="417"/>
                </a:cubicBezTo>
                <a:cubicBezTo>
                  <a:pt x="2192" y="417"/>
                  <a:pt x="2246" y="370"/>
                  <a:pt x="2246" y="306"/>
                </a:cubicBezTo>
                <a:cubicBezTo>
                  <a:pt x="2246" y="248"/>
                  <a:pt x="2205" y="210"/>
                  <a:pt x="2149" y="210"/>
                </a:cubicBezTo>
                <a:close/>
                <a:moveTo>
                  <a:pt x="1207" y="983"/>
                </a:moveTo>
                <a:cubicBezTo>
                  <a:pt x="1226" y="982"/>
                  <a:pt x="1245" y="979"/>
                  <a:pt x="1264" y="977"/>
                </a:cubicBezTo>
                <a:cubicBezTo>
                  <a:pt x="1277" y="1012"/>
                  <a:pt x="1292" y="1045"/>
                  <a:pt x="1310" y="1077"/>
                </a:cubicBezTo>
                <a:cubicBezTo>
                  <a:pt x="1275" y="1083"/>
                  <a:pt x="1241" y="1088"/>
                  <a:pt x="1207" y="1090"/>
                </a:cubicBezTo>
                <a:cubicBezTo>
                  <a:pt x="1207" y="1470"/>
                  <a:pt x="1207" y="1470"/>
                  <a:pt x="1207" y="1470"/>
                </a:cubicBezTo>
                <a:cubicBezTo>
                  <a:pt x="1689" y="1470"/>
                  <a:pt x="1689" y="1470"/>
                  <a:pt x="1689" y="1470"/>
                </a:cubicBezTo>
                <a:cubicBezTo>
                  <a:pt x="1688" y="1454"/>
                  <a:pt x="1686" y="1438"/>
                  <a:pt x="1684" y="1422"/>
                </a:cubicBezTo>
                <a:cubicBezTo>
                  <a:pt x="1719" y="1438"/>
                  <a:pt x="1754" y="1452"/>
                  <a:pt x="1791" y="1463"/>
                </a:cubicBezTo>
                <a:cubicBezTo>
                  <a:pt x="1791" y="1465"/>
                  <a:pt x="1792" y="1468"/>
                  <a:pt x="1792" y="1470"/>
                </a:cubicBezTo>
                <a:cubicBezTo>
                  <a:pt x="1820" y="1470"/>
                  <a:pt x="1820" y="1470"/>
                  <a:pt x="1820" y="1470"/>
                </a:cubicBezTo>
                <a:cubicBezTo>
                  <a:pt x="1885" y="1487"/>
                  <a:pt x="1952" y="1496"/>
                  <a:pt x="2022" y="1496"/>
                </a:cubicBezTo>
                <a:cubicBezTo>
                  <a:pt x="2125" y="1496"/>
                  <a:pt x="2223" y="1476"/>
                  <a:pt x="2313" y="1442"/>
                </a:cubicBezTo>
                <a:cubicBezTo>
                  <a:pt x="2315" y="1471"/>
                  <a:pt x="2317" y="1500"/>
                  <a:pt x="2317" y="1529"/>
                </a:cubicBezTo>
                <a:cubicBezTo>
                  <a:pt x="2317" y="2174"/>
                  <a:pt x="1797" y="2683"/>
                  <a:pt x="1156" y="2696"/>
                </a:cubicBezTo>
                <a:cubicBezTo>
                  <a:pt x="1156" y="2697"/>
                  <a:pt x="1156" y="2697"/>
                  <a:pt x="1156" y="2697"/>
                </a:cubicBezTo>
                <a:cubicBezTo>
                  <a:pt x="1155" y="2697"/>
                  <a:pt x="1153" y="2697"/>
                  <a:pt x="1152" y="2697"/>
                </a:cubicBezTo>
                <a:cubicBezTo>
                  <a:pt x="1150" y="2697"/>
                  <a:pt x="1149" y="2697"/>
                  <a:pt x="1147" y="2697"/>
                </a:cubicBezTo>
                <a:cubicBezTo>
                  <a:pt x="1147" y="2696"/>
                  <a:pt x="1147" y="2696"/>
                  <a:pt x="1147" y="2696"/>
                </a:cubicBezTo>
                <a:cubicBezTo>
                  <a:pt x="506" y="2683"/>
                  <a:pt x="0" y="2174"/>
                  <a:pt x="0" y="1529"/>
                </a:cubicBezTo>
                <a:cubicBezTo>
                  <a:pt x="0" y="885"/>
                  <a:pt x="506" y="376"/>
                  <a:pt x="1147" y="363"/>
                </a:cubicBezTo>
                <a:cubicBezTo>
                  <a:pt x="1147" y="362"/>
                  <a:pt x="1147" y="362"/>
                  <a:pt x="1147" y="362"/>
                </a:cubicBezTo>
                <a:cubicBezTo>
                  <a:pt x="1149" y="362"/>
                  <a:pt x="1150" y="362"/>
                  <a:pt x="1152" y="362"/>
                </a:cubicBezTo>
                <a:cubicBezTo>
                  <a:pt x="1153" y="362"/>
                  <a:pt x="1155" y="362"/>
                  <a:pt x="1156" y="362"/>
                </a:cubicBezTo>
                <a:cubicBezTo>
                  <a:pt x="1156" y="363"/>
                  <a:pt x="1156" y="363"/>
                  <a:pt x="1156" y="363"/>
                </a:cubicBezTo>
                <a:cubicBezTo>
                  <a:pt x="1194" y="363"/>
                  <a:pt x="1232" y="366"/>
                  <a:pt x="1269" y="370"/>
                </a:cubicBezTo>
                <a:cubicBezTo>
                  <a:pt x="1256" y="402"/>
                  <a:pt x="1245" y="435"/>
                  <a:pt x="1236" y="469"/>
                </a:cubicBezTo>
                <a:cubicBezTo>
                  <a:pt x="1227" y="469"/>
                  <a:pt x="1218" y="468"/>
                  <a:pt x="1207" y="468"/>
                </a:cubicBezTo>
                <a:cubicBezTo>
                  <a:pt x="1207" y="678"/>
                  <a:pt x="1207" y="678"/>
                  <a:pt x="1207" y="678"/>
                </a:cubicBezTo>
                <a:cubicBezTo>
                  <a:pt x="1207" y="679"/>
                  <a:pt x="1207" y="680"/>
                  <a:pt x="1207" y="681"/>
                </a:cubicBezTo>
                <a:cubicBezTo>
                  <a:pt x="1207" y="682"/>
                  <a:pt x="1207" y="683"/>
                  <a:pt x="1207" y="685"/>
                </a:cubicBezTo>
                <a:lnTo>
                  <a:pt x="1207" y="983"/>
                </a:lnTo>
                <a:close/>
                <a:moveTo>
                  <a:pt x="2207" y="1581"/>
                </a:moveTo>
                <a:cubicBezTo>
                  <a:pt x="1792" y="1581"/>
                  <a:pt x="1792" y="1581"/>
                  <a:pt x="1792" y="1581"/>
                </a:cubicBezTo>
                <a:cubicBezTo>
                  <a:pt x="1788" y="1725"/>
                  <a:pt x="1747" y="1914"/>
                  <a:pt x="1675" y="2100"/>
                </a:cubicBezTo>
                <a:cubicBezTo>
                  <a:pt x="1778" y="2144"/>
                  <a:pt x="1871" y="2193"/>
                  <a:pt x="1943" y="2244"/>
                </a:cubicBezTo>
                <a:cubicBezTo>
                  <a:pt x="2101" y="2069"/>
                  <a:pt x="2197" y="1839"/>
                  <a:pt x="2207" y="1581"/>
                </a:cubicBezTo>
                <a:close/>
                <a:moveTo>
                  <a:pt x="1871" y="2316"/>
                </a:moveTo>
                <a:cubicBezTo>
                  <a:pt x="1806" y="2268"/>
                  <a:pt x="1726" y="2223"/>
                  <a:pt x="1637" y="2186"/>
                </a:cubicBezTo>
                <a:cubicBezTo>
                  <a:pt x="1589" y="2316"/>
                  <a:pt x="1524" y="2440"/>
                  <a:pt x="1445" y="2546"/>
                </a:cubicBezTo>
                <a:cubicBezTo>
                  <a:pt x="1606" y="2509"/>
                  <a:pt x="1751" y="2426"/>
                  <a:pt x="1871" y="2316"/>
                </a:cubicBezTo>
                <a:close/>
                <a:moveTo>
                  <a:pt x="1207" y="2591"/>
                </a:moveTo>
                <a:cubicBezTo>
                  <a:pt x="1242" y="2591"/>
                  <a:pt x="1270" y="2588"/>
                  <a:pt x="1307" y="2581"/>
                </a:cubicBezTo>
                <a:cubicBezTo>
                  <a:pt x="1404" y="2454"/>
                  <a:pt x="1486" y="2302"/>
                  <a:pt x="1548" y="2148"/>
                </a:cubicBezTo>
                <a:cubicBezTo>
                  <a:pt x="1431" y="2107"/>
                  <a:pt x="1317" y="2083"/>
                  <a:pt x="1207" y="2076"/>
                </a:cubicBezTo>
                <a:lnTo>
                  <a:pt x="1207" y="2591"/>
                </a:lnTo>
                <a:close/>
                <a:moveTo>
                  <a:pt x="1207" y="1969"/>
                </a:moveTo>
                <a:cubicBezTo>
                  <a:pt x="1324" y="1976"/>
                  <a:pt x="1452" y="2010"/>
                  <a:pt x="1582" y="2065"/>
                </a:cubicBezTo>
                <a:cubicBezTo>
                  <a:pt x="1644" y="1900"/>
                  <a:pt x="1682" y="1736"/>
                  <a:pt x="1689" y="1581"/>
                </a:cubicBezTo>
                <a:cubicBezTo>
                  <a:pt x="1207" y="1581"/>
                  <a:pt x="1207" y="1581"/>
                  <a:pt x="1207" y="1581"/>
                </a:cubicBezTo>
                <a:lnTo>
                  <a:pt x="1207" y="1969"/>
                </a:lnTo>
                <a:close/>
                <a:moveTo>
                  <a:pt x="872" y="2546"/>
                </a:moveTo>
                <a:cubicBezTo>
                  <a:pt x="793" y="2440"/>
                  <a:pt x="728" y="2316"/>
                  <a:pt x="680" y="2186"/>
                </a:cubicBezTo>
                <a:cubicBezTo>
                  <a:pt x="590" y="2223"/>
                  <a:pt x="511" y="2268"/>
                  <a:pt x="446" y="2316"/>
                </a:cubicBezTo>
                <a:cubicBezTo>
                  <a:pt x="566" y="2426"/>
                  <a:pt x="711" y="2509"/>
                  <a:pt x="872" y="2546"/>
                </a:cubicBezTo>
                <a:close/>
                <a:moveTo>
                  <a:pt x="374" y="2244"/>
                </a:moveTo>
                <a:cubicBezTo>
                  <a:pt x="446" y="2193"/>
                  <a:pt x="539" y="2144"/>
                  <a:pt x="642" y="2100"/>
                </a:cubicBezTo>
                <a:cubicBezTo>
                  <a:pt x="570" y="1914"/>
                  <a:pt x="529" y="1725"/>
                  <a:pt x="525" y="1581"/>
                </a:cubicBezTo>
                <a:cubicBezTo>
                  <a:pt x="109" y="1581"/>
                  <a:pt x="109" y="1581"/>
                  <a:pt x="109" y="1581"/>
                </a:cubicBezTo>
                <a:cubicBezTo>
                  <a:pt x="120" y="1839"/>
                  <a:pt x="216" y="2069"/>
                  <a:pt x="374" y="2244"/>
                </a:cubicBezTo>
                <a:close/>
                <a:moveTo>
                  <a:pt x="109" y="1470"/>
                </a:moveTo>
                <a:cubicBezTo>
                  <a:pt x="525" y="1470"/>
                  <a:pt x="525" y="1470"/>
                  <a:pt x="525" y="1470"/>
                </a:cubicBezTo>
                <a:cubicBezTo>
                  <a:pt x="532" y="1322"/>
                  <a:pt x="573" y="1145"/>
                  <a:pt x="642" y="959"/>
                </a:cubicBezTo>
                <a:cubicBezTo>
                  <a:pt x="539" y="914"/>
                  <a:pt x="446" y="866"/>
                  <a:pt x="374" y="815"/>
                </a:cubicBezTo>
                <a:cubicBezTo>
                  <a:pt x="216" y="990"/>
                  <a:pt x="120" y="1212"/>
                  <a:pt x="109" y="1470"/>
                </a:cubicBezTo>
                <a:close/>
                <a:moveTo>
                  <a:pt x="446" y="743"/>
                </a:moveTo>
                <a:cubicBezTo>
                  <a:pt x="508" y="787"/>
                  <a:pt x="587" y="832"/>
                  <a:pt x="676" y="870"/>
                </a:cubicBezTo>
                <a:cubicBezTo>
                  <a:pt x="728" y="739"/>
                  <a:pt x="797" y="612"/>
                  <a:pt x="872" y="509"/>
                </a:cubicBezTo>
                <a:cubicBezTo>
                  <a:pt x="711" y="550"/>
                  <a:pt x="566" y="633"/>
                  <a:pt x="446" y="743"/>
                </a:cubicBezTo>
                <a:close/>
                <a:moveTo>
                  <a:pt x="1100" y="468"/>
                </a:moveTo>
                <a:cubicBezTo>
                  <a:pt x="1066" y="468"/>
                  <a:pt x="1047" y="471"/>
                  <a:pt x="1010" y="478"/>
                </a:cubicBezTo>
                <a:cubicBezTo>
                  <a:pt x="917" y="605"/>
                  <a:pt x="831" y="750"/>
                  <a:pt x="766" y="908"/>
                </a:cubicBezTo>
                <a:cubicBezTo>
                  <a:pt x="879" y="949"/>
                  <a:pt x="987" y="976"/>
                  <a:pt x="1100" y="983"/>
                </a:cubicBezTo>
                <a:lnTo>
                  <a:pt x="1100" y="468"/>
                </a:lnTo>
                <a:close/>
                <a:moveTo>
                  <a:pt x="1100" y="1090"/>
                </a:moveTo>
                <a:cubicBezTo>
                  <a:pt x="983" y="1083"/>
                  <a:pt x="865" y="1048"/>
                  <a:pt x="735" y="993"/>
                </a:cubicBezTo>
                <a:cubicBezTo>
                  <a:pt x="673" y="1155"/>
                  <a:pt x="635" y="1308"/>
                  <a:pt x="628" y="1470"/>
                </a:cubicBezTo>
                <a:cubicBezTo>
                  <a:pt x="1100" y="1470"/>
                  <a:pt x="1100" y="1470"/>
                  <a:pt x="1100" y="1470"/>
                </a:cubicBezTo>
                <a:lnTo>
                  <a:pt x="1100" y="1090"/>
                </a:lnTo>
                <a:close/>
                <a:moveTo>
                  <a:pt x="1100" y="1581"/>
                </a:moveTo>
                <a:cubicBezTo>
                  <a:pt x="628" y="1581"/>
                  <a:pt x="628" y="1581"/>
                  <a:pt x="628" y="1581"/>
                </a:cubicBezTo>
                <a:cubicBezTo>
                  <a:pt x="635" y="1736"/>
                  <a:pt x="673" y="1900"/>
                  <a:pt x="735" y="2065"/>
                </a:cubicBezTo>
                <a:cubicBezTo>
                  <a:pt x="865" y="2010"/>
                  <a:pt x="983" y="1976"/>
                  <a:pt x="1100" y="1969"/>
                </a:cubicBezTo>
                <a:lnTo>
                  <a:pt x="1100" y="1581"/>
                </a:lnTo>
                <a:close/>
                <a:moveTo>
                  <a:pt x="1100" y="2076"/>
                </a:moveTo>
                <a:cubicBezTo>
                  <a:pt x="990" y="2083"/>
                  <a:pt x="886" y="2107"/>
                  <a:pt x="769" y="2148"/>
                </a:cubicBezTo>
                <a:cubicBezTo>
                  <a:pt x="831" y="2302"/>
                  <a:pt x="913" y="2454"/>
                  <a:pt x="1010" y="2581"/>
                </a:cubicBezTo>
                <a:cubicBezTo>
                  <a:pt x="1047" y="2588"/>
                  <a:pt x="1066" y="2591"/>
                  <a:pt x="1100" y="2591"/>
                </a:cubicBezTo>
                <a:lnTo>
                  <a:pt x="1100" y="207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91062" y="6108401"/>
            <a:ext cx="4041042" cy="381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</a:t>
            </a:r>
            <a:r>
              <a:rPr lang="en-US" altLang="zh-CN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</a:t>
            </a: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下只能有一个</a:t>
            </a:r>
            <a:r>
              <a:rPr lang="en-US" altLang="zh-CN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</a:t>
            </a: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07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932495" y="1175045"/>
            <a:ext cx="8693150" cy="1973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双击工程中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Souces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文件，在右侧代码编辑框，编辑代码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点击保存按钮         或者使用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Ctrl+s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4502C35-AAE8-4A82-BD20-7AEF2D2A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60" y="1837700"/>
            <a:ext cx="581025" cy="3429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95" y="2870061"/>
            <a:ext cx="748665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37817"/>
            <a:ext cx="520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的编译和运行</a:t>
            </a:r>
            <a:r>
              <a:rPr lang="en-US" altLang="zh-CN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1838791" y="1028386"/>
            <a:ext cx="6402384" cy="22907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编译：点击工具栏里的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快捷键方式：</a:t>
            </a:r>
            <a:r>
              <a: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 + F9.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选择工具栏上的按钮 ：</a:t>
            </a:r>
            <a:r>
              <a:rPr lang="en-US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en-US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运行：点击工具栏里的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快捷键方式：Ctrl + F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选择工具栏上的按钮 ：Build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2369382897"/>
              </p:ext>
            </p:extLst>
          </p:nvPr>
        </p:nvGraphicFramePr>
        <p:xfrm>
          <a:off x="4443577" y="1028899"/>
          <a:ext cx="372110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4" imgW="243840" imgH="213360" progId="Paint.Picture">
                  <p:embed/>
                </p:oleObj>
              </mc:Choice>
              <mc:Fallback>
                <p:oleObj r:id="rId4" imgW="243840" imgH="213360" progId="Paint.Picture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3577" y="1028899"/>
                        <a:ext cx="372110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>
            <p:extLst>
              <p:ext uri="{D42A27DB-BD31-4B8C-83A1-F6EECF244321}">
                <p14:modId xmlns:p14="http://schemas.microsoft.com/office/powerpoint/2010/main" val="1682276235"/>
              </p:ext>
            </p:extLst>
          </p:nvPr>
        </p:nvGraphicFramePr>
        <p:xfrm>
          <a:off x="4488537" y="2224222"/>
          <a:ext cx="374650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6" imgW="236220" imgH="182880" progId="Paint.Picture">
                  <p:embed/>
                </p:oleObj>
              </mc:Choice>
              <mc:Fallback>
                <p:oleObj r:id="rId6" imgW="236220" imgH="182880" progId="Paint.Picture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8537" y="2224222"/>
                        <a:ext cx="374650" cy="30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86052CB-9C07-4003-9616-8AA151EE4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188" y="3319147"/>
            <a:ext cx="5611812" cy="348319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2043CCD-C9FD-4778-9344-1B4DEDA19F8F}"/>
              </a:ext>
            </a:extLst>
          </p:cNvPr>
          <p:cNvSpPr/>
          <p:nvPr/>
        </p:nvSpPr>
        <p:spPr>
          <a:xfrm>
            <a:off x="7828384" y="6456784"/>
            <a:ext cx="2677885" cy="15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E28CEBF1-2DE6-4266-89C9-129C0351A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166" y="5098900"/>
            <a:ext cx="4846320" cy="1192585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xmlns="" id="{8C09D13A-6753-4C1E-AC97-91B1E1F2ABD8}"/>
              </a:ext>
            </a:extLst>
          </p:cNvPr>
          <p:cNvSpPr/>
          <p:nvPr/>
        </p:nvSpPr>
        <p:spPr>
          <a:xfrm>
            <a:off x="8429314" y="3498981"/>
            <a:ext cx="330222" cy="359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8f5301-91d9-4324-a64a-050410bbde6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971" y="922004"/>
            <a:ext cx="9661763" cy="4836149"/>
            <a:chOff x="975990" y="622534"/>
            <a:chExt cx="10088641" cy="5578777"/>
          </a:xfrm>
        </p:grpSpPr>
        <p:grpSp>
          <p:nvGrpSpPr>
            <p:cNvPr id="4" name="íṧ1iḋê"/>
            <p:cNvGrpSpPr/>
            <p:nvPr/>
          </p:nvGrpSpPr>
          <p:grpSpPr>
            <a:xfrm>
              <a:off x="2814796" y="2478576"/>
              <a:ext cx="1639137" cy="1562495"/>
              <a:chOff x="1468531" y="1871421"/>
              <a:chExt cx="2080967" cy="1983665"/>
            </a:xfrm>
          </p:grpSpPr>
          <p:sp>
            <p:nvSpPr>
              <p:cNvPr id="44" name="ïṥlïḓè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lîḋê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îḋé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47" name="ïŝlíḋe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ḻ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ľîḑ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iṩľïḓe"/>
            <p:cNvSpPr txBox="1"/>
            <p:nvPr/>
          </p:nvSpPr>
          <p:spPr>
            <a:xfrm>
              <a:off x="4223545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实验课程总体介绍</a:t>
              </a:r>
            </a:p>
          </p:txBody>
        </p:sp>
        <p:grpSp>
          <p:nvGrpSpPr>
            <p:cNvPr id="6" name="íṡļïḓè"/>
            <p:cNvGrpSpPr/>
            <p:nvPr/>
          </p:nvGrpSpPr>
          <p:grpSpPr>
            <a:xfrm>
              <a:off x="2814796" y="4638816"/>
              <a:ext cx="1639137" cy="1562495"/>
              <a:chOff x="1468531" y="1871421"/>
              <a:chExt cx="2080967" cy="1983665"/>
            </a:xfrm>
          </p:grpSpPr>
          <p:sp>
            <p:nvSpPr>
              <p:cNvPr id="36" name="isḷíd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ṩliḓè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lîḍ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39" name="îśliḑ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şḻïdè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ŝ1iďê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ïṧļíde"/>
            <p:cNvSpPr txBox="1"/>
            <p:nvPr/>
          </p:nvSpPr>
          <p:spPr>
            <a:xfrm>
              <a:off x="4223545" y="4646228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实验环境</a:t>
              </a:r>
            </a:p>
          </p:txBody>
        </p:sp>
        <p:grpSp>
          <p:nvGrpSpPr>
            <p:cNvPr id="8" name="îṧḻidé"/>
            <p:cNvGrpSpPr/>
            <p:nvPr/>
          </p:nvGrpSpPr>
          <p:grpSpPr>
            <a:xfrm>
              <a:off x="7032105" y="2478576"/>
              <a:ext cx="1639137" cy="1562495"/>
              <a:chOff x="1468531" y="1871421"/>
              <a:chExt cx="2080967" cy="1983665"/>
            </a:xfrm>
          </p:grpSpPr>
          <p:sp>
            <p:nvSpPr>
              <p:cNvPr id="28" name="ïṣľíďe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šļiḋe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ľïďê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1" name="íṩľíḓé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iďé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şļîdè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ïşḻïḍe"/>
            <p:cNvSpPr txBox="1"/>
            <p:nvPr/>
          </p:nvSpPr>
          <p:spPr>
            <a:xfrm>
              <a:off x="8440854" y="2485987"/>
              <a:ext cx="2623777" cy="623435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实验目的</a:t>
              </a:r>
            </a:p>
          </p:txBody>
        </p:sp>
        <p:grpSp>
          <p:nvGrpSpPr>
            <p:cNvPr id="10" name="iṣ1îḓê"/>
            <p:cNvGrpSpPr/>
            <p:nvPr/>
          </p:nvGrpSpPr>
          <p:grpSpPr>
            <a:xfrm>
              <a:off x="7032105" y="4638816"/>
              <a:ext cx="1639137" cy="1562495"/>
              <a:chOff x="1468531" y="1871421"/>
              <a:chExt cx="2080967" cy="1983665"/>
            </a:xfrm>
          </p:grpSpPr>
          <p:sp>
            <p:nvSpPr>
              <p:cNvPr id="20" name="ïś1ïḓê"/>
              <p:cNvSpPr/>
              <p:nvPr/>
            </p:nvSpPr>
            <p:spPr bwMode="auto">
              <a:xfrm>
                <a:off x="1751720" y="2659689"/>
                <a:ext cx="796931" cy="7969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ṥḷïḍé"/>
              <p:cNvSpPr/>
              <p:nvPr/>
            </p:nvSpPr>
            <p:spPr bwMode="auto">
              <a:xfrm>
                <a:off x="1847528" y="1880828"/>
                <a:ext cx="966310" cy="966310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ïdè"/>
              <p:cNvSpPr/>
              <p:nvPr/>
            </p:nvSpPr>
            <p:spPr bwMode="auto">
              <a:xfrm>
                <a:off x="2219772" y="2167905"/>
                <a:ext cx="1188132" cy="118813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0" tIns="0" rIns="0" bIns="0" anchor="ctr" anchorCtr="1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23" name="îṥľiďê"/>
              <p:cNvSpPr/>
              <p:nvPr/>
            </p:nvSpPr>
            <p:spPr bwMode="auto">
              <a:xfrm>
                <a:off x="2687824" y="3456620"/>
                <a:ext cx="398466" cy="398466"/>
              </a:xfrm>
              <a:prstGeom prst="ellipse">
                <a:avLst/>
              </a:prstGeom>
              <a:solidFill>
                <a:schemeClr val="accent3"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dê"/>
              <p:cNvSpPr/>
              <p:nvPr/>
            </p:nvSpPr>
            <p:spPr bwMode="auto">
              <a:xfrm>
                <a:off x="1468531" y="2518094"/>
                <a:ext cx="283189" cy="28318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ṩlïḋé"/>
              <p:cNvSpPr/>
              <p:nvPr/>
            </p:nvSpPr>
            <p:spPr bwMode="auto">
              <a:xfrm>
                <a:off x="3266309" y="1871421"/>
                <a:ext cx="283189" cy="2831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śľíḓê"/>
            <p:cNvGrpSpPr/>
            <p:nvPr/>
          </p:nvGrpSpPr>
          <p:grpSpPr>
            <a:xfrm>
              <a:off x="975990" y="622534"/>
              <a:ext cx="2807351" cy="1745225"/>
              <a:chOff x="3575720" y="-774342"/>
              <a:chExt cx="4240565" cy="2636200"/>
            </a:xfrm>
          </p:grpSpPr>
          <p:sp>
            <p:nvSpPr>
              <p:cNvPr id="13" name="iśḷiḓé"/>
              <p:cNvSpPr/>
              <p:nvPr/>
            </p:nvSpPr>
            <p:spPr bwMode="auto">
              <a:xfrm>
                <a:off x="3918741" y="1380506"/>
                <a:ext cx="481352" cy="4813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ṧliḓè"/>
              <p:cNvSpPr/>
              <p:nvPr/>
            </p:nvSpPr>
            <p:spPr bwMode="auto">
              <a:xfrm>
                <a:off x="6450579" y="884043"/>
                <a:ext cx="924267" cy="92426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ľïḓe"/>
              <p:cNvSpPr/>
              <p:nvPr/>
            </p:nvSpPr>
            <p:spPr bwMode="auto">
              <a:xfrm>
                <a:off x="3575720" y="-387424"/>
                <a:ext cx="1287018" cy="128701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şľíḍê"/>
              <p:cNvSpPr/>
              <p:nvPr/>
            </p:nvSpPr>
            <p:spPr bwMode="auto">
              <a:xfrm>
                <a:off x="4367808" y="-774342"/>
                <a:ext cx="2557971" cy="2557971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b" anchorCtr="1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目录 </a:t>
                </a:r>
                <a:br>
                  <a:rPr lang="zh-CN" altLang="en-US" sz="48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</a:br>
                <a:r>
                  <a:rPr lang="en-US" altLang="zh-CN" sz="2200" b="1" spc="3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CONTENT</a:t>
                </a:r>
              </a:p>
            </p:txBody>
          </p:sp>
          <p:sp>
            <p:nvSpPr>
              <p:cNvPr id="17" name="iSḷïḑê"/>
              <p:cNvSpPr/>
              <p:nvPr/>
            </p:nvSpPr>
            <p:spPr bwMode="auto">
              <a:xfrm>
                <a:off x="7204217" y="152636"/>
                <a:ext cx="612068" cy="6120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0" name="ïṧļíde"/>
          <p:cNvSpPr txBox="1"/>
          <p:nvPr/>
        </p:nvSpPr>
        <p:spPr>
          <a:xfrm>
            <a:off x="7828976" y="4401457"/>
            <a:ext cx="2512758" cy="5404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4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37817"/>
            <a:ext cx="520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的编译和运行</a:t>
            </a:r>
            <a:r>
              <a:rPr lang="en-US" altLang="zh-CN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4"/>
          <p:cNvSpPr txBox="1"/>
          <p:nvPr/>
        </p:nvSpPr>
        <p:spPr>
          <a:xfrm>
            <a:off x="2420551" y="1376362"/>
            <a:ext cx="333253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界面显示</a:t>
            </a:r>
          </a:p>
        </p:txBody>
      </p:sp>
      <p:sp>
        <p:nvSpPr>
          <p:cNvPr id="13" name="内容占位符 5"/>
          <p:cNvSpPr txBox="1"/>
          <p:nvPr/>
        </p:nvSpPr>
        <p:spPr>
          <a:xfrm>
            <a:off x="1884749" y="2200274"/>
            <a:ext cx="3868340" cy="3684588"/>
          </a:xfrm>
          <a:prstGeom prst="rect">
            <a:avLst/>
          </a:prstGeom>
        </p:spPr>
        <p:txBody>
          <a:bodyPr/>
          <a:lstStyle/>
          <a:p>
            <a:pPr marR="0" lvl="0" indent="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文本占位符 6"/>
          <p:cNvSpPr txBox="1"/>
          <p:nvPr/>
        </p:nvSpPr>
        <p:spPr>
          <a:xfrm>
            <a:off x="7275441" y="1376362"/>
            <a:ext cx="2694787" cy="823912"/>
          </a:xfrm>
          <a:prstGeom prst="rect">
            <a:avLst/>
          </a:prstGeom>
        </p:spPr>
        <p:txBody>
          <a:bodyPr/>
          <a:lstStyle/>
          <a:p>
            <a:pPr marR="0" lvl="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文件结构</a:t>
            </a:r>
          </a:p>
        </p:txBody>
      </p:sp>
      <p:sp>
        <p:nvSpPr>
          <p:cNvPr id="15" name="TextBox 13"/>
          <p:cNvSpPr txBox="1"/>
          <p:nvPr/>
        </p:nvSpPr>
        <p:spPr>
          <a:xfrm>
            <a:off x="6265547" y="3282034"/>
            <a:ext cx="345638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目录为最终生成的可执行文件路径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目录为编译过程中的临时文件路径</a:t>
            </a:r>
          </a:p>
        </p:txBody>
      </p:sp>
      <p:graphicFrame>
        <p:nvGraphicFramePr>
          <p:cNvPr id="16" name="内容占位符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8582208"/>
              </p:ext>
            </p:extLst>
          </p:nvPr>
        </p:nvGraphicFramePr>
        <p:xfrm>
          <a:off x="1686296" y="1940112"/>
          <a:ext cx="38449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" r:id="rId4" imgW="3078480" imgH="2346960" progId="Paint.Picture">
                  <p:embed/>
                </p:oleObj>
              </mc:Choice>
              <mc:Fallback>
                <p:oleObj r:id="rId4" imgW="3078480" imgH="2346960" progId="Paint.Picture">
                  <p:embed/>
                  <p:pic>
                    <p:nvPicPr>
                      <p:cNvPr id="0" name="内容占位符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6296" y="1940112"/>
                        <a:ext cx="3844925" cy="293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6242072" y="2011045"/>
          <a:ext cx="4311015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r:id="rId6" imgW="4671060" imgH="1203960" progId="Paint.Picture">
                  <p:embed/>
                </p:oleObj>
              </mc:Choice>
              <mc:Fallback>
                <p:oleObj r:id="rId6" imgW="4671060" imgH="1203960" progId="Paint.Picture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2072" y="2011045"/>
                        <a:ext cx="4311015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6265547" y="2308541"/>
            <a:ext cx="1366520" cy="399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6CD64D6-32A8-47A7-93F5-34F71B3B4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547" y="4049004"/>
            <a:ext cx="4874201" cy="918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6F78E1E-5357-4800-9758-42BB1131E9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5547" y="4049004"/>
            <a:ext cx="4874201" cy="963577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</a:p>
        </p:txBody>
      </p:sp>
      <p:sp>
        <p:nvSpPr>
          <p:cNvPr id="15" name="MH_Text_1"/>
          <p:cNvSpPr txBox="1"/>
          <p:nvPr>
            <p:custDataLst>
              <p:tags r:id="rId1"/>
            </p:custDataLst>
          </p:nvPr>
        </p:nvSpPr>
        <p:spPr>
          <a:xfrm>
            <a:off x="1813228" y="3429000"/>
            <a:ext cx="2636203" cy="2858737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双击图标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File&gt;New&gt;Project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 application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路径、填写名称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/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2"/>
            <a:endParaRPr lang="en-US" altLang="en-US" sz="16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2"/>
            <a:endParaRPr lang="en-US" altLang="en-US" sz="16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2"/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2"/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MH_Text_2"/>
          <p:cNvSpPr txBox="1"/>
          <p:nvPr>
            <p:custDataLst>
              <p:tags r:id="rId2"/>
            </p:custDataLst>
          </p:nvPr>
        </p:nvSpPr>
        <p:spPr>
          <a:xfrm>
            <a:off x="4837043" y="3429000"/>
            <a:ext cx="2213356" cy="172906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双击左侧</a:t>
            </a:r>
            <a:r>
              <a:rPr lang="en-US" altLang="zh-CN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sources</a:t>
            </a:r>
            <a:r>
              <a:rPr lang="zh-CN" altLang="en-US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目录下的</a:t>
            </a:r>
            <a:r>
              <a:rPr lang="en-US" altLang="zh-CN" sz="1600" kern="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main.c</a:t>
            </a:r>
            <a:r>
              <a:rPr lang="zh-CN" altLang="en-US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en-US" altLang="zh-CN" sz="1600" kern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右侧编码区编写代码</a:t>
            </a:r>
            <a:endParaRPr lang="en-US" altLang="zh-CN" sz="1600" kern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MH_Text_4"/>
          <p:cNvSpPr txBox="1"/>
          <p:nvPr>
            <p:custDataLst>
              <p:tags r:id="rId3"/>
            </p:custDataLst>
          </p:nvPr>
        </p:nvSpPr>
        <p:spPr>
          <a:xfrm>
            <a:off x="7758981" y="3429000"/>
            <a:ext cx="2213357" cy="179631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编译程序</a:t>
            </a:r>
            <a:endParaRPr lang="en-US" altLang="zh-CN" sz="1600" kern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如果编译不通过，修改程序，重新编译</a:t>
            </a:r>
            <a:endParaRPr lang="en-US" altLang="zh-CN" sz="1600" kern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运行程序</a:t>
            </a: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437307" y="1409148"/>
            <a:ext cx="9157822" cy="2072241"/>
            <a:chOff x="2457726" y="1409149"/>
            <a:chExt cx="7683500" cy="1738630"/>
          </a:xfrm>
        </p:grpSpPr>
        <p:cxnSp>
          <p:nvCxnSpPr>
            <p:cNvPr id="27" name="MH_Other_1"/>
            <p:cNvCxnSpPr/>
            <p:nvPr>
              <p:custDataLst>
                <p:tags r:id="rId4"/>
              </p:custDataLst>
            </p:nvPr>
          </p:nvCxnSpPr>
          <p:spPr>
            <a:xfrm>
              <a:off x="2457726" y="2399749"/>
              <a:ext cx="7683500" cy="0"/>
            </a:xfrm>
            <a:prstGeom prst="straightConnector1">
              <a:avLst/>
            </a:prstGeom>
            <a:ln w="12700">
              <a:solidFill>
                <a:srgbClr val="B2B2B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H_Other_2"/>
            <p:cNvSpPr/>
            <p:nvPr>
              <p:custDataLst>
                <p:tags r:id="rId5"/>
              </p:custDataLst>
            </p:nvPr>
          </p:nvSpPr>
          <p:spPr>
            <a:xfrm>
              <a:off x="3114951" y="1409149"/>
              <a:ext cx="736600" cy="1042988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24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+mj-ea"/>
                  <a:ea typeface="+mj-ea"/>
                </a:rPr>
                <a:t>01</a:t>
              </a:r>
              <a:endParaRPr lang="zh-CN" altLang="en-US" sz="240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MH_SubTitle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14241" y="2617554"/>
              <a:ext cx="202755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zh-CN" altLang="en-US" sz="2000" b="1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</a:t>
              </a:r>
              <a:r>
                <a:rPr lang="en-US" altLang="zh-CN" sz="2000" b="1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endPara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MH_Other_3"/>
            <p:cNvSpPr/>
            <p:nvPr>
              <p:custDataLst>
                <p:tags r:id="rId7"/>
              </p:custDataLst>
            </p:nvPr>
          </p:nvSpPr>
          <p:spPr>
            <a:xfrm>
              <a:off x="5589864" y="1409149"/>
              <a:ext cx="736600" cy="1042988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24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+mj-ea"/>
                  <a:ea typeface="+mj-ea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MH_SubTitle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73942" y="2617237"/>
              <a:ext cx="15811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defRPr/>
              </a:pPr>
              <a:r>
                <a:rPr lang="zh-CN" altLang="en-US" sz="2000" b="1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编写代码</a:t>
              </a:r>
            </a:p>
          </p:txBody>
        </p:sp>
        <p:sp>
          <p:nvSpPr>
            <p:cNvPr id="32" name="MH_Other_4"/>
            <p:cNvSpPr/>
            <p:nvPr>
              <p:custDataLst>
                <p:tags r:id="rId9"/>
              </p:custDataLst>
            </p:nvPr>
          </p:nvSpPr>
          <p:spPr>
            <a:xfrm>
              <a:off x="8233070" y="1409149"/>
              <a:ext cx="736600" cy="1042988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24000" anchor="ctr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+mj-ea"/>
                  <a:ea typeface="+mj-ea"/>
                </a:rPr>
                <a:t>03</a:t>
              </a:r>
              <a:endParaRPr lang="zh-CN" altLang="en-US" sz="240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MH_SubTitle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674251" y="2617554"/>
              <a:ext cx="176276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defRPr/>
              </a:pPr>
              <a:r>
                <a:rPr lang="zh-CN" altLang="en-US" sz="2000" b="1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编译运行程序</a:t>
              </a:r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81" y="3429000"/>
            <a:ext cx="417660" cy="39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486820" y="974959"/>
            <a:ext cx="8652241" cy="5883040"/>
            <a:chOff x="2486820" y="974959"/>
            <a:chExt cx="8652241" cy="588304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820" y="974959"/>
              <a:ext cx="8652241" cy="5883040"/>
            </a:xfrm>
            <a:prstGeom prst="rect">
              <a:avLst/>
            </a:prstGeom>
          </p:spPr>
        </p:pic>
        <p:sp>
          <p:nvSpPr>
            <p:cNvPr id="8" name="TextBox 5"/>
            <p:cNvSpPr txBox="1"/>
            <p:nvPr/>
          </p:nvSpPr>
          <p:spPr>
            <a:xfrm>
              <a:off x="3622976" y="3022417"/>
              <a:ext cx="30963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1.</a:t>
              </a:r>
              <a:r>
                <a:rPr lang="zh-CN" altLang="en-US" dirty="0">
                  <a:latin typeface="+mj-ea"/>
                  <a:ea typeface="+mj-ea"/>
                </a:rPr>
                <a:t>三选一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1310" y="1780596"/>
              <a:ext cx="1503990" cy="120457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2663704" y="1671718"/>
              <a:ext cx="527050" cy="223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13757" y="1424165"/>
              <a:ext cx="325651" cy="2155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81703" y="4690831"/>
              <a:ext cx="1710504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4983837" y="1671718"/>
              <a:ext cx="392745" cy="13501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 flipV="1">
              <a:off x="6300196" y="3429000"/>
              <a:ext cx="1104820" cy="11953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淘宝网chenying0907出品 4"/>
          <p:cNvSpPr txBox="1"/>
          <p:nvPr/>
        </p:nvSpPr>
        <p:spPr>
          <a:xfrm>
            <a:off x="1587600" y="264321"/>
            <a:ext cx="50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的重新打开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A17A9B1-6253-4D88-A5FD-8FCF4E215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606" y="1662535"/>
            <a:ext cx="5489885" cy="4149005"/>
          </a:xfrm>
          <a:prstGeom prst="rect">
            <a:avLst/>
          </a:prstGeom>
        </p:spPr>
      </p:pic>
      <p:sp>
        <p:nvSpPr>
          <p:cNvPr id="13" name="TextBox 10"/>
          <p:cNvSpPr txBox="1"/>
          <p:nvPr/>
        </p:nvSpPr>
        <p:spPr>
          <a:xfrm>
            <a:off x="6415497" y="3676678"/>
            <a:ext cx="388843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2.</a:t>
            </a:r>
            <a:r>
              <a:rPr lang="zh-CN" altLang="en-US" dirty="0">
                <a:latin typeface="+mj-ea"/>
                <a:ea typeface="+mj-ea"/>
              </a:rPr>
              <a:t>在弹出的对话框中选择</a:t>
            </a:r>
            <a:r>
              <a:rPr lang="en-US" altLang="zh-CN" dirty="0">
                <a:latin typeface="+mj-ea"/>
                <a:ea typeface="+mj-ea"/>
              </a:rPr>
              <a:t>*.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cbp</a:t>
            </a:r>
            <a:r>
              <a:rPr lang="zh-CN" altLang="en-US" dirty="0">
                <a:latin typeface="+mj-ea"/>
                <a:ea typeface="+mj-ea"/>
              </a:rPr>
              <a:t>文件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178854" y="2967884"/>
            <a:ext cx="432048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31AF786E-77FA-471F-A510-8570344215C9}"/>
              </a:ext>
            </a:extLst>
          </p:cNvPr>
          <p:cNvSpPr/>
          <p:nvPr/>
        </p:nvSpPr>
        <p:spPr>
          <a:xfrm>
            <a:off x="7770952" y="5430644"/>
            <a:ext cx="959005" cy="2743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4466E24-08E9-47E5-9AE5-71BF02C1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26" y="1218406"/>
            <a:ext cx="8953500" cy="4067175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6001076" y="1186815"/>
            <a:ext cx="3686810" cy="51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7505" marR="0" lvl="0" indent="-357505" algn="just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57505" marR="0" lvl="0" indent="0" algn="just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8030414" y="2148933"/>
            <a:ext cx="1944370" cy="1224280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当前正在编辑哪个工程呢？</a:t>
            </a:r>
          </a:p>
        </p:txBody>
      </p:sp>
      <p:sp>
        <p:nvSpPr>
          <p:cNvPr id="14" name="单圆角矩形 15"/>
          <p:cNvSpPr/>
          <p:nvPr/>
        </p:nvSpPr>
        <p:spPr>
          <a:xfrm>
            <a:off x="1520147" y="3112036"/>
            <a:ext cx="1296035" cy="457727"/>
          </a:xfrm>
          <a:prstGeom prst="round1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93" y="3569763"/>
            <a:ext cx="4774560" cy="31209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BD7C8D9-6C99-43BF-AD44-F5D14979024C}"/>
              </a:ext>
            </a:extLst>
          </p:cNvPr>
          <p:cNvSpPr/>
          <p:nvPr/>
        </p:nvSpPr>
        <p:spPr>
          <a:xfrm>
            <a:off x="6476439" y="1185190"/>
            <a:ext cx="1407473" cy="323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云形标注 9"/>
          <p:cNvSpPr/>
          <p:nvPr/>
        </p:nvSpPr>
        <p:spPr>
          <a:xfrm>
            <a:off x="8715701" y="3373213"/>
            <a:ext cx="1944370" cy="1224280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j-cs"/>
                <a:sym typeface="+mn-ea"/>
              </a:rPr>
              <a:t>怎么回事？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44458" y="5464801"/>
            <a:ext cx="4851542" cy="727567"/>
            <a:chOff x="1867305" y="5866112"/>
            <a:chExt cx="3862259" cy="624786"/>
          </a:xfrm>
        </p:grpSpPr>
        <p:sp>
          <p:nvSpPr>
            <p:cNvPr id="16" name="KSO_Shape"/>
            <p:cNvSpPr/>
            <p:nvPr/>
          </p:nvSpPr>
          <p:spPr bwMode="auto">
            <a:xfrm>
              <a:off x="1867305" y="5866112"/>
              <a:ext cx="538272" cy="624786"/>
            </a:xfrm>
            <a:custGeom>
              <a:avLst/>
              <a:gdLst>
                <a:gd name="T0" fmla="*/ 893205 w 2703"/>
                <a:gd name="T1" fmla="*/ 454036 h 2697"/>
                <a:gd name="T2" fmla="*/ 1800397 w 2703"/>
                <a:gd name="T3" fmla="*/ 454036 h 2697"/>
                <a:gd name="T4" fmla="*/ 1240229 w 2703"/>
                <a:gd name="T5" fmla="*/ 374696 h 2697"/>
                <a:gd name="T6" fmla="*/ 1199599 w 2703"/>
                <a:gd name="T7" fmla="*/ 454702 h 2697"/>
                <a:gd name="T8" fmla="*/ 1304838 w 2703"/>
                <a:gd name="T9" fmla="*/ 398698 h 2697"/>
                <a:gd name="T10" fmla="*/ 1200931 w 2703"/>
                <a:gd name="T11" fmla="*/ 700055 h 2697"/>
                <a:gd name="T12" fmla="*/ 1461366 w 2703"/>
                <a:gd name="T13" fmla="*/ 608714 h 2697"/>
                <a:gd name="T14" fmla="*/ 1357458 w 2703"/>
                <a:gd name="T15" fmla="*/ 674053 h 2697"/>
                <a:gd name="T16" fmla="*/ 1362121 w 2703"/>
                <a:gd name="T17" fmla="*/ 608714 h 2697"/>
                <a:gd name="T18" fmla="*/ 1380105 w 2703"/>
                <a:gd name="T19" fmla="*/ 312024 h 2697"/>
                <a:gd name="T20" fmla="*/ 1431392 w 2703"/>
                <a:gd name="T21" fmla="*/ 140011 h 2697"/>
                <a:gd name="T22" fmla="*/ 1418071 w 2703"/>
                <a:gd name="T23" fmla="*/ 278022 h 2697"/>
                <a:gd name="T24" fmla="*/ 1431392 w 2703"/>
                <a:gd name="T25" fmla="*/ 140011 h 2697"/>
                <a:gd name="T26" fmla="*/ 841917 w 2703"/>
                <a:gd name="T27" fmla="*/ 651384 h 2697"/>
                <a:gd name="T28" fmla="*/ 803951 w 2703"/>
                <a:gd name="T29" fmla="*/ 726724 h 2697"/>
                <a:gd name="T30" fmla="*/ 1124998 w 2703"/>
                <a:gd name="T31" fmla="*/ 980077 h 2697"/>
                <a:gd name="T32" fmla="*/ 1192938 w 2703"/>
                <a:gd name="T33" fmla="*/ 975410 h 2697"/>
                <a:gd name="T34" fmla="*/ 1212254 w 2703"/>
                <a:gd name="T35" fmla="*/ 980077 h 2697"/>
                <a:gd name="T36" fmla="*/ 1540628 w 2703"/>
                <a:gd name="T37" fmla="*/ 961409 h 2697"/>
                <a:gd name="T38" fmla="*/ 769981 w 2703"/>
                <a:gd name="T39" fmla="*/ 1797474 h 2697"/>
                <a:gd name="T40" fmla="*/ 767317 w 2703"/>
                <a:gd name="T41" fmla="*/ 1798141 h 2697"/>
                <a:gd name="T42" fmla="*/ 763986 w 2703"/>
                <a:gd name="T43" fmla="*/ 1797474 h 2697"/>
                <a:gd name="T44" fmla="*/ 763986 w 2703"/>
                <a:gd name="T45" fmla="*/ 242019 h 2697"/>
                <a:gd name="T46" fmla="*/ 767317 w 2703"/>
                <a:gd name="T47" fmla="*/ 241352 h 2697"/>
                <a:gd name="T48" fmla="*/ 769981 w 2703"/>
                <a:gd name="T49" fmla="*/ 242019 h 2697"/>
                <a:gd name="T50" fmla="*/ 823267 w 2703"/>
                <a:gd name="T51" fmla="*/ 312691 h 2697"/>
                <a:gd name="T52" fmla="*/ 803951 w 2703"/>
                <a:gd name="T53" fmla="*/ 452035 h 2697"/>
                <a:gd name="T54" fmla="*/ 803951 w 2703"/>
                <a:gd name="T55" fmla="*/ 456702 h 2697"/>
                <a:gd name="T56" fmla="*/ 1470024 w 2703"/>
                <a:gd name="T57" fmla="*/ 1054083 h 2697"/>
                <a:gd name="T58" fmla="*/ 1115673 w 2703"/>
                <a:gd name="T59" fmla="*/ 1400110 h 2697"/>
                <a:gd name="T60" fmla="*/ 1470024 w 2703"/>
                <a:gd name="T61" fmla="*/ 1054083 h 2697"/>
                <a:gd name="T62" fmla="*/ 1090363 w 2703"/>
                <a:gd name="T63" fmla="*/ 1457448 h 2697"/>
                <a:gd name="T64" fmla="*/ 1246224 w 2703"/>
                <a:gd name="T65" fmla="*/ 1544121 h 2697"/>
                <a:gd name="T66" fmla="*/ 870558 w 2703"/>
                <a:gd name="T67" fmla="*/ 1720802 h 2697"/>
                <a:gd name="T68" fmla="*/ 803951 w 2703"/>
                <a:gd name="T69" fmla="*/ 1384109 h 2697"/>
                <a:gd name="T70" fmla="*/ 803951 w 2703"/>
                <a:gd name="T71" fmla="*/ 1312770 h 2697"/>
                <a:gd name="T72" fmla="*/ 1124998 w 2703"/>
                <a:gd name="T73" fmla="*/ 1054083 h 2697"/>
                <a:gd name="T74" fmla="*/ 803951 w 2703"/>
                <a:gd name="T75" fmla="*/ 1312770 h 2697"/>
                <a:gd name="T76" fmla="*/ 452930 w 2703"/>
                <a:gd name="T77" fmla="*/ 1457448 h 2697"/>
                <a:gd name="T78" fmla="*/ 580816 w 2703"/>
                <a:gd name="T79" fmla="*/ 1697466 h 2697"/>
                <a:gd name="T80" fmla="*/ 427619 w 2703"/>
                <a:gd name="T81" fmla="*/ 1400110 h 2697"/>
                <a:gd name="T82" fmla="*/ 72602 w 2703"/>
                <a:gd name="T83" fmla="*/ 1054083 h 2697"/>
                <a:gd name="T84" fmla="*/ 72602 w 2703"/>
                <a:gd name="T85" fmla="*/ 980077 h 2697"/>
                <a:gd name="T86" fmla="*/ 427619 w 2703"/>
                <a:gd name="T87" fmla="*/ 639383 h 2697"/>
                <a:gd name="T88" fmla="*/ 72602 w 2703"/>
                <a:gd name="T89" fmla="*/ 980077 h 2697"/>
                <a:gd name="T90" fmla="*/ 450266 w 2703"/>
                <a:gd name="T91" fmla="*/ 580045 h 2697"/>
                <a:gd name="T92" fmla="*/ 297069 w 2703"/>
                <a:gd name="T93" fmla="*/ 495372 h 2697"/>
                <a:gd name="T94" fmla="*/ 672734 w 2703"/>
                <a:gd name="T95" fmla="*/ 318692 h 2697"/>
                <a:gd name="T96" fmla="*/ 732681 w 2703"/>
                <a:gd name="T97" fmla="*/ 655385 h 2697"/>
                <a:gd name="T98" fmla="*/ 732681 w 2703"/>
                <a:gd name="T99" fmla="*/ 726724 h 2697"/>
                <a:gd name="T100" fmla="*/ 418294 w 2703"/>
                <a:gd name="T101" fmla="*/ 980077 h 2697"/>
                <a:gd name="T102" fmla="*/ 732681 w 2703"/>
                <a:gd name="T103" fmla="*/ 726724 h 2697"/>
                <a:gd name="T104" fmla="*/ 418294 w 2703"/>
                <a:gd name="T105" fmla="*/ 1054083 h 2697"/>
                <a:gd name="T106" fmla="*/ 732681 w 2703"/>
                <a:gd name="T107" fmla="*/ 1312770 h 2697"/>
                <a:gd name="T108" fmla="*/ 732681 w 2703"/>
                <a:gd name="T109" fmla="*/ 1384109 h 2697"/>
                <a:gd name="T110" fmla="*/ 672734 w 2703"/>
                <a:gd name="T111" fmla="*/ 1720802 h 2697"/>
                <a:gd name="T112" fmla="*/ 732681 w 2703"/>
                <a:gd name="T113" fmla="*/ 1384109 h 26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3" h="2697">
                  <a:moveTo>
                    <a:pt x="2022" y="1362"/>
                  </a:moveTo>
                  <a:cubicBezTo>
                    <a:pt x="1646" y="1362"/>
                    <a:pt x="1341" y="1057"/>
                    <a:pt x="1341" y="681"/>
                  </a:cubicBezTo>
                  <a:cubicBezTo>
                    <a:pt x="1341" y="305"/>
                    <a:pt x="1646" y="0"/>
                    <a:pt x="2022" y="0"/>
                  </a:cubicBezTo>
                  <a:cubicBezTo>
                    <a:pt x="2398" y="0"/>
                    <a:pt x="2703" y="305"/>
                    <a:pt x="2703" y="681"/>
                  </a:cubicBezTo>
                  <a:cubicBezTo>
                    <a:pt x="2703" y="1057"/>
                    <a:pt x="2398" y="1362"/>
                    <a:pt x="2022" y="1362"/>
                  </a:cubicBezTo>
                  <a:close/>
                  <a:moveTo>
                    <a:pt x="1862" y="562"/>
                  </a:moveTo>
                  <a:cubicBezTo>
                    <a:pt x="1844" y="580"/>
                    <a:pt x="1782" y="638"/>
                    <a:pt x="1782" y="664"/>
                  </a:cubicBezTo>
                  <a:cubicBezTo>
                    <a:pt x="1782" y="672"/>
                    <a:pt x="1791" y="682"/>
                    <a:pt x="1801" y="682"/>
                  </a:cubicBezTo>
                  <a:cubicBezTo>
                    <a:pt x="1826" y="682"/>
                    <a:pt x="1893" y="560"/>
                    <a:pt x="1945" y="560"/>
                  </a:cubicBezTo>
                  <a:cubicBezTo>
                    <a:pt x="1956" y="560"/>
                    <a:pt x="1968" y="573"/>
                    <a:pt x="1959" y="598"/>
                  </a:cubicBezTo>
                  <a:cubicBezTo>
                    <a:pt x="1861" y="844"/>
                    <a:pt x="1861" y="844"/>
                    <a:pt x="1861" y="844"/>
                  </a:cubicBezTo>
                  <a:cubicBezTo>
                    <a:pt x="1851" y="868"/>
                    <a:pt x="1803" y="983"/>
                    <a:pt x="1803" y="1050"/>
                  </a:cubicBezTo>
                  <a:cubicBezTo>
                    <a:pt x="1803" y="1103"/>
                    <a:pt x="1838" y="1127"/>
                    <a:pt x="1889" y="1127"/>
                  </a:cubicBezTo>
                  <a:cubicBezTo>
                    <a:pt x="2030" y="1127"/>
                    <a:pt x="2194" y="953"/>
                    <a:pt x="2194" y="913"/>
                  </a:cubicBezTo>
                  <a:cubicBezTo>
                    <a:pt x="2194" y="900"/>
                    <a:pt x="2184" y="892"/>
                    <a:pt x="2177" y="892"/>
                  </a:cubicBezTo>
                  <a:cubicBezTo>
                    <a:pt x="2157" y="892"/>
                    <a:pt x="2080" y="1011"/>
                    <a:pt x="2038" y="1011"/>
                  </a:cubicBezTo>
                  <a:cubicBezTo>
                    <a:pt x="2027" y="1011"/>
                    <a:pt x="2022" y="1001"/>
                    <a:pt x="2022" y="991"/>
                  </a:cubicBezTo>
                  <a:cubicBezTo>
                    <a:pt x="2022" y="969"/>
                    <a:pt x="2037" y="934"/>
                    <a:pt x="2045" y="913"/>
                  </a:cubicBezTo>
                  <a:cubicBezTo>
                    <a:pt x="2146" y="640"/>
                    <a:pt x="2146" y="640"/>
                    <a:pt x="2146" y="640"/>
                  </a:cubicBezTo>
                  <a:cubicBezTo>
                    <a:pt x="2197" y="504"/>
                    <a:pt x="2132" y="468"/>
                    <a:pt x="2072" y="468"/>
                  </a:cubicBezTo>
                  <a:cubicBezTo>
                    <a:pt x="1991" y="468"/>
                    <a:pt x="1918" y="508"/>
                    <a:pt x="1862" y="562"/>
                  </a:cubicBezTo>
                  <a:close/>
                  <a:moveTo>
                    <a:pt x="2149" y="210"/>
                  </a:moveTo>
                  <a:cubicBezTo>
                    <a:pt x="2087" y="210"/>
                    <a:pt x="2034" y="261"/>
                    <a:pt x="2034" y="322"/>
                  </a:cubicBezTo>
                  <a:cubicBezTo>
                    <a:pt x="2034" y="380"/>
                    <a:pt x="2072" y="417"/>
                    <a:pt x="2129" y="417"/>
                  </a:cubicBezTo>
                  <a:cubicBezTo>
                    <a:pt x="2192" y="417"/>
                    <a:pt x="2246" y="370"/>
                    <a:pt x="2246" y="306"/>
                  </a:cubicBezTo>
                  <a:cubicBezTo>
                    <a:pt x="2246" y="248"/>
                    <a:pt x="2205" y="210"/>
                    <a:pt x="2149" y="210"/>
                  </a:cubicBezTo>
                  <a:close/>
                  <a:moveTo>
                    <a:pt x="1207" y="983"/>
                  </a:moveTo>
                  <a:cubicBezTo>
                    <a:pt x="1226" y="982"/>
                    <a:pt x="1245" y="979"/>
                    <a:pt x="1264" y="977"/>
                  </a:cubicBezTo>
                  <a:cubicBezTo>
                    <a:pt x="1277" y="1012"/>
                    <a:pt x="1292" y="1045"/>
                    <a:pt x="1310" y="1077"/>
                  </a:cubicBezTo>
                  <a:cubicBezTo>
                    <a:pt x="1275" y="1083"/>
                    <a:pt x="1241" y="1088"/>
                    <a:pt x="1207" y="1090"/>
                  </a:cubicBezTo>
                  <a:cubicBezTo>
                    <a:pt x="1207" y="1470"/>
                    <a:pt x="1207" y="1470"/>
                    <a:pt x="1207" y="1470"/>
                  </a:cubicBezTo>
                  <a:cubicBezTo>
                    <a:pt x="1689" y="1470"/>
                    <a:pt x="1689" y="1470"/>
                    <a:pt x="1689" y="1470"/>
                  </a:cubicBezTo>
                  <a:cubicBezTo>
                    <a:pt x="1688" y="1454"/>
                    <a:pt x="1686" y="1438"/>
                    <a:pt x="1684" y="1422"/>
                  </a:cubicBezTo>
                  <a:cubicBezTo>
                    <a:pt x="1719" y="1438"/>
                    <a:pt x="1754" y="1452"/>
                    <a:pt x="1791" y="1463"/>
                  </a:cubicBezTo>
                  <a:cubicBezTo>
                    <a:pt x="1791" y="1465"/>
                    <a:pt x="1792" y="1468"/>
                    <a:pt x="1792" y="1470"/>
                  </a:cubicBezTo>
                  <a:cubicBezTo>
                    <a:pt x="1820" y="1470"/>
                    <a:pt x="1820" y="1470"/>
                    <a:pt x="1820" y="1470"/>
                  </a:cubicBezTo>
                  <a:cubicBezTo>
                    <a:pt x="1885" y="1487"/>
                    <a:pt x="1952" y="1496"/>
                    <a:pt x="2022" y="1496"/>
                  </a:cubicBezTo>
                  <a:cubicBezTo>
                    <a:pt x="2125" y="1496"/>
                    <a:pt x="2223" y="1476"/>
                    <a:pt x="2313" y="1442"/>
                  </a:cubicBezTo>
                  <a:cubicBezTo>
                    <a:pt x="2315" y="1471"/>
                    <a:pt x="2317" y="1500"/>
                    <a:pt x="2317" y="1529"/>
                  </a:cubicBezTo>
                  <a:cubicBezTo>
                    <a:pt x="2317" y="2174"/>
                    <a:pt x="1797" y="2683"/>
                    <a:pt x="1156" y="2696"/>
                  </a:cubicBezTo>
                  <a:cubicBezTo>
                    <a:pt x="1156" y="2697"/>
                    <a:pt x="1156" y="2697"/>
                    <a:pt x="1156" y="2697"/>
                  </a:cubicBezTo>
                  <a:cubicBezTo>
                    <a:pt x="1155" y="2697"/>
                    <a:pt x="1153" y="2697"/>
                    <a:pt x="1152" y="2697"/>
                  </a:cubicBezTo>
                  <a:cubicBezTo>
                    <a:pt x="1150" y="2697"/>
                    <a:pt x="1149" y="2697"/>
                    <a:pt x="1147" y="2697"/>
                  </a:cubicBezTo>
                  <a:cubicBezTo>
                    <a:pt x="1147" y="2696"/>
                    <a:pt x="1147" y="2696"/>
                    <a:pt x="1147" y="2696"/>
                  </a:cubicBezTo>
                  <a:cubicBezTo>
                    <a:pt x="506" y="2683"/>
                    <a:pt x="0" y="2174"/>
                    <a:pt x="0" y="1529"/>
                  </a:cubicBezTo>
                  <a:cubicBezTo>
                    <a:pt x="0" y="885"/>
                    <a:pt x="506" y="376"/>
                    <a:pt x="1147" y="363"/>
                  </a:cubicBezTo>
                  <a:cubicBezTo>
                    <a:pt x="1147" y="362"/>
                    <a:pt x="1147" y="362"/>
                    <a:pt x="1147" y="362"/>
                  </a:cubicBezTo>
                  <a:cubicBezTo>
                    <a:pt x="1149" y="362"/>
                    <a:pt x="1150" y="362"/>
                    <a:pt x="1152" y="362"/>
                  </a:cubicBezTo>
                  <a:cubicBezTo>
                    <a:pt x="1153" y="362"/>
                    <a:pt x="1155" y="362"/>
                    <a:pt x="1156" y="362"/>
                  </a:cubicBezTo>
                  <a:cubicBezTo>
                    <a:pt x="1156" y="363"/>
                    <a:pt x="1156" y="363"/>
                    <a:pt x="1156" y="363"/>
                  </a:cubicBezTo>
                  <a:cubicBezTo>
                    <a:pt x="1194" y="363"/>
                    <a:pt x="1232" y="366"/>
                    <a:pt x="1269" y="370"/>
                  </a:cubicBezTo>
                  <a:cubicBezTo>
                    <a:pt x="1256" y="402"/>
                    <a:pt x="1245" y="435"/>
                    <a:pt x="1236" y="469"/>
                  </a:cubicBezTo>
                  <a:cubicBezTo>
                    <a:pt x="1227" y="469"/>
                    <a:pt x="1218" y="468"/>
                    <a:pt x="1207" y="468"/>
                  </a:cubicBezTo>
                  <a:cubicBezTo>
                    <a:pt x="1207" y="678"/>
                    <a:pt x="1207" y="678"/>
                    <a:pt x="1207" y="678"/>
                  </a:cubicBezTo>
                  <a:cubicBezTo>
                    <a:pt x="1207" y="679"/>
                    <a:pt x="1207" y="680"/>
                    <a:pt x="1207" y="681"/>
                  </a:cubicBezTo>
                  <a:cubicBezTo>
                    <a:pt x="1207" y="682"/>
                    <a:pt x="1207" y="683"/>
                    <a:pt x="1207" y="685"/>
                  </a:cubicBezTo>
                  <a:lnTo>
                    <a:pt x="1207" y="983"/>
                  </a:lnTo>
                  <a:close/>
                  <a:moveTo>
                    <a:pt x="2207" y="1581"/>
                  </a:moveTo>
                  <a:cubicBezTo>
                    <a:pt x="1792" y="1581"/>
                    <a:pt x="1792" y="1581"/>
                    <a:pt x="1792" y="1581"/>
                  </a:cubicBezTo>
                  <a:cubicBezTo>
                    <a:pt x="1788" y="1725"/>
                    <a:pt x="1747" y="1914"/>
                    <a:pt x="1675" y="2100"/>
                  </a:cubicBezTo>
                  <a:cubicBezTo>
                    <a:pt x="1778" y="2144"/>
                    <a:pt x="1871" y="2193"/>
                    <a:pt x="1943" y="2244"/>
                  </a:cubicBezTo>
                  <a:cubicBezTo>
                    <a:pt x="2101" y="2069"/>
                    <a:pt x="2197" y="1839"/>
                    <a:pt x="2207" y="1581"/>
                  </a:cubicBezTo>
                  <a:close/>
                  <a:moveTo>
                    <a:pt x="1871" y="2316"/>
                  </a:moveTo>
                  <a:cubicBezTo>
                    <a:pt x="1806" y="2268"/>
                    <a:pt x="1726" y="2223"/>
                    <a:pt x="1637" y="2186"/>
                  </a:cubicBezTo>
                  <a:cubicBezTo>
                    <a:pt x="1589" y="2316"/>
                    <a:pt x="1524" y="2440"/>
                    <a:pt x="1445" y="2546"/>
                  </a:cubicBezTo>
                  <a:cubicBezTo>
                    <a:pt x="1606" y="2509"/>
                    <a:pt x="1751" y="2426"/>
                    <a:pt x="1871" y="2316"/>
                  </a:cubicBezTo>
                  <a:close/>
                  <a:moveTo>
                    <a:pt x="1207" y="2591"/>
                  </a:moveTo>
                  <a:cubicBezTo>
                    <a:pt x="1242" y="2591"/>
                    <a:pt x="1270" y="2588"/>
                    <a:pt x="1307" y="2581"/>
                  </a:cubicBezTo>
                  <a:cubicBezTo>
                    <a:pt x="1404" y="2454"/>
                    <a:pt x="1486" y="2302"/>
                    <a:pt x="1548" y="2148"/>
                  </a:cubicBezTo>
                  <a:cubicBezTo>
                    <a:pt x="1431" y="2107"/>
                    <a:pt x="1317" y="2083"/>
                    <a:pt x="1207" y="2076"/>
                  </a:cubicBezTo>
                  <a:lnTo>
                    <a:pt x="1207" y="2591"/>
                  </a:lnTo>
                  <a:close/>
                  <a:moveTo>
                    <a:pt x="1207" y="1969"/>
                  </a:moveTo>
                  <a:cubicBezTo>
                    <a:pt x="1324" y="1976"/>
                    <a:pt x="1452" y="2010"/>
                    <a:pt x="1582" y="2065"/>
                  </a:cubicBezTo>
                  <a:cubicBezTo>
                    <a:pt x="1644" y="1900"/>
                    <a:pt x="1682" y="1736"/>
                    <a:pt x="1689" y="1581"/>
                  </a:cubicBezTo>
                  <a:cubicBezTo>
                    <a:pt x="1207" y="1581"/>
                    <a:pt x="1207" y="1581"/>
                    <a:pt x="1207" y="1581"/>
                  </a:cubicBezTo>
                  <a:lnTo>
                    <a:pt x="1207" y="1969"/>
                  </a:lnTo>
                  <a:close/>
                  <a:moveTo>
                    <a:pt x="872" y="2546"/>
                  </a:moveTo>
                  <a:cubicBezTo>
                    <a:pt x="793" y="2440"/>
                    <a:pt x="728" y="2316"/>
                    <a:pt x="680" y="2186"/>
                  </a:cubicBezTo>
                  <a:cubicBezTo>
                    <a:pt x="590" y="2223"/>
                    <a:pt x="511" y="2268"/>
                    <a:pt x="446" y="2316"/>
                  </a:cubicBezTo>
                  <a:cubicBezTo>
                    <a:pt x="566" y="2426"/>
                    <a:pt x="711" y="2509"/>
                    <a:pt x="872" y="2546"/>
                  </a:cubicBezTo>
                  <a:close/>
                  <a:moveTo>
                    <a:pt x="374" y="2244"/>
                  </a:moveTo>
                  <a:cubicBezTo>
                    <a:pt x="446" y="2193"/>
                    <a:pt x="539" y="2144"/>
                    <a:pt x="642" y="2100"/>
                  </a:cubicBezTo>
                  <a:cubicBezTo>
                    <a:pt x="570" y="1914"/>
                    <a:pt x="529" y="1725"/>
                    <a:pt x="525" y="1581"/>
                  </a:cubicBezTo>
                  <a:cubicBezTo>
                    <a:pt x="109" y="1581"/>
                    <a:pt x="109" y="1581"/>
                    <a:pt x="109" y="1581"/>
                  </a:cubicBezTo>
                  <a:cubicBezTo>
                    <a:pt x="120" y="1839"/>
                    <a:pt x="216" y="2069"/>
                    <a:pt x="374" y="2244"/>
                  </a:cubicBezTo>
                  <a:close/>
                  <a:moveTo>
                    <a:pt x="109" y="1470"/>
                  </a:moveTo>
                  <a:cubicBezTo>
                    <a:pt x="525" y="1470"/>
                    <a:pt x="525" y="1470"/>
                    <a:pt x="525" y="1470"/>
                  </a:cubicBezTo>
                  <a:cubicBezTo>
                    <a:pt x="532" y="1322"/>
                    <a:pt x="573" y="1145"/>
                    <a:pt x="642" y="959"/>
                  </a:cubicBezTo>
                  <a:cubicBezTo>
                    <a:pt x="539" y="914"/>
                    <a:pt x="446" y="866"/>
                    <a:pt x="374" y="815"/>
                  </a:cubicBezTo>
                  <a:cubicBezTo>
                    <a:pt x="216" y="990"/>
                    <a:pt x="120" y="1212"/>
                    <a:pt x="109" y="1470"/>
                  </a:cubicBezTo>
                  <a:close/>
                  <a:moveTo>
                    <a:pt x="446" y="743"/>
                  </a:moveTo>
                  <a:cubicBezTo>
                    <a:pt x="508" y="787"/>
                    <a:pt x="587" y="832"/>
                    <a:pt x="676" y="870"/>
                  </a:cubicBezTo>
                  <a:cubicBezTo>
                    <a:pt x="728" y="739"/>
                    <a:pt x="797" y="612"/>
                    <a:pt x="872" y="509"/>
                  </a:cubicBezTo>
                  <a:cubicBezTo>
                    <a:pt x="711" y="550"/>
                    <a:pt x="566" y="633"/>
                    <a:pt x="446" y="743"/>
                  </a:cubicBezTo>
                  <a:close/>
                  <a:moveTo>
                    <a:pt x="1100" y="468"/>
                  </a:moveTo>
                  <a:cubicBezTo>
                    <a:pt x="1066" y="468"/>
                    <a:pt x="1047" y="471"/>
                    <a:pt x="1010" y="478"/>
                  </a:cubicBezTo>
                  <a:cubicBezTo>
                    <a:pt x="917" y="605"/>
                    <a:pt x="831" y="750"/>
                    <a:pt x="766" y="908"/>
                  </a:cubicBezTo>
                  <a:cubicBezTo>
                    <a:pt x="879" y="949"/>
                    <a:pt x="987" y="976"/>
                    <a:pt x="1100" y="983"/>
                  </a:cubicBezTo>
                  <a:lnTo>
                    <a:pt x="1100" y="468"/>
                  </a:lnTo>
                  <a:close/>
                  <a:moveTo>
                    <a:pt x="1100" y="1090"/>
                  </a:moveTo>
                  <a:cubicBezTo>
                    <a:pt x="983" y="1083"/>
                    <a:pt x="865" y="1048"/>
                    <a:pt x="735" y="993"/>
                  </a:cubicBezTo>
                  <a:cubicBezTo>
                    <a:pt x="673" y="1155"/>
                    <a:pt x="635" y="1308"/>
                    <a:pt x="628" y="1470"/>
                  </a:cubicBezTo>
                  <a:cubicBezTo>
                    <a:pt x="1100" y="1470"/>
                    <a:pt x="1100" y="1470"/>
                    <a:pt x="1100" y="1470"/>
                  </a:cubicBezTo>
                  <a:lnTo>
                    <a:pt x="1100" y="1090"/>
                  </a:lnTo>
                  <a:close/>
                  <a:moveTo>
                    <a:pt x="1100" y="1581"/>
                  </a:moveTo>
                  <a:cubicBezTo>
                    <a:pt x="628" y="1581"/>
                    <a:pt x="628" y="1581"/>
                    <a:pt x="628" y="1581"/>
                  </a:cubicBezTo>
                  <a:cubicBezTo>
                    <a:pt x="635" y="1736"/>
                    <a:pt x="673" y="1900"/>
                    <a:pt x="735" y="2065"/>
                  </a:cubicBezTo>
                  <a:cubicBezTo>
                    <a:pt x="865" y="2010"/>
                    <a:pt x="983" y="1976"/>
                    <a:pt x="1100" y="1969"/>
                  </a:cubicBezTo>
                  <a:lnTo>
                    <a:pt x="1100" y="1581"/>
                  </a:lnTo>
                  <a:close/>
                  <a:moveTo>
                    <a:pt x="1100" y="2076"/>
                  </a:moveTo>
                  <a:cubicBezTo>
                    <a:pt x="990" y="2083"/>
                    <a:pt x="886" y="2107"/>
                    <a:pt x="769" y="2148"/>
                  </a:cubicBezTo>
                  <a:cubicBezTo>
                    <a:pt x="831" y="2302"/>
                    <a:pt x="913" y="2454"/>
                    <a:pt x="1010" y="2581"/>
                  </a:cubicBezTo>
                  <a:cubicBezTo>
                    <a:pt x="1047" y="2588"/>
                    <a:pt x="1066" y="2591"/>
                    <a:pt x="1100" y="2591"/>
                  </a:cubicBezTo>
                  <a:lnTo>
                    <a:pt x="1100" y="207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42724" y="6026795"/>
              <a:ext cx="3186840" cy="3273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只能有一个工程处于激活状态！</a:t>
              </a:r>
              <a:endPara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8" name="淘宝网chenying0907出品 4"/>
          <p:cNvSpPr txBox="1"/>
          <p:nvPr/>
        </p:nvSpPr>
        <p:spPr>
          <a:xfrm>
            <a:off x="1587600" y="264321"/>
            <a:ext cx="50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的激活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bldLvl="0" animBg="1"/>
      <p:bldP spid="3" grpId="0" animBg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内容一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5124" y="899999"/>
            <a:ext cx="90512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用户输入值后，输出变量的值和该变量所占字节数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FFDAA08-8265-42DE-B43F-7DC2CF9105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72" y="3418609"/>
            <a:ext cx="5711628" cy="34325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62909" y="3267537"/>
            <a:ext cx="395824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操作系统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集成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内容二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3013" y="1035225"/>
            <a:ext cx="905123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小写英文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字符，将其转换为大写字符后，按要求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使用尽量少的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打印图案。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0620" y="3931750"/>
            <a:ext cx="395824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实验环境：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操作系统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集成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13E2DBE-59EF-4E4D-B16E-1F4C70F290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00" y="3423600"/>
            <a:ext cx="5713200" cy="34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59249A50-E304-44E1-A484-17B04F168BED}"/>
              </a:ext>
            </a:extLst>
          </p:cNvPr>
          <p:cNvSpPr txBox="1">
            <a:spLocks/>
          </p:cNvSpPr>
          <p:nvPr/>
        </p:nvSpPr>
        <p:spPr>
          <a:xfrm>
            <a:off x="2024567" y="919367"/>
            <a:ext cx="9685916" cy="585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类型的变量，为何用户输入与输出不一致？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名称和保存路径如果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出现中文和空格，会怎样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去掉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#include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，会怎样？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373600" y="3164400"/>
            <a:ext cx="6818400" cy="3693600"/>
            <a:chOff x="4507845" y="2919196"/>
            <a:chExt cx="7684155" cy="393428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623AD814-8F4C-4869-B534-C8D15280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7845" y="2919196"/>
              <a:ext cx="7684155" cy="3934287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CE50979C-849D-40A8-9943-C4CD3A3258B7}"/>
                </a:ext>
              </a:extLst>
            </p:cNvPr>
            <p:cNvSpPr/>
            <p:nvPr/>
          </p:nvSpPr>
          <p:spPr>
            <a:xfrm>
              <a:off x="4507845" y="5137803"/>
              <a:ext cx="4207594" cy="451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209188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203593"/>
            <a:ext cx="914400" cy="9144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"/>
            <a:ext cx="12192000" cy="4376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709"/>
            <a:ext cx="12192000" cy="3362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3065796"/>
            <a:ext cx="3600000" cy="214013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769600" y="3664910"/>
            <a:ext cx="843953" cy="2410180"/>
            <a:chOff x="10769600" y="3836360"/>
            <a:chExt cx="843953" cy="24101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838038"/>
              <a:ext cx="146835" cy="240850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9612" y="4912297"/>
              <a:ext cx="492494" cy="12955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930" y="3836360"/>
              <a:ext cx="562623" cy="824898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247661"/>
            <a:ext cx="3602440" cy="18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7" y="444499"/>
            <a:ext cx="108000" cy="272454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53" y="2093857"/>
            <a:ext cx="3600000" cy="8149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65199" y="4240309"/>
            <a:ext cx="915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请同学们开始实验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8622" y="6455543"/>
            <a:ext cx="2107760" cy="288000"/>
            <a:chOff x="1021340" y="5712187"/>
            <a:chExt cx="2107760" cy="2880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0" y="5716689"/>
              <a:ext cx="581924" cy="270576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1689100" y="5712187"/>
              <a:ext cx="1440000" cy="28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5" y="5720618"/>
              <a:ext cx="1186531" cy="270000"/>
            </a:xfrm>
            <a:prstGeom prst="rect">
              <a:avLst/>
            </a:prstGeom>
          </p:spPr>
        </p:pic>
      </p:grpSp>
      <p:pic>
        <p:nvPicPr>
          <p:cNvPr id="20" name="图片 19" descr="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199" y="5983976"/>
            <a:ext cx="347599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0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易错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点分析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C8B79B8-9DF9-4476-A29B-E06AF721E785}"/>
              </a:ext>
            </a:extLst>
          </p:cNvPr>
          <p:cNvSpPr txBox="1"/>
          <p:nvPr/>
        </p:nvSpPr>
        <p:spPr>
          <a:xfrm>
            <a:off x="1358507" y="1198532"/>
            <a:ext cx="938716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将缓冲区的空格字符和转义字符读入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%c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前面加一个空格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类型要用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%lf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所有的语句以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588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7826" y="1105756"/>
            <a:ext cx="99763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https://code.visualstudio.com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扩展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在应用商店搜索“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安装编译环境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mingw-w64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4"/>
              </a:rPr>
              <a:t>http://www.mingw-w64.org/doku.php/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高级系统设置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系统变量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-path-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:\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mingw-w64\mingw32\bin\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（你安装的编译环境的地址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测试是否配置成功：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--version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重启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VSCode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01" y="2691245"/>
            <a:ext cx="355500" cy="37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6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9920" y="1275510"/>
            <a:ext cx="10259505" cy="4899819"/>
            <a:chOff x="1233578" y="852359"/>
            <a:chExt cx="9225315" cy="5388229"/>
          </a:xfrm>
        </p:grpSpPr>
        <p:sp>
          <p:nvSpPr>
            <p:cNvPr id="9" name="圆角淘宝网chenying0907出品 1"/>
            <p:cNvSpPr/>
            <p:nvPr/>
          </p:nvSpPr>
          <p:spPr>
            <a:xfrm>
              <a:off x="1233578" y="852359"/>
              <a:ext cx="9225315" cy="114059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实验课程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学时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实验项目，总成绩为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圆角淘宝网chenying0907出品 6"/>
            <p:cNvSpPr/>
            <p:nvPr/>
          </p:nvSpPr>
          <p:spPr>
            <a:xfrm>
              <a:off x="1233578" y="2530395"/>
              <a:ext cx="2609249" cy="37101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实验项目（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分）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每次课程均需提交实验工程文件，以及程序的运行结果截图，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实验项目。</a:t>
              </a:r>
              <a:endPara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淘宝网chenying0907出品 7"/>
            <p:cNvSpPr/>
            <p:nvPr/>
          </p:nvSpPr>
          <p:spPr>
            <a:xfrm>
              <a:off x="4025544" y="2530394"/>
              <a:ext cx="3642916" cy="371019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期末检查（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分）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实验项目中随机抽取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2~3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个，从“算法设计、调试能力、代码规范、测试方法”四个方面考核实验内容掌握情况，并现场检查程序运行情况。</a:t>
              </a:r>
            </a:p>
          </p:txBody>
        </p:sp>
        <p:sp>
          <p:nvSpPr>
            <p:cNvPr id="13" name="圆角淘宝网chenying0907出品 8"/>
            <p:cNvSpPr/>
            <p:nvPr/>
          </p:nvSpPr>
          <p:spPr>
            <a:xfrm>
              <a:off x="7849640" y="2530394"/>
              <a:ext cx="2609249" cy="371019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实验报告（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分）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“实验九”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需提交实验报告，参照提供的报告模板，于实验课结束一周内提交电子版和纸质版实验报告。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63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99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07825" y="845983"/>
            <a:ext cx="99763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】-【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打开文件夹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你一个项目或一段时期内的各种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内可以保存独立的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快捷键【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Ctrl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】【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Shift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】，打开命令面板，输入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“C/C++”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在弹出的诸命令中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编辑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(UI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 将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弹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“C/C++”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我们的默认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配置完成后你可以看到一个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c_cpp_properties.json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文件被自动保存在了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子目录中，它只在你这个工作文件夹中生效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"Hello World"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程序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中添加源代码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】-【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命名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helloworld.c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，保存；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】-【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启动调试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Hello World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”输出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恭喜你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 Code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语言程序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已经成功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4"/>
          <p:cNvSpPr txBox="1"/>
          <p:nvPr/>
        </p:nvSpPr>
        <p:spPr>
          <a:xfrm>
            <a:off x="158629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实验课程安排与考核</a:t>
            </a:r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47963"/>
              </p:ext>
            </p:extLst>
          </p:nvPr>
        </p:nvGraphicFramePr>
        <p:xfrm>
          <a:off x="1220654" y="885945"/>
          <a:ext cx="10259500" cy="277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  <a:gridCol w="1025950"/>
              </a:tblGrid>
              <a:tr h="268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24306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79389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初级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计算球的体积和表面积、三角形判断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素数探求、</a:t>
                      </a:r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国王的许诺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计算机辅助教学系统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V1.0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V2.0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V3.0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V4.0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学生成绩管理系统</a:t>
                      </a:r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V5.0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60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654042"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授课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集成开发环境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单步调试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断点调试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程序测试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编码规范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软件文档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版本管理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718296" y="3910179"/>
            <a:ext cx="1256266" cy="2604562"/>
            <a:chOff x="1923598" y="3772686"/>
            <a:chExt cx="1256266" cy="2604562"/>
          </a:xfrm>
        </p:grpSpPr>
        <p:sp>
          <p:nvSpPr>
            <p:cNvPr id="44" name="矩形 43"/>
            <p:cNvSpPr/>
            <p:nvPr/>
          </p:nvSpPr>
          <p:spPr>
            <a:xfrm>
              <a:off x="1923598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9984" y="3904759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基本数据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18373" y="4797759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基本算术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运算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18373" y="5621400"/>
              <a:ext cx="104404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键盘输入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屏幕输出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889" y="3925358"/>
            <a:ext cx="974652" cy="2604562"/>
            <a:chOff x="3842537" y="3772686"/>
            <a:chExt cx="1256266" cy="2604562"/>
          </a:xfrm>
        </p:grpSpPr>
        <p:sp>
          <p:nvSpPr>
            <p:cNvPr id="49" name="矩形 48"/>
            <p:cNvSpPr/>
            <p:nvPr/>
          </p:nvSpPr>
          <p:spPr>
            <a:xfrm>
              <a:off x="3842537" y="3772686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44454" y="404057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选择控制结构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44453" y="530744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循环控制结构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459604" y="3936688"/>
            <a:ext cx="953297" cy="2604562"/>
            <a:chOff x="5760221" y="3768905"/>
            <a:chExt cx="1203917" cy="2604562"/>
          </a:xfrm>
        </p:grpSpPr>
        <p:sp>
          <p:nvSpPr>
            <p:cNvPr id="55" name="矩形 54"/>
            <p:cNvSpPr/>
            <p:nvPr/>
          </p:nvSpPr>
          <p:spPr>
            <a:xfrm>
              <a:off x="5760221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64716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函数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3387" y="4903403"/>
              <a:ext cx="937453" cy="1080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模块化程序设计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548527" y="3919320"/>
            <a:ext cx="903784" cy="2604562"/>
            <a:chOff x="10555153" y="3705459"/>
            <a:chExt cx="903784" cy="2604562"/>
          </a:xfrm>
        </p:grpSpPr>
        <p:sp>
          <p:nvSpPr>
            <p:cNvPr id="52" name="矩形 51"/>
            <p:cNvSpPr/>
            <p:nvPr/>
          </p:nvSpPr>
          <p:spPr>
            <a:xfrm>
              <a:off x="10555153" y="3705459"/>
              <a:ext cx="903784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629929" y="3986307"/>
              <a:ext cx="7248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文件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59182" y="3907745"/>
            <a:ext cx="1256266" cy="2604562"/>
            <a:chOff x="8927171" y="3768905"/>
            <a:chExt cx="1256266" cy="2604562"/>
          </a:xfrm>
        </p:grpSpPr>
        <p:sp>
          <p:nvSpPr>
            <p:cNvPr id="53" name="矩形 52"/>
            <p:cNvSpPr/>
            <p:nvPr/>
          </p:nvSpPr>
          <p:spPr>
            <a:xfrm>
              <a:off x="8927171" y="3768905"/>
              <a:ext cx="1256266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29087" y="3958487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27882" y="5388620"/>
              <a:ext cx="10524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结构体和数据结构基础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9087" y="4681158"/>
              <a:ext cx="105243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指针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>
            <a:off x="2064535" y="4846672"/>
            <a:ext cx="653761" cy="2758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10015448" y="4884499"/>
            <a:ext cx="533079" cy="21228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74562" y="4842818"/>
            <a:ext cx="425327" cy="29311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19130" y="3919320"/>
            <a:ext cx="1203917" cy="2604562"/>
            <a:chOff x="7353819" y="3768905"/>
            <a:chExt cx="1203917" cy="2604562"/>
          </a:xfrm>
        </p:grpSpPr>
        <p:sp>
          <p:nvSpPr>
            <p:cNvPr id="66" name="矩形 65"/>
            <p:cNvSpPr/>
            <p:nvPr/>
          </p:nvSpPr>
          <p:spPr>
            <a:xfrm>
              <a:off x="7353819" y="3768905"/>
              <a:ext cx="1203917" cy="2604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58314" y="3972718"/>
              <a:ext cx="983152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56984" y="5152802"/>
              <a:ext cx="98448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基础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右箭头 68"/>
          <p:cNvSpPr/>
          <p:nvPr/>
        </p:nvSpPr>
        <p:spPr>
          <a:xfrm>
            <a:off x="8023047" y="4889448"/>
            <a:ext cx="736135" cy="24153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>
            <a:off x="6396899" y="4846672"/>
            <a:ext cx="490671" cy="289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4287355" y="806587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31624" y="854812"/>
            <a:ext cx="47297" cy="584778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8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评分标准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02834"/>
              </p:ext>
            </p:extLst>
          </p:nvPr>
        </p:nvGraphicFramePr>
        <p:xfrm>
          <a:off x="1037869" y="1447801"/>
          <a:ext cx="9950450" cy="394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250"/>
                <a:gridCol w="6608200"/>
              </a:tblGrid>
              <a:tr h="40165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评分项</a:t>
                      </a:r>
                      <a:endParaRPr lang="zh-CN" altLang="en-US" sz="2400" b="1" i="0" u="none" strike="noStrike" dirty="0">
                        <a:solidFill>
                          <a:srgbClr val="2626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评分标准</a:t>
                      </a:r>
                      <a:endParaRPr lang="zh-CN" altLang="en-US" sz="2400" b="1" i="0" u="none" strike="noStrike" dirty="0">
                        <a:solidFill>
                          <a:srgbClr val="26262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97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源代码</a:t>
                      </a:r>
                      <a:b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  <a:endParaRPr lang="zh-CN" altLang="en-US" sz="2000" b="1" i="0" u="none" strike="noStrike" dirty="0">
                        <a:solidFill>
                          <a:srgbClr val="4040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编译不通过。（</a:t>
                      </a:r>
                      <a:r>
                        <a:rPr lang="en-US" altLang="zh-CN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0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编译通过，输入输出正确。（</a:t>
                      </a:r>
                      <a:r>
                        <a:rPr lang="en-US" altLang="zh-CN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60%</a:t>
                      </a:r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编译通过，输入输出正确，测试数据完备。（</a:t>
                      </a:r>
                      <a:r>
                        <a:rPr lang="en-US" altLang="zh-CN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80%</a:t>
                      </a:r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0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编译通过，输入输出正确，测试数据完备，程序健壮性、鲁棒性强，程序注释详细。（</a:t>
                      </a:r>
                      <a:r>
                        <a:rPr lang="en-US" altLang="zh-CN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43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加分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</a:t>
                      </a:r>
                      <a:endParaRPr lang="en-US" altLang="zh-CN" sz="20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2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2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  <a:endParaRPr lang="zh-CN" altLang="en-US" sz="2000" b="1" i="0" u="none" strike="noStrike" dirty="0">
                        <a:solidFill>
                          <a:srgbClr val="4040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如果你认为你的程序有特色，请在程序注释中对每个特色加以</a:t>
                      </a:r>
                      <a:r>
                        <a:rPr lang="zh-CN" altLang="en-US" sz="20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2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回答思考题。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37869" y="5702058"/>
            <a:ext cx="597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每次实验总分不超过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分，按比例换算；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严禁抄袭，一经发现，双方当次实验记零分。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7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5478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评分标准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期末检查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85407"/>
              </p:ext>
            </p:extLst>
          </p:nvPr>
        </p:nvGraphicFramePr>
        <p:xfrm>
          <a:off x="1036800" y="1413163"/>
          <a:ext cx="10006644" cy="419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455"/>
                <a:gridCol w="1587716"/>
                <a:gridCol w="7003473"/>
              </a:tblGrid>
              <a:tr h="488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评分项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评分标准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162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期末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检查</a:t>
                      </a:r>
                      <a:endParaRPr lang="en-US" altLang="zh-CN" sz="20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基本功能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实现所有功能，可以很好地处理异常，包括输入异常和程序运行中的异常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能够准确描述算法思路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，实现</a:t>
                      </a:r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了</a:t>
                      </a:r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模块化设计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程序调试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正确创建工程文件，路径命名正确，能够进行单步或断点调试，能读懂调试结果及</a:t>
                      </a:r>
                      <a:r>
                        <a:rPr lang="en-US" altLang="zh-CN" sz="20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watch</a:t>
                      </a:r>
                      <a:r>
                        <a:rPr lang="zh-CN" altLang="en-US" sz="2000" u="none" strike="noStrike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窗口内容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代码风格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符合编码规范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实验</a:t>
                      </a:r>
                      <a:r>
                        <a:rPr lang="zh-CN" altLang="en-US" sz="2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报告</a:t>
                      </a:r>
                      <a:endParaRPr lang="en-US" altLang="zh-CN" sz="2000" b="1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总体设计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函数设计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用户手册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2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测试用例设计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058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20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217567" marR="8058" marT="8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8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F68C8B0-AE23-4791-8E06-9B41F7FBC2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87" y="4005599"/>
            <a:ext cx="5229860" cy="2676525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58760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实验作业提交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59249A50-E304-44E1-A484-17B04F168BED}"/>
              </a:ext>
            </a:extLst>
          </p:cNvPr>
          <p:cNvSpPr txBox="1">
            <a:spLocks/>
          </p:cNvSpPr>
          <p:nvPr/>
        </p:nvSpPr>
        <p:spPr>
          <a:xfrm>
            <a:off x="536869" y="995566"/>
            <a:ext cx="10032722" cy="585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截止时间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下周同一上课时间前提交，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hitsz_cexp_cs@163.com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程序的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完整工程文件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（注意不是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.c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文件，是完整的工程文件夹）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程序的运行结果截图，每个程序至少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组测试数据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的截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命名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邮件标题的命名规则：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实验编号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rar</a:t>
            </a:r>
            <a:endParaRPr lang="en-US" altLang="zh-CN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12" name="圆角矩形标注 8">
            <a:extLst>
              <a:ext uri="{FF2B5EF4-FFF2-40B4-BE49-F238E27FC236}">
                <a16:creationId xmlns="" xmlns:a16="http://schemas.microsoft.com/office/drawing/2014/main" id="{26B9D5C8-618F-456C-BD17-2FC51025F6EC}"/>
              </a:ext>
            </a:extLst>
          </p:cNvPr>
          <p:cNvSpPr/>
          <p:nvPr/>
        </p:nvSpPr>
        <p:spPr>
          <a:xfrm>
            <a:off x="5569890" y="4554499"/>
            <a:ext cx="4143404" cy="1071570"/>
          </a:xfrm>
          <a:prstGeom prst="wedgeRoundRectCallout">
            <a:avLst>
              <a:gd name="adj1" fmla="val -92537"/>
              <a:gd name="adj2" fmla="val -5327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实验项目编号，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程序编号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有子任务时，命名可为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No.1-1)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标注 10">
            <a:extLst>
              <a:ext uri="{FF2B5EF4-FFF2-40B4-BE49-F238E27FC236}">
                <a16:creationId xmlns="" xmlns:a16="http://schemas.microsoft.com/office/drawing/2014/main" id="{6D5E4C15-BD64-49FE-B28B-1093204A71A3}"/>
              </a:ext>
            </a:extLst>
          </p:cNvPr>
          <p:cNvSpPr/>
          <p:nvPr/>
        </p:nvSpPr>
        <p:spPr>
          <a:xfrm>
            <a:off x="5553230" y="5975501"/>
            <a:ext cx="3929090" cy="357190"/>
          </a:xfrm>
          <a:prstGeom prst="wedgeRoundRectCallout">
            <a:avLst>
              <a:gd name="adj1" fmla="val -80323"/>
              <a:gd name="adj2" fmla="val -18278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程序测试数据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775" y="1455884"/>
            <a:ext cx="1371600" cy="13335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806965"/>
              </p:ext>
            </p:extLst>
          </p:nvPr>
        </p:nvGraphicFramePr>
        <p:xfrm>
          <a:off x="10177463" y="1120775"/>
          <a:ext cx="1431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" name="文档" showAsIcon="1" r:id="rId6" imgW="914400" imgH="787320" progId="Word.Document.12">
                  <p:embed/>
                </p:oleObj>
              </mc:Choice>
              <mc:Fallback>
                <p:oleObj name="文档" showAsIcon="1" r:id="rId6" imgW="914400" imgH="7873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77463" y="1120775"/>
                        <a:ext cx="14319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3076" y="2148773"/>
            <a:ext cx="1805444" cy="256227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54422"/>
              </p:ext>
            </p:extLst>
          </p:nvPr>
        </p:nvGraphicFramePr>
        <p:xfrm>
          <a:off x="8746651" y="1117037"/>
          <a:ext cx="1471337" cy="133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文档" showAsIcon="1" r:id="rId9" imgW="914400" imgH="828720" progId="Word.Document.12">
                  <p:embed/>
                </p:oleObj>
              </mc:Choice>
              <mc:Fallback>
                <p:oleObj name="文档" showAsIcon="1" r:id="rId9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6651" y="1117037"/>
                        <a:ext cx="1471337" cy="133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39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4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附加题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919204" y="1151763"/>
            <a:ext cx="10037762" cy="5207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实验课将提供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道附加题，感兴趣并且时间充裕的同学，可选择课后完成附加题，附加题都完成，可以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实验课程“期末检查”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免考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免考需达到以下要求：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课上每个实验项目的完成分都达到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以上；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所有附加题均提交完整项目代码；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所有附加题均提交完整的项目分析报告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，包含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对附加题目的内容分析、设计方法、算法分析等，格式不限；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由老师审核项目代码和分析报告，确认所有附加题完成情况达到要求。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0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7600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7827" y="1594128"/>
            <a:ext cx="997634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了解集成开发环境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掌握不同类型变量的定义、赋值、所占内存空间大小及输入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输出方法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掌握字符与字符的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码值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的使用及输入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350620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f5301-91d9-4324-a64a-050410bbde6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SubTitle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Text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Text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23091525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13101</TotalTime>
  <Words>1900</Words>
  <Application>Microsoft Office PowerPoint</Application>
  <PresentationFormat>宽屏</PresentationFormat>
  <Paragraphs>409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宋体</vt:lpstr>
      <vt:lpstr>微软雅黑</vt:lpstr>
      <vt:lpstr>Arial</vt:lpstr>
      <vt:lpstr>Arial Black</vt:lpstr>
      <vt:lpstr>Calibri</vt:lpstr>
      <vt:lpstr>Calibri Light</vt:lpstr>
      <vt:lpstr>Impact</vt:lpstr>
      <vt:lpstr>Times New Roman</vt:lpstr>
      <vt:lpstr>Wingdings</vt:lpstr>
      <vt:lpstr>Wingdings 2</vt:lpstr>
      <vt:lpstr>Office 主题</vt:lpstr>
      <vt:lpstr>文档</vt:lpstr>
      <vt:lpstr>Bitmap Image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lenovo</cp:lastModifiedBy>
  <cp:revision>606</cp:revision>
  <dcterms:created xsi:type="dcterms:W3CDTF">2016-04-09T13:02:00Z</dcterms:created>
  <dcterms:modified xsi:type="dcterms:W3CDTF">2020-10-12T06:23:41Z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