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1"/>
  </p:notesMasterIdLst>
  <p:handoutMasterIdLst>
    <p:handoutMasterId r:id="rId22"/>
  </p:handoutMasterIdLst>
  <p:sldIdLst>
    <p:sldId id="322" r:id="rId3"/>
    <p:sldId id="324" r:id="rId4"/>
    <p:sldId id="327" r:id="rId5"/>
    <p:sldId id="297" r:id="rId6"/>
    <p:sldId id="326" r:id="rId7"/>
    <p:sldId id="306" r:id="rId8"/>
    <p:sldId id="307" r:id="rId9"/>
    <p:sldId id="294" r:id="rId10"/>
    <p:sldId id="308" r:id="rId11"/>
    <p:sldId id="309" r:id="rId12"/>
    <p:sldId id="310" r:id="rId13"/>
    <p:sldId id="311" r:id="rId14"/>
    <p:sldId id="312" r:id="rId15"/>
    <p:sldId id="313" r:id="rId16"/>
    <p:sldId id="315" r:id="rId17"/>
    <p:sldId id="325" r:id="rId18"/>
    <p:sldId id="328" r:id="rId19"/>
    <p:sldId id="323" r:id="rId20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F4E79"/>
    <a:srgbClr val="3D7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79634" autoAdjust="0"/>
  </p:normalViewPr>
  <p:slideViewPr>
    <p:cSldViewPr snapToGrid="0">
      <p:cViewPr varScale="1">
        <p:scale>
          <a:sx n="92" d="100"/>
          <a:sy n="92" d="100"/>
        </p:scale>
        <p:origin x="108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-2529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90E8E-B145-4FC0-B3F5-88616996E7CD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F39E9-F60F-4776-B545-3ACE882E0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539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2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009B3-31E6-4CAF-9FB9-88B4D222EC8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60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351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843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563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323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887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1375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137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763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009B3-31E6-4CAF-9FB9-88B4D222EC8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60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009B3-31E6-4CAF-9FB9-88B4D222EC8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452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523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172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590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574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900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812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04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464529"/>
      </p:ext>
    </p:extLst>
  </p:cSld>
  <p:clrMapOvr>
    <a:masterClrMapping/>
  </p:clrMapOvr>
  <p:transition spd="slow" advTm="0">
    <p:comb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31800" y="330198"/>
            <a:ext cx="540000" cy="288000"/>
          </a:xfrm>
          <a:prstGeom prst="rect">
            <a:avLst/>
          </a:prstGeom>
          <a:solidFill>
            <a:srgbClr val="00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431800" y="671197"/>
            <a:ext cx="540000" cy="180000"/>
          </a:xfrm>
          <a:prstGeom prst="rect">
            <a:avLst/>
          </a:prstGeom>
          <a:solidFill>
            <a:srgbClr val="00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431800" y="904196"/>
            <a:ext cx="540000" cy="72000"/>
          </a:xfrm>
          <a:prstGeom prst="rect">
            <a:avLst/>
          </a:prstGeom>
          <a:solidFill>
            <a:srgbClr val="00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flipV="1">
            <a:off x="8966200" y="6528232"/>
            <a:ext cx="2880000" cy="36000"/>
          </a:xfrm>
          <a:prstGeom prst="rect">
            <a:avLst/>
          </a:prstGeom>
          <a:solidFill>
            <a:srgbClr val="00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785409"/>
      </p:ext>
    </p:extLst>
  </p:cSld>
  <p:clrMapOvr>
    <a:masterClrMapping/>
  </p:clrMapOvr>
  <p:transition spd="slow" advTm="0">
    <p:comb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D91A-8275-4C29-80FF-E72C08F8C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037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D91A-8275-4C29-80FF-E72C08F8C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344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D91A-8275-4C29-80FF-E72C08F8C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781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D91A-8275-4C29-80FF-E72C08F8C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095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D91A-8275-4C29-80FF-E72C08F8C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2038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D91A-8275-4C29-80FF-E72C08F8C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69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D91A-8275-4C29-80FF-E72C08F8C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2535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D91A-8275-4C29-80FF-E72C08F8C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6547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D91A-8275-4C29-80FF-E72C08F8C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6643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D91A-8275-4C29-80FF-E72C08F8C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353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D91A-8275-4C29-80FF-E72C08F8C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77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3D91A-8275-4C29-80FF-E72C08F8C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51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"/>
            <a:ext cx="12192000" cy="43769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5709"/>
            <a:ext cx="12192000" cy="33622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653" y="3065796"/>
            <a:ext cx="3600000" cy="214013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10769600" y="3664910"/>
            <a:ext cx="843953" cy="2410180"/>
            <a:chOff x="10769600" y="3836360"/>
            <a:chExt cx="843953" cy="241018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9600" y="3838038"/>
              <a:ext cx="146835" cy="240850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9612" y="4912297"/>
              <a:ext cx="492494" cy="129551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0930" y="3836360"/>
              <a:ext cx="562623" cy="824898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34" y="247661"/>
            <a:ext cx="3602440" cy="18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97" y="444499"/>
            <a:ext cx="108000" cy="272454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653" y="2093857"/>
            <a:ext cx="3600000" cy="8149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822348" y="3625900"/>
            <a:ext cx="96440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高级语言程序设计</a:t>
            </a:r>
            <a:endParaRPr lang="en-US" altLang="zh-CN" sz="5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实验二 单步调试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基本运算、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三角形判断</a:t>
            </a:r>
          </a:p>
          <a:p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798622" y="6455543"/>
            <a:ext cx="2107760" cy="288000"/>
            <a:chOff x="1021340" y="5712187"/>
            <a:chExt cx="2107760" cy="28800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340" y="5716689"/>
              <a:ext cx="581924" cy="270576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1689100" y="5712187"/>
              <a:ext cx="1440000" cy="28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55" y="5720618"/>
              <a:ext cx="1186531" cy="270000"/>
            </a:xfrm>
            <a:prstGeom prst="rect">
              <a:avLst/>
            </a:prstGeom>
          </p:spPr>
        </p:pic>
      </p:grpSp>
      <p:pic>
        <p:nvPicPr>
          <p:cNvPr id="20" name="图片 19" descr="logo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5199" y="5983976"/>
            <a:ext cx="347599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7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94" name="Picture 2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55" y="1165407"/>
            <a:ext cx="756285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淘宝网chenying0907出品 4"/>
          <p:cNvSpPr txBox="1"/>
          <p:nvPr/>
        </p:nvSpPr>
        <p:spPr>
          <a:xfrm>
            <a:off x="1587600" y="262800"/>
            <a:ext cx="5200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调试方法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单步</a:t>
            </a:r>
            <a:r>
              <a:rPr lang="zh-CN" altLang="en-US" sz="24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调试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10">
            <a:extLst>
              <a:ext uri="{FF2B5EF4-FFF2-40B4-BE49-F238E27FC236}">
                <a16:creationId xmlns:a16="http://schemas.microsoft.com/office/drawing/2014/main" xmlns="" id="{6C155061-C94A-4817-B41F-29AB6B260B53}"/>
              </a:ext>
            </a:extLst>
          </p:cNvPr>
          <p:cNvSpPr>
            <a:spLocks noChangeAspect="1"/>
          </p:cNvSpPr>
          <p:nvPr/>
        </p:nvSpPr>
        <p:spPr>
          <a:xfrm>
            <a:off x="6486686" y="2774010"/>
            <a:ext cx="2878116" cy="485197"/>
          </a:xfrm>
          <a:prstGeom prst="wedgeRoundRectCallout">
            <a:avLst>
              <a:gd name="adj1" fmla="val 22527"/>
              <a:gd name="adj2" fmla="val -205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开始跟踪执行的位置</a:t>
            </a:r>
          </a:p>
        </p:txBody>
      </p:sp>
      <p:sp>
        <p:nvSpPr>
          <p:cNvPr id="9" name="圆角矩形标注 11">
            <a:extLst>
              <a:ext uri="{FF2B5EF4-FFF2-40B4-BE49-F238E27FC236}">
                <a16:creationId xmlns:a16="http://schemas.microsoft.com/office/drawing/2014/main" xmlns="" id="{024AF95E-5FC2-4103-9D3B-6096780D6E4B}"/>
              </a:ext>
            </a:extLst>
          </p:cNvPr>
          <p:cNvSpPr>
            <a:spLocks noChangeAspect="1"/>
          </p:cNvSpPr>
          <p:nvPr/>
        </p:nvSpPr>
        <p:spPr>
          <a:xfrm>
            <a:off x="143244" y="3611268"/>
            <a:ext cx="2878116" cy="485197"/>
          </a:xfrm>
          <a:prstGeom prst="wedgeRoundRectCallout">
            <a:avLst>
              <a:gd name="adj1" fmla="val 50705"/>
              <a:gd name="adj2" fmla="val -730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光标置于第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步确定的位置</a:t>
            </a:r>
          </a:p>
        </p:txBody>
      </p:sp>
      <p:sp>
        <p:nvSpPr>
          <p:cNvPr id="10" name="圆角矩形标注 12">
            <a:extLst>
              <a:ext uri="{FF2B5EF4-FFF2-40B4-BE49-F238E27FC236}">
                <a16:creationId xmlns:a16="http://schemas.microsoft.com/office/drawing/2014/main" xmlns="" id="{39F4ADEA-AE0D-4D2C-9313-F63804B738CA}"/>
              </a:ext>
            </a:extLst>
          </p:cNvPr>
          <p:cNvSpPr>
            <a:spLocks noChangeAspect="1"/>
          </p:cNvSpPr>
          <p:nvPr/>
        </p:nvSpPr>
        <p:spPr>
          <a:xfrm>
            <a:off x="3783017" y="1959015"/>
            <a:ext cx="2878116" cy="485197"/>
          </a:xfrm>
          <a:prstGeom prst="wedgeRoundRectCallout">
            <a:avLst>
              <a:gd name="adj1" fmla="val 39485"/>
              <a:gd name="adj2" fmla="val -1172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 to cursor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395436" y="4736991"/>
            <a:ext cx="5520511" cy="1152525"/>
            <a:chOff x="6395436" y="4736991"/>
            <a:chExt cx="5520511" cy="1152525"/>
          </a:xfrm>
        </p:grpSpPr>
        <p:pic>
          <p:nvPicPr>
            <p:cNvPr id="7395" name="Picture 22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5436" y="4736991"/>
              <a:ext cx="3981450" cy="1152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圆角矩形标注 17">
              <a:extLst>
                <a:ext uri="{FF2B5EF4-FFF2-40B4-BE49-F238E27FC236}">
                  <a16:creationId xmlns:a16="http://schemas.microsoft.com/office/drawing/2014/main" xmlns="" id="{3AE9101D-E693-437B-8F70-61498D56FD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6206" y="5177535"/>
              <a:ext cx="3249741" cy="485197"/>
            </a:xfrm>
            <a:prstGeom prst="wedgeRoundRectCallout">
              <a:avLst>
                <a:gd name="adj1" fmla="val -77347"/>
                <a:gd name="adj2" fmla="val -38740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4. 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按要求输入一个正整数，回车</a:t>
              </a:r>
              <a:endParaRPr 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44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55" y="1165407"/>
            <a:ext cx="756285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淘宝网chenying0907出品 4"/>
          <p:cNvSpPr txBox="1"/>
          <p:nvPr/>
        </p:nvSpPr>
        <p:spPr>
          <a:xfrm>
            <a:off x="1587600" y="262800"/>
            <a:ext cx="5200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调试方法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单步</a:t>
            </a:r>
            <a:r>
              <a:rPr lang="zh-CN" altLang="en-US" sz="24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调试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燕尾形箭头 5">
            <a:extLst>
              <a:ext uri="{FF2B5EF4-FFF2-40B4-BE49-F238E27FC236}">
                <a16:creationId xmlns:a16="http://schemas.microsoft.com/office/drawing/2014/main" xmlns="" id="{6399BEBF-97D0-4BD7-A3D2-F5039B25BEDE}"/>
              </a:ext>
            </a:extLst>
          </p:cNvPr>
          <p:cNvSpPr/>
          <p:nvPr/>
        </p:nvSpPr>
        <p:spPr>
          <a:xfrm>
            <a:off x="2491740" y="3382880"/>
            <a:ext cx="647700" cy="215900"/>
          </a:xfrm>
          <a:prstGeom prst="notch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307" name="Picture 1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926" y="2737032"/>
            <a:ext cx="337185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圆角矩形标注 7">
            <a:extLst>
              <a:ext uri="{FF2B5EF4-FFF2-40B4-BE49-F238E27FC236}">
                <a16:creationId xmlns:a16="http://schemas.microsoft.com/office/drawing/2014/main" xmlns="" id="{C3262A8C-E64A-41F2-8583-B78CFB75CC83}"/>
              </a:ext>
            </a:extLst>
          </p:cNvPr>
          <p:cNvSpPr/>
          <p:nvPr/>
        </p:nvSpPr>
        <p:spPr>
          <a:xfrm>
            <a:off x="6391592" y="525931"/>
            <a:ext cx="2870835" cy="470999"/>
          </a:xfrm>
          <a:prstGeom prst="wedgeRoundRectCallout">
            <a:avLst>
              <a:gd name="adj1" fmla="val -36905"/>
              <a:gd name="adj2" fmla="val 1723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 line</a:t>
            </a:r>
          </a:p>
        </p:txBody>
      </p:sp>
      <p:sp>
        <p:nvSpPr>
          <p:cNvPr id="11" name="圆角矩形标注 7">
            <a:extLst>
              <a:ext uri="{FF2B5EF4-FFF2-40B4-BE49-F238E27FC236}">
                <a16:creationId xmlns:a16="http://schemas.microsoft.com/office/drawing/2014/main" xmlns="" id="{C3262A8C-E64A-41F2-8583-B78CFB75CC83}"/>
              </a:ext>
            </a:extLst>
          </p:cNvPr>
          <p:cNvSpPr/>
          <p:nvPr/>
        </p:nvSpPr>
        <p:spPr>
          <a:xfrm>
            <a:off x="8487851" y="4599658"/>
            <a:ext cx="2870835" cy="470999"/>
          </a:xfrm>
          <a:prstGeom prst="wedgeRoundRectCallout">
            <a:avLst>
              <a:gd name="adj1" fmla="val -49569"/>
              <a:gd name="adj2" fmla="val -942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监视窗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6">
            <a:extLst>
              <a:ext uri="{FF2B5EF4-FFF2-40B4-BE49-F238E27FC236}">
                <a16:creationId xmlns:a16="http://schemas.microsoft.com/office/drawing/2014/main" xmlns="" id="{C7CF3EA2-CDFD-4AB6-94E0-A44103B46A5E}"/>
              </a:ext>
            </a:extLst>
          </p:cNvPr>
          <p:cNvSpPr/>
          <p:nvPr/>
        </p:nvSpPr>
        <p:spPr>
          <a:xfrm>
            <a:off x="6801926" y="2740025"/>
            <a:ext cx="2757710" cy="128571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7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ldLvl="0" animBg="1"/>
      <p:bldP spid="11" grpId="0" bldLvl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2800"/>
            <a:ext cx="5200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重点知识</a:t>
            </a:r>
            <a:r>
              <a:rPr lang="en-US" altLang="zh-CN" sz="32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24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单步调试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内容占位符 3">
            <a:extLst>
              <a:ext uri="{FF2B5EF4-FFF2-40B4-BE49-F238E27FC236}">
                <a16:creationId xmlns:a16="http://schemas.microsoft.com/office/drawing/2014/main" xmlns="" id="{267CBF8F-59EF-4D96-93B9-19FED73C0D78}"/>
              </a:ext>
            </a:extLst>
          </p:cNvPr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54850904"/>
              </p:ext>
            </p:extLst>
          </p:nvPr>
        </p:nvGraphicFramePr>
        <p:xfrm>
          <a:off x="1905000" y="1966913"/>
          <a:ext cx="8291513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5" r:id="rId4" imgW="10805160" imgH="5250180" progId="Paint.Picture">
                  <p:embed/>
                </p:oleObj>
              </mc:Choice>
              <mc:Fallback>
                <p:oleObj r:id="rId4" imgW="10805160" imgH="5250180" progId="Paint.Picture">
                  <p:embed/>
                  <p:pic>
                    <p:nvPicPr>
                      <p:cNvPr id="4" name="内容占位符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5000" y="1966913"/>
                        <a:ext cx="8291513" cy="402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燕尾形箭头 5">
            <a:extLst>
              <a:ext uri="{FF2B5EF4-FFF2-40B4-BE49-F238E27FC236}">
                <a16:creationId xmlns:a16="http://schemas.microsoft.com/office/drawing/2014/main" xmlns="" id="{0A520803-5FF9-466D-8AF7-D866BFD233FE}"/>
              </a:ext>
            </a:extLst>
          </p:cNvPr>
          <p:cNvSpPr/>
          <p:nvPr/>
        </p:nvSpPr>
        <p:spPr>
          <a:xfrm>
            <a:off x="2703195" y="4143375"/>
            <a:ext cx="647700" cy="215900"/>
          </a:xfrm>
          <a:prstGeom prst="notch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6">
            <a:extLst>
              <a:ext uri="{FF2B5EF4-FFF2-40B4-BE49-F238E27FC236}">
                <a16:creationId xmlns:a16="http://schemas.microsoft.com/office/drawing/2014/main" xmlns="" id="{56063716-21F7-492E-AA02-EC91ACC6A729}"/>
              </a:ext>
            </a:extLst>
          </p:cNvPr>
          <p:cNvSpPr/>
          <p:nvPr/>
        </p:nvSpPr>
        <p:spPr>
          <a:xfrm>
            <a:off x="6435725" y="2846705"/>
            <a:ext cx="3672205" cy="151257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燕尾形箭头 7">
            <a:extLst>
              <a:ext uri="{FF2B5EF4-FFF2-40B4-BE49-F238E27FC236}">
                <a16:creationId xmlns:a16="http://schemas.microsoft.com/office/drawing/2014/main" xmlns="" id="{DB8494D9-5468-4153-B456-A50CC638584F}"/>
              </a:ext>
            </a:extLst>
          </p:cNvPr>
          <p:cNvSpPr/>
          <p:nvPr/>
        </p:nvSpPr>
        <p:spPr>
          <a:xfrm>
            <a:off x="5936615" y="3568065"/>
            <a:ext cx="791845" cy="242570"/>
          </a:xfrm>
          <a:prstGeom prst="notch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标注 8">
            <a:extLst>
              <a:ext uri="{FF2B5EF4-FFF2-40B4-BE49-F238E27FC236}">
                <a16:creationId xmlns:a16="http://schemas.microsoft.com/office/drawing/2014/main" xmlns="" id="{BABA3850-420D-4DA9-A60F-09B7A8BC95BB}"/>
              </a:ext>
            </a:extLst>
          </p:cNvPr>
          <p:cNvSpPr/>
          <p:nvPr/>
        </p:nvSpPr>
        <p:spPr>
          <a:xfrm>
            <a:off x="5248275" y="1250315"/>
            <a:ext cx="2870835" cy="428625"/>
          </a:xfrm>
          <a:prstGeom prst="wedgeRoundRectCallout">
            <a:avLst>
              <a:gd name="adj1" fmla="val -35578"/>
              <a:gd name="adj2" fmla="val 190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 line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54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animBg="1"/>
      <p:bldP spid="1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2800"/>
            <a:ext cx="5200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调试方法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单步</a:t>
            </a:r>
            <a:r>
              <a:rPr lang="zh-CN" altLang="en-US" sz="24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调试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内容占位符 3">
            <a:extLst>
              <a:ext uri="{FF2B5EF4-FFF2-40B4-BE49-F238E27FC236}">
                <a16:creationId xmlns:a16="http://schemas.microsoft.com/office/drawing/2014/main" xmlns="" id="{A2D1B0DA-4D2A-42D9-86C8-5383EA6DFEFB}"/>
              </a:ext>
            </a:extLst>
          </p:cNvPr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82276795"/>
              </p:ext>
            </p:extLst>
          </p:nvPr>
        </p:nvGraphicFramePr>
        <p:xfrm>
          <a:off x="2081213" y="1993900"/>
          <a:ext cx="8291512" cy="402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2" name="BMP 图像" r:id="rId4" imgW="6719760" imgH="3262320" progId="Paint.Picture">
                  <p:embed/>
                </p:oleObj>
              </mc:Choice>
              <mc:Fallback>
                <p:oleObj name="BMP 图像" r:id="rId4" imgW="6719760" imgH="3262320" progId="Paint.Picture">
                  <p:embed/>
                  <p:pic>
                    <p:nvPicPr>
                      <p:cNvPr id="4" name="内容占位符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81213" y="1993900"/>
                        <a:ext cx="8291512" cy="402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燕尾形箭头 11">
            <a:extLst>
              <a:ext uri="{FF2B5EF4-FFF2-40B4-BE49-F238E27FC236}">
                <a16:creationId xmlns:a16="http://schemas.microsoft.com/office/drawing/2014/main" xmlns="" id="{9FAE3B3F-9DF7-4B77-BB84-2E90683116C0}"/>
              </a:ext>
            </a:extLst>
          </p:cNvPr>
          <p:cNvSpPr/>
          <p:nvPr/>
        </p:nvSpPr>
        <p:spPr>
          <a:xfrm>
            <a:off x="2855595" y="4294505"/>
            <a:ext cx="647700" cy="215900"/>
          </a:xfrm>
          <a:prstGeom prst="notch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12">
            <a:extLst>
              <a:ext uri="{FF2B5EF4-FFF2-40B4-BE49-F238E27FC236}">
                <a16:creationId xmlns:a16="http://schemas.microsoft.com/office/drawing/2014/main" xmlns="" id="{D166F2FE-47EA-4A1D-A5E1-58AB730B5267}"/>
              </a:ext>
            </a:extLst>
          </p:cNvPr>
          <p:cNvSpPr/>
          <p:nvPr/>
        </p:nvSpPr>
        <p:spPr>
          <a:xfrm>
            <a:off x="6683375" y="2837180"/>
            <a:ext cx="3672205" cy="151257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燕尾形箭头 13">
            <a:extLst>
              <a:ext uri="{FF2B5EF4-FFF2-40B4-BE49-F238E27FC236}">
                <a16:creationId xmlns:a16="http://schemas.microsoft.com/office/drawing/2014/main" xmlns="" id="{307BB49E-E67B-46C9-B42E-845985A3ADB5}"/>
              </a:ext>
            </a:extLst>
          </p:cNvPr>
          <p:cNvSpPr/>
          <p:nvPr/>
        </p:nvSpPr>
        <p:spPr>
          <a:xfrm>
            <a:off x="5994210" y="3612515"/>
            <a:ext cx="791845" cy="242570"/>
          </a:xfrm>
          <a:prstGeom prst="notch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xmlns="" id="{DC69830C-5965-4B1A-BF8C-A5127AA708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5944227"/>
              </p:ext>
            </p:extLst>
          </p:nvPr>
        </p:nvGraphicFramePr>
        <p:xfrm>
          <a:off x="3442335" y="5262245"/>
          <a:ext cx="3241040" cy="770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3" r:id="rId6" imgW="3238500" imgH="769620" progId="Paint.Picture">
                  <p:embed/>
                </p:oleObj>
              </mc:Choice>
              <mc:Fallback>
                <p:oleObj r:id="rId6" imgW="3238500" imgH="769620" progId="Paint.Picture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42335" y="5262245"/>
                        <a:ext cx="3241040" cy="770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十字星 18">
            <a:extLst>
              <a:ext uri="{FF2B5EF4-FFF2-40B4-BE49-F238E27FC236}">
                <a16:creationId xmlns:a16="http://schemas.microsoft.com/office/drawing/2014/main" xmlns="" id="{0A217030-D760-4307-85B1-7FB4146E5A82}"/>
              </a:ext>
            </a:extLst>
          </p:cNvPr>
          <p:cNvSpPr/>
          <p:nvPr/>
        </p:nvSpPr>
        <p:spPr>
          <a:xfrm>
            <a:off x="3679825" y="4023042"/>
            <a:ext cx="360045" cy="360045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标注 19">
            <a:extLst>
              <a:ext uri="{FF2B5EF4-FFF2-40B4-BE49-F238E27FC236}">
                <a16:creationId xmlns:a16="http://schemas.microsoft.com/office/drawing/2014/main" xmlns="" id="{D8D2CD27-936A-4FC2-AAF8-C131EC5CC44C}"/>
              </a:ext>
            </a:extLst>
          </p:cNvPr>
          <p:cNvSpPr/>
          <p:nvPr/>
        </p:nvSpPr>
        <p:spPr>
          <a:xfrm>
            <a:off x="3265170" y="1294130"/>
            <a:ext cx="2870835" cy="428625"/>
          </a:xfrm>
          <a:prstGeom prst="wedgeRoundRectCallout">
            <a:avLst>
              <a:gd name="adj1" fmla="val -35578"/>
              <a:gd name="adj2" fmla="val 190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Debug/Continue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52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2" grpId="0" animBg="1"/>
      <p:bldP spid="1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2800"/>
            <a:ext cx="5200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调试方法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单步</a:t>
            </a:r>
            <a:r>
              <a:rPr lang="zh-CN" altLang="en-US" sz="24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调试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内容占位符 3">
            <a:extLst>
              <a:ext uri="{FF2B5EF4-FFF2-40B4-BE49-F238E27FC236}">
                <a16:creationId xmlns:a16="http://schemas.microsoft.com/office/drawing/2014/main" xmlns="" id="{F5BCB904-F6DA-4AFB-BB98-1DC228B9535A}"/>
              </a:ext>
            </a:extLst>
          </p:cNvPr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26772612"/>
              </p:ext>
            </p:extLst>
          </p:nvPr>
        </p:nvGraphicFramePr>
        <p:xfrm>
          <a:off x="1419225" y="1371600"/>
          <a:ext cx="8291513" cy="382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2" r:id="rId4" imgW="9624060" imgH="4434840" progId="Paint.Picture">
                  <p:embed/>
                </p:oleObj>
              </mc:Choice>
              <mc:Fallback>
                <p:oleObj r:id="rId4" imgW="9624060" imgH="4434840" progId="Paint.Picture">
                  <p:embed/>
                  <p:pic>
                    <p:nvPicPr>
                      <p:cNvPr id="4" name="内容占位符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19225" y="1371600"/>
                        <a:ext cx="8291513" cy="3821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燕尾形箭头 11">
            <a:extLst>
              <a:ext uri="{FF2B5EF4-FFF2-40B4-BE49-F238E27FC236}">
                <a16:creationId xmlns:a16="http://schemas.microsoft.com/office/drawing/2014/main" xmlns="" id="{BF5FA47C-C628-4BDB-9225-0DD553045A00}"/>
              </a:ext>
            </a:extLst>
          </p:cNvPr>
          <p:cNvSpPr/>
          <p:nvPr/>
        </p:nvSpPr>
        <p:spPr>
          <a:xfrm>
            <a:off x="4340022" y="3845329"/>
            <a:ext cx="647700" cy="215900"/>
          </a:xfrm>
          <a:prstGeom prst="notch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xmlns="" id="{77C1B5E9-E8E9-40F7-91E6-3B1E780FFE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5304322"/>
              </p:ext>
            </p:extLst>
          </p:nvPr>
        </p:nvGraphicFramePr>
        <p:xfrm>
          <a:off x="4938395" y="4061229"/>
          <a:ext cx="6436360" cy="2066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3" r:id="rId6" imgW="6431280" imgH="2065020" progId="Paint.Picture">
                  <p:embed/>
                </p:oleObj>
              </mc:Choice>
              <mc:Fallback>
                <p:oleObj r:id="rId6" imgW="6431280" imgH="2065020" progId="Paint.Picture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38395" y="4061229"/>
                        <a:ext cx="6436360" cy="2066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22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6303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内容一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9C8B79B8-9DF9-4476-A29B-E06AF721E785}"/>
              </a:ext>
            </a:extLst>
          </p:cNvPr>
          <p:cNvSpPr txBox="1"/>
          <p:nvPr/>
        </p:nvSpPr>
        <p:spPr>
          <a:xfrm>
            <a:off x="1350619" y="1230852"/>
            <a:ext cx="9412631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 smtClean="0">
                <a:latin typeface="微软雅黑" pitchFamily="34" charset="-122"/>
                <a:ea typeface="微软雅黑" pitchFamily="34" charset="-122"/>
              </a:rPr>
              <a:t>计算</a:t>
            </a:r>
            <a:r>
              <a:rPr lang="zh-CN" altLang="zh-CN" sz="2400" b="1" dirty="0">
                <a:latin typeface="微软雅黑" pitchFamily="34" charset="-122"/>
                <a:ea typeface="微软雅黑" pitchFamily="34" charset="-122"/>
              </a:rPr>
              <a:t>球的体积和</a:t>
            </a:r>
            <a:r>
              <a:rPr lang="zh-CN" altLang="zh-CN" sz="2400" b="1" dirty="0" smtClean="0">
                <a:latin typeface="微软雅黑" pitchFamily="34" charset="-122"/>
                <a:ea typeface="微软雅黑" pitchFamily="34" charset="-122"/>
              </a:rPr>
              <a:t>表面积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分别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宏和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const常量定义π的值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接收用户输入的半径值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编程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计算并输出球的体积和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表面积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提示：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半径是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的球的表面积计算公式是：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        半径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的体积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计算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公式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Code::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50619" y="873262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783" y="2730654"/>
            <a:ext cx="10191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210" y="3479203"/>
            <a:ext cx="10858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6303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内容二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id="{9C8B79B8-9DF9-4476-A29B-E06AF721E785}"/>
                  </a:ext>
                </a:extLst>
              </p:cNvPr>
              <p:cNvSpPr txBox="1"/>
              <p:nvPr/>
            </p:nvSpPr>
            <p:spPr>
              <a:xfrm>
                <a:off x="1350617" y="1008259"/>
                <a:ext cx="9558388" cy="5044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zh-CN" altLang="zh-CN" sz="2400" b="1" dirty="0">
                    <a:latin typeface="微软雅黑" pitchFamily="34" charset="-122"/>
                    <a:ea typeface="微软雅黑" pitchFamily="34" charset="-122"/>
                  </a:rPr>
                  <a:t>三角形</a:t>
                </a:r>
                <a:r>
                  <a:rPr lang="zh-CN" altLang="zh-CN" sz="2400" b="1" dirty="0" smtClean="0">
                    <a:latin typeface="微软雅黑" pitchFamily="34" charset="-122"/>
                    <a:ea typeface="微软雅黑" pitchFamily="34" charset="-122"/>
                  </a:rPr>
                  <a:t>判断</a:t>
                </a:r>
                <a:endParaRPr lang="en-US" altLang="zh-CN" sz="2400" b="1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0"/>
                <a:endParaRPr lang="zh-CN" altLang="zh-CN" sz="2400" dirty="0"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        </a:t>
                </a:r>
                <a:r>
                  <a:rPr lang="zh-CN" altLang="zh-CN" dirty="0" smtClean="0">
                    <a:latin typeface="微软雅黑" pitchFamily="34" charset="-122"/>
                    <a:ea typeface="微软雅黑" pitchFamily="34" charset="-122"/>
                  </a:rPr>
                  <a:t>输入</a:t>
                </a:r>
                <a:r>
                  <a:rPr lang="zh-CN" altLang="zh-CN" dirty="0">
                    <a:latin typeface="微软雅黑" pitchFamily="34" charset="-122"/>
                    <a:ea typeface="微软雅黑" pitchFamily="34" charset="-122"/>
                  </a:rPr>
                  <a:t>三个正数作为边长，判断这三条边是否可以构成一个三角形，如果可以构成三角形</a:t>
                </a:r>
                <a:r>
                  <a:rPr lang="zh-CN" altLang="zh-CN" dirty="0" smtClean="0">
                    <a:latin typeface="微软雅黑" pitchFamily="34" charset="-122"/>
                    <a:ea typeface="微软雅黑" pitchFamily="34" charset="-122"/>
                  </a:rPr>
                  <a:t>，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请判断三角形的类型，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并</a:t>
                </a:r>
                <a:r>
                  <a:rPr lang="zh-CN" altLang="zh-CN" dirty="0" smtClean="0">
                    <a:latin typeface="微软雅黑" pitchFamily="34" charset="-122"/>
                    <a:ea typeface="微软雅黑" pitchFamily="34" charset="-122"/>
                  </a:rPr>
                  <a:t>输出</a:t>
                </a:r>
                <a:r>
                  <a:rPr lang="zh-CN" altLang="zh-CN" dirty="0">
                    <a:latin typeface="微软雅黑" pitchFamily="34" charset="-122"/>
                    <a:ea typeface="微软雅黑" pitchFamily="34" charset="-122"/>
                  </a:rPr>
                  <a:t>三角形的面积。</a:t>
                </a:r>
              </a:p>
              <a:p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       </a:t>
                </a:r>
              </a:p>
              <a:p>
                <a:r>
                  <a:rPr lang="zh-CN" altLang="zh-CN" dirty="0" smtClean="0">
                    <a:latin typeface="微软雅黑" pitchFamily="34" charset="-122"/>
                    <a:ea typeface="微软雅黑" pitchFamily="34" charset="-122"/>
                  </a:rPr>
                  <a:t>提示</a:t>
                </a:r>
                <a:r>
                  <a:rPr lang="zh-CN" altLang="zh-CN" dirty="0">
                    <a:latin typeface="微软雅黑" pitchFamily="34" charset="-122"/>
                    <a:ea typeface="微软雅黑" pitchFamily="34" charset="-122"/>
                  </a:rPr>
                  <a:t>：设三角形三边分别为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a</a:t>
                </a:r>
                <a:r>
                  <a:rPr lang="zh-CN" altLang="zh-CN" dirty="0">
                    <a:latin typeface="微软雅黑" pitchFamily="34" charset="-122"/>
                    <a:ea typeface="微软雅黑" pitchFamily="34" charset="-122"/>
                  </a:rPr>
                  <a:t>、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b</a:t>
                </a:r>
                <a:r>
                  <a:rPr lang="zh-CN" altLang="zh-CN" dirty="0">
                    <a:latin typeface="微软雅黑" pitchFamily="34" charset="-122"/>
                    <a:ea typeface="微软雅黑" pitchFamily="34" charset="-122"/>
                  </a:rPr>
                  <a:t>、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c</a:t>
                </a:r>
                <a:r>
                  <a:rPr lang="zh-CN" altLang="zh-CN" dirty="0">
                    <a:latin typeface="微软雅黑" pitchFamily="34" charset="-122"/>
                    <a:ea typeface="微软雅黑" pitchFamily="34" charset="-122"/>
                  </a:rPr>
                  <a:t>，三角形的面积有多种计算方式，以下提供三种作为</a:t>
                </a:r>
                <a:r>
                  <a:rPr lang="zh-CN" altLang="zh-CN" dirty="0" smtClean="0">
                    <a:latin typeface="微软雅黑" pitchFamily="34" charset="-122"/>
                    <a:ea typeface="微软雅黑" pitchFamily="34" charset="-122"/>
                  </a:rPr>
                  <a:t>参考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：</a:t>
                </a:r>
                <a:endParaRPr lang="zh-CN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marL="342900" lvl="0" indent="-342900">
                  <a:buFont typeface="+mj-ea"/>
                  <a:buAutoNum type="circleNumDbPlain"/>
                </a:pPr>
                <a:r>
                  <a:rPr lang="zh-CN" altLang="zh-CN" dirty="0">
                    <a:latin typeface="微软雅黑" pitchFamily="34" charset="-122"/>
                    <a:ea typeface="微软雅黑" pitchFamily="34" charset="-122"/>
                  </a:rPr>
                  <a:t>底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×</a:t>
                </a:r>
                <a:r>
                  <a:rPr lang="zh-CN" altLang="zh-CN" dirty="0">
                    <a:latin typeface="微软雅黑" pitchFamily="34" charset="-122"/>
                    <a:ea typeface="微软雅黑" pitchFamily="34" charset="-122"/>
                  </a:rPr>
                  <a:t>高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÷2 [</a:t>
                </a:r>
                <a:r>
                  <a:rPr lang="en-US" altLang="zh-CN" i="1" dirty="0">
                    <a:latin typeface="微软雅黑" pitchFamily="34" charset="-122"/>
                    <a:ea typeface="微软雅黑" pitchFamily="34" charset="-122"/>
                  </a:rPr>
                  <a:t>S=ah÷2 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]</a:t>
                </a:r>
                <a:endParaRPr lang="zh-CN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marL="342900" lvl="0" indent="-342900">
                  <a:buFont typeface="+mj-ea"/>
                  <a:buAutoNum type="circleNumDbPlain"/>
                </a:pPr>
                <a:r>
                  <a:rPr lang="zh-CN" altLang="zh-CN" dirty="0">
                    <a:latin typeface="微软雅黑" pitchFamily="34" charset="-122"/>
                    <a:ea typeface="微软雅黑" pitchFamily="34" charset="-122"/>
                  </a:rPr>
                  <a:t>任意两边之积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×</a:t>
                </a:r>
                <a:r>
                  <a:rPr lang="zh-CN" altLang="zh-CN" dirty="0">
                    <a:latin typeface="微软雅黑" pitchFamily="34" charset="-122"/>
                    <a:ea typeface="微软雅黑" pitchFamily="34" charset="-122"/>
                  </a:rPr>
                  <a:t>这两边的夹角</a:t>
                </a:r>
                <a:r>
                  <a:rPr lang="en-US" altLang="zh-CN" i="1" dirty="0">
                    <a:latin typeface="微软雅黑" pitchFamily="34" charset="-122"/>
                    <a:ea typeface="微软雅黑" pitchFamily="34" charset="-122"/>
                  </a:rPr>
                  <a:t>α</a:t>
                </a:r>
                <a:r>
                  <a:rPr lang="zh-CN" altLang="zh-CN" dirty="0">
                    <a:latin typeface="微软雅黑" pitchFamily="34" charset="-122"/>
                    <a:ea typeface="微软雅黑" pitchFamily="34" charset="-122"/>
                  </a:rPr>
                  <a:t>的正弦值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÷2 [</a:t>
                </a:r>
                <a:r>
                  <a:rPr lang="en-US" altLang="zh-CN" i="1" dirty="0">
                    <a:latin typeface="微软雅黑" pitchFamily="34" charset="-122"/>
                    <a:ea typeface="微软雅黑" pitchFamily="34" charset="-122"/>
                  </a:rPr>
                  <a:t>S=</a:t>
                </a:r>
                <a:r>
                  <a:rPr lang="en-US" altLang="zh-CN" i="1" dirty="0" err="1">
                    <a:latin typeface="微软雅黑" pitchFamily="34" charset="-122"/>
                    <a:ea typeface="微软雅黑" pitchFamily="34" charset="-122"/>
                  </a:rPr>
                  <a:t>ab×sin</a:t>
                </a:r>
                <a:r>
                  <a:rPr lang="en-US" altLang="zh-CN" i="1" dirty="0">
                    <a:latin typeface="微软雅黑" pitchFamily="34" charset="-122"/>
                    <a:ea typeface="微软雅黑" pitchFamily="34" charset="-122"/>
                  </a:rPr>
                  <a:t>α×1/2 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]</a:t>
                </a:r>
                <a:endParaRPr lang="zh-CN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marL="342900" lvl="0" indent="-342900">
                  <a:buFont typeface="+mj-ea"/>
                  <a:buAutoNum type="circleNumDbPlain"/>
                </a:pPr>
                <a:r>
                  <a:rPr lang="zh-CN" altLang="zh-CN" dirty="0">
                    <a:latin typeface="微软雅黑" pitchFamily="34" charset="-122"/>
                    <a:ea typeface="微软雅黑" pitchFamily="34" charset="-122"/>
                  </a:rPr>
                  <a:t>海伦公式</a:t>
                </a:r>
                <a:r>
                  <a:rPr lang="zh-CN" altLang="zh-CN" dirty="0" smtClean="0">
                    <a:latin typeface="微软雅黑" pitchFamily="34" charset="-122"/>
                    <a:ea typeface="微软雅黑" pitchFamily="34" charset="-122"/>
                  </a:rPr>
                  <a:t>：</a:t>
                </a:r>
                <a:r>
                  <a:rPr lang="en-US" altLang="zh-CN" i="1" dirty="0" smtClean="0">
                    <a:latin typeface="微软雅黑" pitchFamily="34" charset="-122"/>
                    <a:ea typeface="微软雅黑" pitchFamily="34" charset="-122"/>
                  </a:rPr>
                  <a:t>p</a:t>
                </a:r>
                <a:r>
                  <a:rPr lang="en-US" altLang="zh-CN" i="1" dirty="0">
                    <a:latin typeface="微软雅黑" pitchFamily="34" charset="-122"/>
                    <a:ea typeface="微软雅黑" pitchFamily="34" charset="-122"/>
                  </a:rPr>
                  <a:t>=(</a:t>
                </a:r>
                <a:r>
                  <a:rPr lang="en-US" altLang="zh-CN" i="1" dirty="0" err="1">
                    <a:latin typeface="微软雅黑" pitchFamily="34" charset="-122"/>
                    <a:ea typeface="微软雅黑" pitchFamily="34" charset="-122"/>
                  </a:rPr>
                  <a:t>a+b+c</a:t>
                </a:r>
                <a:r>
                  <a:rPr lang="en-US" altLang="zh-CN" i="1" dirty="0">
                    <a:latin typeface="微软雅黑" pitchFamily="34" charset="-122"/>
                    <a:ea typeface="微软雅黑" pitchFamily="34" charset="-122"/>
                  </a:rPr>
                  <a:t>)/</a:t>
                </a:r>
                <a:r>
                  <a:rPr lang="en-US" altLang="zh-CN" i="1" dirty="0" smtClean="0">
                    <a:latin typeface="微软雅黑" pitchFamily="34" charset="-122"/>
                    <a:ea typeface="微软雅黑" pitchFamily="34" charset="-122"/>
                  </a:rPr>
                  <a:t>2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𝑆</m:t>
                    </m:r>
                    <m:r>
                      <a:rPr lang="en-US" altLang="zh-CN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  <m:r>
                          <a:rPr lang="en-US" altLang="zh-CN" i="1">
                            <a:latin typeface="Cambria Math"/>
                          </a:rPr>
                          <m:t>)(</m:t>
                        </m:r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  <m:r>
                          <a:rPr lang="en-US" altLang="zh-CN" i="1">
                            <a:latin typeface="Cambria Math"/>
                          </a:rPr>
                          <m:t>)(</m:t>
                        </m:r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</m:rad>
                  </m:oMath>
                </a14:m>
                <a:endParaRPr lang="en-US" altLang="zh-CN" i="1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0"/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/>
                  <a:t> </a:t>
                </a:r>
                <a:endPara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环境：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操作系统：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Windows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集成环境：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Code::Blocks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="" xmlns:a16="http://schemas.microsoft.com/office/drawing/2014/main" id="{9C8B79B8-9DF9-4476-A29B-E06AF721E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617" y="1008259"/>
                <a:ext cx="9558388" cy="5044394"/>
              </a:xfrm>
              <a:prstGeom prst="rect">
                <a:avLst/>
              </a:prstGeom>
              <a:blipFill rotWithShape="1">
                <a:blip r:embed="rId3"/>
                <a:stretch>
                  <a:fillRect l="-1020" t="-966" r="-2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/>
          <p:nvPr/>
        </p:nvCxnSpPr>
        <p:spPr>
          <a:xfrm>
            <a:off x="1350619" y="873262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829496" y="4195884"/>
            <a:ext cx="4049976" cy="1649811"/>
            <a:chOff x="6895212" y="3580415"/>
            <a:chExt cx="4049976" cy="1649811"/>
          </a:xfrm>
        </p:grpSpPr>
        <p:sp>
          <p:nvSpPr>
            <p:cNvPr id="4" name="矩形 3"/>
            <p:cNvSpPr/>
            <p:nvPr/>
          </p:nvSpPr>
          <p:spPr>
            <a:xfrm>
              <a:off x="6895212" y="3580415"/>
              <a:ext cx="4049976" cy="1649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b="1" dirty="0"/>
                <a:t>不是三角形</a:t>
              </a:r>
              <a:endParaRPr lang="zh-CN" altLang="zh-CN" b="1" dirty="0"/>
            </a:p>
          </p:txBody>
        </p:sp>
        <p:sp>
          <p:nvSpPr>
            <p:cNvPr id="3" name="椭圆 2"/>
            <p:cNvSpPr/>
            <p:nvPr/>
          </p:nvSpPr>
          <p:spPr>
            <a:xfrm>
              <a:off x="7222162" y="3692938"/>
              <a:ext cx="3396075" cy="14247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7452070" y="3936987"/>
              <a:ext cx="2825024" cy="829508"/>
            </a:xfrm>
            <a:custGeom>
              <a:avLst/>
              <a:gdLst>
                <a:gd name="connsiteX0" fmla="*/ 1942521 w 2825024"/>
                <a:gd name="connsiteY0" fmla="*/ 0 h 829508"/>
                <a:gd name="connsiteX1" fmla="*/ 2825024 w 2825024"/>
                <a:gd name="connsiteY1" fmla="*/ 414754 h 829508"/>
                <a:gd name="connsiteX2" fmla="*/ 1942521 w 2825024"/>
                <a:gd name="connsiteY2" fmla="*/ 829508 h 829508"/>
                <a:gd name="connsiteX3" fmla="*/ 1449105 w 2825024"/>
                <a:gd name="connsiteY3" fmla="*/ 758675 h 829508"/>
                <a:gd name="connsiteX4" fmla="*/ 1373154 w 2825024"/>
                <a:gd name="connsiteY4" fmla="*/ 729223 h 829508"/>
                <a:gd name="connsiteX5" fmla="*/ 1424847 w 2825024"/>
                <a:gd name="connsiteY5" fmla="*/ 708029 h 829508"/>
                <a:gd name="connsiteX6" fmla="*/ 1669312 w 2825024"/>
                <a:gd name="connsiteY6" fmla="*/ 414754 h 829508"/>
                <a:gd name="connsiteX7" fmla="*/ 1424847 w 2825024"/>
                <a:gd name="connsiteY7" fmla="*/ 121479 h 829508"/>
                <a:gd name="connsiteX8" fmla="*/ 1373154 w 2825024"/>
                <a:gd name="connsiteY8" fmla="*/ 100285 h 829508"/>
                <a:gd name="connsiteX9" fmla="*/ 1449105 w 2825024"/>
                <a:gd name="connsiteY9" fmla="*/ 70834 h 829508"/>
                <a:gd name="connsiteX10" fmla="*/ 1942521 w 2825024"/>
                <a:gd name="connsiteY10" fmla="*/ 0 h 829508"/>
                <a:gd name="connsiteX11" fmla="*/ 834656 w 2825024"/>
                <a:gd name="connsiteY11" fmla="*/ 0 h 829508"/>
                <a:gd name="connsiteX12" fmla="*/ 1301320 w 2825024"/>
                <a:gd name="connsiteY12" fmla="*/ 70834 h 829508"/>
                <a:gd name="connsiteX13" fmla="*/ 1373154 w 2825024"/>
                <a:gd name="connsiteY13" fmla="*/ 100285 h 829508"/>
                <a:gd name="connsiteX14" fmla="*/ 1318497 w 2825024"/>
                <a:gd name="connsiteY14" fmla="*/ 121479 h 829508"/>
                <a:gd name="connsiteX15" fmla="*/ 1060018 w 2825024"/>
                <a:gd name="connsiteY15" fmla="*/ 414754 h 829508"/>
                <a:gd name="connsiteX16" fmla="*/ 1318497 w 2825024"/>
                <a:gd name="connsiteY16" fmla="*/ 708029 h 829508"/>
                <a:gd name="connsiteX17" fmla="*/ 1373154 w 2825024"/>
                <a:gd name="connsiteY17" fmla="*/ 729223 h 829508"/>
                <a:gd name="connsiteX18" fmla="*/ 1301320 w 2825024"/>
                <a:gd name="connsiteY18" fmla="*/ 758675 h 829508"/>
                <a:gd name="connsiteX19" fmla="*/ 834656 w 2825024"/>
                <a:gd name="connsiteY19" fmla="*/ 829508 h 829508"/>
                <a:gd name="connsiteX20" fmla="*/ 0 w 2825024"/>
                <a:gd name="connsiteY20" fmla="*/ 414754 h 829508"/>
                <a:gd name="connsiteX21" fmla="*/ 834656 w 2825024"/>
                <a:gd name="connsiteY21" fmla="*/ 0 h 829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25024" h="829508">
                  <a:moveTo>
                    <a:pt x="1942521" y="0"/>
                  </a:moveTo>
                  <a:cubicBezTo>
                    <a:pt x="2429914" y="0"/>
                    <a:pt x="2825024" y="185692"/>
                    <a:pt x="2825024" y="414754"/>
                  </a:cubicBezTo>
                  <a:cubicBezTo>
                    <a:pt x="2825024" y="643816"/>
                    <a:pt x="2429914" y="829508"/>
                    <a:pt x="1942521" y="829508"/>
                  </a:cubicBezTo>
                  <a:cubicBezTo>
                    <a:pt x="1759749" y="829508"/>
                    <a:pt x="1589954" y="803395"/>
                    <a:pt x="1449105" y="758675"/>
                  </a:cubicBezTo>
                  <a:lnTo>
                    <a:pt x="1373154" y="729223"/>
                  </a:lnTo>
                  <a:lnTo>
                    <a:pt x="1424847" y="708029"/>
                  </a:lnTo>
                  <a:cubicBezTo>
                    <a:pt x="1575890" y="632974"/>
                    <a:pt x="1669312" y="529285"/>
                    <a:pt x="1669312" y="414754"/>
                  </a:cubicBezTo>
                  <a:cubicBezTo>
                    <a:pt x="1669312" y="300223"/>
                    <a:pt x="1575890" y="196535"/>
                    <a:pt x="1424847" y="121479"/>
                  </a:cubicBezTo>
                  <a:lnTo>
                    <a:pt x="1373154" y="100285"/>
                  </a:lnTo>
                  <a:lnTo>
                    <a:pt x="1449105" y="70834"/>
                  </a:lnTo>
                  <a:cubicBezTo>
                    <a:pt x="1589954" y="26113"/>
                    <a:pt x="1759749" y="0"/>
                    <a:pt x="1942521" y="0"/>
                  </a:cubicBezTo>
                  <a:close/>
                  <a:moveTo>
                    <a:pt x="834656" y="0"/>
                  </a:moveTo>
                  <a:cubicBezTo>
                    <a:pt x="1007519" y="0"/>
                    <a:pt x="1168108" y="26113"/>
                    <a:pt x="1301320" y="70834"/>
                  </a:cubicBezTo>
                  <a:lnTo>
                    <a:pt x="1373154" y="100285"/>
                  </a:lnTo>
                  <a:lnTo>
                    <a:pt x="1318497" y="121479"/>
                  </a:lnTo>
                  <a:cubicBezTo>
                    <a:pt x="1158796" y="196535"/>
                    <a:pt x="1060018" y="300223"/>
                    <a:pt x="1060018" y="414754"/>
                  </a:cubicBezTo>
                  <a:cubicBezTo>
                    <a:pt x="1060018" y="529285"/>
                    <a:pt x="1158796" y="632974"/>
                    <a:pt x="1318497" y="708029"/>
                  </a:cubicBezTo>
                  <a:lnTo>
                    <a:pt x="1373154" y="729223"/>
                  </a:lnTo>
                  <a:lnTo>
                    <a:pt x="1301320" y="758675"/>
                  </a:lnTo>
                  <a:cubicBezTo>
                    <a:pt x="1168108" y="803395"/>
                    <a:pt x="1007519" y="829508"/>
                    <a:pt x="834656" y="829508"/>
                  </a:cubicBezTo>
                  <a:cubicBezTo>
                    <a:pt x="373688" y="829508"/>
                    <a:pt x="0" y="643816"/>
                    <a:pt x="0" y="414754"/>
                  </a:cubicBezTo>
                  <a:cubicBezTo>
                    <a:pt x="0" y="185692"/>
                    <a:pt x="373688" y="0"/>
                    <a:pt x="83465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="1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44089" y="3659711"/>
              <a:ext cx="1157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/>
                <a:t>不是三角形</a:t>
              </a:r>
              <a:endParaRPr lang="zh-CN" altLang="en-US" sz="1200" b="1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7523049" y="4193746"/>
              <a:ext cx="682256" cy="3206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等边</a:t>
              </a:r>
              <a:endParaRPr lang="zh-CN" alt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67992" y="4766495"/>
              <a:ext cx="1157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/>
                <a:t>一般三角形</a:t>
              </a:r>
              <a:endParaRPr lang="zh-CN" altLang="en-US" sz="12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04334" y="4219562"/>
              <a:ext cx="4976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/>
                <a:t>等边</a:t>
              </a:r>
              <a:endParaRPr lang="zh-CN" altLang="en-US" sz="12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95232" y="4193746"/>
              <a:ext cx="4976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直角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88342" y="4009899"/>
              <a:ext cx="4976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/>
                <a:t>等腰</a:t>
              </a:r>
              <a:endParaRPr lang="zh-CN" altLang="en-US" sz="12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592063" y="4148398"/>
              <a:ext cx="497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/>
                <a:t>等腰直角</a:t>
              </a:r>
              <a:endParaRPr lang="zh-CN" altLang="en-US" sz="12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955162" y="5916604"/>
            <a:ext cx="1816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各种三角形之间的关系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950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5995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补充说明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19CF7427-1A72-4C3F-9B9C-A4B10EA4607C}"/>
              </a:ext>
            </a:extLst>
          </p:cNvPr>
          <p:cNvSpPr txBox="1">
            <a:spLocks/>
          </p:cNvSpPr>
          <p:nvPr/>
        </p:nvSpPr>
        <p:spPr>
          <a:xfrm>
            <a:off x="1199927" y="1007461"/>
            <a:ext cx="9478959" cy="48925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zh-CN" sz="18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800" dirty="0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浮点数的比较，可参照如下：</a:t>
            </a:r>
            <a:endParaRPr lang="zh-CN" altLang="en-US" sz="1800" dirty="0" smtClean="0">
              <a:solidFill>
                <a:srgbClr val="1F4E7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zh-CN" sz="1800" b="1" dirty="0" smtClean="0">
              <a:solidFill>
                <a:srgbClr val="1F4E79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800" b="1" dirty="0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浮点数比较大小</a:t>
            </a:r>
            <a:r>
              <a:rPr lang="zh-CN" altLang="en-US" sz="1800" dirty="0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由于精度问题，如果直接比较可能会出错，所以在比较的时候可以设定一个很小的数值（精度），当二者差小于设定的精度时，就认为二者是相等的。</a:t>
            </a:r>
            <a:br>
              <a:rPr lang="zh-CN" altLang="en-US" sz="1800" dirty="0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</a:br>
            <a:endParaRPr lang="en-US" altLang="zh-CN" sz="1800" dirty="0" smtClean="0">
              <a:solidFill>
                <a:srgbClr val="1F4E79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800" dirty="0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精度的设置由计算过程中需求而定。</a:t>
            </a:r>
            <a:endParaRPr lang="en-US" altLang="zh-CN" sz="1800" dirty="0" smtClean="0">
              <a:solidFill>
                <a:srgbClr val="1F4E79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800" dirty="0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比如：设置精度为</a:t>
            </a:r>
            <a:r>
              <a:rPr lang="en-US" altLang="zh-CN" sz="1800" dirty="0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1E-2</a:t>
            </a:r>
            <a:r>
              <a:rPr lang="zh-CN" altLang="en-US" sz="1800" dirty="0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，也就是</a:t>
            </a:r>
            <a:r>
              <a:rPr lang="en-US" altLang="zh-CN" sz="1800" dirty="0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0.01</a:t>
            </a:r>
            <a:r>
              <a:rPr lang="zh-CN" altLang="en-US" sz="1800" dirty="0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。对于两个浮点数</a:t>
            </a:r>
            <a:r>
              <a:rPr lang="en-US" altLang="zh-CN" sz="1800" dirty="0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1800" dirty="0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1800" dirty="0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，如果</a:t>
            </a:r>
            <a:r>
              <a:rPr lang="en-US" altLang="zh-CN" sz="1800" dirty="0" err="1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fabs</a:t>
            </a:r>
            <a:r>
              <a:rPr lang="en-US" altLang="zh-CN" sz="1800" dirty="0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(a-b</a:t>
            </a:r>
            <a:r>
              <a:rPr lang="en-US" altLang="zh-CN" sz="1800" dirty="0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)&lt;=1E-2</a:t>
            </a:r>
            <a:r>
              <a:rPr lang="zh-CN" altLang="en-US" sz="1800" dirty="0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，那么就是相等了； 类似的判断大于的时候，就是</a:t>
            </a:r>
            <a:r>
              <a:rPr lang="en-US" altLang="zh-CN" sz="1800" dirty="0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if(a&gt;b &amp;&amp; </a:t>
            </a:r>
            <a:r>
              <a:rPr lang="en-US" altLang="zh-CN" sz="1800" dirty="0" err="1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fabs</a:t>
            </a:r>
            <a:r>
              <a:rPr lang="en-US" altLang="zh-CN" sz="1800" dirty="0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(a-b)&gt;1E-2)</a:t>
            </a:r>
            <a:r>
              <a:rPr lang="zh-CN" altLang="en-US" sz="1800" dirty="0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；判断小于的时候，就是</a:t>
            </a:r>
            <a:r>
              <a:rPr lang="en-US" altLang="zh-CN" sz="1800" dirty="0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if(a&lt;b &amp;&amp; </a:t>
            </a:r>
            <a:r>
              <a:rPr lang="en-US" altLang="zh-CN" sz="1800" dirty="0" err="1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fabs</a:t>
            </a:r>
            <a:r>
              <a:rPr lang="en-US" altLang="zh-CN" sz="1800" dirty="0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(a-b</a:t>
            </a:r>
            <a:r>
              <a:rPr lang="en-US" altLang="zh-CN" sz="1800" dirty="0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)&gt;1E-2)</a:t>
            </a:r>
            <a:r>
              <a:rPr lang="zh-CN" altLang="en-US" sz="1800" dirty="0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sz="1800" dirty="0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800" dirty="0">
              <a:solidFill>
                <a:srgbClr val="1F4E7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4261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"/>
            <a:ext cx="12192000" cy="43769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5709"/>
            <a:ext cx="12192000" cy="33622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653" y="3065796"/>
            <a:ext cx="3600000" cy="214013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10769600" y="3664910"/>
            <a:ext cx="843953" cy="2410180"/>
            <a:chOff x="10769600" y="3836360"/>
            <a:chExt cx="843953" cy="241018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9600" y="3838038"/>
              <a:ext cx="146835" cy="240850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9612" y="4912297"/>
              <a:ext cx="492494" cy="129551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0930" y="3836360"/>
              <a:ext cx="562623" cy="824898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34" y="247661"/>
            <a:ext cx="3602440" cy="18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97" y="444499"/>
            <a:ext cx="108000" cy="272454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653" y="2093857"/>
            <a:ext cx="3600000" cy="8149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765199" y="4240309"/>
            <a:ext cx="915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同学们开始实验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798622" y="6455543"/>
            <a:ext cx="2107760" cy="288000"/>
            <a:chOff x="1021340" y="5712187"/>
            <a:chExt cx="2107760" cy="28800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340" y="5716689"/>
              <a:ext cx="581924" cy="270576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1689100" y="5712187"/>
              <a:ext cx="1440000" cy="28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55" y="5720618"/>
              <a:ext cx="1186531" cy="270000"/>
            </a:xfrm>
            <a:prstGeom prst="rect">
              <a:avLst/>
            </a:prstGeom>
          </p:spPr>
        </p:pic>
      </p:grpSp>
      <p:pic>
        <p:nvPicPr>
          <p:cNvPr id="20" name="图片 19" descr="logo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5199" y="5983976"/>
            <a:ext cx="347599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6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f48f5301-91d9-4324-a64a-050410bbde6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9971" y="922004"/>
            <a:ext cx="9661763" cy="4836149"/>
            <a:chOff x="975990" y="622534"/>
            <a:chExt cx="10088641" cy="5578777"/>
          </a:xfrm>
        </p:grpSpPr>
        <p:grpSp>
          <p:nvGrpSpPr>
            <p:cNvPr id="4" name="íṧ1iḋê"/>
            <p:cNvGrpSpPr/>
            <p:nvPr/>
          </p:nvGrpSpPr>
          <p:grpSpPr>
            <a:xfrm>
              <a:off x="2814796" y="2478576"/>
              <a:ext cx="1639137" cy="1562495"/>
              <a:chOff x="1468531" y="1871421"/>
              <a:chExt cx="2080967" cy="1983665"/>
            </a:xfrm>
          </p:grpSpPr>
          <p:sp>
            <p:nvSpPr>
              <p:cNvPr id="44" name="ïṥlïḓè"/>
              <p:cNvSpPr/>
              <p:nvPr/>
            </p:nvSpPr>
            <p:spPr bwMode="auto">
              <a:xfrm>
                <a:off x="1751720" y="2659689"/>
                <a:ext cx="796931" cy="79693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ślîḋê"/>
              <p:cNvSpPr/>
              <p:nvPr/>
            </p:nvSpPr>
            <p:spPr bwMode="auto">
              <a:xfrm>
                <a:off x="1847528" y="1880828"/>
                <a:ext cx="966310" cy="966310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şļîḋé"/>
              <p:cNvSpPr/>
              <p:nvPr/>
            </p:nvSpPr>
            <p:spPr bwMode="auto">
              <a:xfrm>
                <a:off x="2219772" y="2167905"/>
                <a:ext cx="1188132" cy="118813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none" lIns="91440" tIns="45720" rIns="91440" bIns="45720" anchor="ctr" anchorCtr="1" forceAA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47" name="ïŝlíḋe"/>
              <p:cNvSpPr/>
              <p:nvPr/>
            </p:nvSpPr>
            <p:spPr bwMode="auto">
              <a:xfrm>
                <a:off x="2687824" y="3456620"/>
                <a:ext cx="398466" cy="398466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ṡḻiďé"/>
              <p:cNvSpPr/>
              <p:nvPr/>
            </p:nvSpPr>
            <p:spPr bwMode="auto">
              <a:xfrm>
                <a:off x="1468531" y="2518094"/>
                <a:ext cx="283189" cy="28318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iŝľîḑé"/>
              <p:cNvSpPr/>
              <p:nvPr/>
            </p:nvSpPr>
            <p:spPr bwMode="auto">
              <a:xfrm>
                <a:off x="3266309" y="1871421"/>
                <a:ext cx="283189" cy="28318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2" name="iṩľïḓe"/>
            <p:cNvSpPr txBox="1"/>
            <p:nvPr/>
          </p:nvSpPr>
          <p:spPr>
            <a:xfrm>
              <a:off x="4223545" y="2485987"/>
              <a:ext cx="2623777" cy="62343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实验回顾</a:t>
              </a:r>
              <a:endPara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íṡļïḓè"/>
            <p:cNvGrpSpPr/>
            <p:nvPr/>
          </p:nvGrpSpPr>
          <p:grpSpPr>
            <a:xfrm>
              <a:off x="2814796" y="4638816"/>
              <a:ext cx="1639137" cy="1562495"/>
              <a:chOff x="1468531" y="1871421"/>
              <a:chExt cx="2080967" cy="1983665"/>
            </a:xfrm>
          </p:grpSpPr>
          <p:sp>
            <p:nvSpPr>
              <p:cNvPr id="36" name="isḷíde"/>
              <p:cNvSpPr/>
              <p:nvPr/>
            </p:nvSpPr>
            <p:spPr bwMode="auto">
              <a:xfrm>
                <a:off x="1751720" y="2659689"/>
                <a:ext cx="796931" cy="79693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îṩliḓè"/>
              <p:cNvSpPr/>
              <p:nvPr/>
            </p:nvSpPr>
            <p:spPr bwMode="auto">
              <a:xfrm>
                <a:off x="1847528" y="1880828"/>
                <a:ext cx="966310" cy="966310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îṩlîḍè"/>
              <p:cNvSpPr/>
              <p:nvPr/>
            </p:nvSpPr>
            <p:spPr bwMode="auto">
              <a:xfrm>
                <a:off x="2219772" y="2167905"/>
                <a:ext cx="1188132" cy="118813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none" lIns="0" tIns="0" rIns="0" bIns="0" anchor="ctr" anchorCtr="1" forceAA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03</a:t>
                </a:r>
              </a:p>
            </p:txBody>
          </p:sp>
          <p:sp>
            <p:nvSpPr>
              <p:cNvPr id="39" name="îśliḑê"/>
              <p:cNvSpPr/>
              <p:nvPr/>
            </p:nvSpPr>
            <p:spPr bwMode="auto">
              <a:xfrm>
                <a:off x="2687824" y="3456620"/>
                <a:ext cx="398466" cy="398466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işḻïdè"/>
              <p:cNvSpPr/>
              <p:nvPr/>
            </p:nvSpPr>
            <p:spPr bwMode="auto">
              <a:xfrm>
                <a:off x="1468531" y="2518094"/>
                <a:ext cx="283189" cy="28318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íŝ1iďê"/>
              <p:cNvSpPr/>
              <p:nvPr/>
            </p:nvSpPr>
            <p:spPr bwMode="auto">
              <a:xfrm>
                <a:off x="3266309" y="1871421"/>
                <a:ext cx="283189" cy="28318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4" name="ïṧļíde"/>
            <p:cNvSpPr txBox="1"/>
            <p:nvPr/>
          </p:nvSpPr>
          <p:spPr>
            <a:xfrm>
              <a:off x="4223545" y="4646228"/>
              <a:ext cx="2623777" cy="62343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单步调试</a:t>
              </a:r>
              <a:endPara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" name="îṧḻidé"/>
            <p:cNvGrpSpPr/>
            <p:nvPr/>
          </p:nvGrpSpPr>
          <p:grpSpPr>
            <a:xfrm>
              <a:off x="7032105" y="2478576"/>
              <a:ext cx="1639137" cy="1562495"/>
              <a:chOff x="1468531" y="1871421"/>
              <a:chExt cx="2080967" cy="1983665"/>
            </a:xfrm>
          </p:grpSpPr>
          <p:sp>
            <p:nvSpPr>
              <p:cNvPr id="28" name="ïṣľíďe"/>
              <p:cNvSpPr/>
              <p:nvPr/>
            </p:nvSpPr>
            <p:spPr bwMode="auto">
              <a:xfrm>
                <a:off x="1751720" y="2659689"/>
                <a:ext cx="796931" cy="79693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îšļiḋe"/>
              <p:cNvSpPr/>
              <p:nvPr/>
            </p:nvSpPr>
            <p:spPr bwMode="auto">
              <a:xfrm>
                <a:off x="1847528" y="1880828"/>
                <a:ext cx="966310" cy="966310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ṥľïďê"/>
              <p:cNvSpPr/>
              <p:nvPr/>
            </p:nvSpPr>
            <p:spPr bwMode="auto">
              <a:xfrm>
                <a:off x="2219772" y="2167905"/>
                <a:ext cx="1188132" cy="118813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none" lIns="0" tIns="0" rIns="0" bIns="0" anchor="ctr" anchorCtr="1" forceAA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02</a:t>
                </a:r>
              </a:p>
            </p:txBody>
          </p:sp>
          <p:sp>
            <p:nvSpPr>
              <p:cNvPr id="31" name="íṩľíḓé"/>
              <p:cNvSpPr/>
              <p:nvPr/>
            </p:nvSpPr>
            <p:spPr bwMode="auto">
              <a:xfrm>
                <a:off x="2687824" y="3456620"/>
                <a:ext cx="398466" cy="398466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śliďé"/>
              <p:cNvSpPr/>
              <p:nvPr/>
            </p:nvSpPr>
            <p:spPr bwMode="auto">
              <a:xfrm>
                <a:off x="1468531" y="2518094"/>
                <a:ext cx="283189" cy="28318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şļîdè"/>
              <p:cNvSpPr/>
              <p:nvPr/>
            </p:nvSpPr>
            <p:spPr bwMode="auto">
              <a:xfrm>
                <a:off x="3266309" y="1871421"/>
                <a:ext cx="283189" cy="28318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6" name="ïşḻïḍe"/>
            <p:cNvSpPr txBox="1"/>
            <p:nvPr/>
          </p:nvSpPr>
          <p:spPr>
            <a:xfrm>
              <a:off x="8440854" y="2485987"/>
              <a:ext cx="2623777" cy="62343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实验目的</a:t>
              </a:r>
            </a:p>
          </p:txBody>
        </p:sp>
        <p:grpSp>
          <p:nvGrpSpPr>
            <p:cNvPr id="10" name="iṣ1îḓê"/>
            <p:cNvGrpSpPr/>
            <p:nvPr/>
          </p:nvGrpSpPr>
          <p:grpSpPr>
            <a:xfrm>
              <a:off x="7032105" y="4638816"/>
              <a:ext cx="1639137" cy="1562495"/>
              <a:chOff x="1468531" y="1871421"/>
              <a:chExt cx="2080967" cy="1983665"/>
            </a:xfrm>
          </p:grpSpPr>
          <p:sp>
            <p:nvSpPr>
              <p:cNvPr id="20" name="ïś1ïḓê"/>
              <p:cNvSpPr/>
              <p:nvPr/>
            </p:nvSpPr>
            <p:spPr bwMode="auto">
              <a:xfrm>
                <a:off x="1751720" y="2659689"/>
                <a:ext cx="796931" cy="79693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ṥḷïḍé"/>
              <p:cNvSpPr/>
              <p:nvPr/>
            </p:nvSpPr>
            <p:spPr bwMode="auto">
              <a:xfrm>
                <a:off x="1847528" y="1880828"/>
                <a:ext cx="966310" cy="966310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ṥḻïdè"/>
              <p:cNvSpPr/>
              <p:nvPr/>
            </p:nvSpPr>
            <p:spPr bwMode="auto">
              <a:xfrm>
                <a:off x="2219772" y="2167905"/>
                <a:ext cx="1188132" cy="118813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none" lIns="0" tIns="0" rIns="0" bIns="0" anchor="ctr" anchorCtr="1" forceAA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04</a:t>
                </a:r>
              </a:p>
            </p:txBody>
          </p:sp>
          <p:sp>
            <p:nvSpPr>
              <p:cNvPr id="23" name="îṥľiďê"/>
              <p:cNvSpPr/>
              <p:nvPr/>
            </p:nvSpPr>
            <p:spPr bwMode="auto">
              <a:xfrm>
                <a:off x="2687824" y="3456620"/>
                <a:ext cx="398466" cy="398466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ṡ1ídê"/>
              <p:cNvSpPr/>
              <p:nvPr/>
            </p:nvSpPr>
            <p:spPr bwMode="auto">
              <a:xfrm>
                <a:off x="1468531" y="2518094"/>
                <a:ext cx="283189" cy="28318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ṩlïḋé"/>
              <p:cNvSpPr/>
              <p:nvPr/>
            </p:nvSpPr>
            <p:spPr bwMode="auto">
              <a:xfrm>
                <a:off x="3266309" y="1871421"/>
                <a:ext cx="283189" cy="28318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íśľíḓê"/>
            <p:cNvGrpSpPr/>
            <p:nvPr/>
          </p:nvGrpSpPr>
          <p:grpSpPr>
            <a:xfrm>
              <a:off x="975990" y="622534"/>
              <a:ext cx="2807351" cy="1745225"/>
              <a:chOff x="3575720" y="-774342"/>
              <a:chExt cx="4240565" cy="2636200"/>
            </a:xfrm>
          </p:grpSpPr>
          <p:sp>
            <p:nvSpPr>
              <p:cNvPr id="13" name="iśḷiḓé"/>
              <p:cNvSpPr/>
              <p:nvPr/>
            </p:nvSpPr>
            <p:spPr bwMode="auto">
              <a:xfrm>
                <a:off x="3918741" y="1380506"/>
                <a:ext cx="481352" cy="48135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ṧliḓè"/>
              <p:cNvSpPr/>
              <p:nvPr/>
            </p:nvSpPr>
            <p:spPr bwMode="auto">
              <a:xfrm>
                <a:off x="6450579" y="884043"/>
                <a:ext cx="924267" cy="92426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ṩľïḓe"/>
              <p:cNvSpPr/>
              <p:nvPr/>
            </p:nvSpPr>
            <p:spPr bwMode="auto">
              <a:xfrm>
                <a:off x="3575720" y="-387424"/>
                <a:ext cx="1287018" cy="128701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íşľíḍê"/>
              <p:cNvSpPr/>
              <p:nvPr/>
            </p:nvSpPr>
            <p:spPr bwMode="auto">
              <a:xfrm>
                <a:off x="4367808" y="-774342"/>
                <a:ext cx="2557971" cy="2557971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none" lIns="91440" tIns="45720" rIns="91440" bIns="45720" anchor="b" anchorCtr="1" forceAA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/>
                <a:r>
                  <a:rPr lang="zh-CN" altLang="en-US" sz="4800" b="1" spc="3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目录 </a:t>
                </a:r>
                <a:br>
                  <a:rPr lang="zh-CN" altLang="en-US" sz="4800" b="1" spc="3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</a:br>
                <a:r>
                  <a:rPr lang="en-US" altLang="zh-CN" sz="2200" b="1" spc="3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CONTENT</a:t>
                </a:r>
              </a:p>
            </p:txBody>
          </p:sp>
          <p:sp>
            <p:nvSpPr>
              <p:cNvPr id="17" name="iSḷïḑê"/>
              <p:cNvSpPr/>
              <p:nvPr/>
            </p:nvSpPr>
            <p:spPr bwMode="auto">
              <a:xfrm>
                <a:off x="7204217" y="152636"/>
                <a:ext cx="612068" cy="612068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50" name="ïṧļíde"/>
          <p:cNvSpPr txBox="1"/>
          <p:nvPr/>
        </p:nvSpPr>
        <p:spPr>
          <a:xfrm>
            <a:off x="7828976" y="4401457"/>
            <a:ext cx="2512758" cy="540445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400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回顾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9C8B79B8-9DF9-4476-A29B-E06AF721E785}"/>
              </a:ext>
            </a:extLst>
          </p:cNvPr>
          <p:cNvSpPr txBox="1"/>
          <p:nvPr/>
        </p:nvSpPr>
        <p:spPr>
          <a:xfrm>
            <a:off x="1497496" y="1417988"/>
            <a:ext cx="788504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结果截图放到模板中发到邮箱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实验项目名称不能有中文和空格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项目不要保存在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盘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973" y="4260705"/>
            <a:ext cx="67056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2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实验目的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9C8B79B8-9DF9-4476-A29B-E06AF721E785}"/>
              </a:ext>
            </a:extLst>
          </p:cNvPr>
          <p:cNvSpPr txBox="1"/>
          <p:nvPr/>
        </p:nvSpPr>
        <p:spPr>
          <a:xfrm>
            <a:off x="1497496" y="1417988"/>
            <a:ext cx="788504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熟悉宏定义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常量的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关系运算符和逻辑运算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熟悉选择控制结构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了解常见的程序错误类型</a:t>
            </a:r>
          </a:p>
          <a:p>
            <a:pPr marL="342900" lvl="0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集成环境下程序的单步</a:t>
            </a: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调试</a:t>
            </a:r>
            <a:r>
              <a:rPr lang="zh-CN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6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淘宝网chenying0907出品 4"/>
          <p:cNvSpPr txBox="1"/>
          <p:nvPr/>
        </p:nvSpPr>
        <p:spPr>
          <a:xfrm>
            <a:off x="1586290" y="264321"/>
            <a:ext cx="428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  <a:endParaRPr lang="zh-CN" altLang="en-US" sz="28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196315"/>
              </p:ext>
            </p:extLst>
          </p:nvPr>
        </p:nvGraphicFramePr>
        <p:xfrm>
          <a:off x="1220654" y="885945"/>
          <a:ext cx="10259500" cy="27764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5950"/>
                <a:gridCol w="1025950"/>
                <a:gridCol w="1025950"/>
                <a:gridCol w="1025950"/>
                <a:gridCol w="1025950"/>
                <a:gridCol w="1025950"/>
                <a:gridCol w="1025950"/>
                <a:gridCol w="1025950"/>
                <a:gridCol w="1025950"/>
                <a:gridCol w="1025950"/>
              </a:tblGrid>
              <a:tr h="26868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编号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4306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学时数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79389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实验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初级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编程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计算球的体积和表面积、三角形判断</a:t>
                      </a:r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素数探求、</a:t>
                      </a:r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国王的许诺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计算机辅助教学系统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学生成绩管理系统</a:t>
                      </a:r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V1.0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学生成绩管理系统</a:t>
                      </a:r>
                      <a:r>
                        <a:rPr lang="en-US" altLang="zh-CN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V2.0</a:t>
                      </a:r>
                      <a:endParaRPr lang="zh-CN" altLang="en-US" sz="1600" b="1" i="0" u="none" strike="noStrike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学生成绩管理系统</a:t>
                      </a:r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V3.0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学生成绩管理系统</a:t>
                      </a:r>
                      <a:r>
                        <a:rPr lang="en-US" altLang="zh-CN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V4.0</a:t>
                      </a:r>
                      <a:endParaRPr lang="zh-CN" altLang="en-US" sz="1600" b="1" i="0" u="none" strike="noStrike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学生成绩管理系统</a:t>
                      </a:r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V5.0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60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分数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654042"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600" b="1" u="none" strike="noStrike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授课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内容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集成开发环境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单步调试</a:t>
                      </a:r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断点调试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程序测试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编码规范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软件文档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版本管理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2718296" y="3910179"/>
            <a:ext cx="1256266" cy="2604562"/>
            <a:chOff x="1923598" y="3772686"/>
            <a:chExt cx="1256266" cy="2604562"/>
          </a:xfrm>
        </p:grpSpPr>
        <p:sp>
          <p:nvSpPr>
            <p:cNvPr id="44" name="矩形 43"/>
            <p:cNvSpPr/>
            <p:nvPr/>
          </p:nvSpPr>
          <p:spPr>
            <a:xfrm>
              <a:off x="1923598" y="3772686"/>
              <a:ext cx="1256266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09984" y="3904759"/>
              <a:ext cx="105243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基本数据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类型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18373" y="4797759"/>
              <a:ext cx="104404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基本算术</a:t>
              </a:r>
              <a:endPara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运算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18373" y="5621400"/>
              <a:ext cx="104404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键盘输入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屏幕输出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399889" y="3925358"/>
            <a:ext cx="974652" cy="2604562"/>
            <a:chOff x="3842537" y="3772686"/>
            <a:chExt cx="1256266" cy="2604562"/>
          </a:xfrm>
        </p:grpSpPr>
        <p:sp>
          <p:nvSpPr>
            <p:cNvPr id="49" name="矩形 48"/>
            <p:cNvSpPr/>
            <p:nvPr/>
          </p:nvSpPr>
          <p:spPr>
            <a:xfrm>
              <a:off x="3842537" y="3772686"/>
              <a:ext cx="1256266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44454" y="4040578"/>
              <a:ext cx="105243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选择控制结构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44453" y="5307447"/>
              <a:ext cx="105243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循环控制结构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459604" y="3936688"/>
            <a:ext cx="953297" cy="2604562"/>
            <a:chOff x="5760221" y="3768905"/>
            <a:chExt cx="1203917" cy="2604562"/>
          </a:xfrm>
        </p:grpSpPr>
        <p:sp>
          <p:nvSpPr>
            <p:cNvPr id="55" name="矩形 54"/>
            <p:cNvSpPr/>
            <p:nvPr/>
          </p:nvSpPr>
          <p:spPr>
            <a:xfrm>
              <a:off x="5760221" y="3768905"/>
              <a:ext cx="1203917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64716" y="3972718"/>
              <a:ext cx="983152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函数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863387" y="4903403"/>
              <a:ext cx="937453" cy="10803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模块化程序设计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0548527" y="3919320"/>
            <a:ext cx="903784" cy="2604562"/>
            <a:chOff x="10555153" y="3705459"/>
            <a:chExt cx="903784" cy="2604562"/>
          </a:xfrm>
        </p:grpSpPr>
        <p:sp>
          <p:nvSpPr>
            <p:cNvPr id="52" name="矩形 51"/>
            <p:cNvSpPr/>
            <p:nvPr/>
          </p:nvSpPr>
          <p:spPr>
            <a:xfrm>
              <a:off x="10555153" y="3705459"/>
              <a:ext cx="903784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629929" y="3986307"/>
              <a:ext cx="72483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文件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操作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759182" y="3907745"/>
            <a:ext cx="1256266" cy="2604562"/>
            <a:chOff x="8927171" y="3768905"/>
            <a:chExt cx="1256266" cy="2604562"/>
          </a:xfrm>
        </p:grpSpPr>
        <p:sp>
          <p:nvSpPr>
            <p:cNvPr id="53" name="矩形 52"/>
            <p:cNvSpPr/>
            <p:nvPr/>
          </p:nvSpPr>
          <p:spPr>
            <a:xfrm>
              <a:off x="8927171" y="3768905"/>
              <a:ext cx="1256266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029087" y="3958487"/>
              <a:ext cx="105243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字符串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027882" y="5388620"/>
              <a:ext cx="105243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结构体和数据结构基础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029087" y="4681158"/>
              <a:ext cx="105243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指针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2" name="右箭头 61"/>
          <p:cNvSpPr/>
          <p:nvPr/>
        </p:nvSpPr>
        <p:spPr>
          <a:xfrm>
            <a:off x="2064535" y="4846672"/>
            <a:ext cx="653761" cy="27580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右箭头 62"/>
          <p:cNvSpPr/>
          <p:nvPr/>
        </p:nvSpPr>
        <p:spPr>
          <a:xfrm>
            <a:off x="10015448" y="4884499"/>
            <a:ext cx="533079" cy="21228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右箭头 63"/>
          <p:cNvSpPr/>
          <p:nvPr/>
        </p:nvSpPr>
        <p:spPr>
          <a:xfrm>
            <a:off x="3974562" y="4842818"/>
            <a:ext cx="425327" cy="29311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6819130" y="3919320"/>
            <a:ext cx="1203917" cy="2604562"/>
            <a:chOff x="7353819" y="3768905"/>
            <a:chExt cx="1203917" cy="2604562"/>
          </a:xfrm>
        </p:grpSpPr>
        <p:sp>
          <p:nvSpPr>
            <p:cNvPr id="66" name="矩形 65"/>
            <p:cNvSpPr/>
            <p:nvPr/>
          </p:nvSpPr>
          <p:spPr>
            <a:xfrm>
              <a:off x="7353819" y="3768905"/>
              <a:ext cx="1203917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458314" y="3972718"/>
              <a:ext cx="983152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数组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456984" y="5152802"/>
              <a:ext cx="984481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算法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基础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9" name="右箭头 68"/>
          <p:cNvSpPr/>
          <p:nvPr/>
        </p:nvSpPr>
        <p:spPr>
          <a:xfrm>
            <a:off x="8023047" y="4889448"/>
            <a:ext cx="736135" cy="24153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右箭头 69"/>
          <p:cNvSpPr/>
          <p:nvPr/>
        </p:nvSpPr>
        <p:spPr>
          <a:xfrm>
            <a:off x="6396899" y="4846672"/>
            <a:ext cx="490671" cy="28925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/>
          <p:cNvCxnSpPr/>
          <p:nvPr/>
        </p:nvCxnSpPr>
        <p:spPr>
          <a:xfrm>
            <a:off x="4287355" y="806587"/>
            <a:ext cx="47297" cy="584778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6431624" y="854812"/>
            <a:ext cx="47297" cy="584778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17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37817"/>
            <a:ext cx="5200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调试方法</a:t>
            </a: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  <a:r>
              <a:rPr lang="zh-CN" altLang="en-US" sz="24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的常见错误类型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9ECBBFB4-83D0-454B-9CAB-DC85F07C2C73}"/>
              </a:ext>
            </a:extLst>
          </p:cNvPr>
          <p:cNvGrpSpPr/>
          <p:nvPr/>
        </p:nvGrpSpPr>
        <p:grpSpPr>
          <a:xfrm>
            <a:off x="1534160" y="3165370"/>
            <a:ext cx="9255760" cy="1547863"/>
            <a:chOff x="2476720" y="3094250"/>
            <a:chExt cx="7520719" cy="1547863"/>
          </a:xfrm>
        </p:grpSpPr>
        <p:sp>
          <p:nvSpPr>
            <p:cNvPr id="23" name="圆角矩形 66">
              <a:extLst>
                <a:ext uri="{FF2B5EF4-FFF2-40B4-BE49-F238E27FC236}">
                  <a16:creationId xmlns:a16="http://schemas.microsoft.com/office/drawing/2014/main" xmlns="" id="{6FDF3D95-0CD2-4C10-915B-118A3870C0FE}"/>
                </a:ext>
              </a:extLst>
            </p:cNvPr>
            <p:cNvSpPr/>
            <p:nvPr/>
          </p:nvSpPr>
          <p:spPr>
            <a:xfrm>
              <a:off x="3750995" y="3094250"/>
              <a:ext cx="6246444" cy="1409121"/>
            </a:xfrm>
            <a:prstGeom prst="round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TextBox 78">
              <a:extLst>
                <a:ext uri="{FF2B5EF4-FFF2-40B4-BE49-F238E27FC236}">
                  <a16:creationId xmlns:a16="http://schemas.microsoft.com/office/drawing/2014/main" xmlns="" id="{3BBCEE5E-4340-43F8-A0BB-841CFBB98490}"/>
                </a:ext>
              </a:extLst>
            </p:cNvPr>
            <p:cNvSpPr txBox="1"/>
            <p:nvPr/>
          </p:nvSpPr>
          <p:spPr>
            <a:xfrm>
              <a:off x="4716052" y="3611062"/>
              <a:ext cx="4907786" cy="10310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缺少包含文件，或者包含文件的路径错误等。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例如：使用了</a:t>
              </a:r>
              <a:r>
                <a:rPr lang="en-US" altLang="zh-CN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math</a:t>
              </a:r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的库函数，没有包含</a:t>
              </a:r>
              <a:r>
                <a:rPr lang="en-US" altLang="zh-CN" dirty="0" err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math.h</a:t>
              </a:r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文件等</a:t>
              </a:r>
              <a:endPara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平行四边形 37">
              <a:extLst>
                <a:ext uri="{FF2B5EF4-FFF2-40B4-BE49-F238E27FC236}">
                  <a16:creationId xmlns:a16="http://schemas.microsoft.com/office/drawing/2014/main" xmlns="" id="{68D9A67D-AA61-4015-9A9D-F1E66FF3E782}"/>
                </a:ext>
              </a:extLst>
            </p:cNvPr>
            <p:cNvSpPr/>
            <p:nvPr/>
          </p:nvSpPr>
          <p:spPr>
            <a:xfrm>
              <a:off x="2476720" y="3095616"/>
              <a:ext cx="1892079" cy="1403894"/>
            </a:xfrm>
            <a:prstGeom prst="parallelogram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链接</a:t>
              </a:r>
              <a:endPara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错误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17436809-626E-4E58-A303-DFA18140BBF9}"/>
              </a:ext>
            </a:extLst>
          </p:cNvPr>
          <p:cNvGrpSpPr/>
          <p:nvPr/>
        </p:nvGrpSpPr>
        <p:grpSpPr>
          <a:xfrm>
            <a:off x="1534160" y="1377210"/>
            <a:ext cx="9255760" cy="1409121"/>
            <a:chOff x="2497040" y="1377210"/>
            <a:chExt cx="7520719" cy="1409121"/>
          </a:xfrm>
        </p:grpSpPr>
        <p:sp>
          <p:nvSpPr>
            <p:cNvPr id="40" name="圆角矩形 66">
              <a:extLst>
                <a:ext uri="{FF2B5EF4-FFF2-40B4-BE49-F238E27FC236}">
                  <a16:creationId xmlns:a16="http://schemas.microsoft.com/office/drawing/2014/main" xmlns="" id="{C52C0C9D-4CFE-454B-9B48-3F96CB986804}"/>
                </a:ext>
              </a:extLst>
            </p:cNvPr>
            <p:cNvSpPr/>
            <p:nvPr/>
          </p:nvSpPr>
          <p:spPr>
            <a:xfrm>
              <a:off x="3771315" y="1377210"/>
              <a:ext cx="6246444" cy="1409121"/>
            </a:xfrm>
            <a:prstGeom prst="round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1" name="TextBox 78">
              <a:extLst>
                <a:ext uri="{FF2B5EF4-FFF2-40B4-BE49-F238E27FC236}">
                  <a16:creationId xmlns:a16="http://schemas.microsoft.com/office/drawing/2014/main" xmlns="" id="{CCA4493F-1BD6-4711-BB8D-BA02E94B13BD}"/>
                </a:ext>
              </a:extLst>
            </p:cNvPr>
            <p:cNvSpPr txBox="1"/>
            <p:nvPr/>
          </p:nvSpPr>
          <p:spPr>
            <a:xfrm>
              <a:off x="4736373" y="1708343"/>
              <a:ext cx="5174065" cy="8282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语法错误，编译器会告知我们。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例如：变量使用前未定义，语句少了分号，括号少了一边等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平行四边形 41">
              <a:extLst>
                <a:ext uri="{FF2B5EF4-FFF2-40B4-BE49-F238E27FC236}">
                  <a16:creationId xmlns:a16="http://schemas.microsoft.com/office/drawing/2014/main" xmlns="" id="{BE010A86-4636-4C95-B5EA-467BC28DC5A7}"/>
                </a:ext>
              </a:extLst>
            </p:cNvPr>
            <p:cNvSpPr/>
            <p:nvPr/>
          </p:nvSpPr>
          <p:spPr>
            <a:xfrm>
              <a:off x="2497040" y="1378576"/>
              <a:ext cx="1892079" cy="1403894"/>
            </a:xfrm>
            <a:prstGeom prst="parallelogram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编译</a:t>
              </a:r>
              <a:endPara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错误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xmlns="" id="{247B2DF6-22FC-4E87-B1B9-2D40F166E7A9}"/>
              </a:ext>
            </a:extLst>
          </p:cNvPr>
          <p:cNvGrpSpPr/>
          <p:nvPr/>
        </p:nvGrpSpPr>
        <p:grpSpPr>
          <a:xfrm>
            <a:off x="1534160" y="4953530"/>
            <a:ext cx="9255760" cy="1409121"/>
            <a:chOff x="2476720" y="3094250"/>
            <a:chExt cx="7520719" cy="1409121"/>
          </a:xfrm>
        </p:grpSpPr>
        <p:sp>
          <p:nvSpPr>
            <p:cNvPr id="44" name="圆角矩形 66">
              <a:extLst>
                <a:ext uri="{FF2B5EF4-FFF2-40B4-BE49-F238E27FC236}">
                  <a16:creationId xmlns:a16="http://schemas.microsoft.com/office/drawing/2014/main" xmlns="" id="{7698577E-455E-4C2D-A500-930BE33CFC3C}"/>
                </a:ext>
              </a:extLst>
            </p:cNvPr>
            <p:cNvSpPr/>
            <p:nvPr/>
          </p:nvSpPr>
          <p:spPr>
            <a:xfrm>
              <a:off x="3750995" y="3094250"/>
              <a:ext cx="6246444" cy="1409121"/>
            </a:xfrm>
            <a:prstGeom prst="round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5" name="TextBox 78">
              <a:extLst>
                <a:ext uri="{FF2B5EF4-FFF2-40B4-BE49-F238E27FC236}">
                  <a16:creationId xmlns:a16="http://schemas.microsoft.com/office/drawing/2014/main" xmlns="" id="{FDE56522-E4CF-4A16-9B43-E1B9E3D6F372}"/>
                </a:ext>
              </a:extLst>
            </p:cNvPr>
            <p:cNvSpPr txBox="1"/>
            <p:nvPr/>
          </p:nvSpPr>
          <p:spPr>
            <a:xfrm>
              <a:off x="4716051" y="3381782"/>
              <a:ext cx="4907786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运行结果与预期不一致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程序无法正常运行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平行四边形 45">
              <a:extLst>
                <a:ext uri="{FF2B5EF4-FFF2-40B4-BE49-F238E27FC236}">
                  <a16:creationId xmlns:a16="http://schemas.microsoft.com/office/drawing/2014/main" xmlns="" id="{1D128860-BDE5-478E-9EB3-163EA570F50E}"/>
                </a:ext>
              </a:extLst>
            </p:cNvPr>
            <p:cNvSpPr/>
            <p:nvPr/>
          </p:nvSpPr>
          <p:spPr>
            <a:xfrm>
              <a:off x="2476720" y="3095616"/>
              <a:ext cx="1892079" cy="1403894"/>
            </a:xfrm>
            <a:prstGeom prst="parallelogram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运行时</a:t>
              </a:r>
              <a:endPara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错误</a:t>
              </a: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1388125" y="4953530"/>
            <a:ext cx="9584675" cy="1405260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33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2800"/>
            <a:ext cx="5200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调试方法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调试</a:t>
            </a:r>
            <a:r>
              <a:rPr lang="zh-CN" altLang="en-US" sz="24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工具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9ECBBFB4-83D0-454B-9CAB-DC85F07C2C73}"/>
              </a:ext>
            </a:extLst>
          </p:cNvPr>
          <p:cNvGrpSpPr/>
          <p:nvPr/>
        </p:nvGrpSpPr>
        <p:grpSpPr>
          <a:xfrm>
            <a:off x="1534160" y="3165370"/>
            <a:ext cx="9255760" cy="1409121"/>
            <a:chOff x="2476720" y="3094250"/>
            <a:chExt cx="7520719" cy="1409121"/>
          </a:xfrm>
        </p:grpSpPr>
        <p:sp>
          <p:nvSpPr>
            <p:cNvPr id="23" name="圆角矩形 66">
              <a:extLst>
                <a:ext uri="{FF2B5EF4-FFF2-40B4-BE49-F238E27FC236}">
                  <a16:creationId xmlns:a16="http://schemas.microsoft.com/office/drawing/2014/main" xmlns="" id="{6FDF3D95-0CD2-4C10-915B-118A3870C0FE}"/>
                </a:ext>
              </a:extLst>
            </p:cNvPr>
            <p:cNvSpPr/>
            <p:nvPr/>
          </p:nvSpPr>
          <p:spPr>
            <a:xfrm>
              <a:off x="3750995" y="3094250"/>
              <a:ext cx="6246444" cy="1409121"/>
            </a:xfrm>
            <a:prstGeom prst="round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TextBox 78">
              <a:extLst>
                <a:ext uri="{FF2B5EF4-FFF2-40B4-BE49-F238E27FC236}">
                  <a16:creationId xmlns:a16="http://schemas.microsoft.com/office/drawing/2014/main" xmlns="" id="{3BBCEE5E-4340-43F8-A0BB-841CFBB98490}"/>
                </a:ext>
              </a:extLst>
            </p:cNvPr>
            <p:cNvSpPr txBox="1"/>
            <p:nvPr/>
          </p:nvSpPr>
          <p:spPr>
            <a:xfrm>
              <a:off x="4716052" y="3611062"/>
              <a:ext cx="490778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程序运行到断点处暂停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平行四边形 37">
              <a:extLst>
                <a:ext uri="{FF2B5EF4-FFF2-40B4-BE49-F238E27FC236}">
                  <a16:creationId xmlns:a16="http://schemas.microsoft.com/office/drawing/2014/main" xmlns="" id="{68D9A67D-AA61-4015-9A9D-F1E66FF3E782}"/>
                </a:ext>
              </a:extLst>
            </p:cNvPr>
            <p:cNvSpPr/>
            <p:nvPr/>
          </p:nvSpPr>
          <p:spPr>
            <a:xfrm>
              <a:off x="2476720" y="3095616"/>
              <a:ext cx="1892079" cy="1403894"/>
            </a:xfrm>
            <a:prstGeom prst="parallelogram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设置</a:t>
              </a:r>
              <a:endPara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断点</a:t>
              </a:r>
              <a:endPara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17436809-626E-4E58-A303-DFA18140BBF9}"/>
              </a:ext>
            </a:extLst>
          </p:cNvPr>
          <p:cNvGrpSpPr/>
          <p:nvPr/>
        </p:nvGrpSpPr>
        <p:grpSpPr>
          <a:xfrm>
            <a:off x="1534160" y="1377210"/>
            <a:ext cx="9255760" cy="1409121"/>
            <a:chOff x="2497040" y="1377210"/>
            <a:chExt cx="7520719" cy="1409121"/>
          </a:xfrm>
        </p:grpSpPr>
        <p:sp>
          <p:nvSpPr>
            <p:cNvPr id="40" name="圆角矩形 66">
              <a:extLst>
                <a:ext uri="{FF2B5EF4-FFF2-40B4-BE49-F238E27FC236}">
                  <a16:creationId xmlns:a16="http://schemas.microsoft.com/office/drawing/2014/main" xmlns="" id="{C52C0C9D-4CFE-454B-9B48-3F96CB986804}"/>
                </a:ext>
              </a:extLst>
            </p:cNvPr>
            <p:cNvSpPr/>
            <p:nvPr/>
          </p:nvSpPr>
          <p:spPr>
            <a:xfrm>
              <a:off x="3771315" y="1377210"/>
              <a:ext cx="6246444" cy="1409121"/>
            </a:xfrm>
            <a:prstGeom prst="round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1" name="TextBox 78">
              <a:extLst>
                <a:ext uri="{FF2B5EF4-FFF2-40B4-BE49-F238E27FC236}">
                  <a16:creationId xmlns:a16="http://schemas.microsoft.com/office/drawing/2014/main" xmlns="" id="{CCA4493F-1BD6-4711-BB8D-BA02E94B13BD}"/>
                </a:ext>
              </a:extLst>
            </p:cNvPr>
            <p:cNvSpPr txBox="1"/>
            <p:nvPr/>
          </p:nvSpPr>
          <p:spPr>
            <a:xfrm>
              <a:off x="4736373" y="1830263"/>
              <a:ext cx="5174065" cy="4072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程序逐行运行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平行四边形 41">
              <a:extLst>
                <a:ext uri="{FF2B5EF4-FFF2-40B4-BE49-F238E27FC236}">
                  <a16:creationId xmlns:a16="http://schemas.microsoft.com/office/drawing/2014/main" xmlns="" id="{BE010A86-4636-4C95-B5EA-467BC28DC5A7}"/>
                </a:ext>
              </a:extLst>
            </p:cNvPr>
            <p:cNvSpPr/>
            <p:nvPr/>
          </p:nvSpPr>
          <p:spPr>
            <a:xfrm>
              <a:off x="2497040" y="1378576"/>
              <a:ext cx="1892079" cy="1403894"/>
            </a:xfrm>
            <a:prstGeom prst="parallelogram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单步</a:t>
              </a:r>
              <a:endPara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调试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xmlns="" id="{247B2DF6-22FC-4E87-B1B9-2D40F166E7A9}"/>
              </a:ext>
            </a:extLst>
          </p:cNvPr>
          <p:cNvGrpSpPr/>
          <p:nvPr/>
        </p:nvGrpSpPr>
        <p:grpSpPr>
          <a:xfrm>
            <a:off x="1534160" y="4953530"/>
            <a:ext cx="9255760" cy="1409121"/>
            <a:chOff x="2476720" y="3094250"/>
            <a:chExt cx="7520719" cy="1409121"/>
          </a:xfrm>
        </p:grpSpPr>
        <p:sp>
          <p:nvSpPr>
            <p:cNvPr id="44" name="圆角矩形 66">
              <a:extLst>
                <a:ext uri="{FF2B5EF4-FFF2-40B4-BE49-F238E27FC236}">
                  <a16:creationId xmlns:a16="http://schemas.microsoft.com/office/drawing/2014/main" xmlns="" id="{7698577E-455E-4C2D-A500-930BE33CFC3C}"/>
                </a:ext>
              </a:extLst>
            </p:cNvPr>
            <p:cNvSpPr/>
            <p:nvPr/>
          </p:nvSpPr>
          <p:spPr>
            <a:xfrm>
              <a:off x="3750995" y="3094250"/>
              <a:ext cx="6246444" cy="1409121"/>
            </a:xfrm>
            <a:prstGeom prst="round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5" name="TextBox 78">
              <a:extLst>
                <a:ext uri="{FF2B5EF4-FFF2-40B4-BE49-F238E27FC236}">
                  <a16:creationId xmlns:a16="http://schemas.microsoft.com/office/drawing/2014/main" xmlns="" id="{FDE56522-E4CF-4A16-9B43-E1B9E3D6F372}"/>
                </a:ext>
              </a:extLst>
            </p:cNvPr>
            <p:cNvSpPr txBox="1"/>
            <p:nvPr/>
          </p:nvSpPr>
          <p:spPr>
            <a:xfrm>
              <a:off x="4716053" y="3645013"/>
              <a:ext cx="490778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查看关注变量随着程序运行的变化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平行四边形 45">
              <a:extLst>
                <a:ext uri="{FF2B5EF4-FFF2-40B4-BE49-F238E27FC236}">
                  <a16:creationId xmlns:a16="http://schemas.microsoft.com/office/drawing/2014/main" xmlns="" id="{1D128860-BDE5-478E-9EB3-163EA570F50E}"/>
                </a:ext>
              </a:extLst>
            </p:cNvPr>
            <p:cNvSpPr/>
            <p:nvPr/>
          </p:nvSpPr>
          <p:spPr>
            <a:xfrm>
              <a:off x="2476720" y="3095616"/>
              <a:ext cx="1892079" cy="1403894"/>
            </a:xfrm>
            <a:prstGeom prst="parallelogram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监视窗</a:t>
              </a:r>
              <a:endPara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80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2800"/>
            <a:ext cx="5200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调试方法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发现</a:t>
            </a:r>
            <a:r>
              <a:rPr lang="zh-CN" altLang="en-US" sz="24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xmlns="" id="{253E909E-ADB0-4EBC-9C4C-CFA39EF35B6E}"/>
              </a:ext>
            </a:extLst>
          </p:cNvPr>
          <p:cNvSpPr txBox="1"/>
          <p:nvPr/>
        </p:nvSpPr>
        <p:spPr>
          <a:xfrm>
            <a:off x="2362269" y="2200274"/>
            <a:ext cx="3868340" cy="3684588"/>
          </a:xfrm>
          <a:prstGeom prst="rect">
            <a:avLst/>
          </a:prstGeom>
        </p:spPr>
        <p:txBody>
          <a:bodyPr/>
          <a:lstStyle/>
          <a:p>
            <a:pPr marR="0" lvl="0" indent="0" algn="l" defTabSz="685800" rtl="0" eaLnBrk="1" fontAlgn="auto" latinLnBrk="0" hangingPunct="1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xmlns="" id="{443F14A6-4401-4927-B918-0AFCE979812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50620" y="964519"/>
            <a:ext cx="8291513" cy="1339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范例程序：判断一个正整数的奇偶性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6">
            <a:extLst>
              <a:ext uri="{FF2B5EF4-FFF2-40B4-BE49-F238E27FC236}">
                <a16:creationId xmlns:a16="http://schemas.microsoft.com/office/drawing/2014/main" xmlns="" id="{D59E876F-4A85-4923-9A98-86AF93C9CDAF}"/>
              </a:ext>
            </a:extLst>
          </p:cNvPr>
          <p:cNvSpPr/>
          <p:nvPr/>
        </p:nvSpPr>
        <p:spPr>
          <a:xfrm>
            <a:off x="1014095" y="2243455"/>
            <a:ext cx="3286125" cy="39389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400" dirty="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//</a:t>
            </a:r>
            <a:r>
              <a:rPr lang="zh-CN" altLang="en-US" sz="1400" dirty="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判断一个正整数的奇偶性</a:t>
            </a:r>
            <a:endParaRPr lang="en-US" altLang="zh-CN" sz="1400" dirty="0">
              <a:solidFill>
                <a:schemeClr val="tx1"/>
              </a:solidFill>
              <a:latin typeface="+mj-lt"/>
              <a:cs typeface="+mj-lt"/>
            </a:endParaRPr>
          </a:p>
          <a:p>
            <a:pPr>
              <a:buNone/>
            </a:pPr>
            <a:r>
              <a:rPr lang="en-US" altLang="zh-CN" sz="1400" dirty="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#include &lt;</a:t>
            </a:r>
            <a:r>
              <a:rPr lang="en-US" altLang="zh-CN" sz="1400" dirty="0" err="1">
                <a:solidFill>
                  <a:schemeClr val="tx1"/>
                </a:solidFill>
                <a:latin typeface="+mj-lt"/>
                <a:cs typeface="+mj-lt"/>
                <a:sym typeface="+mn-ea"/>
              </a:rPr>
              <a:t>stdio.h</a:t>
            </a:r>
            <a:r>
              <a:rPr lang="en-US" altLang="zh-CN" sz="1400" dirty="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&gt;</a:t>
            </a:r>
            <a:endParaRPr lang="en-US" altLang="zh-CN" sz="1400" dirty="0">
              <a:solidFill>
                <a:schemeClr val="tx1"/>
              </a:solidFill>
              <a:latin typeface="+mj-lt"/>
              <a:cs typeface="+mj-lt"/>
            </a:endParaRPr>
          </a:p>
          <a:p>
            <a:pPr>
              <a:buNone/>
            </a:pPr>
            <a:r>
              <a:rPr lang="en-US" altLang="zh-CN" sz="1400" dirty="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#include &lt;</a:t>
            </a:r>
            <a:r>
              <a:rPr lang="en-US" altLang="zh-CN" sz="1400" dirty="0" err="1">
                <a:solidFill>
                  <a:schemeClr val="tx1"/>
                </a:solidFill>
                <a:latin typeface="+mj-lt"/>
                <a:cs typeface="+mj-lt"/>
                <a:sym typeface="+mn-ea"/>
              </a:rPr>
              <a:t>stdlib.h</a:t>
            </a:r>
            <a:r>
              <a:rPr lang="en-US" altLang="zh-CN" sz="1400" dirty="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&gt;</a:t>
            </a:r>
            <a:endParaRPr lang="en-US" altLang="zh-CN" sz="1400" dirty="0">
              <a:solidFill>
                <a:schemeClr val="tx1"/>
              </a:solidFill>
              <a:latin typeface="+mj-lt"/>
              <a:cs typeface="+mj-lt"/>
            </a:endParaRPr>
          </a:p>
          <a:p>
            <a:pPr>
              <a:buNone/>
            </a:pPr>
            <a:endParaRPr lang="en-US" altLang="zh-CN" sz="1400" dirty="0">
              <a:solidFill>
                <a:schemeClr val="tx1"/>
              </a:solidFill>
              <a:latin typeface="+mj-lt"/>
              <a:cs typeface="+mj-lt"/>
            </a:endParaRPr>
          </a:p>
          <a:p>
            <a:pPr>
              <a:buNone/>
            </a:pPr>
            <a:r>
              <a:rPr lang="en-US" altLang="zh-CN" sz="1400" dirty="0" err="1">
                <a:solidFill>
                  <a:schemeClr val="tx1"/>
                </a:solidFill>
                <a:latin typeface="+mj-lt"/>
                <a:cs typeface="+mj-lt"/>
                <a:sym typeface="+mn-ea"/>
              </a:rPr>
              <a:t>int</a:t>
            </a:r>
            <a:r>
              <a:rPr lang="en-US" altLang="zh-CN" sz="1400" dirty="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 main()</a:t>
            </a:r>
            <a:endParaRPr lang="en-US" altLang="zh-CN" sz="1400" dirty="0">
              <a:solidFill>
                <a:schemeClr val="tx1"/>
              </a:solidFill>
              <a:latin typeface="+mj-lt"/>
              <a:cs typeface="+mj-lt"/>
            </a:endParaRPr>
          </a:p>
          <a:p>
            <a:pPr>
              <a:buNone/>
            </a:pPr>
            <a:r>
              <a:rPr lang="en-US" altLang="zh-CN" sz="1400" dirty="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{</a:t>
            </a:r>
            <a:endParaRPr lang="en-US" altLang="zh-CN" sz="1400" dirty="0">
              <a:solidFill>
                <a:schemeClr val="tx1"/>
              </a:solidFill>
              <a:latin typeface="+mj-lt"/>
              <a:cs typeface="+mj-lt"/>
            </a:endParaRPr>
          </a:p>
          <a:p>
            <a:pPr>
              <a:buNone/>
            </a:pPr>
            <a:r>
              <a:rPr lang="en-US" altLang="zh-CN" sz="1400" dirty="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    </a:t>
            </a:r>
            <a:r>
              <a:rPr lang="en-US" altLang="zh-CN" sz="1400" dirty="0" err="1">
                <a:solidFill>
                  <a:schemeClr val="tx1"/>
                </a:solidFill>
                <a:latin typeface="+mj-lt"/>
                <a:cs typeface="+mj-lt"/>
                <a:sym typeface="+mn-ea"/>
              </a:rPr>
              <a:t>int</a:t>
            </a:r>
            <a:r>
              <a:rPr lang="en-US" altLang="zh-CN" sz="1400" dirty="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 n, a;</a:t>
            </a:r>
            <a:endParaRPr lang="en-US" altLang="zh-CN" sz="1400" dirty="0">
              <a:solidFill>
                <a:schemeClr val="tx1"/>
              </a:solidFill>
              <a:latin typeface="+mj-lt"/>
              <a:cs typeface="+mj-lt"/>
            </a:endParaRPr>
          </a:p>
          <a:p>
            <a:pPr>
              <a:buNone/>
            </a:pPr>
            <a:r>
              <a:rPr lang="en-US" altLang="zh-CN" sz="1400" dirty="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    </a:t>
            </a:r>
            <a:r>
              <a:rPr lang="en-US" altLang="zh-CN" sz="1400" dirty="0" err="1">
                <a:solidFill>
                  <a:schemeClr val="tx1"/>
                </a:solidFill>
                <a:latin typeface="+mj-lt"/>
                <a:cs typeface="+mj-lt"/>
                <a:sym typeface="+mn-ea"/>
              </a:rPr>
              <a:t>printf</a:t>
            </a:r>
            <a:r>
              <a:rPr lang="en-US" altLang="zh-CN" sz="1400" dirty="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("</a:t>
            </a:r>
            <a:r>
              <a:rPr lang="zh-CN" altLang="en-US" sz="1400" dirty="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请输入一个正整数</a:t>
            </a:r>
            <a:r>
              <a:rPr lang="en-US" altLang="zh-CN" sz="1400" dirty="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:");</a:t>
            </a:r>
            <a:endParaRPr lang="en-US" altLang="zh-CN" sz="1400" dirty="0">
              <a:solidFill>
                <a:schemeClr val="tx1"/>
              </a:solidFill>
              <a:latin typeface="+mj-lt"/>
              <a:cs typeface="+mj-lt"/>
            </a:endParaRPr>
          </a:p>
          <a:p>
            <a:pPr>
              <a:buNone/>
            </a:pPr>
            <a:r>
              <a:rPr lang="en-US" altLang="zh-CN" sz="1400" dirty="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    </a:t>
            </a:r>
            <a:r>
              <a:rPr lang="en-US" altLang="zh-CN" sz="1400" dirty="0" err="1">
                <a:solidFill>
                  <a:schemeClr val="tx1"/>
                </a:solidFill>
                <a:latin typeface="+mj-lt"/>
                <a:cs typeface="+mj-lt"/>
                <a:sym typeface="+mn-ea"/>
              </a:rPr>
              <a:t>scanf</a:t>
            </a:r>
            <a:r>
              <a:rPr lang="en-US" altLang="zh-CN" sz="1400" dirty="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("%d", &amp;n);</a:t>
            </a:r>
            <a:endParaRPr lang="en-US" altLang="zh-CN" sz="1400" dirty="0">
              <a:solidFill>
                <a:schemeClr val="tx1"/>
              </a:solidFill>
              <a:latin typeface="+mj-lt"/>
              <a:cs typeface="+mj-lt"/>
            </a:endParaRPr>
          </a:p>
          <a:p>
            <a:pPr>
              <a:buNone/>
            </a:pPr>
            <a:r>
              <a:rPr lang="en-US" altLang="zh-CN" sz="1400" dirty="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    a = n%2;</a:t>
            </a:r>
            <a:endParaRPr lang="en-US" altLang="zh-CN" sz="1400" dirty="0">
              <a:solidFill>
                <a:schemeClr val="tx1"/>
              </a:solidFill>
              <a:latin typeface="+mj-lt"/>
              <a:cs typeface="+mj-lt"/>
            </a:endParaRPr>
          </a:p>
          <a:p>
            <a:pPr>
              <a:buNone/>
            </a:pPr>
            <a:r>
              <a:rPr lang="en-US" altLang="zh-CN" sz="1400" dirty="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    if( a = 1)</a:t>
            </a:r>
            <a:endParaRPr lang="en-US" altLang="zh-CN" sz="1400" dirty="0">
              <a:solidFill>
                <a:schemeClr val="tx1"/>
              </a:solidFill>
              <a:latin typeface="+mj-lt"/>
              <a:cs typeface="+mj-lt"/>
            </a:endParaRPr>
          </a:p>
          <a:p>
            <a:pPr>
              <a:buNone/>
            </a:pPr>
            <a:r>
              <a:rPr lang="en-US" altLang="zh-CN" sz="1400" dirty="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        </a:t>
            </a:r>
            <a:r>
              <a:rPr lang="en-US" altLang="zh-CN" sz="1400" dirty="0" err="1">
                <a:solidFill>
                  <a:schemeClr val="tx1"/>
                </a:solidFill>
                <a:latin typeface="+mj-lt"/>
                <a:cs typeface="+mj-lt"/>
                <a:sym typeface="+mn-ea"/>
              </a:rPr>
              <a:t>printf</a:t>
            </a:r>
            <a:r>
              <a:rPr lang="en-US" altLang="zh-CN" sz="1400" dirty="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("</a:t>
            </a:r>
            <a:r>
              <a:rPr lang="zh-CN" altLang="en-US" sz="1400" dirty="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这是一个奇数</a:t>
            </a:r>
            <a:r>
              <a:rPr lang="en-US" altLang="zh-CN" sz="1400" dirty="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\n");</a:t>
            </a:r>
            <a:endParaRPr lang="en-US" altLang="zh-CN" sz="1400" dirty="0">
              <a:solidFill>
                <a:schemeClr val="tx1"/>
              </a:solidFill>
              <a:latin typeface="+mj-lt"/>
              <a:cs typeface="+mj-lt"/>
            </a:endParaRPr>
          </a:p>
          <a:p>
            <a:pPr>
              <a:buNone/>
            </a:pPr>
            <a:r>
              <a:rPr lang="en-US" altLang="zh-CN" sz="1400" dirty="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    else</a:t>
            </a:r>
            <a:endParaRPr lang="en-US" altLang="zh-CN" sz="1400" dirty="0">
              <a:solidFill>
                <a:schemeClr val="tx1"/>
              </a:solidFill>
              <a:latin typeface="+mj-lt"/>
              <a:cs typeface="+mj-lt"/>
            </a:endParaRPr>
          </a:p>
          <a:p>
            <a:pPr>
              <a:buNone/>
            </a:pPr>
            <a:r>
              <a:rPr lang="en-US" altLang="zh-CN" sz="1400" dirty="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        </a:t>
            </a:r>
            <a:r>
              <a:rPr lang="en-US" altLang="zh-CN" sz="1400" dirty="0" err="1">
                <a:solidFill>
                  <a:schemeClr val="tx1"/>
                </a:solidFill>
                <a:latin typeface="+mj-lt"/>
                <a:cs typeface="+mj-lt"/>
                <a:sym typeface="+mn-ea"/>
              </a:rPr>
              <a:t>printf</a:t>
            </a:r>
            <a:r>
              <a:rPr lang="en-US" altLang="zh-CN" sz="1400" dirty="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("</a:t>
            </a:r>
            <a:r>
              <a:rPr lang="zh-CN" altLang="en-US" sz="1400" dirty="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这是一个偶数</a:t>
            </a:r>
            <a:r>
              <a:rPr lang="en-US" altLang="zh-CN" sz="1400" dirty="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\n");</a:t>
            </a:r>
            <a:endParaRPr lang="en-US" altLang="zh-CN" sz="1400" dirty="0">
              <a:solidFill>
                <a:schemeClr val="tx1"/>
              </a:solidFill>
              <a:latin typeface="+mj-lt"/>
              <a:cs typeface="+mj-lt"/>
            </a:endParaRPr>
          </a:p>
          <a:p>
            <a:pPr>
              <a:buNone/>
            </a:pPr>
            <a:r>
              <a:rPr lang="en-US" altLang="zh-CN" sz="1400" dirty="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}</a:t>
            </a:r>
            <a:endParaRPr lang="zh-CN" altLang="en-US" sz="1400" dirty="0">
              <a:solidFill>
                <a:schemeClr val="tx1"/>
              </a:solidFill>
              <a:latin typeface="+mj-lt"/>
              <a:cs typeface="+mj-lt"/>
            </a:endParaRPr>
          </a:p>
          <a:p>
            <a:pPr algn="ctr"/>
            <a:endParaRPr lang="zh-CN" altLang="en-US" sz="1400" dirty="0">
              <a:solidFill>
                <a:schemeClr val="tx1"/>
              </a:solidFill>
              <a:latin typeface="+mj-lt"/>
              <a:cs typeface="+mj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79796" y="2304369"/>
            <a:ext cx="4394576" cy="3722989"/>
            <a:chOff x="4379796" y="2019369"/>
            <a:chExt cx="4394576" cy="3722989"/>
          </a:xfrm>
        </p:grpSpPr>
        <p:pic>
          <p:nvPicPr>
            <p:cNvPr id="3699" name="Picture 62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3347" y="3229340"/>
              <a:ext cx="4391025" cy="1400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00" name="Picture 62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9796" y="4487011"/>
              <a:ext cx="4394576" cy="1255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01" name="Picture 62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3346" y="2019369"/>
              <a:ext cx="4391025" cy="12099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4" name="圆角矩形标注 5">
            <a:extLst>
              <a:ext uri="{FF2B5EF4-FFF2-40B4-BE49-F238E27FC236}">
                <a16:creationId xmlns:a16="http://schemas.microsoft.com/office/drawing/2014/main" xmlns="" id="{68C39416-DCFA-4318-A4FA-58E97F2C376B}"/>
              </a:ext>
            </a:extLst>
          </p:cNvPr>
          <p:cNvSpPr/>
          <p:nvPr/>
        </p:nvSpPr>
        <p:spPr>
          <a:xfrm>
            <a:off x="8930005" y="2403257"/>
            <a:ext cx="2499995" cy="2250008"/>
          </a:xfrm>
          <a:prstGeom prst="wedgeRoundRectCallout">
            <a:avLst>
              <a:gd name="adj1" fmla="val -64355"/>
              <a:gd name="adj2" fmla="val 371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发现无论输入奇数还是偶数，程序都判断为奇数。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使用调试工具来定位问题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31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2800"/>
            <a:ext cx="5200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调试方法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调试常用</a:t>
            </a:r>
            <a:r>
              <a:rPr lang="zh-CN" altLang="en-US" sz="24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工具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78CEE5B2-2A61-43F6-B13D-9223A9CC7BA2}"/>
              </a:ext>
            </a:extLst>
          </p:cNvPr>
          <p:cNvGrpSpPr>
            <a:grpSpLocks noChangeAspect="1"/>
          </p:cNvGrpSpPr>
          <p:nvPr/>
        </p:nvGrpSpPr>
        <p:grpSpPr>
          <a:xfrm>
            <a:off x="697955" y="2466289"/>
            <a:ext cx="6612121" cy="2617154"/>
            <a:chOff x="615292" y="2544126"/>
            <a:chExt cx="7380628" cy="2921338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xmlns="" id="{4A47A59D-48EC-4044-8EA0-FCBC2874A06E}"/>
                </a:ext>
              </a:extLst>
            </p:cNvPr>
            <p:cNvGrpSpPr/>
            <p:nvPr/>
          </p:nvGrpSpPr>
          <p:grpSpPr>
            <a:xfrm>
              <a:off x="615292" y="2544126"/>
              <a:ext cx="7380628" cy="2918198"/>
              <a:chOff x="1285852" y="3214686"/>
              <a:chExt cx="9018901" cy="3308808"/>
            </a:xfrm>
          </p:grpSpPr>
          <p:pic>
            <p:nvPicPr>
              <p:cNvPr id="12" name="Picture 3">
                <a:extLst>
                  <a:ext uri="{FF2B5EF4-FFF2-40B4-BE49-F238E27FC236}">
                    <a16:creationId xmlns:a16="http://schemas.microsoft.com/office/drawing/2014/main" xmlns="" id="{99C93CF9-A58E-45CE-9584-8CA76505A3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5852" y="3214686"/>
                <a:ext cx="3888432" cy="7980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4" name="肘形连接符 4">
                <a:extLst>
                  <a:ext uri="{FF2B5EF4-FFF2-40B4-BE49-F238E27FC236}">
                    <a16:creationId xmlns:a16="http://schemas.microsoft.com/office/drawing/2014/main" xmlns="" id="{6A981611-5DDD-4906-90F6-AE4266C4A82F}"/>
                  </a:ext>
                </a:extLst>
              </p:cNvPr>
              <p:cNvCxnSpPr/>
              <p:nvPr/>
            </p:nvCxnSpPr>
            <p:spPr>
              <a:xfrm>
                <a:off x="4526212" y="3718742"/>
                <a:ext cx="1728192" cy="504056"/>
              </a:xfrm>
              <a:prstGeom prst="bentConnector3">
                <a:avLst>
                  <a:gd name="adj1" fmla="val -351"/>
                </a:avLst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5">
                <a:extLst>
                  <a:ext uri="{FF2B5EF4-FFF2-40B4-BE49-F238E27FC236}">
                    <a16:creationId xmlns:a16="http://schemas.microsoft.com/office/drawing/2014/main" xmlns="" id="{4E16BDAB-4406-4970-8610-F1597E896484}"/>
                  </a:ext>
                </a:extLst>
              </p:cNvPr>
              <p:cNvSpPr txBox="1"/>
              <p:nvPr/>
            </p:nvSpPr>
            <p:spPr>
              <a:xfrm>
                <a:off x="6326412" y="5590949"/>
                <a:ext cx="2240212" cy="428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运行到光标</a:t>
                </a:r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xmlns="" id="{4F898D4A-E613-4045-9EAE-9627009604FC}"/>
                  </a:ext>
                </a:extLst>
              </p:cNvPr>
              <p:cNvCxnSpPr>
                <a:endCxn id="17" idx="1"/>
              </p:cNvCxnSpPr>
              <p:nvPr/>
            </p:nvCxnSpPr>
            <p:spPr>
              <a:xfrm>
                <a:off x="4958260" y="3621030"/>
                <a:ext cx="1368151" cy="2392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7">
                <a:extLst>
                  <a:ext uri="{FF2B5EF4-FFF2-40B4-BE49-F238E27FC236}">
                    <a16:creationId xmlns:a16="http://schemas.microsoft.com/office/drawing/2014/main" xmlns="" id="{A9EE0F7B-EB58-4E8A-89B7-24C9CC700233}"/>
                  </a:ext>
                </a:extLst>
              </p:cNvPr>
              <p:cNvSpPr txBox="1"/>
              <p:nvPr/>
            </p:nvSpPr>
            <p:spPr>
              <a:xfrm>
                <a:off x="6326412" y="3430710"/>
                <a:ext cx="1371365" cy="428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终止调试</a:t>
                </a:r>
                <a:endPara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TextBox 8">
                <a:extLst>
                  <a:ext uri="{FF2B5EF4-FFF2-40B4-BE49-F238E27FC236}">
                    <a16:creationId xmlns:a16="http://schemas.microsoft.com/office/drawing/2014/main" xmlns="" id="{B75748F5-5F0E-4866-BB93-342099479051}"/>
                  </a:ext>
                </a:extLst>
              </p:cNvPr>
              <p:cNvSpPr txBox="1"/>
              <p:nvPr/>
            </p:nvSpPr>
            <p:spPr>
              <a:xfrm>
                <a:off x="6326412" y="4078782"/>
                <a:ext cx="1371365" cy="428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中断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调试</a:t>
                </a:r>
              </a:p>
            </p:txBody>
          </p:sp>
          <p:cxnSp>
            <p:nvCxnSpPr>
              <p:cNvPr id="19" name="肘形连接符 9">
                <a:extLst>
                  <a:ext uri="{FF2B5EF4-FFF2-40B4-BE49-F238E27FC236}">
                    <a16:creationId xmlns:a16="http://schemas.microsoft.com/office/drawing/2014/main" xmlns="" id="{22FD0AB1-03CF-4E8B-86B7-A453590E22DF}"/>
                  </a:ext>
                </a:extLst>
              </p:cNvPr>
              <p:cNvCxnSpPr/>
              <p:nvPr/>
            </p:nvCxnSpPr>
            <p:spPr>
              <a:xfrm>
                <a:off x="3014044" y="3790750"/>
                <a:ext cx="3240360" cy="936104"/>
              </a:xfrm>
              <a:prstGeom prst="bentConnector3">
                <a:avLst>
                  <a:gd name="adj1" fmla="val -66"/>
                </a:avLst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0">
                <a:extLst>
                  <a:ext uri="{FF2B5EF4-FFF2-40B4-BE49-F238E27FC236}">
                    <a16:creationId xmlns:a16="http://schemas.microsoft.com/office/drawing/2014/main" xmlns="" id="{D8094049-2A15-4712-9423-3F0CFC960383}"/>
                  </a:ext>
                </a:extLst>
              </p:cNvPr>
              <p:cNvSpPr txBox="1"/>
              <p:nvPr/>
            </p:nvSpPr>
            <p:spPr>
              <a:xfrm>
                <a:off x="6326412" y="4582839"/>
                <a:ext cx="3978341" cy="428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单步进入（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step into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</a:p>
            </p:txBody>
          </p:sp>
          <p:cxnSp>
            <p:nvCxnSpPr>
              <p:cNvPr id="25" name="肘形连接符 11">
                <a:extLst>
                  <a:ext uri="{FF2B5EF4-FFF2-40B4-BE49-F238E27FC236}">
                    <a16:creationId xmlns:a16="http://schemas.microsoft.com/office/drawing/2014/main" xmlns="" id="{9D1FD809-060F-457F-988C-B839811F16F0}"/>
                  </a:ext>
                </a:extLst>
              </p:cNvPr>
              <p:cNvCxnSpPr/>
              <p:nvPr/>
            </p:nvCxnSpPr>
            <p:spPr>
              <a:xfrm>
                <a:off x="2509988" y="3790750"/>
                <a:ext cx="3816424" cy="1440160"/>
              </a:xfrm>
              <a:prstGeom prst="bentConnector3">
                <a:avLst>
                  <a:gd name="adj1" fmla="val -238"/>
                </a:avLst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12">
                <a:extLst>
                  <a:ext uri="{FF2B5EF4-FFF2-40B4-BE49-F238E27FC236}">
                    <a16:creationId xmlns:a16="http://schemas.microsoft.com/office/drawing/2014/main" xmlns="" id="{A8F64301-B43D-4790-8EDE-65F56459C198}"/>
                  </a:ext>
                </a:extLst>
              </p:cNvPr>
              <p:cNvSpPr txBox="1"/>
              <p:nvPr/>
            </p:nvSpPr>
            <p:spPr>
              <a:xfrm>
                <a:off x="6326412" y="5086894"/>
                <a:ext cx="3211297" cy="428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运行一行（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next line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</a:p>
            </p:txBody>
          </p:sp>
          <p:cxnSp>
            <p:nvCxnSpPr>
              <p:cNvPr id="27" name="肘形连接符 13">
                <a:extLst>
                  <a:ext uri="{FF2B5EF4-FFF2-40B4-BE49-F238E27FC236}">
                    <a16:creationId xmlns:a16="http://schemas.microsoft.com/office/drawing/2014/main" xmlns="" id="{25046E81-6AE1-4B48-9DA3-29B02D2E3FA1}"/>
                  </a:ext>
                </a:extLst>
              </p:cNvPr>
              <p:cNvCxnSpPr/>
              <p:nvPr/>
            </p:nvCxnSpPr>
            <p:spPr>
              <a:xfrm>
                <a:off x="2077940" y="3790750"/>
                <a:ext cx="4248472" cy="2016224"/>
              </a:xfrm>
              <a:prstGeom prst="bentConnector3">
                <a:avLst>
                  <a:gd name="adj1" fmla="val 11"/>
                </a:avLst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14">
                <a:extLst>
                  <a:ext uri="{FF2B5EF4-FFF2-40B4-BE49-F238E27FC236}">
                    <a16:creationId xmlns:a16="http://schemas.microsoft.com/office/drawing/2014/main" xmlns="" id="{5449972B-B4BB-440A-827D-DEF41ECC5105}"/>
                  </a:ext>
                </a:extLst>
              </p:cNvPr>
              <p:cNvSpPr txBox="1"/>
              <p:nvPr/>
            </p:nvSpPr>
            <p:spPr>
              <a:xfrm>
                <a:off x="6326412" y="6095007"/>
                <a:ext cx="2240212" cy="428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开始调试</a:t>
                </a:r>
                <a:r>
                  <a:rPr lang="en-US" altLang="zh-CN" sz="16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\</a:t>
                </a:r>
                <a:r>
                  <a:rPr lang="zh-CN" altLang="en-US" sz="16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继续</a:t>
                </a:r>
                <a:endPara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9" name="肘形连接符 15">
                <a:extLst>
                  <a:ext uri="{FF2B5EF4-FFF2-40B4-BE49-F238E27FC236}">
                    <a16:creationId xmlns:a16="http://schemas.microsoft.com/office/drawing/2014/main" xmlns="" id="{A96F66AE-29A5-414A-9586-FD9E1391F8C8}"/>
                  </a:ext>
                </a:extLst>
              </p:cNvPr>
              <p:cNvCxnSpPr/>
              <p:nvPr/>
            </p:nvCxnSpPr>
            <p:spPr>
              <a:xfrm>
                <a:off x="1717900" y="3790750"/>
                <a:ext cx="4608512" cy="2520280"/>
              </a:xfrm>
              <a:prstGeom prst="bentConnector3">
                <a:avLst>
                  <a:gd name="adj1" fmla="val 76"/>
                </a:avLst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圆角矩形 16">
                <a:extLst>
                  <a:ext uri="{FF2B5EF4-FFF2-40B4-BE49-F238E27FC236}">
                    <a16:creationId xmlns:a16="http://schemas.microsoft.com/office/drawing/2014/main" xmlns="" id="{7D84235A-2645-4E88-9E2E-BD4A30CBE447}"/>
                  </a:ext>
                </a:extLst>
              </p:cNvPr>
              <p:cNvSpPr/>
              <p:nvPr/>
            </p:nvSpPr>
            <p:spPr>
              <a:xfrm>
                <a:off x="6357950" y="5072074"/>
                <a:ext cx="2854265" cy="433588"/>
              </a:xfrm>
              <a:prstGeom prst="roundRect">
                <a:avLst/>
              </a:prstGeom>
              <a:noFill/>
              <a:ln w="158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圆角矩形 17">
                <a:extLst>
                  <a:ext uri="{FF2B5EF4-FFF2-40B4-BE49-F238E27FC236}">
                    <a16:creationId xmlns:a16="http://schemas.microsoft.com/office/drawing/2014/main" xmlns="" id="{D4DD6514-9995-4C37-BD01-3E65C02321E9}"/>
                  </a:ext>
                </a:extLst>
              </p:cNvPr>
              <p:cNvSpPr/>
              <p:nvPr/>
            </p:nvSpPr>
            <p:spPr>
              <a:xfrm>
                <a:off x="6357950" y="5572140"/>
                <a:ext cx="2854265" cy="395893"/>
              </a:xfrm>
              <a:prstGeom prst="roundRect">
                <a:avLst/>
              </a:prstGeom>
              <a:noFill/>
              <a:ln w="158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圆角矩形 17">
              <a:extLst>
                <a:ext uri="{FF2B5EF4-FFF2-40B4-BE49-F238E27FC236}">
                  <a16:creationId xmlns:a16="http://schemas.microsoft.com/office/drawing/2014/main" xmlns="" id="{5D66F91A-C99F-4995-8F92-1A65BC8979CB}"/>
                </a:ext>
              </a:extLst>
            </p:cNvPr>
            <p:cNvSpPr/>
            <p:nvPr/>
          </p:nvSpPr>
          <p:spPr>
            <a:xfrm>
              <a:off x="4742354" y="5048916"/>
              <a:ext cx="2335790" cy="416548"/>
            </a:xfrm>
            <a:prstGeom prst="roundRect">
              <a:avLst/>
            </a:prstGeom>
            <a:noFill/>
            <a:ln w="158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9EF48CA3-9F7A-466C-8752-F69BC5825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567" y="2428189"/>
            <a:ext cx="4324478" cy="305561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455317D-E561-4EC0-94D9-D54F59172D2A}"/>
              </a:ext>
            </a:extLst>
          </p:cNvPr>
          <p:cNvSpPr/>
          <p:nvPr/>
        </p:nvSpPr>
        <p:spPr>
          <a:xfrm>
            <a:off x="1968537" y="183190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常用工具栏</a:t>
            </a:r>
            <a:endParaRPr lang="zh-CN" altLang="en-US" sz="2400" b="1" dirty="0">
              <a:solidFill>
                <a:srgbClr val="1F4E79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17ECC9C8-9419-42A3-9B41-3B09F58EF2F2}"/>
              </a:ext>
            </a:extLst>
          </p:cNvPr>
          <p:cNvSpPr/>
          <p:nvPr/>
        </p:nvSpPr>
        <p:spPr>
          <a:xfrm>
            <a:off x="8547137" y="183190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打开监视窗</a:t>
            </a:r>
            <a:endParaRPr lang="zh-CN" altLang="en-US" sz="2400" b="1" dirty="0">
              <a:solidFill>
                <a:srgbClr val="1F4E79"/>
              </a:solidFill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8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48f5301-91d9-4324-a64a-050410bbde6a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10028</TotalTime>
  <Words>829</Words>
  <Application>Microsoft Office PowerPoint</Application>
  <PresentationFormat>宽屏</PresentationFormat>
  <Paragraphs>219</Paragraphs>
  <Slides>18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宋体</vt:lpstr>
      <vt:lpstr>微软雅黑</vt:lpstr>
      <vt:lpstr>Arial</vt:lpstr>
      <vt:lpstr>Calibri</vt:lpstr>
      <vt:lpstr>Calibri Light</vt:lpstr>
      <vt:lpstr>Cambria Math</vt:lpstr>
      <vt:lpstr>Impact</vt:lpstr>
      <vt:lpstr>Times New Roman</vt:lpstr>
      <vt:lpstr>Wingdings</vt:lpstr>
      <vt:lpstr>Wingdings 2</vt:lpstr>
      <vt:lpstr>Office 主题</vt:lpstr>
      <vt:lpstr>自定义设计方案</vt:lpstr>
      <vt:lpstr>Bitmap Image</vt:lpstr>
      <vt:lpstr>BMP 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lenovo</cp:lastModifiedBy>
  <cp:revision>486</cp:revision>
  <dcterms:created xsi:type="dcterms:W3CDTF">2016-04-09T13:02:00Z</dcterms:created>
  <dcterms:modified xsi:type="dcterms:W3CDTF">2020-10-15T01:58:37Z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