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322" r:id="rId3"/>
    <p:sldId id="324" r:id="rId4"/>
    <p:sldId id="297" r:id="rId5"/>
    <p:sldId id="327" r:id="rId6"/>
    <p:sldId id="307" r:id="rId7"/>
    <p:sldId id="308" r:id="rId8"/>
    <p:sldId id="314" r:id="rId9"/>
    <p:sldId id="328" r:id="rId10"/>
    <p:sldId id="315" r:id="rId11"/>
    <p:sldId id="326" r:id="rId12"/>
    <p:sldId id="329" r:id="rId13"/>
    <p:sldId id="330" r:id="rId14"/>
    <p:sldId id="323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 autoAdjust="0"/>
    <p:restoredTop sz="75065" autoAdjust="0"/>
  </p:normalViewPr>
  <p:slideViewPr>
    <p:cSldViewPr snapToGrid="0">
      <p:cViewPr varScale="1">
        <p:scale>
          <a:sx n="87" d="100"/>
          <a:sy n="87" d="100"/>
        </p:scale>
        <p:origin x="14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52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0E8E-B145-4FC0-B3F5-88616996E7C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F39E9-F60F-4776-B545-3ACE882E0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42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0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4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1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1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64529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85409"/>
      </p:ext>
    </p:extLst>
  </p:cSld>
  <p:clrMapOvr>
    <a:masterClrMapping/>
  </p:clrMapOvr>
  <p:transition spd="slow" advTm="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3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4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8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9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53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4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6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D91A-8275-4C29-80FF-E72C08F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1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断点调试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素数探求、国王的许诺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国王的许诺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04925" y="1208996"/>
            <a:ext cx="98964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相传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国际象棋是古印度舍罕王的宰相达依尔发明的。舍罕王十分喜欢象棋，决定让宰相自己选择何种赏赐。这位聪明的宰相指着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8x8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格的象棋盘说：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陛下，请您赏给我一些麦子吧，就在棋盘的第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个格子中放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粒，第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格中放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粒，第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格中放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粒，以后每一格都比前一格增加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倍，依此放完棋盘上的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个格子，我就感恩不尽了。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舍罕王让人扛来一袋麦子，他要兑现他的许诺。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请问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：国王能兑现他的许诺吗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利用前项计算后项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“直接计算累加的通项”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累加方法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，编程计算舍罕王共需要多少麦子赏赐他的宰相，这些麦子相当于多少立方米（已知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麦子约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1.42e8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粒）</a:t>
            </a:r>
          </a:p>
          <a:p>
            <a:pPr indent="457200">
              <a:lnSpc>
                <a:spcPct val="150000"/>
              </a:lnSpc>
            </a:pP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35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04925" y="1090615"/>
            <a:ext cx="100869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用上节课和这节课所学的调试方式，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的一个程序，截图并分析变量的变化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844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4"/>
          <p:cNvSpPr txBox="1"/>
          <p:nvPr/>
        </p:nvSpPr>
        <p:spPr>
          <a:xfrm>
            <a:off x="1587600" y="262800"/>
            <a:ext cx="52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知识点回顾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76454" y="1626227"/>
            <a:ext cx="9086850" cy="4089309"/>
            <a:chOff x="1376454" y="1626227"/>
            <a:chExt cx="9086850" cy="4089309"/>
          </a:xfrm>
        </p:grpSpPr>
        <p:sp>
          <p:nvSpPr>
            <p:cNvPr id="6" name="矩形 5"/>
            <p:cNvSpPr/>
            <p:nvPr/>
          </p:nvSpPr>
          <p:spPr>
            <a:xfrm>
              <a:off x="2298791" y="1626227"/>
              <a:ext cx="6386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lvl="1">
                <a:buClr>
                  <a:schemeClr val="accent2"/>
                </a:buClr>
                <a:buSzPct val="75000"/>
                <a:buFont typeface="Wingdings" charset="2"/>
                <a:buNone/>
                <a:defRPr/>
              </a:pPr>
              <a:r>
                <a: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rPr>
                <a:t>for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 (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表达式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1 ;  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表达式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2;  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表达式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3)</a:t>
              </a:r>
            </a:p>
            <a:p>
              <a:pPr lvl="1">
                <a:buClr>
                  <a:schemeClr val="accent2"/>
                </a:buClr>
                <a:buSzPct val="75000"/>
                <a:buFont typeface="Wingding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{</a:t>
              </a:r>
            </a:p>
            <a:p>
              <a:pPr lvl="1">
                <a:buClr>
                  <a:schemeClr val="accent2"/>
                </a:buClr>
                <a:buSzPct val="75000"/>
                <a:buFont typeface="Wingding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		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循环体  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Times New Roman" charset="0"/>
                </a:rPr>
                <a:t>̶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  由语句序列组成</a:t>
              </a:r>
              <a:endParaRPr lang="en-US" altLang="zh-CN" sz="2400" b="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lvl="1">
                <a:buClr>
                  <a:schemeClr val="accent2"/>
                </a:buClr>
                <a:buSzPct val="75000"/>
                <a:buFont typeface="Wingding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300879" y="3696327"/>
              <a:ext cx="3378200" cy="201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1pPr>
              <a:lvl2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charset="2"/>
                <a:buChar char="Þ"/>
                <a:defRPr sz="2800">
                  <a:solidFill>
                    <a:srgbClr val="333399"/>
                  </a:solidFill>
                  <a:latin typeface="黑体" charset="0"/>
                  <a:ea typeface="黑体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charset="2"/>
                <a:buChar char=""/>
                <a:defRPr sz="2400">
                  <a:solidFill>
                    <a:srgbClr val="3333CC"/>
                  </a:solidFill>
                  <a:latin typeface="黑体" charset="0"/>
                  <a:ea typeface="黑体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charset="2"/>
                <a:buChar char="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charset="2"/>
                <a:buChar char="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charset="2"/>
                <a:buChar char="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charset="2"/>
                <a:buChar char="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charset="2"/>
                <a:buChar char="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charset="2"/>
                <a:buChar char=""/>
                <a:defRPr sz="2000">
                  <a:solidFill>
                    <a:schemeClr val="tx1"/>
                  </a:solidFill>
                  <a:latin typeface="黑体" charset="0"/>
                  <a:ea typeface="黑体" charset="0"/>
                  <a:cs typeface="Arial" charset="0"/>
                </a:defRPr>
              </a:lvl9pPr>
            </a:lstStyle>
            <a:p>
              <a:pPr lvl="1" eaLnBrk="1" hangingPunct="1">
                <a:lnSpc>
                  <a:spcPct val="115000"/>
                </a:lnSpc>
                <a:buFont typeface="Monotype Sorts" charset="2"/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do</a:t>
              </a:r>
            </a:p>
            <a:p>
              <a:pPr lvl="1" eaLnBrk="1" hangingPunct="1">
                <a:lnSpc>
                  <a:spcPct val="115000"/>
                </a:lnSpc>
                <a:buFont typeface="Monotype Sorts" charset="2"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lvl="1" eaLnBrk="1" hangingPunct="1">
                <a:lnSpc>
                  <a:spcPct val="115000"/>
                </a:lnSpc>
                <a:buFont typeface="Monotype Sorts" charset="2"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  <a:endPara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 eaLnBrk="1" hangingPunct="1">
                <a:lnSpc>
                  <a:spcPct val="115000"/>
                </a:lnSpc>
                <a:buFont typeface="Monotype Sorts" charset="2"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r>
                <a:rPr lang="en-US" altLang="zh-CN" sz="2400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lang="en-US" altLang="zh-CN" sz="2400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表达式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) ;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294029" y="3702677"/>
              <a:ext cx="3378200" cy="201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marL="342900" indent="-3429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charset="2"/>
                <a:defRPr sz="20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lvl="1"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charset="2"/>
                <a:buNone/>
                <a:defRPr/>
              </a:pPr>
              <a:r>
                <a: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  <a:cs typeface="Arial" charset="0"/>
                </a:rPr>
                <a:t>while</a:t>
              </a:r>
              <a:r>
                <a:rPr lang="en-US" altLang="zh-CN" sz="2400" b="0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 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(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表达式</a:t>
              </a: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)</a:t>
              </a:r>
              <a:endParaRPr lang="en-US" altLang="zh-CN" sz="2400" b="0" dirty="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lvl="1"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{</a:t>
              </a:r>
            </a:p>
            <a:p>
              <a:pPr lvl="1"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	</a:t>
              </a:r>
              <a:r>
                <a:rPr lang="zh-CN" altLang="en-US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循环体</a:t>
              </a:r>
              <a:endParaRPr lang="en-US" altLang="zh-CN" sz="2400" b="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lvl="1"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charset="2"/>
                <a:buNone/>
                <a:defRPr/>
              </a:pPr>
              <a:r>
                <a:rPr lang="en-US" altLang="zh-CN" sz="2400" b="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}</a:t>
              </a:r>
              <a:r>
                <a:rPr lang="en-US" altLang="zh-CN" sz="2400" b="0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 </a:t>
              </a:r>
              <a:endParaRPr lang="en-US" altLang="zh-CN" sz="2400" b="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1376454" y="2408864"/>
              <a:ext cx="893762" cy="2682875"/>
              <a:chOff x="236334" y="2466924"/>
              <a:chExt cx="893831" cy="2683046"/>
            </a:xfrm>
          </p:grpSpPr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V="1">
                <a:off x="698332" y="2466924"/>
                <a:ext cx="431833" cy="138915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Font typeface="Monotype Sorts" charset="2"/>
                  <a:buNone/>
                  <a:defRPr/>
                </a:pPr>
                <a:endParaRPr lang="zh-CN" altLang="en-US" sz="24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36334" y="3025760"/>
                <a:ext cx="441359" cy="169873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当型循环</a:t>
                </a:r>
                <a:endParaRPr lang="en-US" altLang="zh-CN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90394" y="3856076"/>
                <a:ext cx="422308" cy="12938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Font typeface="Monotype Sorts" charset="2"/>
                  <a:buNone/>
                  <a:defRPr/>
                </a:pPr>
                <a:endParaRPr lang="zh-CN" altLang="en-US" sz="24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1"/>
            <p:cNvGrpSpPr>
              <a:grpSpLocks/>
            </p:cNvGrpSpPr>
            <p:nvPr/>
          </p:nvGrpSpPr>
          <p:grpSpPr bwMode="auto">
            <a:xfrm>
              <a:off x="9696541" y="2939089"/>
              <a:ext cx="766763" cy="2132013"/>
              <a:chOff x="-88366" y="2917722"/>
              <a:chExt cx="765846" cy="2132518"/>
            </a:xfrm>
          </p:grpSpPr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36683" y="2917722"/>
                <a:ext cx="440797" cy="21325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charset="2"/>
                  <a:defRPr sz="20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r>
                  <a:rPr lang="zh-CN" altLang="en-US" sz="24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直到型循环</a:t>
                </a:r>
                <a:endParaRPr lang="en-US" altLang="zh-CN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H="1">
                <a:off x="-88366" y="3843454"/>
                <a:ext cx="325049" cy="11321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chemeClr val="tx2"/>
                  </a:buClr>
                  <a:buSzPct val="80000"/>
                  <a:buFont typeface="Wingdings" pitchFamily="2" charset="2"/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20000"/>
                  </a:spcBef>
                  <a:buClr>
                    <a:srgbClr val="FFCC66"/>
                  </a:buClr>
                  <a:buFont typeface="Monotype Sorts" charset="2"/>
                  <a:buNone/>
                  <a:defRPr/>
                </a:pPr>
                <a:endParaRPr lang="zh-CN" altLang="en-US" sz="24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9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断点调试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497496" y="1417988"/>
            <a:ext cx="78850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循环语句及循环的控制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熟悉集成环境下的断点调试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7041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31624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ECBBFB4-83D0-454B-9CAB-DC85F07C2C73}"/>
              </a:ext>
            </a:extLst>
          </p:cNvPr>
          <p:cNvGrpSpPr/>
          <p:nvPr/>
        </p:nvGrpSpPr>
        <p:grpSpPr>
          <a:xfrm>
            <a:off x="1534160" y="3165370"/>
            <a:ext cx="9255760" cy="1409121"/>
            <a:chOff x="2476720" y="3094250"/>
            <a:chExt cx="7520719" cy="1409121"/>
          </a:xfrm>
        </p:grpSpPr>
        <p:sp>
          <p:nvSpPr>
            <p:cNvPr id="23" name="圆角矩形 66">
              <a:extLst>
                <a:ext uri="{FF2B5EF4-FFF2-40B4-BE49-F238E27FC236}">
                  <a16:creationId xmlns:a16="http://schemas.microsoft.com/office/drawing/2014/main" xmlns="" id="{6FDF3D95-0CD2-4C10-915B-118A3870C0FE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78">
              <a:extLst>
                <a:ext uri="{FF2B5EF4-FFF2-40B4-BE49-F238E27FC236}">
                  <a16:creationId xmlns:a16="http://schemas.microsoft.com/office/drawing/2014/main" xmlns="" id="{3BBCEE5E-4340-43F8-A0BB-841CFBB98490}"/>
                </a:ext>
              </a:extLst>
            </p:cNvPr>
            <p:cNvSpPr txBox="1"/>
            <p:nvPr/>
          </p:nvSpPr>
          <p:spPr>
            <a:xfrm>
              <a:off x="4716052" y="3611062"/>
              <a:ext cx="49077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程序运行到断点处暂停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68D9A67D-AA61-4015-9A9D-F1E66FF3E782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endPara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断点</a:t>
              </a:r>
              <a:endPara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7436809-626E-4E58-A303-DFA18140BBF9}"/>
              </a:ext>
            </a:extLst>
          </p:cNvPr>
          <p:cNvGrpSpPr/>
          <p:nvPr/>
        </p:nvGrpSpPr>
        <p:grpSpPr>
          <a:xfrm>
            <a:off x="1534160" y="1377210"/>
            <a:ext cx="9255760" cy="1409121"/>
            <a:chOff x="2497040" y="1377210"/>
            <a:chExt cx="7520719" cy="1409121"/>
          </a:xfrm>
        </p:grpSpPr>
        <p:sp>
          <p:nvSpPr>
            <p:cNvPr id="40" name="圆角矩形 66">
              <a:extLst>
                <a:ext uri="{FF2B5EF4-FFF2-40B4-BE49-F238E27FC236}">
                  <a16:creationId xmlns:a16="http://schemas.microsoft.com/office/drawing/2014/main" xmlns="" id="{C52C0C9D-4CFE-454B-9B48-3F96CB986804}"/>
                </a:ext>
              </a:extLst>
            </p:cNvPr>
            <p:cNvSpPr/>
            <p:nvPr/>
          </p:nvSpPr>
          <p:spPr>
            <a:xfrm>
              <a:off x="3771315" y="137721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TextBox 78">
              <a:extLst>
                <a:ext uri="{FF2B5EF4-FFF2-40B4-BE49-F238E27FC236}">
                  <a16:creationId xmlns:a16="http://schemas.microsoft.com/office/drawing/2014/main" xmlns="" id="{CCA4493F-1BD6-4711-BB8D-BA02E94B13BD}"/>
                </a:ext>
              </a:extLst>
            </p:cNvPr>
            <p:cNvSpPr txBox="1"/>
            <p:nvPr/>
          </p:nvSpPr>
          <p:spPr>
            <a:xfrm>
              <a:off x="4736373" y="1830263"/>
              <a:ext cx="5174065" cy="407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程序逐行运行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xmlns="" id="{BE010A86-4636-4C95-B5EA-467BC28DC5A7}"/>
                </a:ext>
              </a:extLst>
            </p:cNvPr>
            <p:cNvSpPr/>
            <p:nvPr/>
          </p:nvSpPr>
          <p:spPr>
            <a:xfrm>
              <a:off x="2497040" y="137857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单步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调试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247B2DF6-22FC-4E87-B1B9-2D40F166E7A9}"/>
              </a:ext>
            </a:extLst>
          </p:cNvPr>
          <p:cNvGrpSpPr/>
          <p:nvPr/>
        </p:nvGrpSpPr>
        <p:grpSpPr>
          <a:xfrm>
            <a:off x="1534160" y="4953530"/>
            <a:ext cx="9255760" cy="1409121"/>
            <a:chOff x="2476720" y="3094250"/>
            <a:chExt cx="7520719" cy="1409121"/>
          </a:xfrm>
        </p:grpSpPr>
        <p:sp>
          <p:nvSpPr>
            <p:cNvPr id="44" name="圆角矩形 66">
              <a:extLst>
                <a:ext uri="{FF2B5EF4-FFF2-40B4-BE49-F238E27FC236}">
                  <a16:creationId xmlns:a16="http://schemas.microsoft.com/office/drawing/2014/main" xmlns="" id="{7698577E-455E-4C2D-A500-930BE33CFC3C}"/>
                </a:ext>
              </a:extLst>
            </p:cNvPr>
            <p:cNvSpPr/>
            <p:nvPr/>
          </p:nvSpPr>
          <p:spPr>
            <a:xfrm>
              <a:off x="3750995" y="3094250"/>
              <a:ext cx="6246444" cy="140912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xmlns="" id="{FDE56522-E4CF-4A16-9B43-E1B9E3D6F372}"/>
                </a:ext>
              </a:extLst>
            </p:cNvPr>
            <p:cNvSpPr txBox="1"/>
            <p:nvPr/>
          </p:nvSpPr>
          <p:spPr>
            <a:xfrm>
              <a:off x="4716053" y="3645013"/>
              <a:ext cx="49077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查看关注变量随着程序运行的变化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xmlns="" id="{1D128860-BDE5-478E-9EB3-163EA570F50E}"/>
                </a:ext>
              </a:extLst>
            </p:cNvPr>
            <p:cNvSpPr/>
            <p:nvPr/>
          </p:nvSpPr>
          <p:spPr>
            <a:xfrm>
              <a:off x="2476720" y="3095616"/>
              <a:ext cx="1892079" cy="1403894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监视窗</a:t>
              </a:r>
              <a:endPara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调试常用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8CEE5B2-2A61-43F6-B13D-9223A9CC7BA2}"/>
              </a:ext>
            </a:extLst>
          </p:cNvPr>
          <p:cNvGrpSpPr>
            <a:grpSpLocks noChangeAspect="1"/>
          </p:cNvGrpSpPr>
          <p:nvPr/>
        </p:nvGrpSpPr>
        <p:grpSpPr>
          <a:xfrm>
            <a:off x="697955" y="2466289"/>
            <a:ext cx="6612121" cy="2617154"/>
            <a:chOff x="615292" y="2544126"/>
            <a:chExt cx="7380628" cy="292133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4A47A59D-48EC-4044-8EA0-FCBC2874A06E}"/>
                </a:ext>
              </a:extLst>
            </p:cNvPr>
            <p:cNvGrpSpPr/>
            <p:nvPr/>
          </p:nvGrpSpPr>
          <p:grpSpPr>
            <a:xfrm>
              <a:off x="615292" y="2544126"/>
              <a:ext cx="7380628" cy="2918198"/>
              <a:chOff x="1285852" y="3214686"/>
              <a:chExt cx="9018901" cy="3308808"/>
            </a:xfrm>
          </p:grpSpPr>
          <p:pic>
            <p:nvPicPr>
              <p:cNvPr id="12" name="Picture 3">
                <a:extLst>
                  <a:ext uri="{FF2B5EF4-FFF2-40B4-BE49-F238E27FC236}">
                    <a16:creationId xmlns:a16="http://schemas.microsoft.com/office/drawing/2014/main" xmlns="" id="{99C93CF9-A58E-45CE-9584-8CA76505A3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5852" y="3214686"/>
                <a:ext cx="3888432" cy="798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" name="肘形连接符 4">
                <a:extLst>
                  <a:ext uri="{FF2B5EF4-FFF2-40B4-BE49-F238E27FC236}">
                    <a16:creationId xmlns:a16="http://schemas.microsoft.com/office/drawing/2014/main" xmlns="" id="{6A981611-5DDD-4906-90F6-AE4266C4A82F}"/>
                  </a:ext>
                </a:extLst>
              </p:cNvPr>
              <p:cNvCxnSpPr/>
              <p:nvPr/>
            </p:nvCxnSpPr>
            <p:spPr>
              <a:xfrm>
                <a:off x="4526212" y="3718742"/>
                <a:ext cx="1728192" cy="504056"/>
              </a:xfrm>
              <a:prstGeom prst="bentConnector3">
                <a:avLst>
                  <a:gd name="adj1" fmla="val -35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xmlns="" id="{4E16BDAB-4406-4970-8610-F1597E896484}"/>
                  </a:ext>
                </a:extLst>
              </p:cNvPr>
              <p:cNvSpPr txBox="1"/>
              <p:nvPr/>
            </p:nvSpPr>
            <p:spPr>
              <a:xfrm>
                <a:off x="6326412" y="5590949"/>
                <a:ext cx="2240212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运行到光标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xmlns="" id="{4F898D4A-E613-4045-9EAE-9627009604FC}"/>
                  </a:ext>
                </a:extLst>
              </p:cNvPr>
              <p:cNvCxnSpPr>
                <a:endCxn id="17" idx="1"/>
              </p:cNvCxnSpPr>
              <p:nvPr/>
            </p:nvCxnSpPr>
            <p:spPr>
              <a:xfrm>
                <a:off x="4958260" y="3621030"/>
                <a:ext cx="1368151" cy="23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xmlns="" id="{A9EE0F7B-EB58-4E8A-89B7-24C9CC700233}"/>
                  </a:ext>
                </a:extLst>
              </p:cNvPr>
              <p:cNvSpPr txBox="1"/>
              <p:nvPr/>
            </p:nvSpPr>
            <p:spPr>
              <a:xfrm>
                <a:off x="6326412" y="3430710"/>
                <a:ext cx="1371365" cy="42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终止调试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xmlns="" id="{B75748F5-5F0E-4866-BB93-342099479051}"/>
                  </a:ext>
                </a:extLst>
              </p:cNvPr>
              <p:cNvSpPr txBox="1"/>
              <p:nvPr/>
            </p:nvSpPr>
            <p:spPr>
              <a:xfrm>
                <a:off x="6326412" y="4078782"/>
                <a:ext cx="1371365" cy="42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中断调试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肘形连接符 9">
                <a:extLst>
                  <a:ext uri="{FF2B5EF4-FFF2-40B4-BE49-F238E27FC236}">
                    <a16:creationId xmlns:a16="http://schemas.microsoft.com/office/drawing/2014/main" xmlns="" id="{22FD0AB1-03CF-4E8B-86B7-A453590E22DF}"/>
                  </a:ext>
                </a:extLst>
              </p:cNvPr>
              <p:cNvCxnSpPr/>
              <p:nvPr/>
            </p:nvCxnSpPr>
            <p:spPr>
              <a:xfrm>
                <a:off x="3014044" y="3790750"/>
                <a:ext cx="3240360" cy="936104"/>
              </a:xfrm>
              <a:prstGeom prst="bentConnector3">
                <a:avLst>
                  <a:gd name="adj1" fmla="val -66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xmlns="" id="{D8094049-2A15-4712-9423-3F0CFC960383}"/>
                  </a:ext>
                </a:extLst>
              </p:cNvPr>
              <p:cNvSpPr txBox="1"/>
              <p:nvPr/>
            </p:nvSpPr>
            <p:spPr>
              <a:xfrm>
                <a:off x="6326412" y="4582839"/>
                <a:ext cx="3978341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单步进入（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 into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cxnSp>
            <p:nvCxnSpPr>
              <p:cNvPr id="25" name="肘形连接符 11">
                <a:extLst>
                  <a:ext uri="{FF2B5EF4-FFF2-40B4-BE49-F238E27FC236}">
                    <a16:creationId xmlns:a16="http://schemas.microsoft.com/office/drawing/2014/main" xmlns="" id="{9D1FD809-060F-457F-988C-B839811F16F0}"/>
                  </a:ext>
                </a:extLst>
              </p:cNvPr>
              <p:cNvCxnSpPr/>
              <p:nvPr/>
            </p:nvCxnSpPr>
            <p:spPr>
              <a:xfrm>
                <a:off x="2509988" y="3790750"/>
                <a:ext cx="3816424" cy="1440160"/>
              </a:xfrm>
              <a:prstGeom prst="bentConnector3">
                <a:avLst>
                  <a:gd name="adj1" fmla="val -238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xmlns="" id="{A8F64301-B43D-4790-8EDE-65F56459C198}"/>
                  </a:ext>
                </a:extLst>
              </p:cNvPr>
              <p:cNvSpPr txBox="1"/>
              <p:nvPr/>
            </p:nvSpPr>
            <p:spPr>
              <a:xfrm>
                <a:off x="6326412" y="5086894"/>
                <a:ext cx="3211297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运行一行（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 line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cxnSp>
            <p:nvCxnSpPr>
              <p:cNvPr id="27" name="肘形连接符 13">
                <a:extLst>
                  <a:ext uri="{FF2B5EF4-FFF2-40B4-BE49-F238E27FC236}">
                    <a16:creationId xmlns:a16="http://schemas.microsoft.com/office/drawing/2014/main" xmlns="" id="{25046E81-6AE1-4B48-9DA3-29B02D2E3FA1}"/>
                  </a:ext>
                </a:extLst>
              </p:cNvPr>
              <p:cNvCxnSpPr/>
              <p:nvPr/>
            </p:nvCxnSpPr>
            <p:spPr>
              <a:xfrm>
                <a:off x="2077940" y="3790750"/>
                <a:ext cx="4248472" cy="2016224"/>
              </a:xfrm>
              <a:prstGeom prst="bentConnector3">
                <a:avLst>
                  <a:gd name="adj1" fmla="val 1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xmlns="" id="{5449972B-B4BB-440A-827D-DEF41ECC5105}"/>
                  </a:ext>
                </a:extLst>
              </p:cNvPr>
              <p:cNvSpPr txBox="1"/>
              <p:nvPr/>
            </p:nvSpPr>
            <p:spPr>
              <a:xfrm>
                <a:off x="6326412" y="6095007"/>
                <a:ext cx="2604461" cy="4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开始调试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\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继续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肘形连接符 15">
                <a:extLst>
                  <a:ext uri="{FF2B5EF4-FFF2-40B4-BE49-F238E27FC236}">
                    <a16:creationId xmlns:a16="http://schemas.microsoft.com/office/drawing/2014/main" xmlns="" id="{A96F66AE-29A5-414A-9586-FD9E1391F8C8}"/>
                  </a:ext>
                </a:extLst>
              </p:cNvPr>
              <p:cNvCxnSpPr/>
              <p:nvPr/>
            </p:nvCxnSpPr>
            <p:spPr>
              <a:xfrm>
                <a:off x="1717900" y="3790750"/>
                <a:ext cx="4608512" cy="2520280"/>
              </a:xfrm>
              <a:prstGeom prst="bentConnector3">
                <a:avLst>
                  <a:gd name="adj1" fmla="val 76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16">
                <a:extLst>
                  <a:ext uri="{FF2B5EF4-FFF2-40B4-BE49-F238E27FC236}">
                    <a16:creationId xmlns:a16="http://schemas.microsoft.com/office/drawing/2014/main" xmlns="" id="{7D84235A-2645-4E88-9E2E-BD4A30CBE447}"/>
                  </a:ext>
                </a:extLst>
              </p:cNvPr>
              <p:cNvSpPr/>
              <p:nvPr/>
            </p:nvSpPr>
            <p:spPr>
              <a:xfrm>
                <a:off x="6357950" y="5072074"/>
                <a:ext cx="2854265" cy="433588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17">
                <a:extLst>
                  <a:ext uri="{FF2B5EF4-FFF2-40B4-BE49-F238E27FC236}">
                    <a16:creationId xmlns:a16="http://schemas.microsoft.com/office/drawing/2014/main" xmlns="" id="{D4DD6514-9995-4C37-BD01-3E65C02321E9}"/>
                  </a:ext>
                </a:extLst>
              </p:cNvPr>
              <p:cNvSpPr/>
              <p:nvPr/>
            </p:nvSpPr>
            <p:spPr>
              <a:xfrm>
                <a:off x="6357950" y="5572140"/>
                <a:ext cx="2854265" cy="395893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圆角矩形 17">
              <a:extLst>
                <a:ext uri="{FF2B5EF4-FFF2-40B4-BE49-F238E27FC236}">
                  <a16:creationId xmlns:a16="http://schemas.microsoft.com/office/drawing/2014/main" xmlns="" id="{5D66F91A-C99F-4995-8F92-1A65BC8979CB}"/>
                </a:ext>
              </a:extLst>
            </p:cNvPr>
            <p:cNvSpPr/>
            <p:nvPr/>
          </p:nvSpPr>
          <p:spPr>
            <a:xfrm>
              <a:off x="4742354" y="5048916"/>
              <a:ext cx="2359487" cy="416548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EF48CA3-9F7A-466C-8752-F69BC582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67" y="2428189"/>
            <a:ext cx="4324478" cy="3055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455317D-E561-4EC0-94D9-D54F59172D2A}"/>
              </a:ext>
            </a:extLst>
          </p:cNvPr>
          <p:cNvSpPr/>
          <p:nvPr/>
        </p:nvSpPr>
        <p:spPr>
          <a:xfrm>
            <a:off x="1968537" y="1831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常用工具栏</a:t>
            </a:r>
            <a:endParaRPr lang="zh-CN" altLang="en-US" sz="2400" b="1" dirty="0">
              <a:solidFill>
                <a:srgbClr val="1F4E79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17ECC9C8-9419-42A3-9B41-3B09F58EF2F2}"/>
              </a:ext>
            </a:extLst>
          </p:cNvPr>
          <p:cNvSpPr/>
          <p:nvPr/>
        </p:nvSpPr>
        <p:spPr>
          <a:xfrm>
            <a:off x="8547137" y="18319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打开监视窗</a:t>
            </a:r>
            <a:endParaRPr lang="zh-CN" altLang="en-US" sz="2400" b="1" dirty="0">
              <a:solidFill>
                <a:srgbClr val="1F4E79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28" y="1032779"/>
            <a:ext cx="7946729" cy="555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断点调试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4">
            <a:extLst>
              <a:ext uri="{FF2B5EF4-FFF2-40B4-BE49-F238E27FC236}">
                <a16:creationId xmlns:a16="http://schemas.microsoft.com/office/drawing/2014/main" xmlns="" id="{87948BD2-1AE8-4EDB-8A5C-C43FC65CD1B8}"/>
              </a:ext>
            </a:extLst>
          </p:cNvPr>
          <p:cNvSpPr/>
          <p:nvPr/>
        </p:nvSpPr>
        <p:spPr>
          <a:xfrm>
            <a:off x="214281" y="2785352"/>
            <a:ext cx="2358415" cy="1349426"/>
          </a:xfrm>
          <a:prstGeom prst="wedgeRoundRectCallout">
            <a:avLst>
              <a:gd name="adj1" fmla="val 75253"/>
              <a:gd name="adj2" fmla="val 8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：在行号后面点击鼠标，将设置断点，出现红色圆点；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：可根据需要设置多个断点（本例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</p:txBody>
      </p:sp>
      <p:sp>
        <p:nvSpPr>
          <p:cNvPr id="9" name="圆角矩形标注 5">
            <a:extLst>
              <a:ext uri="{FF2B5EF4-FFF2-40B4-BE49-F238E27FC236}">
                <a16:creationId xmlns:a16="http://schemas.microsoft.com/office/drawing/2014/main" xmlns="" id="{C5A70800-BB9D-43CF-BB90-21D84DFDDE42}"/>
              </a:ext>
            </a:extLst>
          </p:cNvPr>
          <p:cNvSpPr/>
          <p:nvPr/>
        </p:nvSpPr>
        <p:spPr>
          <a:xfrm>
            <a:off x="7453422" y="633554"/>
            <a:ext cx="4687373" cy="513804"/>
          </a:xfrm>
          <a:prstGeom prst="wedgeRoundRectCallout">
            <a:avLst>
              <a:gd name="adj1" fmla="val -75347"/>
              <a:gd name="adj2" fmla="val 65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：断点设置好后，点此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Debug/Continue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sp>
        <p:nvSpPr>
          <p:cNvPr id="10" name="圆角矩形标注 6">
            <a:extLst>
              <a:ext uri="{FF2B5EF4-FFF2-40B4-BE49-F238E27FC236}">
                <a16:creationId xmlns:a16="http://schemas.microsoft.com/office/drawing/2014/main" xmlns="" id="{88EDF320-98AF-427C-A364-40BDF6120915}"/>
              </a:ext>
            </a:extLst>
          </p:cNvPr>
          <p:cNvSpPr/>
          <p:nvPr/>
        </p:nvSpPr>
        <p:spPr>
          <a:xfrm>
            <a:off x="357158" y="4857054"/>
            <a:ext cx="2601942" cy="514459"/>
          </a:xfrm>
          <a:prstGeom prst="wedgeRoundRectCallout">
            <a:avLst>
              <a:gd name="adj1" fmla="val 70595"/>
              <a:gd name="adj2" fmla="val -127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：程序执行到黄色光标处</a:t>
            </a:r>
          </a:p>
        </p:txBody>
      </p:sp>
      <p:sp>
        <p:nvSpPr>
          <p:cNvPr id="11" name="圆角矩形标注 7">
            <a:extLst>
              <a:ext uri="{FF2B5EF4-FFF2-40B4-BE49-F238E27FC236}">
                <a16:creationId xmlns:a16="http://schemas.microsoft.com/office/drawing/2014/main" xmlns="" id="{FA51245B-0549-4996-A2F8-540894A060F4}"/>
              </a:ext>
            </a:extLst>
          </p:cNvPr>
          <p:cNvSpPr/>
          <p:nvPr/>
        </p:nvSpPr>
        <p:spPr>
          <a:xfrm>
            <a:off x="6600607" y="2095092"/>
            <a:ext cx="3216020" cy="550817"/>
          </a:xfrm>
          <a:prstGeom prst="wedgeRoundRectCallout">
            <a:avLst>
              <a:gd name="adj1" fmla="val -60905"/>
              <a:gd name="adj2" fmla="val -169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：再次点击“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Debug/Continue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2" name="圆角矩形标注 8">
            <a:extLst>
              <a:ext uri="{FF2B5EF4-FFF2-40B4-BE49-F238E27FC236}">
                <a16:creationId xmlns:a16="http://schemas.microsoft.com/office/drawing/2014/main" xmlns="" id="{FC5BAABA-8E93-4835-9998-C06C5F6C1572}"/>
              </a:ext>
            </a:extLst>
          </p:cNvPr>
          <p:cNvSpPr/>
          <p:nvPr/>
        </p:nvSpPr>
        <p:spPr>
          <a:xfrm>
            <a:off x="6388837" y="3697662"/>
            <a:ext cx="3216020" cy="513825"/>
          </a:xfrm>
          <a:prstGeom prst="wedgeRoundRectCallout">
            <a:avLst>
              <a:gd name="adj1" fmla="val -55378"/>
              <a:gd name="adj2" fmla="val -74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：程序将执行到第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个断点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B986A17-4A87-435D-8DA9-738AB9FC590E}"/>
              </a:ext>
            </a:extLst>
          </p:cNvPr>
          <p:cNvSpPr/>
          <p:nvPr/>
        </p:nvSpPr>
        <p:spPr>
          <a:xfrm>
            <a:off x="9713289" y="5554270"/>
            <a:ext cx="23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范例程序：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求两个数中的最大值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2800"/>
            <a:ext cx="520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调试方法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打印语句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B986A17-4A87-435D-8DA9-738AB9FC590E}"/>
              </a:ext>
            </a:extLst>
          </p:cNvPr>
          <p:cNvSpPr/>
          <p:nvPr/>
        </p:nvSpPr>
        <p:spPr>
          <a:xfrm>
            <a:off x="1350620" y="1117916"/>
            <a:ext cx="23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范例程序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韩信点兵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73379" y="1979217"/>
            <a:ext cx="183565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今有物不知其数，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三三数之剩二，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五五数之剩三，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七七数之剩二。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问物几何？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16" y="5457865"/>
            <a:ext cx="1379853" cy="99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569" y="5456095"/>
            <a:ext cx="1379853" cy="99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422" y="5457865"/>
            <a:ext cx="1377407" cy="99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660571" y="2144486"/>
            <a:ext cx="2590800" cy="337457"/>
          </a:xfrm>
          <a:prstGeom prst="rect">
            <a:avLst/>
          </a:prstGeom>
          <a:noFill/>
          <a:ln w="381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60570" y="4105562"/>
            <a:ext cx="2721429" cy="337457"/>
          </a:xfrm>
          <a:prstGeom prst="rect">
            <a:avLst/>
          </a:prstGeom>
          <a:noFill/>
          <a:ln w="381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00" y="1039416"/>
            <a:ext cx="61436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25084" y="2202708"/>
            <a:ext cx="284652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16" name="TextBox 11"/>
          <p:cNvSpPr txBox="1"/>
          <p:nvPr/>
        </p:nvSpPr>
        <p:spPr>
          <a:xfrm>
            <a:off x="6235968" y="4160511"/>
            <a:ext cx="284652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9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630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19" y="873262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304925" y="1090615"/>
            <a:ext cx="100869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100~200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的所有素数，限制每行输出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输出这些素数的反转数字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，限制每行输出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数字（例如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，反转数字为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</TotalTime>
  <Words>664</Words>
  <Application>Microsoft Office PowerPoint</Application>
  <PresentationFormat>宽屏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Monotype Sorts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457</cp:revision>
  <dcterms:created xsi:type="dcterms:W3CDTF">2016-04-09T13:02:00Z</dcterms:created>
  <dcterms:modified xsi:type="dcterms:W3CDTF">2020-10-16T08:57:04Z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