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1" r:id="rId3"/>
    <p:sldId id="353" r:id="rId5"/>
    <p:sldId id="297" r:id="rId6"/>
    <p:sldId id="356" r:id="rId7"/>
    <p:sldId id="322" r:id="rId8"/>
    <p:sldId id="319" r:id="rId9"/>
    <p:sldId id="346" r:id="rId10"/>
    <p:sldId id="320" r:id="rId11"/>
    <p:sldId id="321" r:id="rId12"/>
    <p:sldId id="332" r:id="rId13"/>
    <p:sldId id="327" r:id="rId14"/>
    <p:sldId id="328" r:id="rId15"/>
    <p:sldId id="333" r:id="rId16"/>
    <p:sldId id="347" r:id="rId17"/>
    <p:sldId id="355" r:id="rId18"/>
    <p:sldId id="357" r:id="rId19"/>
    <p:sldId id="35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6994" autoAdjust="0"/>
  </p:normalViewPr>
  <p:slideViewPr>
    <p:cSldViewPr snapToGrid="0">
      <p:cViewPr varScale="1">
        <p:scale>
          <a:sx n="89" d="100"/>
          <a:sy n="89" d="100"/>
        </p:scale>
        <p:origin x="13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>
              <a:latin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8" y="3625900"/>
            <a:ext cx="964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程序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计算机辅助教学系统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7"/>
          <p:cNvSpPr/>
          <p:nvPr/>
        </p:nvSpPr>
        <p:spPr>
          <a:xfrm>
            <a:off x="5036335" y="1454784"/>
            <a:ext cx="2500330" cy="400052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4"/>
          <p:cNvSpPr/>
          <p:nvPr/>
        </p:nvSpPr>
        <p:spPr>
          <a:xfrm>
            <a:off x="1748313" y="1844996"/>
            <a:ext cx="2786380" cy="34594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实验项目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体型判断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体指数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t=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体重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w/(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身高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h)</a:t>
            </a:r>
            <a:r>
              <a:rPr lang="en-US" sz="1400" baseline="30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t&lt;18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时，为低体重；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介于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之间时，为标准体重；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介于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27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之间时，为超重体重；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≥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27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时，为肥胖。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从键盘输入你的身高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h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和体重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，根据上述给定的公式计算体指数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，然后判断你的体重属于何种类型。</a:t>
            </a:r>
            <a:endParaRPr lang="zh-CN" altLang="en-US" dirty="0"/>
          </a:p>
        </p:txBody>
      </p:sp>
      <p:sp>
        <p:nvSpPr>
          <p:cNvPr id="9" name="右箭头 5"/>
          <p:cNvSpPr/>
          <p:nvPr/>
        </p:nvSpPr>
        <p:spPr>
          <a:xfrm>
            <a:off x="4607707" y="3169296"/>
            <a:ext cx="357190" cy="285752"/>
          </a:xfrm>
          <a:prstGeom prst="rightArrow">
            <a:avLst/>
          </a:prstGeom>
          <a:noFill/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5281277" y="1526222"/>
            <a:ext cx="2103120" cy="380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核心代码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float  t, w, h;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(“%f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”, &amp;h, &amp;w);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 = w / (h * h 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if ( t &lt; 18)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低体重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( t &gt;18 &amp;&amp; t &lt; 25)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标准体重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( t &gt; 25 &amp;&amp; t &lt; 27)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超重体重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zh-CN" altLang="en-US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975424" y="2031968"/>
          <a:ext cx="2503513" cy="3180989"/>
        </p:xfrm>
        <a:graphic>
          <a:graphicData uri="http://schemas.openxmlformats.org/drawingml/2006/table">
            <a:tbl>
              <a:tblPr/>
              <a:tblGrid>
                <a:gridCol w="657293"/>
                <a:gridCol w="802284"/>
                <a:gridCol w="521968"/>
                <a:gridCol w="521968"/>
              </a:tblGrid>
              <a:tr h="43575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933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35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6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2" name="圆角矩形 9"/>
          <p:cNvSpPr/>
          <p:nvPr/>
        </p:nvSpPr>
        <p:spPr>
          <a:xfrm>
            <a:off x="5250649" y="3026420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0"/>
          <p:cNvSpPr/>
          <p:nvPr/>
        </p:nvSpPr>
        <p:spPr>
          <a:xfrm>
            <a:off x="5250649" y="3597924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1"/>
          <p:cNvSpPr/>
          <p:nvPr/>
        </p:nvSpPr>
        <p:spPr>
          <a:xfrm>
            <a:off x="5250649" y="4169428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2"/>
          <p:cNvSpPr/>
          <p:nvPr/>
        </p:nvSpPr>
        <p:spPr>
          <a:xfrm>
            <a:off x="5250649" y="4740932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322351" y="3239146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22351" y="3882088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22351" y="4453592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22351" y="5025096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975424" y="2032242"/>
          <a:ext cx="2503513" cy="4842699"/>
        </p:xfrm>
        <a:graphic>
          <a:graphicData uri="http://schemas.openxmlformats.org/drawingml/2006/table">
            <a:tbl>
              <a:tblPr/>
              <a:tblGrid>
                <a:gridCol w="657293"/>
                <a:gridCol w="802284"/>
                <a:gridCol w="521968"/>
                <a:gridCol w="521968"/>
              </a:tblGrid>
              <a:tr h="5003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4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52.02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72.25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25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78.03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1"/>
          <p:cNvSpPr/>
          <p:nvPr/>
        </p:nvSpPr>
        <p:spPr>
          <a:xfrm>
            <a:off x="7931145" y="5245100"/>
            <a:ext cx="2592070" cy="16129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19"/>
          <p:cNvSpPr>
            <a:spLocks noGrp="1"/>
          </p:cNvSpPr>
          <p:nvPr>
            <p:ph idx="4294967295"/>
          </p:nvPr>
        </p:nvSpPr>
        <p:spPr>
          <a:xfrm>
            <a:off x="1350619" y="946149"/>
            <a:ext cx="10469905" cy="4965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边界测试：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选取测试用例时，应选择一些不合理的以及某些特殊的输入数据或者临界的点。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	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3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7"/>
          <p:cNvGraphicFramePr>
            <a:graphicFrameLocks noGrp="1" noChangeAspect="1"/>
          </p:cNvGraphicFramePr>
          <p:nvPr>
            <p:ph idx="4294967295"/>
          </p:nvPr>
        </p:nvGraphicFramePr>
        <p:xfrm>
          <a:off x="1350620" y="1784895"/>
          <a:ext cx="7566025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" r:id="rId1" imgW="7566660" imgH="3771900" progId="Paint.Picture">
                  <p:embed/>
                </p:oleObj>
              </mc:Choice>
              <mc:Fallback>
                <p:oleObj name="" r:id="rId1" imgW="7566660" imgH="3771900" progId="Paint.Picture">
                  <p:embed/>
                  <p:pic>
                    <p:nvPicPr>
                      <p:cNvPr id="0" name="内容占位符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0620" y="1784895"/>
                        <a:ext cx="7566025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548500" y="1520097"/>
          <a:ext cx="2503513" cy="4842699"/>
        </p:xfrm>
        <a:graphic>
          <a:graphicData uri="http://schemas.openxmlformats.org/drawingml/2006/table">
            <a:tbl>
              <a:tblPr/>
              <a:tblGrid>
                <a:gridCol w="657293"/>
                <a:gridCol w="802284"/>
                <a:gridCol w="521968"/>
                <a:gridCol w="521968"/>
              </a:tblGrid>
              <a:tr h="5003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4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52.02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72.25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78.03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圆角矩形 10"/>
          <p:cNvSpPr/>
          <p:nvPr/>
        </p:nvSpPr>
        <p:spPr>
          <a:xfrm>
            <a:off x="9503410" y="4750345"/>
            <a:ext cx="2592070" cy="16129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7"/>
          <p:cNvSpPr/>
          <p:nvPr/>
        </p:nvSpPr>
        <p:spPr>
          <a:xfrm>
            <a:off x="5031732" y="1200463"/>
            <a:ext cx="2500330" cy="400052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4"/>
          <p:cNvSpPr/>
          <p:nvPr/>
        </p:nvSpPr>
        <p:spPr>
          <a:xfrm>
            <a:off x="1743710" y="1590675"/>
            <a:ext cx="2786380" cy="345948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实验项目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体型判断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体指数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t=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体重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w/(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身高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h)</a:t>
            </a:r>
            <a:r>
              <a:rPr lang="en-US" sz="1400" baseline="30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t&lt;18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时，为低体重；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介于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之间时，为标准体重；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介于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27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之间时，为超重体重；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≥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27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时，为肥胖。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从键盘输入你的身高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h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和体重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，根据上述给定的公式计算体指数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，然后判断你的体重属于何种类型。</a:t>
            </a:r>
            <a:endParaRPr lang="zh-CN" altLang="en-US"/>
          </a:p>
        </p:txBody>
      </p:sp>
      <p:sp>
        <p:nvSpPr>
          <p:cNvPr id="9" name="右箭头 5"/>
          <p:cNvSpPr/>
          <p:nvPr/>
        </p:nvSpPr>
        <p:spPr>
          <a:xfrm>
            <a:off x="4603104" y="2914975"/>
            <a:ext cx="357190" cy="285752"/>
          </a:xfrm>
          <a:prstGeom prst="rightArrow">
            <a:avLst/>
          </a:prstGeom>
          <a:noFill/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5276674" y="1271901"/>
            <a:ext cx="2103120" cy="380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核心代码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float  t, w, h;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(“%f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”, &amp;h, &amp;w);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 = w / (h * h 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if ( t &lt; 18)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低体重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( t &gt;18 &amp;&amp; t &lt; 25)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标准体重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( t &gt; 25 &amp;&amp; t &lt; 27)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超重体重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zh-CN" altLang="en-US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圆角矩形 9"/>
          <p:cNvSpPr/>
          <p:nvPr/>
        </p:nvSpPr>
        <p:spPr>
          <a:xfrm>
            <a:off x="5246046" y="2772099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0"/>
          <p:cNvSpPr/>
          <p:nvPr/>
        </p:nvSpPr>
        <p:spPr>
          <a:xfrm>
            <a:off x="5246046" y="3343603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1"/>
          <p:cNvSpPr/>
          <p:nvPr/>
        </p:nvSpPr>
        <p:spPr>
          <a:xfrm>
            <a:off x="5246046" y="3915107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2"/>
          <p:cNvSpPr/>
          <p:nvPr/>
        </p:nvSpPr>
        <p:spPr>
          <a:xfrm>
            <a:off x="5246046" y="4486611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17748" y="2984825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317748" y="3627767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17748" y="4199271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17748" y="4770775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20"/>
          <p:cNvSpPr/>
          <p:nvPr/>
        </p:nvSpPr>
        <p:spPr>
          <a:xfrm>
            <a:off x="1743710" y="1598930"/>
            <a:ext cx="2786380" cy="34594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实验项目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体型判断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体脂数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t=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体重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w/(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身高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h)</a:t>
            </a:r>
            <a:r>
              <a:rPr lang="en-US" sz="1400" baseline="30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t&lt;18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时，为低体重；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介于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之间（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包含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18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）时，为标准体重；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介于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27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之间（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包含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25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）时，为超重体重；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当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≥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27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时，为肥胖。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从键盘输入你的身高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h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和体重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w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，根据上述给定的公式计算体指数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t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，然后判断你的体重属于何种类型。</a:t>
            </a:r>
            <a:endParaRPr lang="zh-CN" altLang="en-US" dirty="0"/>
          </a:p>
        </p:txBody>
      </p:sp>
      <p:sp>
        <p:nvSpPr>
          <p:cNvPr id="20" name="圆角矩形 22"/>
          <p:cNvSpPr/>
          <p:nvPr/>
        </p:nvSpPr>
        <p:spPr>
          <a:xfrm>
            <a:off x="5031097" y="1200463"/>
            <a:ext cx="2500330" cy="4000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6"/>
          <p:cNvSpPr txBox="1"/>
          <p:nvPr/>
        </p:nvSpPr>
        <p:spPr>
          <a:xfrm>
            <a:off x="5223969" y="1271901"/>
            <a:ext cx="2207260" cy="380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核心代码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float  t, w, h;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(“%f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”, &amp;h, &amp;w);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 = w / (h * h 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if ( t &lt; 18)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低体重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( t &gt;=18 &amp;&amp; t &lt; 25)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标准体重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( t &gt;= 25 &amp;&amp; t &lt; 27)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超重体重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</a:t>
            </a:r>
            <a:endParaRPr lang="en-US" altLang="zh-CN" sz="1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”);</a:t>
            </a:r>
            <a:endParaRPr lang="zh-CN" altLang="en-US" sz="14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圆角矩形 24"/>
          <p:cNvSpPr/>
          <p:nvPr/>
        </p:nvSpPr>
        <p:spPr>
          <a:xfrm>
            <a:off x="5245411" y="2772099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5"/>
          <p:cNvSpPr/>
          <p:nvPr/>
        </p:nvSpPr>
        <p:spPr>
          <a:xfrm>
            <a:off x="5245411" y="3343603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6"/>
          <p:cNvSpPr/>
          <p:nvPr/>
        </p:nvSpPr>
        <p:spPr>
          <a:xfrm>
            <a:off x="5245411" y="3915107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7"/>
          <p:cNvSpPr/>
          <p:nvPr/>
        </p:nvSpPr>
        <p:spPr>
          <a:xfrm>
            <a:off x="5245411" y="4486611"/>
            <a:ext cx="2071702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7985130" y="1693542"/>
          <a:ext cx="2503513" cy="4842543"/>
        </p:xfrm>
        <a:graphic>
          <a:graphicData uri="http://schemas.openxmlformats.org/drawingml/2006/table">
            <a:tbl>
              <a:tblPr/>
              <a:tblGrid>
                <a:gridCol w="657293"/>
                <a:gridCol w="802284"/>
                <a:gridCol w="521968"/>
                <a:gridCol w="521968"/>
              </a:tblGrid>
              <a:tr h="5003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4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52.02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72.25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78.03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圆角矩形 3"/>
          <p:cNvSpPr/>
          <p:nvPr/>
        </p:nvSpPr>
        <p:spPr>
          <a:xfrm>
            <a:off x="7940040" y="4923790"/>
            <a:ext cx="2592070" cy="16129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云形标注 5"/>
          <p:cNvSpPr/>
          <p:nvPr/>
        </p:nvSpPr>
        <p:spPr>
          <a:xfrm>
            <a:off x="8573135" y="1282065"/>
            <a:ext cx="1871980" cy="1296035"/>
          </a:xfrm>
          <a:prstGeom prst="cloud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测试用例</a:t>
            </a:r>
            <a:r>
              <a:rPr lang="zh-CN" altLang="en-US" dirty="0">
                <a:solidFill>
                  <a:schemeClr val="tx1"/>
                </a:solidFill>
              </a:rPr>
              <a:t>是否完备？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animBg="1"/>
      <p:bldP spid="21" grpId="0"/>
      <p:bldP spid="22" grpId="0" bldLvl="0" animBg="1"/>
      <p:bldP spid="23" grpId="0" bldLvl="0" animBg="1"/>
      <p:bldP spid="24" grpId="0" bldLvl="0" animBg="1"/>
      <p:bldP spid="25" grpId="0" bldLvl="0" animBg="1"/>
      <p:bldP spid="3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4424363" y="1901480"/>
          <a:ext cx="6651625" cy="4956520"/>
        </p:xfrm>
        <a:graphic>
          <a:graphicData uri="http://schemas.openxmlformats.org/drawingml/2006/table">
            <a:tbl>
              <a:tblPr/>
              <a:tblGrid>
                <a:gridCol w="1442451"/>
                <a:gridCol w="1656580"/>
                <a:gridCol w="1208855"/>
                <a:gridCol w="2343739"/>
              </a:tblGrid>
              <a:tr h="2742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5367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75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0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52.02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09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72.25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25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01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78.03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7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-1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输入错误，身高在</a:t>
                      </a: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0-3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之间（不包含</a:t>
                      </a: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55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输入错误，体重应</a:t>
                      </a: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&gt;0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7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40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输入错误，身高在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0-3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之间（不包含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）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7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-4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-30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输入错误，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身高在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0-3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之间（不包含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）且体重应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sym typeface="+mn-ea"/>
                        </a:rPr>
                        <a:t>&gt;0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圆角矩形 4"/>
          <p:cNvSpPr/>
          <p:nvPr/>
        </p:nvSpPr>
        <p:spPr>
          <a:xfrm>
            <a:off x="4462781" y="4978850"/>
            <a:ext cx="6574790" cy="18791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3"/>
          <p:cNvSpPr/>
          <p:nvPr/>
        </p:nvSpPr>
        <p:spPr>
          <a:xfrm>
            <a:off x="2513966" y="4567688"/>
            <a:ext cx="1871980" cy="1296035"/>
          </a:xfrm>
          <a:prstGeom prst="cloudCallout">
            <a:avLst>
              <a:gd name="adj1" fmla="val 44709"/>
              <a:gd name="adj2" fmla="val 49314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提示信息要友好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23672" y="861513"/>
            <a:ext cx="96138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异常测试：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要求程序对于输入的异常数据，可以进行识别，并展示适当的提示文字，保证程序不因输入异常而崩溃。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4"/>
          <p:cNvSpPr txBox="1"/>
          <p:nvPr/>
        </p:nvSpPr>
        <p:spPr>
          <a:xfrm>
            <a:off x="1587600" y="264321"/>
            <a:ext cx="392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599" y="264321"/>
            <a:ext cx="6369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计算机辅助教学系统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50618" y="1156873"/>
            <a:ext cx="1025950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计算机在教育中的应用常被称为计算机辅助教学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Computer-Aided Instruction, CAI)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编写一个程序来帮助小学生学习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四则运算。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注：需使用函数设计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CAI-V1.0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小学生乘法学习系统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通过计算机随机产生两个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之间的正整数，并在屏幕上打印出问题，例如：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6*7=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然后让学生输入该乘法题目的答案，程序检查学生输入的答案是否正确。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次答题机会，若学生回答正确，则显示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“Right!”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，当学生回答错误，前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次错误显示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“Wrong! Please try again.”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次仍回答错误时，则显示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“Wrong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 next  subject!”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学生可以连续做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道乘法题，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道题全部做完后，按每题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分统计并输出总分（每个题目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次答题机会内回答正确，即算回答正确），同时为了记录学生能力提高的过程，再输出学生的回答正确率（即答对题数除以总题数得到的百分比）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9956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计算机辅助教学系统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50618" y="1033938"/>
            <a:ext cx="1025950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CAI-V2.0: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小学生四则运算学习系统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CAI-V1.0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的基础上，功能进行如下的修改和优化。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计算机随机产生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道四则运算题，两个操作数为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1- 10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之间的随机数，运算类型为随机产生的加、减、乘、整除中的任意一种。并在屏幕上打印出问题，例如：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9+6=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让学生输入答案，程序检查学生输入的答案是否正确。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道题目只有一次答题机会，不给机会重做。若学生回答正确，可在以下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种提示信息中随机选择一个进行显示：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Very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good!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Excellent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Nice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 up the good work!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若学生回答错误，可在以下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种提示信息中随机选择一个进行显示：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Please try next subject.  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Wrong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Be careful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Don't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 up!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Not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correct. Keep trying.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道运算题后，若回答正确率低于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，则重新做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道题，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直到回答正确率高于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时才退出程序。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作业管理系统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5555" y="1761858"/>
            <a:ext cx="9656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grader.tery.top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用户名和密码都是学号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  <a:endParaRPr lang="en-US" altLang="zh-CN" sz="4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实验回顾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  <a:endParaRPr lang="en-US" altLang="zh-CN" sz="4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程序测试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  <a:endParaRPr lang="en-US" altLang="zh-CN" sz="4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0" tIns="0" rIns="0" bIns="0" anchor="ctr" anchorCtr="1" forceAA="0" compatLnSpc="1"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  <a:endParaRPr lang="en-US" altLang="zh-CN" sz="4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b" anchorCtr="1" forceAA="0" compatLnSpc="1"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  <a:endParaRPr lang="en-US" altLang="zh-CN" sz="2200" b="1" spc="3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5555" y="1761858"/>
            <a:ext cx="9656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计数控制的循环、条件控制的循环以及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熟悉函数设计、模块化程序设计的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熟悉常用的程序测试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素数探求、</a:t>
                      </a:r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国王的许诺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V2.0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V4.0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基本数据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基本算数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键盘输入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屏幕输出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选择控制结构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循环控制结构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模块化程序设计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结构体和数据结构基础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31624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100" y="1070909"/>
            <a:ext cx="10259504" cy="1005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确保程序质量的一种有效手段，测试的过程，实质是发现错误的过程；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多的发现程序中的错误。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243282" y="3284533"/>
            <a:ext cx="1223962" cy="568333"/>
          </a:xfrm>
          <a:prstGeom prst="rightArrow">
            <a:avLst>
              <a:gd name="adj1" fmla="val 50000"/>
              <a:gd name="adj2" fmla="val 67689"/>
            </a:avLst>
          </a:prstGeom>
          <a:noFill/>
          <a:ln w="19050" cmpd="sng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86620" y="3284533"/>
            <a:ext cx="1357322" cy="568333"/>
          </a:xfrm>
          <a:prstGeom prst="rightArrow">
            <a:avLst>
              <a:gd name="adj1" fmla="val 50000"/>
              <a:gd name="adj2" fmla="val 78380"/>
            </a:avLst>
          </a:prstGeom>
          <a:noFill/>
          <a:ln w="19050" cmpd="sng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743084" y="2925758"/>
            <a:ext cx="1296988" cy="1296988"/>
          </a:xfrm>
          <a:prstGeom prst="star8">
            <a:avLst>
              <a:gd name="adj" fmla="val 38250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数据</a:t>
            </a:r>
            <a:endParaRPr lang="zh-CN" alt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416954" y="2781296"/>
            <a:ext cx="1331912" cy="1296987"/>
          </a:xfrm>
          <a:prstGeom prst="star32">
            <a:avLst>
              <a:gd name="adj" fmla="val 37500"/>
            </a:avLst>
          </a:prstGeom>
          <a:solidFill>
            <a:srgbClr val="C6CD65"/>
          </a:solidFill>
          <a:ln w="1587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实际</a:t>
            </a:r>
            <a:endParaRPr lang="en-US" altLang="zh-CN" sz="2800" dirty="0"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latin typeface="+mj-ea"/>
                <a:ea typeface="+mj-ea"/>
              </a:rPr>
              <a:t>结果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14" name="Group 9"/>
          <p:cNvGrpSpPr/>
          <p:nvPr/>
        </p:nvGrpSpPr>
        <p:grpSpPr bwMode="auto">
          <a:xfrm>
            <a:off x="4529166" y="2781296"/>
            <a:ext cx="2233612" cy="1511300"/>
            <a:chOff x="3061" y="3203"/>
            <a:chExt cx="1407" cy="952"/>
          </a:xfrm>
          <a:solidFill>
            <a:srgbClr val="F6C1B8"/>
          </a:solidFill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061" y="3203"/>
              <a:ext cx="1407" cy="952"/>
            </a:xfrm>
            <a:prstGeom prst="flowChartMagneticDrum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288" y="3521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560" y="3566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560" y="3339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3560" y="3884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288" y="3838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3878" y="3612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379" y="3430"/>
              <a:ext cx="181" cy="91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379" y="3612"/>
              <a:ext cx="181" cy="0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651" y="3657"/>
              <a:ext cx="227" cy="45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3651" y="3430"/>
              <a:ext cx="227" cy="182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3379" y="3702"/>
              <a:ext cx="227" cy="136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379" y="3929"/>
              <a:ext cx="181" cy="0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3107" y="3657"/>
              <a:ext cx="106" cy="124"/>
            </a:xfrm>
            <a:prstGeom prst="ellips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3198" y="3612"/>
              <a:ext cx="90" cy="90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198" y="3748"/>
              <a:ext cx="136" cy="136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3651" y="3748"/>
              <a:ext cx="227" cy="181"/>
            </a:xfrm>
            <a:prstGeom prst="line">
              <a:avLst/>
            </a:prstGeom>
            <a:grpFill/>
            <a:ln w="15875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2" name="圆角矩形 28"/>
          <p:cNvSpPr/>
          <p:nvPr/>
        </p:nvSpPr>
        <p:spPr>
          <a:xfrm>
            <a:off x="1600208" y="2424106"/>
            <a:ext cx="1571636" cy="2286016"/>
          </a:xfrm>
          <a:prstGeom prst="round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1993117" y="496015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1"/>
          <p:cNvSpPr txBox="1"/>
          <p:nvPr/>
        </p:nvSpPr>
        <p:spPr>
          <a:xfrm>
            <a:off x="1600208" y="5567378"/>
            <a:ext cx="1620957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测试用例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8476253" y="4729026"/>
            <a:ext cx="1331912" cy="1296987"/>
          </a:xfrm>
          <a:prstGeom prst="star32">
            <a:avLst>
              <a:gd name="adj" fmla="val 37500"/>
            </a:avLst>
          </a:prstGeom>
          <a:solidFill>
            <a:srgbClr val="D95127"/>
          </a:solidFill>
          <a:ln w="1587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预期</a:t>
            </a:r>
            <a:endParaRPr lang="en-US" altLang="zh-CN" sz="28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+mj-ea"/>
                <a:ea typeface="+mj-ea"/>
              </a:rPr>
              <a:t>结果</a:t>
            </a:r>
            <a:endParaRPr lang="zh-CN" altLang="en-US" sz="28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6" name="直角上箭头 33"/>
          <p:cNvSpPr/>
          <p:nvPr/>
        </p:nvSpPr>
        <p:spPr>
          <a:xfrm rot="5400000">
            <a:off x="6308177" y="3721652"/>
            <a:ext cx="1156846" cy="270515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19050" cmpd="sng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圆角矩形 28"/>
          <p:cNvSpPr/>
          <p:nvPr/>
        </p:nvSpPr>
        <p:spPr>
          <a:xfrm>
            <a:off x="8348690" y="2693975"/>
            <a:ext cx="1571636" cy="3419817"/>
          </a:xfrm>
          <a:prstGeom prst="round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淘宝网chenying0907出品 6"/>
          <p:cNvSpPr/>
          <p:nvPr/>
        </p:nvSpPr>
        <p:spPr>
          <a:xfrm>
            <a:off x="1207552" y="1645631"/>
            <a:ext cx="2204951" cy="123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04590" y="1510030"/>
            <a:ext cx="7202170" cy="2467742"/>
            <a:chOff x="3704590" y="1510030"/>
            <a:chExt cx="7202170" cy="2467742"/>
          </a:xfrm>
        </p:grpSpPr>
        <p:grpSp>
          <p:nvGrpSpPr>
            <p:cNvPr id="8" name="淘宝网chenying0907出品 1"/>
            <p:cNvGrpSpPr/>
            <p:nvPr/>
          </p:nvGrpSpPr>
          <p:grpSpPr>
            <a:xfrm>
              <a:off x="3704590" y="1510030"/>
              <a:ext cx="7202170" cy="433070"/>
              <a:chOff x="5834" y="3118"/>
              <a:chExt cx="11342" cy="682"/>
            </a:xfrm>
          </p:grpSpPr>
          <p:sp>
            <p:nvSpPr>
              <p:cNvPr id="9" name="淘宝网chenying0907出品 7"/>
              <p:cNvSpPr/>
              <p:nvPr/>
            </p:nvSpPr>
            <p:spPr>
              <a:xfrm>
                <a:off x="5834" y="3118"/>
                <a:ext cx="11342" cy="668"/>
              </a:xfrm>
              <a:prstGeom prst="rect">
                <a:avLst/>
              </a:prstGeom>
              <a:solidFill>
                <a:srgbClr val="1F4E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淘宝网chenying0907出品 8"/>
              <p:cNvSpPr txBox="1"/>
              <p:nvPr/>
            </p:nvSpPr>
            <p:spPr>
              <a:xfrm>
                <a:off x="6209" y="3170"/>
                <a:ext cx="7231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主要用于测试的早期 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淘宝网chenying0907出品 10"/>
            <p:cNvSpPr txBox="1"/>
            <p:nvPr/>
          </p:nvSpPr>
          <p:spPr>
            <a:xfrm>
              <a:off x="3942761" y="2069557"/>
              <a:ext cx="695698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完全了解程序内部的逻辑结构和处理过程，按照程序内部的逻辑测试程序， 检验程序中的每条逻辑路径是否都能按预定要求正确工作。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/>
                <a:t> </a:t>
              </a:r>
              <a:endParaRPr lang="zh-CN" altLang="en-US" sz="2400" dirty="0"/>
            </a:p>
          </p:txBody>
        </p:sp>
      </p:grpSp>
      <p:sp>
        <p:nvSpPr>
          <p:cNvPr id="12" name="圆角淘宝网chenying0907出品 11"/>
          <p:cNvSpPr/>
          <p:nvPr/>
        </p:nvSpPr>
        <p:spPr>
          <a:xfrm>
            <a:off x="1207552" y="3888294"/>
            <a:ext cx="2204951" cy="12335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黑盒测试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97605" y="3714750"/>
            <a:ext cx="7209208" cy="1978547"/>
            <a:chOff x="3697605" y="3714750"/>
            <a:chExt cx="7209208" cy="1978547"/>
          </a:xfrm>
        </p:grpSpPr>
        <p:grpSp>
          <p:nvGrpSpPr>
            <p:cNvPr id="13" name="淘宝网chenying0907出品 2"/>
            <p:cNvGrpSpPr/>
            <p:nvPr/>
          </p:nvGrpSpPr>
          <p:grpSpPr>
            <a:xfrm>
              <a:off x="3697605" y="3714750"/>
              <a:ext cx="7202170" cy="424180"/>
              <a:chOff x="5823" y="6490"/>
              <a:chExt cx="11342" cy="668"/>
            </a:xfrm>
          </p:grpSpPr>
          <p:sp>
            <p:nvSpPr>
              <p:cNvPr id="14" name="淘宝网chenying0907出品 14"/>
              <p:cNvSpPr/>
              <p:nvPr/>
            </p:nvSpPr>
            <p:spPr>
              <a:xfrm>
                <a:off x="5823" y="6490"/>
                <a:ext cx="11342" cy="6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淘宝网chenying0907出品 15"/>
              <p:cNvSpPr txBox="1"/>
              <p:nvPr/>
            </p:nvSpPr>
            <p:spPr>
              <a:xfrm>
                <a:off x="6213" y="6498"/>
                <a:ext cx="7947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主要用于测试的后期</a:t>
                </a: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淘宝网chenying0907出品 16"/>
            <p:cNvSpPr txBox="1"/>
            <p:nvPr/>
          </p:nvSpPr>
          <p:spPr>
            <a:xfrm>
              <a:off x="3949831" y="4265086"/>
              <a:ext cx="6956982" cy="1428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不考虑程序内部的逻辑结构和处理过程， 把系统看成一个黑盒子，只根据需求规格说明书的要求，设计测试用例，检查程序的功能是否符合它的功能说明。</a:t>
              </a:r>
              <a:endParaRPr lang="zh-CN" altLang="en-US" sz="2400" dirty="0"/>
            </a:p>
          </p:txBody>
        </p:sp>
      </p:grpSp>
      <p:sp>
        <p:nvSpPr>
          <p:cNvPr id="18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4"/>
          <p:cNvSpPr txBox="1"/>
          <p:nvPr/>
        </p:nvSpPr>
        <p:spPr>
          <a:xfrm>
            <a:off x="1587600" y="264321"/>
            <a:ext cx="65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200150" y="1535113"/>
            <a:ext cx="3733800" cy="4468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等价类划分方法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边界值分析方法                   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错误推测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                        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表驱动分析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迁移图方法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265205" y="2077989"/>
            <a:ext cx="6226722" cy="217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尽量覆盖所有分支（路径）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应考虑到合法的输入和边界条件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考虑到各种不合法的输入，给出友好的提示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7"/>
          <p:cNvSpPr/>
          <p:nvPr/>
        </p:nvSpPr>
        <p:spPr>
          <a:xfrm>
            <a:off x="4935569" y="1539203"/>
            <a:ext cx="2801928" cy="400052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4"/>
          <p:cNvSpPr/>
          <p:nvPr/>
        </p:nvSpPr>
        <p:spPr>
          <a:xfrm>
            <a:off x="1028540" y="1459477"/>
            <a:ext cx="3387090" cy="444573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体型判断程序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体脂数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体重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w/(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身高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h)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t&lt;18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时，为低体重；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介于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之间时，为标准体重；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介于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之间时，为超重体重；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≥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时，为肥胖。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从键盘输入你的身高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和体重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，根据上述给定的公式计算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体脂数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，然后判断你的体重属于何种类型。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5"/>
          <p:cNvSpPr/>
          <p:nvPr/>
        </p:nvSpPr>
        <p:spPr>
          <a:xfrm>
            <a:off x="4469208" y="3253715"/>
            <a:ext cx="357190" cy="285752"/>
          </a:xfrm>
          <a:prstGeom prst="rightArrow">
            <a:avLst/>
          </a:prstGeom>
          <a:noFill/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5199889" y="1610642"/>
            <a:ext cx="2361544" cy="3786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 t, w, h;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(“%f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 &amp;h, &amp;w);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w / (h * h );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 t &lt; 18)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低体重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if ( t &gt;18 &amp;&amp; t &lt; 25)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标准体重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if ( t &gt; 25 &amp;&amp; t &lt; 27)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超重体重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”);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234380" y="1610642"/>
          <a:ext cx="2503513" cy="3778420"/>
        </p:xfrm>
        <a:graphic>
          <a:graphicData uri="http://schemas.openxmlformats.org/drawingml/2006/table">
            <a:tbl>
              <a:tblPr/>
              <a:tblGrid>
                <a:gridCol w="657293"/>
                <a:gridCol w="802640"/>
                <a:gridCol w="521612"/>
                <a:gridCol w="521968"/>
              </a:tblGrid>
              <a:tr h="50006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0289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4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24" name="圆角矩形 9"/>
          <p:cNvSpPr/>
          <p:nvPr/>
        </p:nvSpPr>
        <p:spPr>
          <a:xfrm>
            <a:off x="5243726" y="3110839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"/>
          <p:cNvSpPr/>
          <p:nvPr/>
        </p:nvSpPr>
        <p:spPr>
          <a:xfrm>
            <a:off x="5243726" y="3682343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11"/>
          <p:cNvSpPr/>
          <p:nvPr/>
        </p:nvSpPr>
        <p:spPr>
          <a:xfrm>
            <a:off x="5243726" y="4253847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12"/>
          <p:cNvSpPr/>
          <p:nvPr/>
        </p:nvSpPr>
        <p:spPr>
          <a:xfrm>
            <a:off x="5243726" y="4825351"/>
            <a:ext cx="2279457" cy="571504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523183" y="3323565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523183" y="3966507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23183" y="4538011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523183" y="5109515"/>
            <a:ext cx="642942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 noChangeAspect="1"/>
          </p:cNvGraphicFramePr>
          <p:nvPr>
            <p:ph idx="4294967295"/>
          </p:nvPr>
        </p:nvGraphicFramePr>
        <p:xfrm>
          <a:off x="600075" y="1530350"/>
          <a:ext cx="8291513" cy="387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" r:id="rId1" imgW="10713720" imgH="5006340" progId="Paint.Picture">
                  <p:embed/>
                </p:oleObj>
              </mc:Choice>
              <mc:Fallback>
                <p:oleObj name="" r:id="rId1" imgW="10713720" imgH="5006340" progId="Paint.Picture">
                  <p:embed/>
                  <p:pic>
                    <p:nvPicPr>
                      <p:cNvPr id="0" name="内容占位符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0075" y="1530350"/>
                        <a:ext cx="8291513" cy="387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58275" y="1627034"/>
          <a:ext cx="2503513" cy="3778420"/>
        </p:xfrm>
        <a:graphic>
          <a:graphicData uri="http://schemas.openxmlformats.org/drawingml/2006/table">
            <a:tbl>
              <a:tblPr/>
              <a:tblGrid>
                <a:gridCol w="657293"/>
                <a:gridCol w="802640"/>
                <a:gridCol w="521612"/>
                <a:gridCol w="521968"/>
              </a:tblGrid>
              <a:tr h="50006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测试用例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0289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身高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米）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体重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千克）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体脂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体型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14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46.24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低体重</a:t>
                      </a:r>
                      <a:endParaRPr lang="zh-CN" altLang="en-US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66.47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标准体重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3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75.14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26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超重体重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1.7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80.92</a:t>
                      </a:r>
                      <a:endParaRPr lang="en-US" altLang="zh-CN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en-US" altLang="zh-CN" sz="1400" b="0" i="0" u="none" strike="noStrike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2060"/>
                          </a:solidFill>
                          <a:latin typeface="+mj-ea"/>
                          <a:ea typeface="+mj-ea"/>
                        </a:rPr>
                        <a:t>肥胖</a:t>
                      </a:r>
                      <a:endParaRPr lang="zh-CN" altLang="en-US" sz="1400" b="0" i="0" u="none" strike="noStrike" dirty="0">
                        <a:solidFill>
                          <a:srgbClr val="00206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9" name="云形标注 5"/>
          <p:cNvSpPr/>
          <p:nvPr/>
        </p:nvSpPr>
        <p:spPr>
          <a:xfrm>
            <a:off x="7348769" y="525931"/>
            <a:ext cx="1871980" cy="1296035"/>
          </a:xfrm>
          <a:prstGeom prst="cloud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测试用例</a:t>
            </a:r>
            <a:r>
              <a:rPr lang="zh-CN" altLang="en-US" dirty="0">
                <a:solidFill>
                  <a:schemeClr val="tx1"/>
                </a:solidFill>
              </a:rPr>
              <a:t>是否完备？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淘宝网chenying0907出品 4"/>
          <p:cNvSpPr txBox="1"/>
          <p:nvPr/>
        </p:nvSpPr>
        <p:spPr>
          <a:xfrm>
            <a:off x="1587600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ags/tag1.xml><?xml version="1.0" encoding="utf-8"?>
<p:tagLst xmlns:p="http://schemas.openxmlformats.org/presentationml/2006/main">
  <p:tag name="ISLIDE.DIAGRAM" val="f48f5301-91d9-4324-a64a-050410bbde6a"/>
</p:tagLst>
</file>

<file path=ppt/tags/tag2.xml><?xml version="1.0" encoding="utf-8"?>
<p:tagLst xmlns:p="http://schemas.openxmlformats.org/presentationml/2006/main">
  <p:tag name="ISPRING_PRESENTATION_TITLE" val="PowerPoint 演示文稿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4168</Words>
  <Application>WPS 演示</Application>
  <PresentationFormat>宽屏</PresentationFormat>
  <Paragraphs>858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Calibri Light</vt:lpstr>
      <vt:lpstr>Office 主题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songsong</cp:lastModifiedBy>
  <cp:revision>610</cp:revision>
  <dcterms:created xsi:type="dcterms:W3CDTF">2016-04-09T13:02:00Z</dcterms:created>
  <dcterms:modified xsi:type="dcterms:W3CDTF">2020-10-27T14:48:27Z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