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av" ContentType="audio/x-wav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51" r:id="rId2"/>
    <p:sldId id="353" r:id="rId3"/>
    <p:sldId id="297" r:id="rId4"/>
    <p:sldId id="356" r:id="rId5"/>
    <p:sldId id="322" r:id="rId6"/>
    <p:sldId id="319" r:id="rId7"/>
    <p:sldId id="346" r:id="rId8"/>
    <p:sldId id="320" r:id="rId9"/>
    <p:sldId id="355" r:id="rId10"/>
    <p:sldId id="354" r:id="rId11"/>
    <p:sldId id="347" r:id="rId12"/>
    <p:sldId id="338" r:id="rId13"/>
    <p:sldId id="352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F4E79"/>
    <a:srgbClr val="3D74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5" autoAdjust="0"/>
    <p:restoredTop sz="85129" autoAdjust="0"/>
  </p:normalViewPr>
  <p:slideViewPr>
    <p:cSldViewPr snapToGrid="0">
      <p:cViewPr varScale="1">
        <p:scale>
          <a:sx n="99" d="100"/>
          <a:sy n="99" d="100"/>
        </p:scale>
        <p:origin x="94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>
              <a:defRPr lang="zh-CN"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dirty="0"/>
              <a:t>软件错误各阶段占比情况</a:t>
            </a:r>
          </a:p>
        </c:rich>
      </c:tx>
      <c:layout/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错误比例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概要设计</c:v>
                </c:pt>
                <c:pt idx="1">
                  <c:v>详细设计</c:v>
                </c:pt>
                <c:pt idx="2">
                  <c:v>编码阶段</c:v>
                </c:pt>
                <c:pt idx="3">
                  <c:v>其他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0.18</c:v>
                </c:pt>
                <c:pt idx="1">
                  <c:v>0.15</c:v>
                </c:pt>
                <c:pt idx="2">
                  <c:v>0.5</c:v>
                </c:pt>
                <c:pt idx="3">
                  <c:v>0.17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A8B-4FB1-B97E-2ADECD9A51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5386376"/>
        <c:axId val="215391080"/>
      </c:barChart>
      <c:catAx>
        <c:axId val="21538637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5391080"/>
        <c:crosses val="autoZero"/>
        <c:auto val="1"/>
        <c:lblAlgn val="ctr"/>
        <c:lblOffset val="100"/>
        <c:noMultiLvlLbl val="0"/>
      </c:catAx>
      <c:valAx>
        <c:axId val="215391080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538637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lang="zh-CN" sz="1800"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01BD9-4243-4367-977C-650CCA5948FB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ACFBAA-4F33-4BF6-B348-50D59E4A3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28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009B3-31E6-4CAF-9FB9-88B4D222EC8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060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 smtClean="0">
              <a:latin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940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8675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62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009B3-31E6-4CAF-9FB9-88B4D222EC8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060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009B3-31E6-4CAF-9FB9-88B4D222EC8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452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172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590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115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405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 smtClean="0">
              <a:latin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940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7794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 smtClean="0">
              <a:latin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940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7049096"/>
      </p:ext>
    </p:extLst>
  </p:cSld>
  <p:clrMapOvr>
    <a:masterClrMapping/>
  </p:clrMapOvr>
  <p:transition spd="slow" advTm="0">
    <p:comb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31800" y="330198"/>
            <a:ext cx="540000" cy="288000"/>
          </a:xfrm>
          <a:prstGeom prst="rect">
            <a:avLst/>
          </a:prstGeom>
          <a:solidFill>
            <a:srgbClr val="000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431800" y="671197"/>
            <a:ext cx="540000" cy="180000"/>
          </a:xfrm>
          <a:prstGeom prst="rect">
            <a:avLst/>
          </a:prstGeom>
          <a:solidFill>
            <a:srgbClr val="000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431800" y="904196"/>
            <a:ext cx="540000" cy="72000"/>
          </a:xfrm>
          <a:prstGeom prst="rect">
            <a:avLst/>
          </a:prstGeom>
          <a:solidFill>
            <a:srgbClr val="000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 flipV="1">
            <a:off x="8966200" y="6528232"/>
            <a:ext cx="2880000" cy="36000"/>
          </a:xfrm>
          <a:prstGeom prst="rect">
            <a:avLst/>
          </a:prstGeom>
          <a:solidFill>
            <a:srgbClr val="000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782553"/>
      </p:ext>
    </p:extLst>
  </p:cSld>
  <p:clrMapOvr>
    <a:masterClrMapping/>
  </p:clrMapOvr>
  <p:transition spd="slow" advTm="0">
    <p:comb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4"/>
            <a:ext cx="12192000" cy="437692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5709"/>
            <a:ext cx="12192000" cy="336229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653" y="3065796"/>
            <a:ext cx="3600000" cy="214013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10769600" y="3664910"/>
            <a:ext cx="843953" cy="2410180"/>
            <a:chOff x="10769600" y="3836360"/>
            <a:chExt cx="843953" cy="241018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9600" y="3838038"/>
              <a:ext cx="146835" cy="2408502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89612" y="4912297"/>
              <a:ext cx="492494" cy="1295517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50930" y="3836360"/>
              <a:ext cx="562623" cy="824898"/>
            </a:xfrm>
            <a:prstGeom prst="rect">
              <a:avLst/>
            </a:prstGeom>
          </p:spPr>
        </p:pic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534" y="247661"/>
            <a:ext cx="3602440" cy="1800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97" y="444499"/>
            <a:ext cx="108000" cy="2724542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653" y="2093857"/>
            <a:ext cx="3600000" cy="81490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822348" y="3625900"/>
            <a:ext cx="96440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高级语言程序设计</a:t>
            </a:r>
            <a:endParaRPr lang="en-US" altLang="zh-CN" sz="5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实验五 编码规范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学生成绩管理系统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V1.0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9798622" y="6455543"/>
            <a:ext cx="2107760" cy="288000"/>
            <a:chOff x="1021340" y="5712187"/>
            <a:chExt cx="2107760" cy="288000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340" y="5716689"/>
              <a:ext cx="581924" cy="270576"/>
            </a:xfrm>
            <a:prstGeom prst="rect">
              <a:avLst/>
            </a:prstGeom>
          </p:spPr>
        </p:pic>
        <p:sp>
          <p:nvSpPr>
            <p:cNvPr id="22" name="矩形 21"/>
            <p:cNvSpPr/>
            <p:nvPr/>
          </p:nvSpPr>
          <p:spPr>
            <a:xfrm>
              <a:off x="1689100" y="5712187"/>
              <a:ext cx="1440000" cy="28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7255" y="5720618"/>
              <a:ext cx="1186531" cy="270000"/>
            </a:xfrm>
            <a:prstGeom prst="rect">
              <a:avLst/>
            </a:prstGeom>
          </p:spPr>
        </p:pic>
      </p:grpSp>
      <p:pic>
        <p:nvPicPr>
          <p:cNvPr id="20" name="图片 19" descr="logo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5199" y="5983976"/>
            <a:ext cx="347599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57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淘宝网chenying0907出品 4">
            <a:extLst>
              <a:ext uri="{FF2B5EF4-FFF2-40B4-BE49-F238E27FC236}">
                <a16:creationId xmlns:a16="http://schemas.microsoft.com/office/drawing/2014/main" xmlns="" id="{5F6C8F73-8B48-4213-A39C-16F323680D29}"/>
              </a:ext>
            </a:extLst>
          </p:cNvPr>
          <p:cNvSpPr txBox="1"/>
          <p:nvPr/>
        </p:nvSpPr>
        <p:spPr>
          <a:xfrm>
            <a:off x="1587600" y="264321"/>
            <a:ext cx="6537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编码规范</a:t>
            </a:r>
            <a:r>
              <a:rPr lang="en-US" altLang="zh-CN" sz="24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程序注释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350620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内容占位符 2">
            <a:extLst>
              <a:ext uri="{FF2B5EF4-FFF2-40B4-BE49-F238E27FC236}">
                <a16:creationId xmlns="" xmlns:a16="http://schemas.microsoft.com/office/drawing/2014/main" id="{8BC67330-DEBB-4806-9C92-DF11FC7E5B97}"/>
              </a:ext>
            </a:extLst>
          </p:cNvPr>
          <p:cNvSpPr txBox="1">
            <a:spLocks/>
          </p:cNvSpPr>
          <p:nvPr/>
        </p:nvSpPr>
        <p:spPr>
          <a:xfrm>
            <a:off x="352998" y="1204326"/>
            <a:ext cx="3865711" cy="5442927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4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en-US" sz="3300" b="1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函数开头的注释模板 </a:t>
            </a:r>
            <a:endParaRPr lang="en-US" altLang="zh-CN" sz="3300" b="1" dirty="0" smtClean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4000" b="1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/**********************************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 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函数名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 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 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 入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 </a:t>
            </a:r>
            <a:r>
              <a:rPr lang="en-US" altLang="zh-CN" dirty="0" err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a,b,c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 a--- 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 b--- 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 c--- 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 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 出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 x--- 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 x 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 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1, 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 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 x 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 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0, 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 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 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功能描述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 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 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全局变量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 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 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调用模块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 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 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 者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 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 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 期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 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 改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 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 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 期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 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 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  <a:endParaRPr lang="en-US" altLang="zh-CN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************************************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en-US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="" xmlns:a16="http://schemas.microsoft.com/office/drawing/2014/main" id="{85FA59F2-D4C5-4F41-8C42-7D8FC1034769}"/>
              </a:ext>
            </a:extLst>
          </p:cNvPr>
          <p:cNvSpPr txBox="1">
            <a:spLocks/>
          </p:cNvSpPr>
          <p:nvPr/>
        </p:nvSpPr>
        <p:spPr>
          <a:xfrm>
            <a:off x="4033618" y="1315158"/>
            <a:ext cx="4057437" cy="465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1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文件开头的注释模板</a:t>
            </a:r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en-US" altLang="zh-CN" sz="18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/**************************</a:t>
            </a:r>
            <a:endParaRPr lang="en-US" altLang="zh-CN" sz="15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altLang="zh-CN" sz="15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 </a:t>
            </a:r>
            <a:r>
              <a:rPr lang="zh-CN" altLang="en-US" sz="15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</a:t>
            </a:r>
            <a:r>
              <a:rPr lang="en-US" altLang="zh-CN" sz="15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 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zh-CN" altLang="en-US" sz="15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 创建人</a:t>
            </a:r>
            <a:r>
              <a:rPr lang="en-US" altLang="zh-CN" sz="15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 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altLang="zh-CN" sz="15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 </a:t>
            </a:r>
            <a:r>
              <a:rPr lang="zh-CN" altLang="en-US" sz="15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 期</a:t>
            </a:r>
            <a:r>
              <a:rPr lang="en-US" altLang="zh-CN" sz="15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 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altLang="zh-CN" sz="15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 </a:t>
            </a:r>
            <a:r>
              <a:rPr lang="zh-CN" altLang="en-US" sz="15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修改人</a:t>
            </a:r>
            <a:r>
              <a:rPr lang="en-US" altLang="zh-CN" sz="15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 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altLang="zh-CN" sz="15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 </a:t>
            </a:r>
            <a:r>
              <a:rPr lang="zh-CN" altLang="en-US" sz="15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 期</a:t>
            </a:r>
            <a:r>
              <a:rPr lang="en-US" altLang="zh-CN" sz="15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 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altLang="zh-CN" sz="15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 </a:t>
            </a:r>
            <a:r>
              <a:rPr lang="zh-CN" altLang="en-US" sz="15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 述</a:t>
            </a:r>
            <a:r>
              <a:rPr lang="en-US" altLang="zh-CN" sz="15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 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altLang="zh-CN" sz="15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 </a:t>
            </a:r>
            <a:r>
              <a:rPr lang="zh-CN" altLang="en-US" sz="15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</a:t>
            </a:r>
            <a:r>
              <a:rPr lang="zh-CN" altLang="en-US" sz="15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本</a:t>
            </a:r>
            <a:r>
              <a:rPr lang="en-US" altLang="zh-CN" sz="15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 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**------------------------</a:t>
            </a:r>
            <a:endParaRPr lang="en-US" altLang="zh-CN" sz="15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altLang="zh-CN" sz="15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15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*************************/</a:t>
            </a:r>
            <a:endParaRPr lang="zh-CN" altLang="en-US" sz="15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="" xmlns:a16="http://schemas.microsoft.com/office/drawing/2014/main" id="{59210890-E1A1-42A0-89BC-7A9096F61C03}"/>
              </a:ext>
            </a:extLst>
          </p:cNvPr>
          <p:cNvSpPr txBox="1">
            <a:spLocks/>
          </p:cNvSpPr>
          <p:nvPr/>
        </p:nvSpPr>
        <p:spPr>
          <a:xfrm>
            <a:off x="7392370" y="1196379"/>
            <a:ext cx="4598576" cy="4750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1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程序中的注释模板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en-US" altLang="zh-CN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/*--------------------------------------*/</a:t>
            </a:r>
            <a:r>
              <a:rPr lang="en-US" altLang="zh-CN" sz="15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</a:p>
          <a:p>
            <a:pPr lvl="1">
              <a:lnSpc>
                <a:spcPct val="100000"/>
              </a:lnSpc>
              <a:buFont typeface="Arial" pitchFamily="34" charset="0"/>
              <a:buNone/>
            </a:pPr>
            <a:r>
              <a:rPr lang="en-US" altLang="zh-CN" sz="15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 </a:t>
            </a:r>
            <a:r>
              <a:rPr lang="zh-CN" altLang="en-US" sz="15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注释内容  *</a:t>
            </a:r>
            <a:r>
              <a:rPr lang="en-US" altLang="zh-CN" sz="15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 </a:t>
            </a:r>
          </a:p>
          <a:p>
            <a:pPr lvl="1">
              <a:lnSpc>
                <a:spcPct val="100000"/>
              </a:lnSpc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/*--------------------------------------*/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</a:pPr>
            <a:endParaRPr lang="en-US" altLang="zh-CN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</a:pPr>
            <a:endParaRPr lang="en-US" altLang="zh-CN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zh-CN" altLang="en-US" sz="1800" b="1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endParaRPr lang="en-US" altLang="zh-CN" sz="1800" b="1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</a:pPr>
            <a:endParaRPr lang="en-US" altLang="zh-CN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buFont typeface="Arial" pitchFamily="34" charset="0"/>
              <a:buNone/>
            </a:pPr>
            <a:r>
              <a:rPr lang="en-US" altLang="zh-CN" sz="15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5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注释内容</a:t>
            </a:r>
          </a:p>
        </p:txBody>
      </p:sp>
    </p:spTree>
    <p:extLst>
      <p:ext uri="{BB962C8B-B14F-4D97-AF65-F5344CB8AC3E}">
        <p14:creationId xmlns:p14="http://schemas.microsoft.com/office/powerpoint/2010/main" val="425832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/>
      <p:bldP spid="7" grpId="1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87600" y="264321"/>
            <a:ext cx="5023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实验内容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350620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283027" y="1074648"/>
            <a:ext cx="10394690" cy="4755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某班有最多不超过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人（具体人数由键盘输入）参加</a:t>
            </a:r>
            <a:r>
              <a:rPr lang="zh-CN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某门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课程的考试，参考例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8.5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、例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8.9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、例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8.10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、例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9.9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，用</a:t>
            </a:r>
            <a:r>
              <a:rPr lang="zh-CN" altLang="zh-CN" sz="2000" b="1" dirty="0">
                <a:latin typeface="微软雅黑" pitchFamily="34" charset="-122"/>
                <a:ea typeface="微软雅黑" pitchFamily="34" charset="-122"/>
              </a:rPr>
              <a:t>一维数组和函数指针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作函数参数编程实现如下学生成绩管理系统</a:t>
            </a:r>
            <a:r>
              <a:rPr lang="zh-CN" altLang="zh-CN" sz="20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录入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每个学生的学号和考试成绩。</a:t>
            </a:r>
          </a:p>
          <a:p>
            <a:pPr marL="342900" lvl="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计算课程的总分和平均分。</a:t>
            </a:r>
          </a:p>
          <a:p>
            <a:pPr marL="342900" lvl="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按成绩由高到低排出名次表。</a:t>
            </a:r>
          </a:p>
          <a:p>
            <a:pPr marL="342900" lvl="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按成绩由低到高排出名次表。</a:t>
            </a:r>
          </a:p>
          <a:p>
            <a:pPr marL="342900" lvl="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按学号由小到大排出成绩表。</a:t>
            </a:r>
          </a:p>
          <a:p>
            <a:pPr marL="342900" lvl="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按学号查询学生排名及其考试成绩。</a:t>
            </a:r>
          </a:p>
          <a:p>
            <a:pPr marL="342900" lvl="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按优秀（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90—100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分）、良好（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80—89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分）、中等（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70—79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分）、及格（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60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69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分）、不及格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(0—59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)5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个类别，统计每个类别的人数以及所占的百分比。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输出每个学生的学号、考试成绩以及课程总分和平均分。</a:t>
            </a:r>
          </a:p>
        </p:txBody>
      </p:sp>
    </p:spTree>
    <p:extLst>
      <p:ext uri="{BB962C8B-B14F-4D97-AF65-F5344CB8AC3E}">
        <p14:creationId xmlns:p14="http://schemas.microsoft.com/office/powerpoint/2010/main" val="208407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淘宝网chenying0907出品 4"/>
          <p:cNvSpPr txBox="1"/>
          <p:nvPr/>
        </p:nvSpPr>
        <p:spPr>
          <a:xfrm>
            <a:off x="1587600" y="264321"/>
            <a:ext cx="5023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实验内容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350620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350619" y="1039341"/>
            <a:ext cx="1025950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要求程序运行后先显示如下菜单，并提示用户输入选项：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1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Input record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2. Calculate total and average score of course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3. Sort in descending order by score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4. Sort in ascending order by score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5. Sort in ascending order by number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6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Search by number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7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Statistic analysis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8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List record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Exit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Please enter your choice: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然后，根据用户输入的选项执行相应的操作。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 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741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4"/>
            <a:ext cx="12192000" cy="437692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5709"/>
            <a:ext cx="12192000" cy="336229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653" y="3065796"/>
            <a:ext cx="3600000" cy="214013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10769600" y="3664910"/>
            <a:ext cx="843953" cy="2410180"/>
            <a:chOff x="10769600" y="3836360"/>
            <a:chExt cx="843953" cy="241018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9600" y="3838038"/>
              <a:ext cx="146835" cy="2408502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89612" y="4912297"/>
              <a:ext cx="492494" cy="1295517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50930" y="3836360"/>
              <a:ext cx="562623" cy="824898"/>
            </a:xfrm>
            <a:prstGeom prst="rect">
              <a:avLst/>
            </a:prstGeom>
          </p:spPr>
        </p:pic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534" y="247661"/>
            <a:ext cx="3602440" cy="1800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97" y="444499"/>
            <a:ext cx="108000" cy="2724542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653" y="2093857"/>
            <a:ext cx="3600000" cy="81490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765199" y="4240309"/>
            <a:ext cx="915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请同学们开始实验</a:t>
            </a:r>
            <a:endParaRPr lang="zh-CN" altLang="en-US" sz="5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9798622" y="6455543"/>
            <a:ext cx="2107760" cy="288000"/>
            <a:chOff x="1021340" y="5712187"/>
            <a:chExt cx="2107760" cy="288000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340" y="5716689"/>
              <a:ext cx="581924" cy="270576"/>
            </a:xfrm>
            <a:prstGeom prst="rect">
              <a:avLst/>
            </a:prstGeom>
          </p:spPr>
        </p:pic>
        <p:sp>
          <p:nvSpPr>
            <p:cNvPr id="22" name="矩形 21"/>
            <p:cNvSpPr/>
            <p:nvPr/>
          </p:nvSpPr>
          <p:spPr>
            <a:xfrm>
              <a:off x="1689100" y="5712187"/>
              <a:ext cx="1440000" cy="28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7255" y="5720618"/>
              <a:ext cx="1186531" cy="270000"/>
            </a:xfrm>
            <a:prstGeom prst="rect">
              <a:avLst/>
            </a:prstGeom>
          </p:spPr>
        </p:pic>
      </p:grpSp>
      <p:pic>
        <p:nvPicPr>
          <p:cNvPr id="20" name="图片 19" descr="logo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5199" y="5983976"/>
            <a:ext cx="347599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60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f48f5301-91d9-4324-a64a-050410bbde6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9971" y="922004"/>
            <a:ext cx="9661763" cy="4836149"/>
            <a:chOff x="975990" y="622534"/>
            <a:chExt cx="10088641" cy="5578777"/>
          </a:xfrm>
        </p:grpSpPr>
        <p:grpSp>
          <p:nvGrpSpPr>
            <p:cNvPr id="4" name="íṧ1iḋê"/>
            <p:cNvGrpSpPr/>
            <p:nvPr/>
          </p:nvGrpSpPr>
          <p:grpSpPr>
            <a:xfrm>
              <a:off x="2814796" y="2478576"/>
              <a:ext cx="1639137" cy="1562495"/>
              <a:chOff x="1468531" y="1871421"/>
              <a:chExt cx="2080967" cy="1983665"/>
            </a:xfrm>
          </p:grpSpPr>
          <p:sp>
            <p:nvSpPr>
              <p:cNvPr id="44" name="ïṥlïḓè"/>
              <p:cNvSpPr/>
              <p:nvPr/>
            </p:nvSpPr>
            <p:spPr bwMode="auto">
              <a:xfrm>
                <a:off x="1751720" y="2659689"/>
                <a:ext cx="796931" cy="796931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ślîḋê"/>
              <p:cNvSpPr/>
              <p:nvPr/>
            </p:nvSpPr>
            <p:spPr bwMode="auto">
              <a:xfrm>
                <a:off x="1847528" y="1880828"/>
                <a:ext cx="966310" cy="966310"/>
              </a:xfrm>
              <a:prstGeom prst="ellipse">
                <a:avLst/>
              </a:prstGeom>
              <a:solidFill>
                <a:schemeClr val="accent2"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şļîḋé"/>
              <p:cNvSpPr/>
              <p:nvPr/>
            </p:nvSpPr>
            <p:spPr bwMode="auto">
              <a:xfrm>
                <a:off x="2219772" y="2167905"/>
                <a:ext cx="1188132" cy="1188132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rot="0" spcFirstLastPara="0" vert="horz" wrap="none" lIns="91440" tIns="45720" rIns="91440" bIns="45720" anchor="ctr" anchorCtr="1" forceAA="0" compatLnSpc="1">
                <a:prstTxWarp prst="textNoShape">
                  <a:avLst/>
                </a:prstTxWarp>
                <a:normAutofit fontScale="92500" lnSpcReduction="20000"/>
              </a:bodyPr>
              <a:lstStyle/>
              <a:p>
                <a:pPr algn="ctr"/>
                <a:r>
                  <a:rPr lang="en-US" altLang="zh-CN" sz="4000" dirty="0">
                    <a:solidFill>
                      <a:schemeClr val="bg1">
                        <a:lumMod val="100000"/>
                      </a:schemeClr>
                    </a:solidFill>
                    <a:latin typeface="Impact" panose="020B0806030902050204" pitchFamily="34" charset="0"/>
                    <a:ea typeface="微软雅黑" panose="020B0503020204020204" pitchFamily="34" charset="-122"/>
                  </a:rPr>
                  <a:t>01</a:t>
                </a:r>
              </a:p>
            </p:txBody>
          </p:sp>
          <p:sp>
            <p:nvSpPr>
              <p:cNvPr id="47" name="ïŝlíḋe"/>
              <p:cNvSpPr/>
              <p:nvPr/>
            </p:nvSpPr>
            <p:spPr bwMode="auto">
              <a:xfrm>
                <a:off x="2687824" y="3456620"/>
                <a:ext cx="398466" cy="398466"/>
              </a:xfrm>
              <a:prstGeom prst="ellipse">
                <a:avLst/>
              </a:prstGeom>
              <a:solidFill>
                <a:schemeClr val="accent3"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iṡḻiďé"/>
              <p:cNvSpPr/>
              <p:nvPr/>
            </p:nvSpPr>
            <p:spPr bwMode="auto">
              <a:xfrm>
                <a:off x="1468531" y="2518094"/>
                <a:ext cx="283189" cy="28318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iŝľîḑé"/>
              <p:cNvSpPr/>
              <p:nvPr/>
            </p:nvSpPr>
            <p:spPr bwMode="auto">
              <a:xfrm>
                <a:off x="3266309" y="1871421"/>
                <a:ext cx="283189" cy="283189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42" name="iṩľïḓe"/>
            <p:cNvSpPr txBox="1"/>
            <p:nvPr/>
          </p:nvSpPr>
          <p:spPr>
            <a:xfrm>
              <a:off x="4223545" y="2485987"/>
              <a:ext cx="2623777" cy="62343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CN" altLang="en-US" sz="2400" b="1" dirty="0" smtClean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实验回顾</a:t>
              </a:r>
              <a:endPara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" name="íṡļïḓè"/>
            <p:cNvGrpSpPr/>
            <p:nvPr/>
          </p:nvGrpSpPr>
          <p:grpSpPr>
            <a:xfrm>
              <a:off x="2814796" y="4638816"/>
              <a:ext cx="1639137" cy="1562495"/>
              <a:chOff x="1468531" y="1871421"/>
              <a:chExt cx="2080967" cy="1983665"/>
            </a:xfrm>
          </p:grpSpPr>
          <p:sp>
            <p:nvSpPr>
              <p:cNvPr id="36" name="isḷíde"/>
              <p:cNvSpPr/>
              <p:nvPr/>
            </p:nvSpPr>
            <p:spPr bwMode="auto">
              <a:xfrm>
                <a:off x="1751720" y="2659689"/>
                <a:ext cx="796931" cy="796931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îṩliḓè"/>
              <p:cNvSpPr/>
              <p:nvPr/>
            </p:nvSpPr>
            <p:spPr bwMode="auto">
              <a:xfrm>
                <a:off x="1847528" y="1880828"/>
                <a:ext cx="966310" cy="966310"/>
              </a:xfrm>
              <a:prstGeom prst="ellipse">
                <a:avLst/>
              </a:prstGeom>
              <a:solidFill>
                <a:schemeClr val="accent2"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îṩlîḍè"/>
              <p:cNvSpPr/>
              <p:nvPr/>
            </p:nvSpPr>
            <p:spPr bwMode="auto">
              <a:xfrm>
                <a:off x="2219772" y="2167905"/>
                <a:ext cx="1188132" cy="1188132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rot="0" spcFirstLastPara="0" vert="horz" wrap="none" lIns="0" tIns="0" rIns="0" bIns="0" anchor="ctr" anchorCtr="1" forceAA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algn="ctr"/>
                <a:r>
                  <a:rPr lang="en-US" altLang="zh-CN" sz="4000" dirty="0">
                    <a:solidFill>
                      <a:schemeClr val="bg1">
                        <a:lumMod val="100000"/>
                      </a:schemeClr>
                    </a:solidFill>
                    <a:latin typeface="Impact" panose="020B0806030902050204" pitchFamily="34" charset="0"/>
                    <a:ea typeface="微软雅黑" panose="020B0503020204020204" pitchFamily="34" charset="-122"/>
                  </a:rPr>
                  <a:t>03</a:t>
                </a:r>
              </a:p>
            </p:txBody>
          </p:sp>
          <p:sp>
            <p:nvSpPr>
              <p:cNvPr id="39" name="îśliḑê"/>
              <p:cNvSpPr/>
              <p:nvPr/>
            </p:nvSpPr>
            <p:spPr bwMode="auto">
              <a:xfrm>
                <a:off x="2687824" y="3456620"/>
                <a:ext cx="398466" cy="398466"/>
              </a:xfrm>
              <a:prstGeom prst="ellipse">
                <a:avLst/>
              </a:prstGeom>
              <a:solidFill>
                <a:schemeClr val="accent3"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işḻïdè"/>
              <p:cNvSpPr/>
              <p:nvPr/>
            </p:nvSpPr>
            <p:spPr bwMode="auto">
              <a:xfrm>
                <a:off x="1468531" y="2518094"/>
                <a:ext cx="283189" cy="28318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íŝ1iďê"/>
              <p:cNvSpPr/>
              <p:nvPr/>
            </p:nvSpPr>
            <p:spPr bwMode="auto">
              <a:xfrm>
                <a:off x="3266309" y="1871421"/>
                <a:ext cx="283189" cy="283189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34" name="ïṧļíde"/>
            <p:cNvSpPr txBox="1"/>
            <p:nvPr/>
          </p:nvSpPr>
          <p:spPr>
            <a:xfrm>
              <a:off x="4223545" y="4646228"/>
              <a:ext cx="2623777" cy="62343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CN" altLang="en-US" sz="2400" b="1" dirty="0" smtClean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编码规范</a:t>
              </a:r>
              <a:endPara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" name="îṧḻidé"/>
            <p:cNvGrpSpPr/>
            <p:nvPr/>
          </p:nvGrpSpPr>
          <p:grpSpPr>
            <a:xfrm>
              <a:off x="7032105" y="2478576"/>
              <a:ext cx="1639137" cy="1562495"/>
              <a:chOff x="1468531" y="1871421"/>
              <a:chExt cx="2080967" cy="1983665"/>
            </a:xfrm>
          </p:grpSpPr>
          <p:sp>
            <p:nvSpPr>
              <p:cNvPr id="28" name="ïṣľíďe"/>
              <p:cNvSpPr/>
              <p:nvPr/>
            </p:nvSpPr>
            <p:spPr bwMode="auto">
              <a:xfrm>
                <a:off x="1751720" y="2659689"/>
                <a:ext cx="796931" cy="796931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îšļiḋe"/>
              <p:cNvSpPr/>
              <p:nvPr/>
            </p:nvSpPr>
            <p:spPr bwMode="auto">
              <a:xfrm>
                <a:off x="1847528" y="1880828"/>
                <a:ext cx="966310" cy="966310"/>
              </a:xfrm>
              <a:prstGeom prst="ellipse">
                <a:avLst/>
              </a:prstGeom>
              <a:solidFill>
                <a:schemeClr val="accent2"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iṥľïďê"/>
              <p:cNvSpPr/>
              <p:nvPr/>
            </p:nvSpPr>
            <p:spPr bwMode="auto">
              <a:xfrm>
                <a:off x="2219772" y="2167905"/>
                <a:ext cx="1188132" cy="1188132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rot="0" spcFirstLastPara="0" vert="horz" wrap="none" lIns="0" tIns="0" rIns="0" bIns="0" anchor="ctr" anchorCtr="1" forceAA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algn="ctr"/>
                <a:r>
                  <a:rPr lang="en-US" altLang="zh-CN" sz="4000" dirty="0">
                    <a:solidFill>
                      <a:schemeClr val="bg1">
                        <a:lumMod val="100000"/>
                      </a:schemeClr>
                    </a:solidFill>
                    <a:latin typeface="Impact" panose="020B0806030902050204" pitchFamily="34" charset="0"/>
                    <a:ea typeface="微软雅黑" panose="020B0503020204020204" pitchFamily="34" charset="-122"/>
                  </a:rPr>
                  <a:t>02</a:t>
                </a:r>
              </a:p>
            </p:txBody>
          </p:sp>
          <p:sp>
            <p:nvSpPr>
              <p:cNvPr id="31" name="íṩľíḓé"/>
              <p:cNvSpPr/>
              <p:nvPr/>
            </p:nvSpPr>
            <p:spPr bwMode="auto">
              <a:xfrm>
                <a:off x="2687824" y="3456620"/>
                <a:ext cx="398466" cy="398466"/>
              </a:xfrm>
              <a:prstGeom prst="ellipse">
                <a:avLst/>
              </a:prstGeom>
              <a:solidFill>
                <a:schemeClr val="accent3"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ïśliďé"/>
              <p:cNvSpPr/>
              <p:nvPr/>
            </p:nvSpPr>
            <p:spPr bwMode="auto">
              <a:xfrm>
                <a:off x="1468531" y="2518094"/>
                <a:ext cx="283189" cy="28318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şļîdè"/>
              <p:cNvSpPr/>
              <p:nvPr/>
            </p:nvSpPr>
            <p:spPr bwMode="auto">
              <a:xfrm>
                <a:off x="3266309" y="1871421"/>
                <a:ext cx="283189" cy="283189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26" name="ïşḻïḍe"/>
            <p:cNvSpPr txBox="1"/>
            <p:nvPr/>
          </p:nvSpPr>
          <p:spPr>
            <a:xfrm>
              <a:off x="8440854" y="2485987"/>
              <a:ext cx="2623777" cy="62343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CN" altLang="en-US" sz="24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实验目的</a:t>
              </a:r>
            </a:p>
          </p:txBody>
        </p:sp>
        <p:grpSp>
          <p:nvGrpSpPr>
            <p:cNvPr id="10" name="iṣ1îḓê"/>
            <p:cNvGrpSpPr/>
            <p:nvPr/>
          </p:nvGrpSpPr>
          <p:grpSpPr>
            <a:xfrm>
              <a:off x="7032105" y="4638816"/>
              <a:ext cx="1639137" cy="1562495"/>
              <a:chOff x="1468531" y="1871421"/>
              <a:chExt cx="2080967" cy="1983665"/>
            </a:xfrm>
          </p:grpSpPr>
          <p:sp>
            <p:nvSpPr>
              <p:cNvPr id="20" name="ïś1ïḓê"/>
              <p:cNvSpPr/>
              <p:nvPr/>
            </p:nvSpPr>
            <p:spPr bwMode="auto">
              <a:xfrm>
                <a:off x="1751720" y="2659689"/>
                <a:ext cx="796931" cy="796931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ïṥḷïḍé"/>
              <p:cNvSpPr/>
              <p:nvPr/>
            </p:nvSpPr>
            <p:spPr bwMode="auto">
              <a:xfrm>
                <a:off x="1847528" y="1880828"/>
                <a:ext cx="966310" cy="966310"/>
              </a:xfrm>
              <a:prstGeom prst="ellipse">
                <a:avLst/>
              </a:prstGeom>
              <a:solidFill>
                <a:schemeClr val="accent2"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îṥḻïdè"/>
              <p:cNvSpPr/>
              <p:nvPr/>
            </p:nvSpPr>
            <p:spPr bwMode="auto">
              <a:xfrm>
                <a:off x="2219772" y="2167905"/>
                <a:ext cx="1188132" cy="1188132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rot="0" spcFirstLastPara="0" vert="horz" wrap="none" lIns="0" tIns="0" rIns="0" bIns="0" anchor="ctr" anchorCtr="1" forceAA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algn="ctr"/>
                <a:r>
                  <a:rPr lang="en-US" altLang="zh-CN" sz="4000" dirty="0">
                    <a:solidFill>
                      <a:schemeClr val="bg1">
                        <a:lumMod val="100000"/>
                      </a:schemeClr>
                    </a:solidFill>
                    <a:latin typeface="Impact" panose="020B0806030902050204" pitchFamily="34" charset="0"/>
                    <a:ea typeface="微软雅黑" panose="020B0503020204020204" pitchFamily="34" charset="-122"/>
                  </a:rPr>
                  <a:t>04</a:t>
                </a:r>
              </a:p>
            </p:txBody>
          </p:sp>
          <p:sp>
            <p:nvSpPr>
              <p:cNvPr id="23" name="îṥľiďê"/>
              <p:cNvSpPr/>
              <p:nvPr/>
            </p:nvSpPr>
            <p:spPr bwMode="auto">
              <a:xfrm>
                <a:off x="2687824" y="3456620"/>
                <a:ext cx="398466" cy="398466"/>
              </a:xfrm>
              <a:prstGeom prst="ellipse">
                <a:avLst/>
              </a:prstGeom>
              <a:solidFill>
                <a:schemeClr val="accent3"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iṡ1ídê"/>
              <p:cNvSpPr/>
              <p:nvPr/>
            </p:nvSpPr>
            <p:spPr bwMode="auto">
              <a:xfrm>
                <a:off x="1468531" y="2518094"/>
                <a:ext cx="283189" cy="28318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iṩlïḋé"/>
              <p:cNvSpPr/>
              <p:nvPr/>
            </p:nvSpPr>
            <p:spPr bwMode="auto">
              <a:xfrm>
                <a:off x="3266309" y="1871421"/>
                <a:ext cx="283189" cy="283189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2" name="íśľíḓê"/>
            <p:cNvGrpSpPr/>
            <p:nvPr/>
          </p:nvGrpSpPr>
          <p:grpSpPr>
            <a:xfrm>
              <a:off x="975990" y="622534"/>
              <a:ext cx="2807351" cy="1745225"/>
              <a:chOff x="3575720" y="-774342"/>
              <a:chExt cx="4240565" cy="2636200"/>
            </a:xfrm>
          </p:grpSpPr>
          <p:sp>
            <p:nvSpPr>
              <p:cNvPr id="13" name="iśḷiḓé"/>
              <p:cNvSpPr/>
              <p:nvPr/>
            </p:nvSpPr>
            <p:spPr bwMode="auto">
              <a:xfrm>
                <a:off x="3918741" y="1380506"/>
                <a:ext cx="481352" cy="481352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ṧliḓè"/>
              <p:cNvSpPr/>
              <p:nvPr/>
            </p:nvSpPr>
            <p:spPr bwMode="auto">
              <a:xfrm>
                <a:off x="6450579" y="884043"/>
                <a:ext cx="924267" cy="924267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ïṩľïḓe"/>
              <p:cNvSpPr/>
              <p:nvPr/>
            </p:nvSpPr>
            <p:spPr bwMode="auto">
              <a:xfrm>
                <a:off x="3575720" y="-387424"/>
                <a:ext cx="1287018" cy="128701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íşľíḍê"/>
              <p:cNvSpPr/>
              <p:nvPr/>
            </p:nvSpPr>
            <p:spPr bwMode="auto">
              <a:xfrm>
                <a:off x="4367808" y="-774342"/>
                <a:ext cx="2557971" cy="2557971"/>
              </a:xfrm>
              <a:prstGeom prst="ellipse">
                <a:avLst/>
              </a:prstGeom>
              <a:solidFill>
                <a:schemeClr val="tx2"/>
              </a:solidFill>
              <a:ln w="19050">
                <a:noFill/>
                <a:round/>
                <a:headEnd/>
                <a:tailEnd/>
              </a:ln>
            </p:spPr>
            <p:txBody>
              <a:bodyPr rot="0" spcFirstLastPara="0" vert="horz" wrap="none" lIns="91440" tIns="45720" rIns="91440" bIns="45720" anchor="b" anchorCtr="1" forceAA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/>
                <a:r>
                  <a:rPr lang="zh-CN" altLang="en-US" sz="4800" b="1" spc="300" dirty="0">
                    <a:solidFill>
                      <a:schemeClr val="bg1"/>
                    </a:solidFill>
                    <a:ea typeface="微软雅黑" panose="020B0503020204020204" pitchFamily="34" charset="-122"/>
                  </a:rPr>
                  <a:t>目录 </a:t>
                </a:r>
                <a:br>
                  <a:rPr lang="zh-CN" altLang="en-US" sz="4800" b="1" spc="300" dirty="0">
                    <a:solidFill>
                      <a:schemeClr val="bg1"/>
                    </a:solidFill>
                    <a:ea typeface="微软雅黑" panose="020B0503020204020204" pitchFamily="34" charset="-122"/>
                  </a:rPr>
                </a:br>
                <a:r>
                  <a:rPr lang="en-US" altLang="zh-CN" sz="2200" b="1" spc="300" dirty="0">
                    <a:solidFill>
                      <a:schemeClr val="bg1"/>
                    </a:solidFill>
                    <a:ea typeface="微软雅黑" panose="020B0503020204020204" pitchFamily="34" charset="-122"/>
                  </a:rPr>
                  <a:t>CONTENT</a:t>
                </a:r>
              </a:p>
            </p:txBody>
          </p:sp>
          <p:sp>
            <p:nvSpPr>
              <p:cNvPr id="17" name="iSḷïḑê"/>
              <p:cNvSpPr/>
              <p:nvPr/>
            </p:nvSpPr>
            <p:spPr bwMode="auto">
              <a:xfrm>
                <a:off x="7204217" y="152636"/>
                <a:ext cx="612068" cy="612068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50" name="ïṧļíde"/>
          <p:cNvSpPr txBox="1"/>
          <p:nvPr/>
        </p:nvSpPr>
        <p:spPr>
          <a:xfrm>
            <a:off x="7828976" y="4401457"/>
            <a:ext cx="2512758" cy="540445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994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87600" y="264321"/>
            <a:ext cx="278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实验目的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9C8B79B8-9DF9-4476-A29B-E06AF721E785}"/>
              </a:ext>
            </a:extLst>
          </p:cNvPr>
          <p:cNvSpPr txBox="1"/>
          <p:nvPr/>
        </p:nvSpPr>
        <p:spPr>
          <a:xfrm>
            <a:off x="1350620" y="1446548"/>
            <a:ext cx="96562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了解编程规范的</a:t>
            </a:r>
            <a:r>
              <a:rPr lang="zh-CN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重要性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一维数组和函数指针做函数参数；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熟悉排序、</a:t>
            </a:r>
            <a:r>
              <a:rPr lang="zh-CN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查找等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常用算法；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熟悉模块化程序设计</a:t>
            </a:r>
            <a:r>
              <a:rPr lang="zh-CN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350620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6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1350620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淘宝网chenying0907出品 4"/>
          <p:cNvSpPr txBox="1"/>
          <p:nvPr/>
        </p:nvSpPr>
        <p:spPr>
          <a:xfrm>
            <a:off x="1586290" y="264321"/>
            <a:ext cx="4289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实验目的</a:t>
            </a:r>
            <a:endParaRPr lang="zh-CN" altLang="en-US" sz="28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611850"/>
              </p:ext>
            </p:extLst>
          </p:nvPr>
        </p:nvGraphicFramePr>
        <p:xfrm>
          <a:off x="1220654" y="885945"/>
          <a:ext cx="10259500" cy="27764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5950"/>
                <a:gridCol w="1025950"/>
                <a:gridCol w="1025950"/>
                <a:gridCol w="1025950"/>
                <a:gridCol w="1025950"/>
                <a:gridCol w="1025950"/>
                <a:gridCol w="1025950"/>
                <a:gridCol w="1025950"/>
                <a:gridCol w="1025950"/>
                <a:gridCol w="1025950"/>
              </a:tblGrid>
              <a:tr h="268687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编号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endParaRPr lang="en-US" altLang="zh-CN" sz="1600" b="1" i="0" u="none" strike="noStrike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43069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学时数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endParaRPr lang="en-US" altLang="zh-CN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793896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实验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项目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初级</a:t>
                      </a:r>
                      <a:endParaRPr lang="zh-CN" altLang="en-US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编程</a:t>
                      </a:r>
                      <a:endParaRPr lang="zh-CN" altLang="en-US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计算球的体积和表面积、三角形判断</a:t>
                      </a:r>
                      <a:endParaRPr lang="zh-CN" altLang="en-US" sz="1600" b="1" i="0" u="none" strike="noStrike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素数探求、</a:t>
                      </a:r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国王的许诺</a:t>
                      </a:r>
                      <a:endParaRPr lang="zh-CN" altLang="en-US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计算机辅助教学系统</a:t>
                      </a:r>
                      <a:endParaRPr lang="zh-CN" altLang="en-US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学生成绩管理系统</a:t>
                      </a:r>
                      <a:r>
                        <a:rPr lang="en-US" altLang="zh-CN" sz="1600" b="1" u="none" strike="noStrike" dirty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V1.0</a:t>
                      </a:r>
                      <a:endParaRPr lang="zh-CN" alt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学生成绩管理系统</a:t>
                      </a:r>
                      <a:r>
                        <a:rPr lang="en-US" altLang="zh-CN" sz="16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V2.0</a:t>
                      </a:r>
                      <a:endParaRPr lang="zh-CN" altLang="en-US" sz="1600" b="1" i="0" u="none" strike="noStrike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学生成绩管理系统</a:t>
                      </a:r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V3.0</a:t>
                      </a:r>
                      <a:endParaRPr lang="zh-CN" altLang="en-US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学生成绩管理系统</a:t>
                      </a:r>
                      <a:r>
                        <a:rPr lang="en-US" altLang="zh-CN" sz="16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V4.0</a:t>
                      </a:r>
                      <a:endParaRPr lang="zh-CN" altLang="en-US" sz="1600" b="1" i="0" u="none" strike="noStrike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学生成绩管理系统</a:t>
                      </a:r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V5.0</a:t>
                      </a:r>
                      <a:endParaRPr lang="zh-CN" altLang="en-US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60862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分数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en-US" altLang="zh-CN" sz="1600" b="1" i="0" u="none" strike="noStrike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654042"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600" b="1" u="none" strike="noStrike" dirty="0" smtClean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 rtl="0" fontAlgn="ctr"/>
                      <a:r>
                        <a:rPr lang="zh-CN" altLang="en-US" sz="1600" b="1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授课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内容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集成开发环境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单步调试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断点调试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程序测试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编码规范</a:t>
                      </a:r>
                      <a:endParaRPr lang="zh-CN" alt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软件文档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版本管理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2718296" y="3910179"/>
            <a:ext cx="1256266" cy="2604562"/>
            <a:chOff x="1923598" y="3772686"/>
            <a:chExt cx="1256266" cy="2604562"/>
          </a:xfrm>
        </p:grpSpPr>
        <p:sp>
          <p:nvSpPr>
            <p:cNvPr id="44" name="矩形 43"/>
            <p:cNvSpPr/>
            <p:nvPr/>
          </p:nvSpPr>
          <p:spPr>
            <a:xfrm>
              <a:off x="1923598" y="3772686"/>
              <a:ext cx="1256266" cy="26045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009984" y="3904759"/>
              <a:ext cx="1052434" cy="5847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基本数据</a:t>
              </a:r>
              <a:endParaRPr lang="en-US" altLang="zh-CN" sz="160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类型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018373" y="4797759"/>
              <a:ext cx="1044044" cy="5847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基本算数</a:t>
              </a:r>
              <a:endParaRPr lang="en-US" altLang="zh-CN" sz="160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运算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018373" y="5621400"/>
              <a:ext cx="1044044" cy="5847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键盘输入</a:t>
              </a:r>
              <a:endParaRPr lang="en-US" altLang="zh-CN" sz="160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屏幕输出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399889" y="3925358"/>
            <a:ext cx="974652" cy="2604562"/>
            <a:chOff x="3842537" y="3772686"/>
            <a:chExt cx="1256266" cy="2604562"/>
          </a:xfrm>
        </p:grpSpPr>
        <p:sp>
          <p:nvSpPr>
            <p:cNvPr id="49" name="矩形 48"/>
            <p:cNvSpPr/>
            <p:nvPr/>
          </p:nvSpPr>
          <p:spPr>
            <a:xfrm>
              <a:off x="3842537" y="3772686"/>
              <a:ext cx="1256266" cy="26045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44454" y="4040578"/>
              <a:ext cx="1052434" cy="5847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选择控制结构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944453" y="5307447"/>
              <a:ext cx="1052434" cy="5847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循环控制结构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459604" y="3936688"/>
            <a:ext cx="953297" cy="2604562"/>
            <a:chOff x="5760221" y="3768905"/>
            <a:chExt cx="1203917" cy="2604562"/>
          </a:xfrm>
        </p:grpSpPr>
        <p:sp>
          <p:nvSpPr>
            <p:cNvPr id="55" name="矩形 54"/>
            <p:cNvSpPr/>
            <p:nvPr/>
          </p:nvSpPr>
          <p:spPr>
            <a:xfrm>
              <a:off x="5760221" y="3768905"/>
              <a:ext cx="1203917" cy="26045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864716" y="3972718"/>
              <a:ext cx="983152" cy="5847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函数</a:t>
              </a:r>
              <a:endParaRPr lang="en-US" altLang="zh-CN" sz="160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863387" y="4903403"/>
              <a:ext cx="937453" cy="108039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模块化程序设计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0548527" y="3919320"/>
            <a:ext cx="903784" cy="2604562"/>
            <a:chOff x="10555153" y="3705459"/>
            <a:chExt cx="903784" cy="2604562"/>
          </a:xfrm>
        </p:grpSpPr>
        <p:sp>
          <p:nvSpPr>
            <p:cNvPr id="52" name="矩形 51"/>
            <p:cNvSpPr/>
            <p:nvPr/>
          </p:nvSpPr>
          <p:spPr>
            <a:xfrm>
              <a:off x="10555153" y="3705459"/>
              <a:ext cx="903784" cy="26045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0629929" y="3986307"/>
              <a:ext cx="724836" cy="5847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文件</a:t>
              </a:r>
              <a:endParaRPr lang="en-US" altLang="zh-CN" sz="160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操作</a:t>
              </a:r>
              <a:endParaRPr lang="en-US" altLang="zh-CN" sz="16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8759182" y="3907745"/>
            <a:ext cx="1256266" cy="2604562"/>
            <a:chOff x="8927171" y="3768905"/>
            <a:chExt cx="1256266" cy="2604562"/>
          </a:xfrm>
        </p:grpSpPr>
        <p:sp>
          <p:nvSpPr>
            <p:cNvPr id="53" name="矩形 52"/>
            <p:cNvSpPr/>
            <p:nvPr/>
          </p:nvSpPr>
          <p:spPr>
            <a:xfrm>
              <a:off x="8927171" y="3768905"/>
              <a:ext cx="1256266" cy="26045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9029087" y="3958487"/>
              <a:ext cx="1052434" cy="5847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字符串</a:t>
              </a:r>
              <a:endParaRPr lang="en-US" altLang="zh-CN" sz="160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9027882" y="5388620"/>
              <a:ext cx="1052434" cy="83099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结构体和数据结构基础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9029087" y="4681158"/>
              <a:ext cx="1052434" cy="5847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指针</a:t>
              </a:r>
              <a:endParaRPr lang="en-US" altLang="zh-CN" sz="160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2" name="右箭头 61"/>
          <p:cNvSpPr/>
          <p:nvPr/>
        </p:nvSpPr>
        <p:spPr>
          <a:xfrm>
            <a:off x="2064535" y="4846672"/>
            <a:ext cx="653761" cy="275801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右箭头 62"/>
          <p:cNvSpPr/>
          <p:nvPr/>
        </p:nvSpPr>
        <p:spPr>
          <a:xfrm>
            <a:off x="10015448" y="4884499"/>
            <a:ext cx="533079" cy="21228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右箭头 63"/>
          <p:cNvSpPr/>
          <p:nvPr/>
        </p:nvSpPr>
        <p:spPr>
          <a:xfrm>
            <a:off x="3974562" y="4842818"/>
            <a:ext cx="425327" cy="29311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6819130" y="3919320"/>
            <a:ext cx="1203917" cy="2604562"/>
            <a:chOff x="7353819" y="3768905"/>
            <a:chExt cx="1203917" cy="2604562"/>
          </a:xfrm>
        </p:grpSpPr>
        <p:sp>
          <p:nvSpPr>
            <p:cNvPr id="66" name="矩形 65"/>
            <p:cNvSpPr/>
            <p:nvPr/>
          </p:nvSpPr>
          <p:spPr>
            <a:xfrm>
              <a:off x="7353819" y="3768905"/>
              <a:ext cx="1203917" cy="26045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458314" y="3972718"/>
              <a:ext cx="983152" cy="5847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数组</a:t>
              </a:r>
              <a:endParaRPr lang="en-US" altLang="zh-CN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16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456984" y="5152802"/>
              <a:ext cx="984481" cy="5847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算法</a:t>
              </a:r>
              <a:endParaRPr lang="en-US" altLang="zh-CN" sz="160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基础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9" name="右箭头 68"/>
          <p:cNvSpPr/>
          <p:nvPr/>
        </p:nvSpPr>
        <p:spPr>
          <a:xfrm>
            <a:off x="8023047" y="4889448"/>
            <a:ext cx="736135" cy="24153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右箭头 69"/>
          <p:cNvSpPr/>
          <p:nvPr/>
        </p:nvSpPr>
        <p:spPr>
          <a:xfrm>
            <a:off x="6396899" y="4846672"/>
            <a:ext cx="490671" cy="28925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连接符 70"/>
          <p:cNvCxnSpPr/>
          <p:nvPr/>
        </p:nvCxnSpPr>
        <p:spPr>
          <a:xfrm>
            <a:off x="4287355" y="806587"/>
            <a:ext cx="47297" cy="5847781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6389092" y="854812"/>
            <a:ext cx="47297" cy="5847781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58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87600" y="264321"/>
            <a:ext cx="3927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编码规范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1350620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内容占位符 2">
            <a:extLst>
              <a:ext uri="{FF2B5EF4-FFF2-40B4-BE49-F238E27FC236}">
                <a16:creationId xmlns="" xmlns:a16="http://schemas.microsoft.com/office/drawing/2014/main" id="{3DAB6C5D-0B6A-452D-B178-EA77A3FF48B4}"/>
              </a:ext>
            </a:extLst>
          </p:cNvPr>
          <p:cNvSpPr txBox="1">
            <a:spLocks/>
          </p:cNvSpPr>
          <p:nvPr/>
        </p:nvSpPr>
        <p:spPr>
          <a:xfrm>
            <a:off x="1350620" y="1043129"/>
            <a:ext cx="10084526" cy="9647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>
              <a:buFont typeface="Arial" pitchFamily="34" charset="0"/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Bell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实验室的研究资料表明，软件错误中，编码阶段产生的错误占的比例接近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0" name="图表 39">
            <a:extLst>
              <a:ext uri="{FF2B5EF4-FFF2-40B4-BE49-F238E27FC236}">
                <a16:creationId xmlns="" xmlns:a16="http://schemas.microsoft.com/office/drawing/2014/main" id="{771DB38F-6FBF-4228-A6EE-A765DAFFD3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5800008"/>
              </p:ext>
            </p:extLst>
          </p:nvPr>
        </p:nvGraphicFramePr>
        <p:xfrm>
          <a:off x="1605069" y="2374980"/>
          <a:ext cx="4786346" cy="3571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1" name="圆角矩形 4">
            <a:extLst>
              <a:ext uri="{FF2B5EF4-FFF2-40B4-BE49-F238E27FC236}">
                <a16:creationId xmlns="" xmlns:a16="http://schemas.microsoft.com/office/drawing/2014/main" id="{FF2C8C0B-D813-49DE-9726-58720FC24524}"/>
              </a:ext>
            </a:extLst>
          </p:cNvPr>
          <p:cNvSpPr/>
          <p:nvPr/>
        </p:nvSpPr>
        <p:spPr>
          <a:xfrm>
            <a:off x="4176837" y="2875046"/>
            <a:ext cx="1143008" cy="3286148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下箭头 6">
            <a:extLst>
              <a:ext uri="{FF2B5EF4-FFF2-40B4-BE49-F238E27FC236}">
                <a16:creationId xmlns="" xmlns:a16="http://schemas.microsoft.com/office/drawing/2014/main" id="{832A9E5B-4ED5-42C6-9AC5-202866633A9D}"/>
              </a:ext>
            </a:extLst>
          </p:cNvPr>
          <p:cNvSpPr/>
          <p:nvPr/>
        </p:nvSpPr>
        <p:spPr>
          <a:xfrm rot="15301448">
            <a:off x="5956780" y="2335661"/>
            <a:ext cx="286809" cy="1090556"/>
          </a:xfrm>
          <a:prstGeom prst="downArrow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7">
            <a:extLst>
              <a:ext uri="{FF2B5EF4-FFF2-40B4-BE49-F238E27FC236}">
                <a16:creationId xmlns="" xmlns:a16="http://schemas.microsoft.com/office/drawing/2014/main" id="{D803D70F-E1C9-4BEA-8C42-0BC6B77A8B4F}"/>
              </a:ext>
            </a:extLst>
          </p:cNvPr>
          <p:cNvSpPr txBox="1"/>
          <p:nvPr/>
        </p:nvSpPr>
        <p:spPr>
          <a:xfrm>
            <a:off x="6605728" y="4803872"/>
            <a:ext cx="4340945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en-US" altLang="zh-CN" sz="14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Bell</a:t>
            </a:r>
            <a:r>
              <a:rPr lang="zh-CN" altLang="en-US" sz="14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实验室的研究人员制定了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详细的软件编程规范</a:t>
            </a:r>
            <a:r>
              <a:rPr lang="zh-CN" altLang="en-US" sz="14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，并培训每一位程序员，最终的结果把编码阶段的错误率降低至</a:t>
            </a:r>
            <a:r>
              <a:rPr lang="en-US" altLang="zh-CN" sz="14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10%</a:t>
            </a:r>
            <a:r>
              <a:rPr lang="zh-CN" altLang="en-US" sz="14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左右。</a:t>
            </a:r>
          </a:p>
        </p:txBody>
      </p:sp>
      <p:sp>
        <p:nvSpPr>
          <p:cNvPr id="44" name="下箭头 8">
            <a:extLst>
              <a:ext uri="{FF2B5EF4-FFF2-40B4-BE49-F238E27FC236}">
                <a16:creationId xmlns="" xmlns:a16="http://schemas.microsoft.com/office/drawing/2014/main" id="{1F6A8E64-85D8-46C3-BE72-EEA6355A4A7F}"/>
              </a:ext>
            </a:extLst>
          </p:cNvPr>
          <p:cNvSpPr/>
          <p:nvPr/>
        </p:nvSpPr>
        <p:spPr>
          <a:xfrm>
            <a:off x="8320241" y="3875178"/>
            <a:ext cx="286809" cy="637463"/>
          </a:xfrm>
          <a:prstGeom prst="downArrow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Box 11">
            <a:extLst>
              <a:ext uri="{FF2B5EF4-FFF2-40B4-BE49-F238E27FC236}">
                <a16:creationId xmlns="" xmlns:a16="http://schemas.microsoft.com/office/drawing/2014/main" id="{5113707D-6675-40C4-A341-7DC10C88435D}"/>
              </a:ext>
            </a:extLst>
          </p:cNvPr>
          <p:cNvSpPr txBox="1"/>
          <p:nvPr/>
        </p:nvSpPr>
        <p:spPr>
          <a:xfrm rot="20620322">
            <a:off x="5534159" y="2374980"/>
            <a:ext cx="902811" cy="34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分析表明</a:t>
            </a:r>
          </a:p>
        </p:txBody>
      </p:sp>
      <p:sp>
        <p:nvSpPr>
          <p:cNvPr id="46" name="TextBox 12">
            <a:extLst>
              <a:ext uri="{FF2B5EF4-FFF2-40B4-BE49-F238E27FC236}">
                <a16:creationId xmlns="" xmlns:a16="http://schemas.microsoft.com/office/drawing/2014/main" id="{C1A56FFD-816A-491E-8099-0C68829F4271}"/>
              </a:ext>
            </a:extLst>
          </p:cNvPr>
          <p:cNvSpPr txBox="1"/>
          <p:nvPr/>
        </p:nvSpPr>
        <p:spPr>
          <a:xfrm>
            <a:off x="8605993" y="4018054"/>
            <a:ext cx="902811" cy="34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解决办法</a:t>
            </a:r>
          </a:p>
        </p:txBody>
      </p:sp>
      <p:graphicFrame>
        <p:nvGraphicFramePr>
          <p:cNvPr id="47" name="表格 46">
            <a:extLst>
              <a:ext uri="{FF2B5EF4-FFF2-40B4-BE49-F238E27FC236}">
                <a16:creationId xmlns="" xmlns:a16="http://schemas.microsoft.com/office/drawing/2014/main" id="{E6530081-F626-4089-86CB-0435C1489B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83852"/>
              </p:ext>
            </p:extLst>
          </p:nvPr>
        </p:nvGraphicFramePr>
        <p:xfrm>
          <a:off x="6748604" y="1780773"/>
          <a:ext cx="4198070" cy="1944527"/>
        </p:xfrm>
        <a:graphic>
          <a:graphicData uri="http://schemas.openxmlformats.org/drawingml/2006/table">
            <a:tbl>
              <a:tblPr/>
              <a:tblGrid>
                <a:gridCol w="31445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5356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5283">
                <a:tc>
                  <a:txBody>
                    <a:bodyPr/>
                    <a:lstStyle/>
                    <a:p>
                      <a:pPr algn="ctr" rtl="0" fontAlgn="t"/>
                      <a:r>
                        <a:rPr lang="zh-CN" altLang="en-US" sz="1400" b="1" i="0" u="none" strike="noStrike" dirty="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“编码阶段”错误种类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254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zh-CN" altLang="en-US" sz="1400" b="1" i="0" u="none" strike="noStrike" dirty="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比例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254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5283">
                <a:tc>
                  <a:txBody>
                    <a:bodyPr/>
                    <a:lstStyle/>
                    <a:p>
                      <a:pPr algn="ctr" rtl="0" fontAlgn="t"/>
                      <a:r>
                        <a:rPr lang="zh-CN" altLang="en-US" sz="1200" b="0" i="0" u="none" strike="noStrike" dirty="0">
                          <a:solidFill>
                            <a:srgbClr val="2C2C2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语法错误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254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200" b="0" i="0" u="none" strike="noStrike" dirty="0">
                          <a:solidFill>
                            <a:srgbClr val="2C2C2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254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78678">
                <a:tc>
                  <a:txBody>
                    <a:bodyPr/>
                    <a:lstStyle/>
                    <a:p>
                      <a:pPr algn="ctr" rtl="0" fontAlgn="t"/>
                      <a:r>
                        <a:rPr lang="zh-CN" altLang="en-US" sz="1200" b="0" i="0" u="none" strike="noStrike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</a:t>
                      </a:r>
                      <a:r>
                        <a:rPr lang="en-US" altLang="zh-CN" sz="1200" b="0" i="0" u="none" strike="noStrike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b="0" i="0" u="none" strike="noStrike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模块</a:t>
                      </a:r>
                      <a:r>
                        <a:rPr lang="en-US" altLang="zh-CN" sz="1200" b="0" i="0" u="none" strike="noStrike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r>
                        <a:rPr lang="zh-CN" altLang="en-US" sz="1200" b="0" i="0" u="none" strike="noStrike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之间接口错误</a:t>
                      </a:r>
                      <a:endParaRPr lang="en-US" altLang="zh-CN" sz="1200" b="0" i="0" u="none" strike="noStrike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rtl="0" fontAlgn="t"/>
                      <a:r>
                        <a:rPr lang="zh-CN" altLang="en-US" sz="1200" b="0" i="0" u="none" strike="noStrike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代码可理解度低导致优化维护阶段对代码的错误修改引起的错误</a:t>
                      </a:r>
                      <a:endParaRPr lang="en-US" altLang="zh-CN" sz="1200" b="0" i="0" u="none" strike="noStrike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未严格检查软件逻辑导致的错误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254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50%</a:t>
                      </a:r>
                      <a:r>
                        <a:rPr lang="zh-CN" altLang="en-US" sz="1200" b="0" i="0" u="none" strike="noStrike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以上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254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5283">
                <a:tc>
                  <a:txBody>
                    <a:bodyPr/>
                    <a:lstStyle/>
                    <a:p>
                      <a:pPr algn="ctr" rtl="0" fontAlgn="t"/>
                      <a:r>
                        <a:rPr lang="zh-CN" altLang="en-US" sz="1200" b="0" i="0" u="none" strike="noStrike" dirty="0">
                          <a:solidFill>
                            <a:srgbClr val="2C2C2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其他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254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2C2C2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10~30%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254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278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淘宝网chenying0907出品 4">
            <a:extLst>
              <a:ext uri="{FF2B5EF4-FFF2-40B4-BE49-F238E27FC236}">
                <a16:creationId xmlns:a16="http://schemas.microsoft.com/office/drawing/2014/main" xmlns="" id="{8F315560-D1A3-40BE-AE3D-9EB094146739}"/>
              </a:ext>
            </a:extLst>
          </p:cNvPr>
          <p:cNvSpPr txBox="1"/>
          <p:nvPr/>
        </p:nvSpPr>
        <p:spPr>
          <a:xfrm>
            <a:off x="1587600" y="264321"/>
            <a:ext cx="3927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编码规范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350620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3">
            <a:extLst>
              <a:ext uri="{FF2B5EF4-FFF2-40B4-BE49-F238E27FC236}">
                <a16:creationId xmlns="" xmlns:a16="http://schemas.microsoft.com/office/drawing/2014/main" id="{6EA1FDE3-2025-4B4A-9805-63BFF85727F8}"/>
              </a:ext>
            </a:extLst>
          </p:cNvPr>
          <p:cNvSpPr/>
          <p:nvPr/>
        </p:nvSpPr>
        <p:spPr>
          <a:xfrm>
            <a:off x="7062247" y="264321"/>
            <a:ext cx="4714908" cy="639241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E123442C-6E67-40CF-B807-83D9F335C0C4}"/>
              </a:ext>
            </a:extLst>
          </p:cNvPr>
          <p:cNvSpPr/>
          <p:nvPr/>
        </p:nvSpPr>
        <p:spPr>
          <a:xfrm>
            <a:off x="7620000" y="203368"/>
            <a:ext cx="4572000" cy="63401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/**************************</a:t>
            </a:r>
          </a:p>
          <a:p>
            <a:r>
              <a:rPr lang="en-US" altLang="zh-CN" sz="1400" dirty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** </a:t>
            </a:r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程序描述</a:t>
            </a:r>
            <a:r>
              <a:rPr lang="en-US" altLang="zh-CN" sz="1400" dirty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用于计算球体面积及体积 </a:t>
            </a:r>
          </a:p>
          <a:p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** 日 期</a:t>
            </a:r>
            <a:r>
              <a:rPr lang="en-US" altLang="zh-CN" sz="1400" dirty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:2017/4/5 </a:t>
            </a:r>
          </a:p>
          <a:p>
            <a:r>
              <a:rPr lang="en-US" altLang="zh-CN" sz="1400" dirty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** </a:t>
            </a:r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作业题目</a:t>
            </a:r>
            <a:r>
              <a:rPr lang="en-US" altLang="zh-CN" sz="1400" dirty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第一次实验操作示例</a:t>
            </a:r>
          </a:p>
          <a:p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** 输入</a:t>
            </a:r>
            <a:r>
              <a:rPr lang="en-US" altLang="zh-CN" sz="1400" dirty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:  r</a:t>
            </a:r>
          </a:p>
          <a:p>
            <a:r>
              <a:rPr lang="en-US" altLang="zh-CN" sz="1400" dirty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** </a:t>
            </a:r>
            <a:r>
              <a:rPr lang="zh-CN" altLang="en-US" sz="1400" dirty="0" smtClean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</a:t>
            </a:r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</a:t>
            </a:r>
            <a:r>
              <a:rPr lang="zh-CN" altLang="en-US" sz="1400" dirty="0" smtClean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浮点型</a:t>
            </a:r>
          </a:p>
          <a:p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** 输出： </a:t>
            </a:r>
            <a:r>
              <a:rPr lang="en-US" altLang="zh-CN" sz="1400" dirty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surface, volume</a:t>
            </a:r>
          </a:p>
          <a:p>
            <a:r>
              <a:rPr lang="en-US" altLang="zh-CN" sz="1400" dirty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surface</a:t>
            </a:r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：球体面积， </a:t>
            </a:r>
            <a:r>
              <a:rPr lang="en-US" altLang="zh-CN" sz="1400" dirty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volume</a:t>
            </a:r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：球体体积</a:t>
            </a:r>
          </a:p>
          <a:p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***************************</a:t>
            </a:r>
            <a:r>
              <a:rPr lang="en-US" altLang="zh-CN" sz="1400" dirty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</a:p>
          <a:p>
            <a:r>
              <a:rPr lang="en-US" altLang="zh-CN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#include&lt;</a:t>
            </a:r>
            <a:r>
              <a:rPr lang="en-US" altLang="zh-CN" sz="14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math.h</a:t>
            </a:r>
            <a:r>
              <a:rPr lang="en-US" altLang="zh-CN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r>
              <a:rPr lang="en-US" altLang="zh-CN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#include&lt;</a:t>
            </a:r>
            <a:r>
              <a:rPr lang="en-US" altLang="zh-CN" sz="14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stdio.h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ain()</a:t>
            </a:r>
            <a:endParaRPr lang="en-US" altLang="zh-CN" sz="1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{</a:t>
            </a:r>
          </a:p>
          <a:p>
            <a:r>
              <a:rPr lang="en-US" altLang="zh-CN" sz="1400" b="1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400" b="1" dirty="0" err="1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const</a:t>
            </a:r>
            <a:r>
              <a:rPr lang="en-US" altLang="zh-CN" sz="1400" b="1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double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PI = </a:t>
            </a:r>
            <a:r>
              <a:rPr lang="en-US" altLang="zh-CN" sz="1400" dirty="0">
                <a:solidFill>
                  <a:srgbClr val="971B7C"/>
                </a:solidFill>
                <a:latin typeface="微软雅黑" pitchFamily="34" charset="-122"/>
                <a:ea typeface="微软雅黑" pitchFamily="34" charset="-122"/>
              </a:rPr>
              <a:t>3.14159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    double r, surface, volume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400" dirty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输入半径</a:t>
            </a:r>
            <a:r>
              <a:rPr lang="en-US" altLang="zh-CN" sz="1400" dirty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r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    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printf</a:t>
            </a:r>
            <a:r>
              <a:rPr lang="en-US" altLang="zh-CN" sz="1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400" dirty="0">
                <a:solidFill>
                  <a:srgbClr val="117BA1"/>
                </a:solidFill>
                <a:latin typeface="微软雅黑" pitchFamily="34" charset="-122"/>
                <a:ea typeface="微软雅黑" pitchFamily="34" charset="-122"/>
              </a:rPr>
              <a:t>"Input r:"</a:t>
            </a:r>
            <a:r>
              <a:rPr lang="en-US" altLang="zh-CN" sz="1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    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scanf</a:t>
            </a:r>
            <a:r>
              <a:rPr lang="en-US" altLang="zh-CN" sz="1400" dirty="0">
                <a:solidFill>
                  <a:srgbClr val="117BA1"/>
                </a:solidFill>
                <a:latin typeface="微软雅黑" pitchFamily="34" charset="-122"/>
                <a:ea typeface="微软雅黑" pitchFamily="34" charset="-122"/>
              </a:rPr>
              <a:t>("%lf",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&amp;r);</a:t>
            </a:r>
          </a:p>
          <a:p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400" dirty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输出球体表面积</a:t>
            </a:r>
            <a:endParaRPr lang="en-US" altLang="zh-CN" sz="1400" dirty="0">
              <a:solidFill>
                <a:schemeClr val="accent4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    surface = </a:t>
            </a:r>
            <a:r>
              <a:rPr lang="en-US" altLang="zh-CN" sz="1400" dirty="0">
                <a:solidFill>
                  <a:srgbClr val="971B7C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* PI * pow(r, </a:t>
            </a:r>
            <a:r>
              <a:rPr lang="en-US" altLang="zh-CN" sz="1400" dirty="0">
                <a:solidFill>
                  <a:srgbClr val="971B7C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printf</a:t>
            </a:r>
            <a:r>
              <a:rPr lang="en-US" altLang="zh-CN" sz="1400" dirty="0">
                <a:solidFill>
                  <a:srgbClr val="117BA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400" dirty="0">
                <a:solidFill>
                  <a:srgbClr val="117BA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"</a:t>
            </a:r>
            <a:r>
              <a:rPr lang="en-US" altLang="zh-CN" sz="1400" dirty="0">
                <a:solidFill>
                  <a:srgbClr val="117BA1"/>
                </a:solidFill>
                <a:latin typeface="微软雅黑" pitchFamily="34" charset="-122"/>
                <a:ea typeface="微软雅黑" pitchFamily="34" charset="-122"/>
              </a:rPr>
              <a:t>surface=%lf\n", surface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400" dirty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输出球体体积</a:t>
            </a:r>
            <a:endParaRPr lang="en-US" altLang="zh-CN" sz="1400" dirty="0">
              <a:solidFill>
                <a:schemeClr val="accent4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    volume = </a:t>
            </a:r>
            <a:r>
              <a:rPr lang="en-US" altLang="zh-CN" sz="1400" dirty="0">
                <a:solidFill>
                  <a:srgbClr val="971B7C"/>
                </a:solidFill>
                <a:latin typeface="微软雅黑" pitchFamily="34" charset="-122"/>
                <a:ea typeface="微软雅黑" pitchFamily="34" charset="-122"/>
              </a:rPr>
              <a:t>4.0 / 3.0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* PI * pow(r, </a:t>
            </a:r>
            <a:r>
              <a:rPr lang="en-US" altLang="zh-CN" sz="1400" dirty="0">
                <a:solidFill>
                  <a:srgbClr val="971B7C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    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printf</a:t>
            </a:r>
            <a:r>
              <a:rPr lang="en-US" altLang="zh-CN" sz="1400" dirty="0">
                <a:solidFill>
                  <a:srgbClr val="117BA1"/>
                </a:solidFill>
                <a:latin typeface="微软雅黑" pitchFamily="34" charset="-122"/>
                <a:ea typeface="微软雅黑" pitchFamily="34" charset="-122"/>
              </a:rPr>
              <a:t>("volume=%lf\n",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volume);</a:t>
            </a: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 }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圆角矩形 8">
            <a:extLst>
              <a:ext uri="{FF2B5EF4-FFF2-40B4-BE49-F238E27FC236}">
                <a16:creationId xmlns="" xmlns:a16="http://schemas.microsoft.com/office/drawing/2014/main" id="{5A3A41F5-689E-4FF9-8537-933C94306346}"/>
              </a:ext>
            </a:extLst>
          </p:cNvPr>
          <p:cNvSpPr/>
          <p:nvPr/>
        </p:nvSpPr>
        <p:spPr>
          <a:xfrm>
            <a:off x="7690364" y="203368"/>
            <a:ext cx="3534335" cy="1927991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9">
            <a:extLst>
              <a:ext uri="{FF2B5EF4-FFF2-40B4-BE49-F238E27FC236}">
                <a16:creationId xmlns="" xmlns:a16="http://schemas.microsoft.com/office/drawing/2014/main" id="{47D9F8EE-8189-43FA-922F-0B72B38BA615}"/>
              </a:ext>
            </a:extLst>
          </p:cNvPr>
          <p:cNvSpPr/>
          <p:nvPr/>
        </p:nvSpPr>
        <p:spPr>
          <a:xfrm>
            <a:off x="7844684" y="3859306"/>
            <a:ext cx="3380015" cy="719419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10">
            <a:extLst>
              <a:ext uri="{FF2B5EF4-FFF2-40B4-BE49-F238E27FC236}">
                <a16:creationId xmlns="" xmlns:a16="http://schemas.microsoft.com/office/drawing/2014/main" id="{23BB259F-E748-448B-AE55-201E58AA7446}"/>
              </a:ext>
            </a:extLst>
          </p:cNvPr>
          <p:cNvSpPr/>
          <p:nvPr/>
        </p:nvSpPr>
        <p:spPr>
          <a:xfrm>
            <a:off x="7844684" y="4705506"/>
            <a:ext cx="3380015" cy="686765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11">
            <a:extLst>
              <a:ext uri="{FF2B5EF4-FFF2-40B4-BE49-F238E27FC236}">
                <a16:creationId xmlns="" xmlns:a16="http://schemas.microsoft.com/office/drawing/2014/main" id="{EB48C4B7-12A4-4921-9BC8-76B735A162C0}"/>
              </a:ext>
            </a:extLst>
          </p:cNvPr>
          <p:cNvSpPr/>
          <p:nvPr/>
        </p:nvSpPr>
        <p:spPr>
          <a:xfrm>
            <a:off x="7838686" y="5611641"/>
            <a:ext cx="3386013" cy="647965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1">
            <a:extLst>
              <a:ext uri="{FF2B5EF4-FFF2-40B4-BE49-F238E27FC236}">
                <a16:creationId xmlns="" xmlns:a16="http://schemas.microsoft.com/office/drawing/2014/main" id="{6F9C611B-8626-44D3-A90B-17F0581CD19A}"/>
              </a:ext>
            </a:extLst>
          </p:cNvPr>
          <p:cNvSpPr/>
          <p:nvPr/>
        </p:nvSpPr>
        <p:spPr>
          <a:xfrm>
            <a:off x="854988" y="1684694"/>
            <a:ext cx="3970655" cy="3929151"/>
          </a:xfrm>
          <a:prstGeom prst="roundRect">
            <a:avLst/>
          </a:prstGeom>
          <a:solidFill>
            <a:schemeClr val="accent5">
              <a:lumMod val="20000"/>
              <a:lumOff val="80000"/>
              <a:alpha val="40000"/>
            </a:schemeClr>
          </a:solidFill>
          <a:ln w="158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26" name="Rectangle 2">
            <a:extLst>
              <a:ext uri="{FF2B5EF4-FFF2-40B4-BE49-F238E27FC236}">
                <a16:creationId xmlns="" xmlns:a16="http://schemas.microsoft.com/office/drawing/2014/main" id="{66AAC7CE-B5E1-4F32-852D-D8B25D5FF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216" y="1839184"/>
            <a:ext cx="3754427" cy="36933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宋体" panose="02010600030101010101" pitchFamily="2" charset="-122"/>
              </a:rPr>
              <a:t>#include&lt;math.h&gt;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微软雅黑" pitchFamily="34" charset="-122"/>
              <a:ea typeface="微软雅黑" pitchFamily="34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宋体" panose="02010600030101010101" pitchFamily="2" charset="-122"/>
              </a:rPr>
              <a:t>#include&lt;stdio.h&gt;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微软雅黑" pitchFamily="34" charset="-122"/>
              <a:ea typeface="微软雅黑" pitchFamily="34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宋体" panose="02010600030101010101" pitchFamily="2" charset="-122"/>
              </a:rPr>
              <a:t>#define   a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宋体" panose="02010600030101010101" pitchFamily="2" charset="-122"/>
              </a:rPr>
              <a:t>3.14159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微软雅黑" pitchFamily="34" charset="-122"/>
              <a:ea typeface="微软雅黑" pitchFamily="34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宋体" panose="02010600030101010101" pitchFamily="2" charset="-122"/>
              </a:rPr>
              <a:t>main()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微软雅黑" pitchFamily="34" charset="-122"/>
              <a:ea typeface="微软雅黑" pitchFamily="34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宋体" panose="02010600030101010101" pitchFamily="2" charset="-122"/>
              </a:rPr>
              <a:t>{  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微软雅黑" pitchFamily="34" charset="-122"/>
              <a:ea typeface="微软雅黑" pitchFamily="34" charset="-122"/>
              <a:cs typeface="宋体" panose="02010600030101010101" pitchFamily="2" charset="-122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宋体" panose="02010600030101010101" pitchFamily="2" charset="-122"/>
              </a:rPr>
              <a:t>double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宋体" panose="02010600030101010101" pitchFamily="2" charset="-122"/>
              </a:rPr>
              <a:t>b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宋体" panose="02010600030101010101" pitchFamily="2" charset="-122"/>
              </a:rPr>
              <a:t>, 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宋体" panose="02010600030101010101" pitchFamily="2" charset="-122"/>
              </a:rPr>
              <a:t>c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宋体" panose="02010600030101010101" pitchFamily="2" charset="-122"/>
              </a:rPr>
              <a:t>,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宋体" panose="02010600030101010101" pitchFamily="2" charset="-122"/>
              </a:rPr>
              <a:t>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宋体" panose="02010600030101010101" pitchFamily="2" charset="-122"/>
              </a:rPr>
              <a:t>;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微软雅黑" pitchFamily="34" charset="-122"/>
              <a:ea typeface="微软雅黑" pitchFamily="34" charset="-122"/>
              <a:cs typeface="宋体" panose="02010600030101010101" pitchFamily="2" charset="-122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宋体" panose="02010600030101010101" pitchFamily="2" charset="-122"/>
              </a:rPr>
              <a:t>printf(“Input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宋体" panose="02010600030101010101" pitchFamily="2" charset="-122"/>
              </a:rPr>
              <a:t>b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宋体" panose="02010600030101010101" pitchFamily="2" charset="-122"/>
              </a:rPr>
              <a:t>:”);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微软雅黑" pitchFamily="34" charset="-122"/>
              <a:ea typeface="微软雅黑" pitchFamily="34" charset="-122"/>
              <a:cs typeface="宋体" panose="02010600030101010101" pitchFamily="2" charset="-122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宋体" panose="02010600030101010101" pitchFamily="2" charset="-122"/>
              </a:rPr>
              <a:t>scanf(“%lf”, &amp;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宋体" panose="02010600030101010101" pitchFamily="2" charset="-122"/>
              </a:rPr>
              <a:t>b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宋体" panose="02010600030101010101" pitchFamily="2" charset="-122"/>
              </a:rPr>
              <a:t>);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微软雅黑" pitchFamily="34" charset="-122"/>
              <a:ea typeface="微软雅黑" pitchFamily="34" charset="-122"/>
              <a:cs typeface="宋体" panose="02010600030101010101" pitchFamily="2" charset="-122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宋体" panose="02010600030101010101" pitchFamily="2" charset="-122"/>
              </a:rPr>
              <a:t>c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宋体" panose="02010600030101010101" pitchFamily="2" charset="-122"/>
              </a:rPr>
              <a:t>= 4 *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宋体" panose="02010600030101010101" pitchFamily="2" charset="-122"/>
              </a:rPr>
              <a:t>a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宋体" panose="02010600030101010101" pitchFamily="2" charset="-122"/>
              </a:rPr>
              <a:t> * pow(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宋体" panose="02010600030101010101" pitchFamily="2" charset="-122"/>
              </a:rPr>
              <a:t>b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宋体" panose="02010600030101010101" pitchFamily="2" charset="-122"/>
              </a:rPr>
              <a:t>, 2);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微软雅黑" pitchFamily="34" charset="-122"/>
              <a:ea typeface="微软雅黑" pitchFamily="34" charset="-122"/>
              <a:cs typeface="宋体" panose="02010600030101010101" pitchFamily="2" charset="-122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宋体" panose="02010600030101010101" pitchFamily="2" charset="-122"/>
              </a:rPr>
              <a:t>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宋体" panose="02010600030101010101" pitchFamily="2" charset="-122"/>
              </a:rPr>
              <a:t>= 4.0 / 3.0 *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宋体" panose="02010600030101010101" pitchFamily="2" charset="-122"/>
              </a:rPr>
              <a:t>a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宋体" panose="02010600030101010101" pitchFamily="2" charset="-122"/>
              </a:rPr>
              <a:t> * pow(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宋体" panose="02010600030101010101" pitchFamily="2" charset="-122"/>
              </a:rPr>
              <a:t>b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宋体" panose="02010600030101010101" pitchFamily="2" charset="-122"/>
              </a:rPr>
              <a:t>, 3);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微软雅黑" pitchFamily="34" charset="-122"/>
              <a:ea typeface="微软雅黑" pitchFamily="34" charset="-122"/>
              <a:cs typeface="宋体" panose="02010600030101010101" pitchFamily="2" charset="-122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宋体" panose="02010600030101010101" pitchFamily="2" charset="-122"/>
              </a:rPr>
              <a:t>printf(“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宋体" panose="02010600030101010101" pitchFamily="2" charset="-122"/>
              </a:rPr>
              <a:t>c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宋体" panose="02010600030101010101" pitchFamily="2" charset="-122"/>
              </a:rPr>
              <a:t>=%lf\n”,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宋体" panose="02010600030101010101" pitchFamily="2" charset="-122"/>
              </a:rPr>
              <a:t>c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宋体" panose="02010600030101010101" pitchFamily="2" charset="-122"/>
              </a:rPr>
              <a:t>);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微软雅黑" pitchFamily="34" charset="-122"/>
              <a:ea typeface="微软雅黑" pitchFamily="34" charset="-122"/>
              <a:cs typeface="宋体" panose="02010600030101010101" pitchFamily="2" charset="-122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宋体" panose="02010600030101010101" pitchFamily="2" charset="-122"/>
              </a:rPr>
              <a:t>printf(“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宋体" panose="02010600030101010101" pitchFamily="2" charset="-122"/>
              </a:rPr>
              <a:t>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宋体" panose="02010600030101010101" pitchFamily="2" charset="-122"/>
              </a:rPr>
              <a:t>=%lf\n”,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宋体" panose="02010600030101010101" pitchFamily="2" charset="-122"/>
              </a:rPr>
              <a:t>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宋体" panose="02010600030101010101" pitchFamily="2" charset="-122"/>
              </a:rPr>
              <a:t>);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微软雅黑" pitchFamily="34" charset="-122"/>
              <a:ea typeface="微软雅黑" pitchFamily="34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宋体" panose="02010600030101010101" pitchFamily="2" charset="-122"/>
              </a:rPr>
              <a:t>}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微软雅黑" pitchFamily="34" charset="-122"/>
              <a:ea typeface="微软雅黑" pitchFamily="34" charset="-122"/>
              <a:cs typeface="宋体" panose="02010600030101010101" pitchFamily="2" charset="-122"/>
            </a:endParaRPr>
          </a:p>
        </p:txBody>
      </p:sp>
      <p:sp>
        <p:nvSpPr>
          <p:cNvPr id="27" name="圆角矩形 9">
            <a:extLst>
              <a:ext uri="{FF2B5EF4-FFF2-40B4-BE49-F238E27FC236}">
                <a16:creationId xmlns="" xmlns:a16="http://schemas.microsoft.com/office/drawing/2014/main" id="{13469DA4-7501-4AFD-9650-3744EC9B6EEA}"/>
              </a:ext>
            </a:extLst>
          </p:cNvPr>
          <p:cNvSpPr/>
          <p:nvPr/>
        </p:nvSpPr>
        <p:spPr>
          <a:xfrm>
            <a:off x="9126460" y="3012339"/>
            <a:ext cx="221655" cy="237510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9">
            <a:extLst>
              <a:ext uri="{FF2B5EF4-FFF2-40B4-BE49-F238E27FC236}">
                <a16:creationId xmlns="" xmlns:a16="http://schemas.microsoft.com/office/drawing/2014/main" id="{E74F164F-61D9-4D83-8168-13A1BA52181C}"/>
              </a:ext>
            </a:extLst>
          </p:cNvPr>
          <p:cNvSpPr/>
          <p:nvPr/>
        </p:nvSpPr>
        <p:spPr>
          <a:xfrm>
            <a:off x="7844683" y="3382193"/>
            <a:ext cx="2852451" cy="397841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730881" y="3131094"/>
            <a:ext cx="1331366" cy="646331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VS</a:t>
            </a:r>
            <a:endParaRPr lang="zh-CN" altLang="en-US" sz="36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" name="已录下的声音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777155" y="6391165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00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3" dur="50506" fill="hold"/>
                                        <p:tgtEl>
                                          <p:spTgt spid="3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audio>
              <p:cMediaNode vol="80000">
                <p:cTn id="4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0"/>
                </p:tgtEl>
              </p:cMediaNode>
            </p:audio>
          </p:childTnLst>
        </p:cTn>
      </p:par>
    </p:tnLst>
    <p:bldLst>
      <p:bldP spid="17" grpId="0" bldLvl="0" animBg="1"/>
      <p:bldP spid="20" grpId="0"/>
      <p:bldP spid="21" grpId="0" animBg="1"/>
      <p:bldP spid="22" grpId="0" bldLvl="0" animBg="1"/>
      <p:bldP spid="23" grpId="0" bldLvl="0" animBg="1"/>
      <p:bldP spid="24" grpId="0" bldLvl="0" animBg="1"/>
      <p:bldP spid="25" grpId="0" animBg="1"/>
      <p:bldP spid="26" grpId="0"/>
      <p:bldP spid="27" grpId="0" bldLvl="0" animBg="1"/>
      <p:bldP spid="28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淘宝网chenying0907出品 4">
            <a:extLst>
              <a:ext uri="{FF2B5EF4-FFF2-40B4-BE49-F238E27FC236}">
                <a16:creationId xmlns:a16="http://schemas.microsoft.com/office/drawing/2014/main" xmlns="" id="{5F6C8F73-8B48-4213-A39C-16F323680D29}"/>
              </a:ext>
            </a:extLst>
          </p:cNvPr>
          <p:cNvSpPr txBox="1"/>
          <p:nvPr/>
        </p:nvSpPr>
        <p:spPr>
          <a:xfrm>
            <a:off x="1587600" y="264321"/>
            <a:ext cx="6537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编码规范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350620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C6D8CAED-B528-4C43-9966-7F45D4B0DD25}"/>
              </a:ext>
            </a:extLst>
          </p:cNvPr>
          <p:cNvSpPr/>
          <p:nvPr/>
        </p:nvSpPr>
        <p:spPr>
          <a:xfrm>
            <a:off x="1037869" y="1363517"/>
            <a:ext cx="9232900" cy="2196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命名规范</a:t>
            </a:r>
            <a:endParaRPr lang="en-US" altLang="zh-CN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程序版式</a:t>
            </a:r>
            <a:endParaRPr lang="en-US" altLang="zh-CN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程序注释</a:t>
            </a:r>
            <a:endParaRPr lang="en-US" altLang="zh-CN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492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淘宝网chenying0907出品 4">
            <a:extLst>
              <a:ext uri="{FF2B5EF4-FFF2-40B4-BE49-F238E27FC236}">
                <a16:creationId xmlns:a16="http://schemas.microsoft.com/office/drawing/2014/main" xmlns="" id="{2FCA8D0F-B910-4BE4-8331-424DCB30E307}"/>
              </a:ext>
            </a:extLst>
          </p:cNvPr>
          <p:cNvSpPr txBox="1"/>
          <p:nvPr/>
        </p:nvSpPr>
        <p:spPr>
          <a:xfrm>
            <a:off x="1587600" y="264321"/>
            <a:ext cx="3927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编码规范</a:t>
            </a:r>
            <a:r>
              <a:rPr lang="en-US" altLang="zh-CN" sz="28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命名规范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1350620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7">
            <a:extLst>
              <a:ext uri="{FF2B5EF4-FFF2-40B4-BE49-F238E27FC236}">
                <a16:creationId xmlns="" xmlns:a16="http://schemas.microsoft.com/office/drawing/2014/main" id="{4CC9A6B2-5744-4A6D-8ACE-C87D7B847E2B}"/>
              </a:ext>
            </a:extLst>
          </p:cNvPr>
          <p:cNvSpPr/>
          <p:nvPr/>
        </p:nvSpPr>
        <p:spPr>
          <a:xfrm>
            <a:off x="5323200" y="4027508"/>
            <a:ext cx="6704379" cy="627872"/>
          </a:xfrm>
          <a:prstGeom prst="round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 w="158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圆角矩形 7">
            <a:extLst>
              <a:ext uri="{FF2B5EF4-FFF2-40B4-BE49-F238E27FC236}">
                <a16:creationId xmlns="" xmlns:a16="http://schemas.microsoft.com/office/drawing/2014/main" id="{4CC9A6B2-5744-4A6D-8ACE-C87D7B847E2B}"/>
              </a:ext>
            </a:extLst>
          </p:cNvPr>
          <p:cNvSpPr/>
          <p:nvPr/>
        </p:nvSpPr>
        <p:spPr>
          <a:xfrm>
            <a:off x="8960020" y="5174256"/>
            <a:ext cx="3067560" cy="627872"/>
          </a:xfrm>
          <a:prstGeom prst="round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 w="158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圆角矩形 7">
            <a:extLst>
              <a:ext uri="{FF2B5EF4-FFF2-40B4-BE49-F238E27FC236}">
                <a16:creationId xmlns="" xmlns:a16="http://schemas.microsoft.com/office/drawing/2014/main" id="{4CC9A6B2-5744-4A6D-8ACE-C87D7B847E2B}"/>
              </a:ext>
            </a:extLst>
          </p:cNvPr>
          <p:cNvSpPr/>
          <p:nvPr/>
        </p:nvSpPr>
        <p:spPr>
          <a:xfrm>
            <a:off x="8875058" y="1341918"/>
            <a:ext cx="3067560" cy="627872"/>
          </a:xfrm>
          <a:prstGeom prst="round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 w="158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内容占位符 2">
            <a:extLst>
              <a:ext uri="{FF2B5EF4-FFF2-40B4-BE49-F238E27FC236}">
                <a16:creationId xmlns="" xmlns:a16="http://schemas.microsoft.com/office/drawing/2014/main" id="{ED2551DE-6AB1-4751-B681-7087738682ED}"/>
              </a:ext>
            </a:extLst>
          </p:cNvPr>
          <p:cNvSpPr txBox="1">
            <a:spLocks/>
          </p:cNvSpPr>
          <p:nvPr/>
        </p:nvSpPr>
        <p:spPr>
          <a:xfrm>
            <a:off x="574766" y="644882"/>
            <a:ext cx="10881360" cy="592932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10000"/>
              </a:lnSpc>
              <a:spcBef>
                <a:spcPts val="18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工程命名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选择有实际意义的单词</a:t>
            </a:r>
            <a:endParaRPr lang="en-US" altLang="zh-CN" sz="1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单词与单词之间应使用下划线分开或首字符大字</a:t>
            </a:r>
            <a:endParaRPr lang="en-US" altLang="zh-CN" sz="1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Project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*.c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文件、及保存文件的路径，严禁出现中文和空格</a:t>
            </a:r>
            <a:endParaRPr lang="en-US" altLang="zh-CN" sz="1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lvl="1">
              <a:spcBef>
                <a:spcPts val="1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变量命名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必须具有一定的实际意义；</a:t>
            </a:r>
            <a:endParaRPr lang="en-US" altLang="zh-CN" sz="15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命名形式为xAbcFgh，x由变量类型确定，Abc、Fgh表示连续意义字符串；</a:t>
            </a:r>
            <a:endParaRPr lang="en-US" altLang="zh-CN" sz="15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如果连续意义字符串仅</a:t>
            </a:r>
            <a:r>
              <a:rPr lang="zh-CN" altLang="en-US" sz="15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两</a:t>
            </a:r>
            <a:r>
              <a:rPr lang="zh-CN" altLang="en-US" sz="15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个字母，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可都大写，如OK。</a:t>
            </a:r>
            <a:endParaRPr lang="en-US" altLang="zh-CN" sz="1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lvl="1">
              <a:spcBef>
                <a:spcPts val="1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函数命名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必须具有一定的实际意义；</a:t>
            </a:r>
            <a:endParaRPr lang="en-US" altLang="zh-CN" sz="1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第一个字母必须使用大写字母，要求用大小写字母组合规范函数命名。</a:t>
            </a:r>
            <a:endParaRPr lang="en-US" altLang="zh-CN" sz="1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lvl="1">
              <a:spcBef>
                <a:spcPts val="1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宏和常量的命名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必须具有一定的实际意义；</a:t>
            </a:r>
            <a:endParaRPr lang="en-US" altLang="zh-CN" sz="1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常量和宏定义必须全部以大写字母来撰写，中间可根据意义的连续性用下划线连接。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7" name="表格 36">
            <a:extLst>
              <a:ext uri="{FF2B5EF4-FFF2-40B4-BE49-F238E27FC236}">
                <a16:creationId xmlns="" xmlns:a16="http://schemas.microsoft.com/office/drawing/2014/main" id="{55087D2C-C70B-424C-9590-842EB7E05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680125"/>
              </p:ext>
            </p:extLst>
          </p:nvPr>
        </p:nvGraphicFramePr>
        <p:xfrm>
          <a:off x="8136744" y="2808085"/>
          <a:ext cx="3962400" cy="1016000"/>
        </p:xfrm>
        <a:graphic>
          <a:graphicData uri="http://schemas.openxmlformats.org/drawingml/2006/table">
            <a:tbl>
              <a:tblPr/>
              <a:tblGrid>
                <a:gridCol w="7493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081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</a:rPr>
                        <a:t>内容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</a:rPr>
                        <a:t>类型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</a:rPr>
                        <a:t>不规范的变量名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</a:rPr>
                        <a:t>规范的变量名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身高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float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h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</a:rPr>
                        <a:t>fHeight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年龄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</a:rPr>
                        <a:t>iAge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数学成绩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float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</a:rPr>
                        <a:t>fMathScore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8" name="矩形 37"/>
          <p:cNvSpPr/>
          <p:nvPr/>
        </p:nvSpPr>
        <p:spPr>
          <a:xfrm>
            <a:off x="4696691" y="4187556"/>
            <a:ext cx="73308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float   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MaleHeightCompute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(float 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fFatherHeight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 float 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fMotherHeight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Box 3">
            <a:extLst>
              <a:ext uri="{FF2B5EF4-FFF2-40B4-BE49-F238E27FC236}">
                <a16:creationId xmlns="" xmlns:a16="http://schemas.microsoft.com/office/drawing/2014/main" id="{A1F3D2E9-58D6-4A0A-943B-71140BED60B4}"/>
              </a:ext>
            </a:extLst>
          </p:cNvPr>
          <p:cNvSpPr txBox="1"/>
          <p:nvPr/>
        </p:nvSpPr>
        <p:spPr>
          <a:xfrm>
            <a:off x="8902035" y="1369760"/>
            <a:ext cx="3311968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experiment3_task1_MoneyChanger</a:t>
            </a:r>
            <a:endParaRPr lang="en-US" altLang="zh-CN" sz="120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Experiment3Task1MoneyChanger</a:t>
            </a:r>
            <a:endParaRPr lang="en-US" altLang="zh-CN" sz="120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675389" y="5349692"/>
            <a:ext cx="27847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#define  PI 3.14159265</a:t>
            </a:r>
          </a:p>
        </p:txBody>
      </p:sp>
      <p:sp>
        <p:nvSpPr>
          <p:cNvPr id="41" name="圆角矩形 7">
            <a:extLst>
              <a:ext uri="{FF2B5EF4-FFF2-40B4-BE49-F238E27FC236}">
                <a16:creationId xmlns="" xmlns:a16="http://schemas.microsoft.com/office/drawing/2014/main" id="{4CC9A6B2-5744-4A6D-8ACE-C87D7B847E2B}"/>
              </a:ext>
            </a:extLst>
          </p:cNvPr>
          <p:cNvSpPr/>
          <p:nvPr/>
        </p:nvSpPr>
        <p:spPr>
          <a:xfrm>
            <a:off x="10829159" y="3032173"/>
            <a:ext cx="1198420" cy="791912"/>
          </a:xfrm>
          <a:prstGeom prst="round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 w="158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45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淘宝网chenying0907出品 4">
            <a:extLst>
              <a:ext uri="{FF2B5EF4-FFF2-40B4-BE49-F238E27FC236}">
                <a16:creationId xmlns:a16="http://schemas.microsoft.com/office/drawing/2014/main" xmlns="" id="{5F6C8F73-8B48-4213-A39C-16F323680D29}"/>
              </a:ext>
            </a:extLst>
          </p:cNvPr>
          <p:cNvSpPr txBox="1"/>
          <p:nvPr/>
        </p:nvSpPr>
        <p:spPr>
          <a:xfrm>
            <a:off x="1587600" y="264321"/>
            <a:ext cx="6537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编码规范</a:t>
            </a:r>
            <a:r>
              <a:rPr lang="en-US" altLang="zh-CN" sz="28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程序版式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350620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内容占位符 2">
            <a:extLst>
              <a:ext uri="{FF2B5EF4-FFF2-40B4-BE49-F238E27FC236}">
                <a16:creationId xmlns:a16="http://schemas.microsoft.com/office/drawing/2014/main" xmlns="" id="{8F7522C5-C7CA-4BDD-B1CE-80DF91BB5267}"/>
              </a:ext>
            </a:extLst>
          </p:cNvPr>
          <p:cNvSpPr txBox="1">
            <a:spLocks/>
          </p:cNvSpPr>
          <p:nvPr/>
        </p:nvSpPr>
        <p:spPr>
          <a:xfrm>
            <a:off x="513464" y="1213423"/>
            <a:ext cx="3715228" cy="494284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缩进</a:t>
            </a:r>
            <a:endParaRPr lang="en-US" altLang="zh-CN" sz="3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00000"/>
              </a:lnSpc>
              <a:buFont typeface="Arial" pitchFamily="34" charset="0"/>
              <a:buNone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缩进以 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Tab 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为单位；建议以下情况比上一行缩进一个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Tab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marL="643255" indent="-285750">
              <a:lnSpc>
                <a:spcPct val="100000"/>
              </a:lnSpc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函数体相对函数名及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marL="643255" indent="-285750">
              <a:lnSpc>
                <a:spcPct val="100000"/>
              </a:lnSpc>
            </a:pP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else 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等之后的代码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2" indent="-342900" algn="just">
              <a:lnSpc>
                <a:spcPct val="120000"/>
              </a:lnSpc>
              <a:spcBef>
                <a:spcPts val="18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空行</a:t>
            </a:r>
            <a:endParaRPr lang="en-US" altLang="zh-CN" sz="3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2000" lvl="2" indent="0" algn="just">
              <a:lnSpc>
                <a:spcPct val="120000"/>
              </a:lnSpc>
              <a:spcBef>
                <a:spcPts val="1800"/>
              </a:spcBef>
              <a:buClr>
                <a:srgbClr val="000000"/>
              </a:buClr>
              <a:buSzPct val="100000"/>
              <a:buFont typeface="Arial" pitchFamily="34" charset="0"/>
              <a:buNone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两段代码，分别完成不同的功能，这两段代码之间可使用一空行，完成逻辑上的代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码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区分。</a:t>
            </a:r>
            <a:endParaRPr lang="zh-CN" altLang="en-US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mtClean="0">
              <a:solidFill>
                <a:srgbClr val="002060"/>
              </a:solidFill>
            </a:endParaRPr>
          </a:p>
          <a:p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xmlns="" id="{6A4E4F64-971E-4811-8D38-8986D01533F9}"/>
              </a:ext>
            </a:extLst>
          </p:cNvPr>
          <p:cNvSpPr/>
          <p:nvPr/>
        </p:nvSpPr>
        <p:spPr>
          <a:xfrm>
            <a:off x="5394146" y="2562953"/>
            <a:ext cx="5980430" cy="41403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58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xmlns="" id="{ED797B79-422B-4DE5-A6AC-F275437FED69}"/>
              </a:ext>
            </a:extLst>
          </p:cNvPr>
          <p:cNvSpPr txBox="1"/>
          <p:nvPr/>
        </p:nvSpPr>
        <p:spPr>
          <a:xfrm>
            <a:off x="5504636" y="2634297"/>
            <a:ext cx="5869940" cy="3945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>
              <a:lnSpc>
                <a:spcPct val="13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float   </a:t>
            </a:r>
            <a:r>
              <a:rPr lang="en-US" altLang="zh-CN" sz="1400" dirty="0" err="1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MaleHeightCompute</a:t>
            </a:r>
            <a:r>
              <a:rPr lang="en-US" altLang="zh-CN" sz="14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(float  </a:t>
            </a:r>
            <a:r>
              <a:rPr lang="en-US" altLang="zh-CN" sz="1400" dirty="0" err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fFaHeight</a:t>
            </a:r>
            <a:r>
              <a:rPr lang="en-US" altLang="zh-CN" sz="1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,  float  </a:t>
            </a:r>
            <a:r>
              <a:rPr lang="en-US" altLang="zh-CN" sz="1400" dirty="0" err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fMoHeight</a:t>
            </a:r>
            <a:r>
              <a:rPr lang="en-US" altLang="zh-CN" sz="1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{</a:t>
            </a:r>
          </a:p>
          <a:p>
            <a:r>
              <a:rPr lang="en-US" altLang="zh-CN" sz="1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        if ( sex ==‘m’)</a:t>
            </a:r>
          </a:p>
          <a:p>
            <a:r>
              <a:rPr lang="en-US" altLang="zh-CN" sz="1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                </a:t>
            </a:r>
            <a:r>
              <a:rPr lang="en-US" altLang="zh-CN" sz="1400" dirty="0" err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myHeight</a:t>
            </a:r>
            <a:r>
              <a:rPr lang="en-US" altLang="zh-CN" sz="1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=(</a:t>
            </a:r>
            <a:r>
              <a:rPr lang="en-US" altLang="zh-CN" sz="1400" dirty="0" err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faHeight</a:t>
            </a:r>
            <a:r>
              <a:rPr lang="en-US" altLang="zh-CN" sz="1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 + </a:t>
            </a:r>
            <a:r>
              <a:rPr lang="en-US" altLang="zh-CN" sz="1400" dirty="0" err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moHeight</a:t>
            </a:r>
            <a:r>
              <a:rPr lang="en-US" altLang="zh-CN" sz="1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)*0.54;</a:t>
            </a:r>
          </a:p>
          <a:p>
            <a:r>
              <a:rPr lang="en-US" altLang="zh-CN" sz="1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        else</a:t>
            </a:r>
          </a:p>
          <a:p>
            <a:r>
              <a:rPr lang="en-US" altLang="zh-CN" sz="1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                </a:t>
            </a:r>
            <a:r>
              <a:rPr lang="en-US" altLang="zh-CN" sz="1400" dirty="0" err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myHeight</a:t>
            </a:r>
            <a:r>
              <a:rPr lang="en-US" altLang="zh-CN" sz="1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 = (</a:t>
            </a:r>
            <a:r>
              <a:rPr lang="en-US" altLang="zh-CN" sz="1400" dirty="0" err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faHeight</a:t>
            </a:r>
            <a:r>
              <a:rPr lang="en-US" altLang="zh-CN" sz="1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*0.923 + </a:t>
            </a:r>
            <a:r>
              <a:rPr lang="en-US" altLang="zh-CN" sz="1400" dirty="0" err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moHeight</a:t>
            </a:r>
            <a:r>
              <a:rPr lang="en-US" altLang="zh-CN" sz="1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)/2.0;</a:t>
            </a:r>
          </a:p>
          <a:p>
            <a:endParaRPr lang="en-US" altLang="zh-CN" sz="140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        if ( sports ==‘y’)  </a:t>
            </a:r>
          </a:p>
          <a:p>
            <a:r>
              <a:rPr lang="en-US" altLang="zh-CN" sz="1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                </a:t>
            </a:r>
            <a:r>
              <a:rPr lang="en-US" altLang="zh-CN" sz="1400" dirty="0" err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myHeight</a:t>
            </a:r>
            <a:r>
              <a:rPr lang="en-US" altLang="zh-CN" sz="1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*=(1+0.02);</a:t>
            </a:r>
          </a:p>
          <a:p>
            <a:endParaRPr lang="en-US" altLang="zh-CN" sz="140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        if  ( diet ==‘y’)</a:t>
            </a:r>
          </a:p>
          <a:p>
            <a:r>
              <a:rPr lang="en-US" altLang="zh-CN" sz="1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                </a:t>
            </a:r>
            <a:r>
              <a:rPr lang="en-US" altLang="zh-CN" sz="1400" dirty="0" err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myHeight</a:t>
            </a:r>
            <a:r>
              <a:rPr lang="en-US" altLang="zh-CN" sz="1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 *= (1+0.015);</a:t>
            </a:r>
          </a:p>
          <a:p>
            <a:r>
              <a:rPr lang="en-US" altLang="zh-CN" sz="1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        else</a:t>
            </a:r>
          </a:p>
          <a:p>
            <a:r>
              <a:rPr lang="en-US" altLang="zh-CN" sz="1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                </a:t>
            </a:r>
            <a:r>
              <a:rPr lang="en-US" altLang="zh-CN" sz="1400" dirty="0" err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myHeight</a:t>
            </a:r>
            <a:r>
              <a:rPr lang="en-US" altLang="zh-CN" sz="1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 *=0.9;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+mj-ea"/>
                <a:ea typeface="+mj-ea"/>
              </a:rPr>
              <a:t>}</a:t>
            </a:r>
            <a:endParaRPr lang="zh-CN" altLang="en-US" sz="1400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xmlns="" id="{6B574DCC-5F7A-4BBD-9C71-FFC6C5E21343}"/>
              </a:ext>
            </a:extLst>
          </p:cNvPr>
          <p:cNvCxnSpPr>
            <a:cxnSpLocks/>
          </p:cNvCxnSpPr>
          <p:nvPr/>
        </p:nvCxnSpPr>
        <p:spPr>
          <a:xfrm>
            <a:off x="5247799" y="3644900"/>
            <a:ext cx="1084762" cy="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xmlns="" id="{D5CA102D-9320-419B-9E08-1E6A28C0FB0F}"/>
              </a:ext>
            </a:extLst>
          </p:cNvPr>
          <p:cNvCxnSpPr>
            <a:cxnSpLocks/>
          </p:cNvCxnSpPr>
          <p:nvPr/>
        </p:nvCxnSpPr>
        <p:spPr>
          <a:xfrm flipV="1">
            <a:off x="5258558" y="3429000"/>
            <a:ext cx="738391" cy="21590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8">
            <a:extLst>
              <a:ext uri="{FF2B5EF4-FFF2-40B4-BE49-F238E27FC236}">
                <a16:creationId xmlns:a16="http://schemas.microsoft.com/office/drawing/2014/main" xmlns="" id="{8150A7BF-7C6B-49A9-AB5D-43C6A6624D72}"/>
              </a:ext>
            </a:extLst>
          </p:cNvPr>
          <p:cNvSpPr txBox="1"/>
          <p:nvPr/>
        </p:nvSpPr>
        <p:spPr>
          <a:xfrm>
            <a:off x="4593927" y="3291460"/>
            <a:ext cx="800219" cy="5250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缩进</a:t>
            </a:r>
          </a:p>
        </p:txBody>
      </p:sp>
      <p:sp>
        <p:nvSpPr>
          <p:cNvPr id="14" name="圆角矩形 22">
            <a:extLst>
              <a:ext uri="{FF2B5EF4-FFF2-40B4-BE49-F238E27FC236}">
                <a16:creationId xmlns:a16="http://schemas.microsoft.com/office/drawing/2014/main" xmlns="" id="{E7E899C2-B927-46BB-ADA0-FFC6A7052F11}"/>
              </a:ext>
            </a:extLst>
          </p:cNvPr>
          <p:cNvSpPr/>
          <p:nvPr/>
        </p:nvSpPr>
        <p:spPr>
          <a:xfrm>
            <a:off x="5962244" y="3215640"/>
            <a:ext cx="4786346" cy="928694"/>
          </a:xfrm>
          <a:prstGeom prst="roundRect">
            <a:avLst/>
          </a:prstGeom>
          <a:noFill/>
          <a:ln w="158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23">
            <a:extLst>
              <a:ext uri="{FF2B5EF4-FFF2-40B4-BE49-F238E27FC236}">
                <a16:creationId xmlns:a16="http://schemas.microsoft.com/office/drawing/2014/main" xmlns="" id="{BC94CE99-B396-4477-9B43-0F435A288071}"/>
              </a:ext>
            </a:extLst>
          </p:cNvPr>
          <p:cNvSpPr/>
          <p:nvPr/>
        </p:nvSpPr>
        <p:spPr>
          <a:xfrm>
            <a:off x="5962244" y="4524066"/>
            <a:ext cx="3071834" cy="500066"/>
          </a:xfrm>
          <a:prstGeom prst="roundRect">
            <a:avLst/>
          </a:prstGeom>
          <a:noFill/>
          <a:ln w="158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24">
            <a:extLst>
              <a:ext uri="{FF2B5EF4-FFF2-40B4-BE49-F238E27FC236}">
                <a16:creationId xmlns:a16="http://schemas.microsoft.com/office/drawing/2014/main" xmlns="" id="{307EAFDA-E8F4-4194-9449-CED14B39C6B6}"/>
              </a:ext>
            </a:extLst>
          </p:cNvPr>
          <p:cNvSpPr/>
          <p:nvPr/>
        </p:nvSpPr>
        <p:spPr>
          <a:xfrm>
            <a:off x="5962244" y="5372432"/>
            <a:ext cx="3071834" cy="928694"/>
          </a:xfrm>
          <a:prstGeom prst="roundRect">
            <a:avLst/>
          </a:prstGeom>
          <a:noFill/>
          <a:ln w="158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25">
            <a:extLst>
              <a:ext uri="{FF2B5EF4-FFF2-40B4-BE49-F238E27FC236}">
                <a16:creationId xmlns:a16="http://schemas.microsoft.com/office/drawing/2014/main" xmlns="" id="{7FD51D7E-23BD-428B-A99F-A62DC2EC078D}"/>
              </a:ext>
            </a:extLst>
          </p:cNvPr>
          <p:cNvSpPr txBox="1"/>
          <p:nvPr/>
        </p:nvSpPr>
        <p:spPr>
          <a:xfrm>
            <a:off x="10419200" y="4524385"/>
            <a:ext cx="800219" cy="5250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空行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xmlns="" id="{B9971507-813D-4397-9E7A-62BE3FBBBB2D}"/>
              </a:ext>
            </a:extLst>
          </p:cNvPr>
          <p:cNvCxnSpPr/>
          <p:nvPr/>
        </p:nvCxnSpPr>
        <p:spPr>
          <a:xfrm flipH="1" flipV="1">
            <a:off x="9852481" y="4417695"/>
            <a:ext cx="467995" cy="379095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xmlns="" id="{96D1E466-F2AD-4CFB-9EEB-F44020954F85}"/>
              </a:ext>
            </a:extLst>
          </p:cNvPr>
          <p:cNvCxnSpPr/>
          <p:nvPr/>
        </p:nvCxnSpPr>
        <p:spPr>
          <a:xfrm flipH="1">
            <a:off x="9648011" y="4869180"/>
            <a:ext cx="672465" cy="300355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>
            <a:extLst>
              <a:ext uri="{FF2B5EF4-FFF2-40B4-BE49-F238E27FC236}">
                <a16:creationId xmlns:a16="http://schemas.microsoft.com/office/drawing/2014/main" xmlns="" id="{0ECD64E5-E5D0-4929-83DD-744FDFC5D5D8}"/>
              </a:ext>
            </a:extLst>
          </p:cNvPr>
          <p:cNvGrpSpPr/>
          <p:nvPr/>
        </p:nvGrpSpPr>
        <p:grpSpPr>
          <a:xfrm>
            <a:off x="4235570" y="1073500"/>
            <a:ext cx="6183630" cy="2143125"/>
            <a:chOff x="4136846" y="1590242"/>
            <a:chExt cx="6183630" cy="2143125"/>
          </a:xfrm>
        </p:grpSpPr>
        <p:sp>
          <p:nvSpPr>
            <p:cNvPr id="21" name="圆角矩形 5">
              <a:extLst>
                <a:ext uri="{FF2B5EF4-FFF2-40B4-BE49-F238E27FC236}">
                  <a16:creationId xmlns:a16="http://schemas.microsoft.com/office/drawing/2014/main" xmlns="" id="{92F948BC-B6B5-4664-B9A1-9356D5700326}"/>
                </a:ext>
              </a:extLst>
            </p:cNvPr>
            <p:cNvSpPr/>
            <p:nvPr/>
          </p:nvSpPr>
          <p:spPr>
            <a:xfrm>
              <a:off x="4136846" y="1590242"/>
              <a:ext cx="6183630" cy="214312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  <a:alpha val="40000"/>
              </a:schemeClr>
            </a:solidFill>
            <a:ln w="15875"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TextBox 3">
              <a:extLst>
                <a:ext uri="{FF2B5EF4-FFF2-40B4-BE49-F238E27FC236}">
                  <a16:creationId xmlns:a16="http://schemas.microsoft.com/office/drawing/2014/main" xmlns="" id="{5A9095FE-AB2E-420C-8C9A-B3B0F2D7243B}"/>
                </a:ext>
              </a:extLst>
            </p:cNvPr>
            <p:cNvSpPr txBox="1"/>
            <p:nvPr/>
          </p:nvSpPr>
          <p:spPr>
            <a:xfrm>
              <a:off x="4238446" y="1716449"/>
              <a:ext cx="5980430" cy="1768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2">
                <a:lnSpc>
                  <a:spcPct val="130000"/>
                </a:lnSpc>
              </a:pPr>
              <a:r>
                <a:rPr lang="en-US" altLang="zh-CN" sz="14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float   </a:t>
              </a:r>
              <a:r>
                <a:rPr lang="en-US" altLang="zh-CN" sz="1400" dirty="0" err="1" smtClean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MaleHeightCompute</a:t>
              </a:r>
              <a:r>
                <a:rPr lang="en-US" altLang="zh-CN" sz="1400" dirty="0" smtClean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(float  </a:t>
              </a:r>
              <a:r>
                <a:rPr lang="en-US" altLang="zh-CN" sz="1400" dirty="0" err="1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fFaHeight</a:t>
              </a:r>
              <a:r>
                <a:rPr lang="en-US" altLang="zh-CN" sz="14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,  float  </a:t>
              </a:r>
              <a:r>
                <a:rPr lang="en-US" altLang="zh-CN" sz="1400" dirty="0" err="1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fMoHeight</a:t>
              </a:r>
              <a:r>
                <a:rPr lang="en-US" altLang="zh-CN" sz="14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14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{if(sex==‘m’)  </a:t>
              </a:r>
              <a:r>
                <a:rPr lang="en-US" altLang="zh-CN" sz="1400" dirty="0" err="1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myHeight</a:t>
              </a:r>
              <a:r>
                <a:rPr lang="en-US" altLang="zh-CN" sz="14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=(</a:t>
              </a:r>
              <a:r>
                <a:rPr lang="en-US" altLang="zh-CN" sz="1400" dirty="0" err="1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faHeight</a:t>
              </a:r>
              <a:r>
                <a:rPr lang="en-US" altLang="zh-CN" sz="14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 + </a:t>
              </a:r>
              <a:r>
                <a:rPr lang="en-US" altLang="zh-CN" sz="1400" dirty="0" err="1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moHeight</a:t>
              </a:r>
              <a:r>
                <a:rPr lang="en-US" altLang="zh-CN" sz="14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)*0.54;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14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else  </a:t>
              </a:r>
              <a:r>
                <a:rPr lang="en-US" altLang="zh-CN" sz="1400" dirty="0" err="1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myHeight</a:t>
              </a:r>
              <a:r>
                <a:rPr lang="en-US" altLang="zh-CN" sz="14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 = (</a:t>
              </a:r>
              <a:r>
                <a:rPr lang="en-US" altLang="zh-CN" sz="1400" dirty="0" err="1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faHeight</a:t>
              </a:r>
              <a:r>
                <a:rPr lang="en-US" altLang="zh-CN" sz="14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*0.923 + </a:t>
              </a:r>
              <a:r>
                <a:rPr lang="en-US" altLang="zh-CN" sz="1400" dirty="0" err="1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moHeight</a:t>
              </a:r>
              <a:r>
                <a:rPr lang="en-US" altLang="zh-CN" sz="14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)/2.0;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14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if(sports==‘y’) </a:t>
              </a:r>
              <a:r>
                <a:rPr lang="en-US" altLang="zh-CN" sz="1400" dirty="0" err="1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myHeight</a:t>
              </a:r>
              <a:r>
                <a:rPr lang="en-US" altLang="zh-CN" sz="14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*=(1+0.02);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14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if(diet==‘y</a:t>
              </a:r>
              <a:r>
                <a:rPr lang="zh-CN" altLang="en-US" sz="14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’</a:t>
              </a:r>
              <a:r>
                <a:rPr lang="en-US" altLang="zh-CN" sz="14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r>
                <a:rPr lang="zh-CN" altLang="en-US" sz="14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　</a:t>
              </a:r>
              <a:r>
                <a:rPr lang="en-US" altLang="zh-CN" sz="1400" dirty="0" err="1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myHeight</a:t>
              </a:r>
              <a:r>
                <a:rPr lang="en-US" altLang="zh-CN" sz="14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 *= (1+0.015);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14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else   </a:t>
              </a:r>
              <a:r>
                <a:rPr lang="en-US" altLang="zh-CN" sz="1400" dirty="0" err="1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myHeight</a:t>
              </a:r>
              <a:r>
                <a:rPr lang="en-US" altLang="zh-CN" sz="14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 *=0,9;}</a:t>
              </a:r>
              <a:endParaRPr lang="zh-CN" altLang="en-US" sz="1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23" name="已录下的声音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782425" y="6472555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32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2" dur="78016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audio>
              <p:cMediaNode vol="80000">
                <p:cTn id="7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"/>
                </p:tgtEl>
              </p:cMediaNode>
            </p:audio>
          </p:childTnLst>
        </p:cTn>
      </p:par>
    </p:tnLst>
    <p:bldLst>
      <p:bldP spid="7" grpId="0" bldLvl="0" animBg="1"/>
      <p:bldP spid="10" grpId="0"/>
      <p:bldP spid="13" grpId="0"/>
      <p:bldP spid="13" grpId="1"/>
      <p:bldP spid="14" grpId="0" bldLvl="0" animBg="1"/>
      <p:bldP spid="15" grpId="0" bldLvl="0" animBg="1"/>
      <p:bldP spid="16" grpId="0" bldLvl="0" animBg="1"/>
      <p:bldP spid="1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48f5301-91d9-4324-a64a-050410bbde6a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14914</TotalTime>
  <Words>933</Words>
  <Application>Microsoft Office PowerPoint</Application>
  <PresentationFormat>宽屏</PresentationFormat>
  <Paragraphs>304</Paragraphs>
  <Slides>13</Slides>
  <Notes>13</Notes>
  <HiddenSlides>0</HiddenSlides>
  <MMClips>2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宋体</vt:lpstr>
      <vt:lpstr>微软雅黑</vt:lpstr>
      <vt:lpstr>Arial</vt:lpstr>
      <vt:lpstr>Calibri</vt:lpstr>
      <vt:lpstr>Calibri Light</vt:lpstr>
      <vt:lpstr>Impact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/>
  <cp:lastModifiedBy>lenovo</cp:lastModifiedBy>
  <cp:revision>576</cp:revision>
  <dcterms:created xsi:type="dcterms:W3CDTF">2016-04-09T13:02:00Z</dcterms:created>
  <dcterms:modified xsi:type="dcterms:W3CDTF">2020-10-26T00:00:24Z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