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1" r:id="rId2"/>
    <p:sldId id="353" r:id="rId3"/>
    <p:sldId id="297" r:id="rId4"/>
    <p:sldId id="359" r:id="rId5"/>
    <p:sldId id="355" r:id="rId6"/>
    <p:sldId id="356" r:id="rId7"/>
    <p:sldId id="354" r:id="rId8"/>
    <p:sldId id="357" r:id="rId9"/>
    <p:sldId id="361" r:id="rId10"/>
    <p:sldId id="362" r:id="rId11"/>
    <p:sldId id="347" r:id="rId12"/>
    <p:sldId id="338" r:id="rId13"/>
    <p:sldId id="352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76009" autoAdjust="0"/>
  </p:normalViewPr>
  <p:slideViewPr>
    <p:cSldViewPr snapToGrid="0">
      <p:cViewPr varScale="1">
        <p:scale>
          <a:sx n="88" d="100"/>
          <a:sy n="88" d="100"/>
        </p:scale>
        <p:origin x="13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05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67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5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7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049096"/>
      </p:ext>
    </p:extLst>
  </p:cSld>
  <p:clrMapOvr>
    <a:masterClrMapping/>
  </p:clrMapOvr>
  <p:transition spd="slow" advTm="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1800" y="330198"/>
            <a:ext cx="540000" cy="288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31800" y="671197"/>
            <a:ext cx="540000" cy="180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1800" y="904196"/>
            <a:ext cx="540000" cy="72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966200" y="6528232"/>
            <a:ext cx="2880000" cy="36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82553"/>
      </p:ext>
    </p:extLst>
  </p:cSld>
  <p:clrMapOvr>
    <a:masterClrMapping/>
  </p:clrMapOvr>
  <p:transition spd="slow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22348" y="3625900"/>
            <a:ext cx="964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高级语言程序设计</a:t>
            </a:r>
            <a:endParaRPr lang="en-US" altLang="zh-CN" sz="5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实验六 软件文档写作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学生成绩管理系统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1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流程图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7">
            <a:extLst>
              <a:ext uri="{FF2B5EF4-FFF2-40B4-BE49-F238E27FC236}">
                <a16:creationId xmlns="" xmlns:a16="http://schemas.microsoft.com/office/drawing/2014/main" id="{9DFF4C08-7448-C244-BCDC-D2940D91AA72}"/>
              </a:ext>
            </a:extLst>
          </p:cNvPr>
          <p:cNvSpPr/>
          <p:nvPr/>
        </p:nvSpPr>
        <p:spPr>
          <a:xfrm>
            <a:off x="6350000" y="6118422"/>
            <a:ext cx="5105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仅供参考，图片源自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级同学实验报告</a:t>
            </a:r>
            <a:endParaRPr lang="x-none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20" y="820199"/>
            <a:ext cx="3895725" cy="643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50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83027" y="818398"/>
            <a:ext cx="10394690" cy="544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某班有最多不超过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人（具体人数由键盘输入）参加某门课程的考试，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参考例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10.4 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用二维字符数组作函数参数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编程实现如下菜单驱动的学生成绩管理系统：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录入每个学生的学号、姓名和考试成绩。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计算课程的总分和平均分。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按成绩由高到低排出名次表。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按成绩由低到高排出名次表。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按学号由小到大排出成绩表。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按姓名的字典顺序排出成绩表。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按学号查询学生排名及其考试成绩。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按姓名查询学生排名及其考试成绩。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按优秀（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90-100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分）、良好（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80-89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分）、中等（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70 - 79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分）：、及格（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60—69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分）、不及格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(0-59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)5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个类别，统计每个类别的人数以及所占的百分比。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输出每个学生的学号、姓名、考试成绩以及课程总分和平均分。</a:t>
            </a:r>
          </a:p>
        </p:txBody>
      </p:sp>
    </p:spTree>
    <p:extLst>
      <p:ext uri="{BB962C8B-B14F-4D97-AF65-F5344CB8AC3E}">
        <p14:creationId xmlns:p14="http://schemas.microsoft.com/office/powerpoint/2010/main" val="20840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587600" y="264321"/>
            <a:ext cx="50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414424" y="1125141"/>
            <a:ext cx="99682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 要求程序运行后先显示如下菜单，并提示用户输入选项：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Input record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Calculate total and average score of course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Sort in descending order by score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Sort in ascending order by score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Sort in ascending order by number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Sort in dictionary order by name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Search by number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Search by name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Statistic analysis!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List record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Exit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Please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enter your choice: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然后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，根据用户输入的选项执行相应的操作。</a:t>
            </a:r>
          </a:p>
        </p:txBody>
      </p:sp>
    </p:spTree>
    <p:extLst>
      <p:ext uri="{BB962C8B-B14F-4D97-AF65-F5344CB8AC3E}">
        <p14:creationId xmlns:p14="http://schemas.microsoft.com/office/powerpoint/2010/main" val="348741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65199" y="4240309"/>
            <a:ext cx="915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同学们开始实验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48f5301-91d9-4324-a64a-050410bbde6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971" y="922004"/>
            <a:ext cx="9661763" cy="4836149"/>
            <a:chOff x="975990" y="622534"/>
            <a:chExt cx="10088641" cy="5578777"/>
          </a:xfrm>
        </p:grpSpPr>
        <p:grpSp>
          <p:nvGrpSpPr>
            <p:cNvPr id="4" name="íṧ1iḋê"/>
            <p:cNvGrpSpPr/>
            <p:nvPr/>
          </p:nvGrpSpPr>
          <p:grpSpPr>
            <a:xfrm>
              <a:off x="2814796" y="2478576"/>
              <a:ext cx="1639137" cy="1562495"/>
              <a:chOff x="1468531" y="1871421"/>
              <a:chExt cx="2080967" cy="1983665"/>
            </a:xfrm>
          </p:grpSpPr>
          <p:sp>
            <p:nvSpPr>
              <p:cNvPr id="44" name="ïṥlïḓè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ślîḋê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şļîḋé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47" name="ïŝlíḋe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ḻ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ŝľîḑ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iṩľïḓe"/>
            <p:cNvSpPr txBox="1"/>
            <p:nvPr/>
          </p:nvSpPr>
          <p:spPr>
            <a:xfrm>
              <a:off x="4223545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实验回顾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íṡļïḓè"/>
            <p:cNvGrpSpPr/>
            <p:nvPr/>
          </p:nvGrpSpPr>
          <p:grpSpPr>
            <a:xfrm>
              <a:off x="2814796" y="4638816"/>
              <a:ext cx="1639137" cy="1562495"/>
              <a:chOff x="1468531" y="1871421"/>
              <a:chExt cx="2080967" cy="1983665"/>
            </a:xfrm>
          </p:grpSpPr>
          <p:sp>
            <p:nvSpPr>
              <p:cNvPr id="36" name="isḷíd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ṩliḓè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ṩlîḍ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39" name="îśliḑ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şḻïdè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ŝ1iďê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" name="ïṧļíde"/>
            <p:cNvSpPr txBox="1"/>
            <p:nvPr/>
          </p:nvSpPr>
          <p:spPr>
            <a:xfrm>
              <a:off x="4223545" y="4646228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软件文档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îṧḻidé"/>
            <p:cNvGrpSpPr/>
            <p:nvPr/>
          </p:nvGrpSpPr>
          <p:grpSpPr>
            <a:xfrm>
              <a:off x="7032105" y="2478576"/>
              <a:ext cx="1639137" cy="1562495"/>
              <a:chOff x="1468531" y="1871421"/>
              <a:chExt cx="2080967" cy="1983665"/>
            </a:xfrm>
          </p:grpSpPr>
          <p:sp>
            <p:nvSpPr>
              <p:cNvPr id="28" name="ïṣľíď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šļiḋe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ľïďê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31" name="íṩľíḓé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şļîdè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ïşḻïḍe"/>
            <p:cNvSpPr txBox="1"/>
            <p:nvPr/>
          </p:nvSpPr>
          <p:spPr>
            <a:xfrm>
              <a:off x="8440854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实验目的</a:t>
              </a:r>
            </a:p>
          </p:txBody>
        </p:sp>
        <p:grpSp>
          <p:nvGrpSpPr>
            <p:cNvPr id="10" name="iṣ1îḓê"/>
            <p:cNvGrpSpPr/>
            <p:nvPr/>
          </p:nvGrpSpPr>
          <p:grpSpPr>
            <a:xfrm>
              <a:off x="7032105" y="4638816"/>
              <a:ext cx="1639137" cy="1562495"/>
              <a:chOff x="1468531" y="1871421"/>
              <a:chExt cx="2080967" cy="1983665"/>
            </a:xfrm>
          </p:grpSpPr>
          <p:sp>
            <p:nvSpPr>
              <p:cNvPr id="20" name="ïś1ïḓê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ṥḷïḍé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ṥḻïd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04</a:t>
                </a:r>
              </a:p>
            </p:txBody>
          </p:sp>
          <p:sp>
            <p:nvSpPr>
              <p:cNvPr id="23" name="îṥľiď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dê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ṩlïḋ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śľíḓê"/>
            <p:cNvGrpSpPr/>
            <p:nvPr/>
          </p:nvGrpSpPr>
          <p:grpSpPr>
            <a:xfrm>
              <a:off x="975990" y="622534"/>
              <a:ext cx="2807351" cy="1745225"/>
              <a:chOff x="3575720" y="-774342"/>
              <a:chExt cx="4240565" cy="2636200"/>
            </a:xfrm>
          </p:grpSpPr>
          <p:sp>
            <p:nvSpPr>
              <p:cNvPr id="13" name="iśḷiḓé"/>
              <p:cNvSpPr/>
              <p:nvPr/>
            </p:nvSpPr>
            <p:spPr bwMode="auto">
              <a:xfrm>
                <a:off x="3918741" y="1380506"/>
                <a:ext cx="481352" cy="4813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ṧliḓè"/>
              <p:cNvSpPr/>
              <p:nvPr/>
            </p:nvSpPr>
            <p:spPr bwMode="auto">
              <a:xfrm>
                <a:off x="6450579" y="884043"/>
                <a:ext cx="924267" cy="92426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ľïḓe"/>
              <p:cNvSpPr/>
              <p:nvPr/>
            </p:nvSpPr>
            <p:spPr bwMode="auto">
              <a:xfrm>
                <a:off x="3575720" y="-387424"/>
                <a:ext cx="1287018" cy="128701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şľíḍê"/>
              <p:cNvSpPr/>
              <p:nvPr/>
            </p:nvSpPr>
            <p:spPr bwMode="auto">
              <a:xfrm>
                <a:off x="4367808" y="-774342"/>
                <a:ext cx="2557971" cy="255797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b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目录 </a:t>
                </a:r>
                <a:b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en-US" altLang="zh-CN" sz="22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CONTENT</a:t>
                </a:r>
              </a:p>
            </p:txBody>
          </p:sp>
          <p:sp>
            <p:nvSpPr>
              <p:cNvPr id="17" name="iSḷïḑê"/>
              <p:cNvSpPr/>
              <p:nvPr/>
            </p:nvSpPr>
            <p:spPr bwMode="auto">
              <a:xfrm>
                <a:off x="7204217" y="152636"/>
                <a:ext cx="612068" cy="61206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50" name="ïṧļíde"/>
          <p:cNvSpPr txBox="1"/>
          <p:nvPr/>
        </p:nvSpPr>
        <p:spPr>
          <a:xfrm>
            <a:off x="7828976" y="4401457"/>
            <a:ext cx="2512758" cy="540445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9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C8B79B8-9DF9-4476-A29B-E06AF721E785}"/>
              </a:ext>
            </a:extLst>
          </p:cNvPr>
          <p:cNvSpPr txBox="1"/>
          <p:nvPr/>
        </p:nvSpPr>
        <p:spPr>
          <a:xfrm>
            <a:off x="1350620" y="1446548"/>
            <a:ext cx="96562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熟悉软件文档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二维字符数组做函数参数；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熟悉字符串处理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及其操作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淘宝网chenying0907出品 4"/>
          <p:cNvSpPr txBox="1"/>
          <p:nvPr/>
        </p:nvSpPr>
        <p:spPr>
          <a:xfrm>
            <a:off x="158629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53713"/>
              </p:ext>
            </p:extLst>
          </p:nvPr>
        </p:nvGraphicFramePr>
        <p:xfrm>
          <a:off x="1220654" y="885945"/>
          <a:ext cx="10259500" cy="2776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</a:tblGrid>
              <a:tr h="268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43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学时数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93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初级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编程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计算球的体积和表面积、三角形判断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素数探求、</a:t>
                      </a:r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国王的许诺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计算机辅助教学系统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V1.0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V2.0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V3.0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V4.0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V5.0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60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54042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授课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集成开发环境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单步调试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断点调试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程序测试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编码规范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软件文档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版本管理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718296" y="3910179"/>
            <a:ext cx="1256266" cy="2604562"/>
            <a:chOff x="1923598" y="3772686"/>
            <a:chExt cx="1256266" cy="2604562"/>
          </a:xfrm>
        </p:grpSpPr>
        <p:sp>
          <p:nvSpPr>
            <p:cNvPr id="44" name="矩形 43"/>
            <p:cNvSpPr/>
            <p:nvPr/>
          </p:nvSpPr>
          <p:spPr>
            <a:xfrm>
              <a:off x="1923598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9984" y="3904759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基本数据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类型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18373" y="4797759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基本算数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运算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8373" y="5621400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键盘输入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屏幕输出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99889" y="3925358"/>
            <a:ext cx="974652" cy="2604562"/>
            <a:chOff x="3842537" y="3772686"/>
            <a:chExt cx="1256266" cy="2604562"/>
          </a:xfrm>
        </p:grpSpPr>
        <p:sp>
          <p:nvSpPr>
            <p:cNvPr id="49" name="矩形 48"/>
            <p:cNvSpPr/>
            <p:nvPr/>
          </p:nvSpPr>
          <p:spPr>
            <a:xfrm>
              <a:off x="3842537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4454" y="404057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选择控制结构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44453" y="530744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循环控制结构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59604" y="3936688"/>
            <a:ext cx="953297" cy="2604562"/>
            <a:chOff x="5760221" y="3768905"/>
            <a:chExt cx="1203917" cy="2604562"/>
          </a:xfrm>
        </p:grpSpPr>
        <p:sp>
          <p:nvSpPr>
            <p:cNvPr id="55" name="矩形 54"/>
            <p:cNvSpPr/>
            <p:nvPr/>
          </p:nvSpPr>
          <p:spPr>
            <a:xfrm>
              <a:off x="5760221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64716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函数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3387" y="4903403"/>
              <a:ext cx="937453" cy="10803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模块化程序设计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548527" y="3919320"/>
            <a:ext cx="903784" cy="2604562"/>
            <a:chOff x="10555153" y="3705459"/>
            <a:chExt cx="903784" cy="2604562"/>
          </a:xfrm>
        </p:grpSpPr>
        <p:sp>
          <p:nvSpPr>
            <p:cNvPr id="52" name="矩形 51"/>
            <p:cNvSpPr/>
            <p:nvPr/>
          </p:nvSpPr>
          <p:spPr>
            <a:xfrm>
              <a:off x="10555153" y="3705459"/>
              <a:ext cx="903784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29929" y="3986307"/>
              <a:ext cx="7248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操作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59182" y="3907745"/>
            <a:ext cx="1256266" cy="2604562"/>
            <a:chOff x="8927171" y="3768905"/>
            <a:chExt cx="1256266" cy="2604562"/>
          </a:xfrm>
        </p:grpSpPr>
        <p:sp>
          <p:nvSpPr>
            <p:cNvPr id="53" name="矩形 52"/>
            <p:cNvSpPr/>
            <p:nvPr/>
          </p:nvSpPr>
          <p:spPr>
            <a:xfrm>
              <a:off x="8927171" y="3768905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29087" y="395848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字符串</a:t>
              </a:r>
              <a:endPara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27882" y="5388620"/>
              <a:ext cx="10524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结构体和数据结构基础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9087" y="468115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指针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右箭头 61"/>
          <p:cNvSpPr/>
          <p:nvPr/>
        </p:nvSpPr>
        <p:spPr>
          <a:xfrm>
            <a:off x="2064535" y="4846672"/>
            <a:ext cx="653761" cy="2758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10015448" y="4884499"/>
            <a:ext cx="533079" cy="21228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3974562" y="4842818"/>
            <a:ext cx="425327" cy="2931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819130" y="3919320"/>
            <a:ext cx="1203917" cy="2604562"/>
            <a:chOff x="7353819" y="3768905"/>
            <a:chExt cx="1203917" cy="2604562"/>
          </a:xfrm>
        </p:grpSpPr>
        <p:sp>
          <p:nvSpPr>
            <p:cNvPr id="66" name="矩形 65"/>
            <p:cNvSpPr/>
            <p:nvPr/>
          </p:nvSpPr>
          <p:spPr>
            <a:xfrm>
              <a:off x="7353819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58314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数组</a:t>
              </a:r>
              <a:endPara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56984" y="5152802"/>
              <a:ext cx="98448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右箭头 68"/>
          <p:cNvSpPr/>
          <p:nvPr/>
        </p:nvSpPr>
        <p:spPr>
          <a:xfrm>
            <a:off x="8023047" y="4889448"/>
            <a:ext cx="736135" cy="24153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6396899" y="484667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4287355" y="806587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389092" y="854812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软件文档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1365519" y="3233236"/>
            <a:ext cx="10410456" cy="2864073"/>
            <a:chOff x="846124" y="2396359"/>
            <a:chExt cx="10410456" cy="2864073"/>
          </a:xfrm>
        </p:grpSpPr>
        <p:sp>
          <p:nvSpPr>
            <p:cNvPr id="2" name="椭圆 1"/>
            <p:cNvSpPr/>
            <p:nvPr/>
          </p:nvSpPr>
          <p:spPr>
            <a:xfrm>
              <a:off x="846124" y="3589283"/>
              <a:ext cx="1770953" cy="756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用户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852080" y="4503687"/>
              <a:ext cx="1770953" cy="756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维护人员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842275" y="3589282"/>
              <a:ext cx="1770953" cy="756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开发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人员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153103" y="2396359"/>
              <a:ext cx="3153104" cy="709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计算机软件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485627" y="3578771"/>
              <a:ext cx="1770953" cy="756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管理人员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" name="直接箭头连接符 10"/>
            <p:cNvCxnSpPr>
              <a:stCxn id="2" idx="6"/>
              <a:endCxn id="8" idx="2"/>
            </p:cNvCxnSpPr>
            <p:nvPr/>
          </p:nvCxnSpPr>
          <p:spPr>
            <a:xfrm flipV="1">
              <a:off x="2617077" y="3967655"/>
              <a:ext cx="422519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3" idx="2"/>
              <a:endCxn id="6" idx="0"/>
            </p:cNvCxnSpPr>
            <p:nvPr/>
          </p:nvCxnSpPr>
          <p:spPr>
            <a:xfrm>
              <a:off x="4729655" y="3105808"/>
              <a:ext cx="7902" cy="13978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2" idx="0"/>
              <a:endCxn id="3" idx="1"/>
            </p:cNvCxnSpPr>
            <p:nvPr/>
          </p:nvCxnSpPr>
          <p:spPr>
            <a:xfrm flipV="1">
              <a:off x="1731601" y="2751084"/>
              <a:ext cx="1421502" cy="83819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3" idx="3"/>
              <a:endCxn id="8" idx="0"/>
            </p:cNvCxnSpPr>
            <p:nvPr/>
          </p:nvCxnSpPr>
          <p:spPr>
            <a:xfrm>
              <a:off x="6306207" y="2751084"/>
              <a:ext cx="1421545" cy="83819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" idx="4"/>
              <a:endCxn id="6" idx="2"/>
            </p:cNvCxnSpPr>
            <p:nvPr/>
          </p:nvCxnSpPr>
          <p:spPr>
            <a:xfrm>
              <a:off x="1731601" y="4346028"/>
              <a:ext cx="2120479" cy="53603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8" idx="4"/>
            </p:cNvCxnSpPr>
            <p:nvPr/>
          </p:nvCxnSpPr>
          <p:spPr>
            <a:xfrm flipV="1">
              <a:off x="5623033" y="4346027"/>
              <a:ext cx="2104719" cy="546547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6"/>
              <a:endCxn id="9" idx="2"/>
            </p:cNvCxnSpPr>
            <p:nvPr/>
          </p:nvCxnSpPr>
          <p:spPr>
            <a:xfrm flipV="1">
              <a:off x="8613228" y="3957144"/>
              <a:ext cx="872399" cy="1051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>
              <a:stCxn id="2" idx="1"/>
              <a:endCxn id="2" idx="3"/>
            </p:cNvCxnSpPr>
            <p:nvPr/>
          </p:nvCxnSpPr>
          <p:spPr>
            <a:xfrm rot="16200000" flipH="1">
              <a:off x="837924" y="3967655"/>
              <a:ext cx="535099" cy="12700"/>
            </a:xfrm>
            <a:prstGeom prst="curvedConnector5">
              <a:avLst>
                <a:gd name="adj1" fmla="val -42721"/>
                <a:gd name="adj2" fmla="val -5219953"/>
                <a:gd name="adj3" fmla="val 142721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曲线连接符 54"/>
            <p:cNvCxnSpPr/>
            <p:nvPr/>
          </p:nvCxnSpPr>
          <p:spPr>
            <a:xfrm rot="16200000" flipH="1">
              <a:off x="8022840" y="3950794"/>
              <a:ext cx="535099" cy="12700"/>
            </a:xfrm>
            <a:prstGeom prst="curvedConnector5">
              <a:avLst>
                <a:gd name="adj1" fmla="val -42721"/>
                <a:gd name="adj2" fmla="val 5083488"/>
                <a:gd name="adj3" fmla="val 142721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1189448" y="1048007"/>
            <a:ext cx="9905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文档是一种重要的软件工程技术资料，软件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文档记录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目标系统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的定义、规划、分析、设计、应用等各个阶段的设计思想和研究成果。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作为计算机软件的重要组成，告诉用户如何操作和维护系统，提供关于未来改进和重新实施所需的信息，在开发人员、管理人员、用户和计算机之间起着重要的桥梁作用。</a:t>
            </a:r>
          </a:p>
        </p:txBody>
      </p:sp>
    </p:spTree>
    <p:extLst>
      <p:ext uri="{BB962C8B-B14F-4D97-AF65-F5344CB8AC3E}">
        <p14:creationId xmlns:p14="http://schemas.microsoft.com/office/powerpoint/2010/main" val="30351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1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软件文档解决什么问题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C8B79B8-9DF9-4476-A29B-E06AF721E785}"/>
              </a:ext>
            </a:extLst>
          </p:cNvPr>
          <p:cNvSpPr txBox="1"/>
          <p:nvPr/>
        </p:nvSpPr>
        <p:spPr>
          <a:xfrm>
            <a:off x="1350620" y="1446548"/>
            <a:ext cx="9656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为什么要开发、维护或修改这个软件？（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要满足哪些需求？（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What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在什么环境实现，所需信息从何而来？（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、维护和修改由谁来完成？（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Who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开发工作的时间如何安排？（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When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需求如何开发？（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How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u"/>
            </a:pP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软件文档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C8B79B8-9DF9-4476-A29B-E06AF721E785}"/>
              </a:ext>
            </a:extLst>
          </p:cNvPr>
          <p:cNvSpPr txBox="1"/>
          <p:nvPr/>
        </p:nvSpPr>
        <p:spPr>
          <a:xfrm>
            <a:off x="1350620" y="1446548"/>
            <a:ext cx="9656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85098"/>
              </p:ext>
            </p:extLst>
          </p:nvPr>
        </p:nvGraphicFramePr>
        <p:xfrm>
          <a:off x="1350620" y="2060215"/>
          <a:ext cx="9065171" cy="4015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9631"/>
                <a:gridCol w="1310906"/>
                <a:gridCol w="1123634"/>
                <a:gridCol w="1123634"/>
                <a:gridCol w="1123634"/>
                <a:gridCol w="1123634"/>
                <a:gridCol w="1290098"/>
              </a:tblGrid>
              <a:tr h="409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可行性研究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需求分析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软件设计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编码实现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系统测试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运行与维护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可行性研究报告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√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项目开发计划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√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软件需求说明书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√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概要设计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√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详细设计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√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  <a:r>
                        <a:rPr lang="en-US" altLang="zh-CN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操作手册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√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系统测试报告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√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sng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项目复盘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>
                          <a:effectLst/>
                        </a:rPr>
                        <a:t>　</a:t>
                      </a:r>
                      <a:endParaRPr lang="zh-CN" altLang="en-US" sz="1800" b="0" i="0" u="sng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　</a:t>
                      </a:r>
                      <a:endParaRPr lang="zh-CN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sng" strike="noStrike" dirty="0">
                          <a:effectLst/>
                        </a:rPr>
                        <a:t>√</a:t>
                      </a:r>
                      <a:endParaRPr lang="zh-CN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350619" y="1142543"/>
            <a:ext cx="9070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文档是随着软件生命周期各个阶段工作的开展而进行的，有的仅反映某一阶段的工作，有些则需要跨越多个阶段。</a:t>
            </a:r>
          </a:p>
        </p:txBody>
      </p:sp>
    </p:spTree>
    <p:extLst>
      <p:ext uri="{BB962C8B-B14F-4D97-AF65-F5344CB8AC3E}">
        <p14:creationId xmlns:p14="http://schemas.microsoft.com/office/powerpoint/2010/main" val="170607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实验报告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C8B79B8-9DF9-4476-A29B-E06AF721E785}"/>
              </a:ext>
            </a:extLst>
          </p:cNvPr>
          <p:cNvSpPr txBox="1"/>
          <p:nvPr/>
        </p:nvSpPr>
        <p:spPr>
          <a:xfrm>
            <a:off x="1350620" y="1446548"/>
            <a:ext cx="9656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50617" y="1153520"/>
            <a:ext cx="95415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项目名称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系统设计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程序总体结构设计：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函数与各子函数之间的调用和返回关系，程序运行流程等，可以用文字、流程图、或图表的方式描述。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函数定义：函数功能、实现的算法及函数逻辑流程的描述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用户手册：描述软件的功能、性能和用户界面，使用户了解到如何使用该软件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buFont typeface="Wingdings" pitchFamily="2" charset="2"/>
              <a:buChar char="u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测试数据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列表及测试结果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描述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测试数据列表应注意数据集的完备性，包括正常值、边界值、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异常值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测试数据集至少包括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学生成绩；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测试结果描述或截图，需体现正常值、边界值、异常值输入后的输出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实验课收获与总结</a:t>
            </a:r>
          </a:p>
        </p:txBody>
      </p:sp>
    </p:spTree>
    <p:extLst>
      <p:ext uri="{BB962C8B-B14F-4D97-AF65-F5344CB8AC3E}">
        <p14:creationId xmlns:p14="http://schemas.microsoft.com/office/powerpoint/2010/main" val="23398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1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流程图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71814F13-E190-434C-BD49-F5CD9B2F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94" y="1253371"/>
            <a:ext cx="977900" cy="431800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xmlns="" id="{339C90E2-3BF0-774B-B28C-C5B293C46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987" y="2282002"/>
            <a:ext cx="1193800" cy="431800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839889BD-0742-2F4B-B79C-C09F12232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937" y="3314999"/>
            <a:ext cx="977900" cy="431800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B8D7962B-A08B-C948-BE1E-9202C2057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272" y="4253400"/>
            <a:ext cx="977900" cy="431800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xmlns="" id="{BD38030B-4B28-D249-94F1-8F5985491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094" y="5380993"/>
            <a:ext cx="1765300" cy="457200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49E09739-86C3-834F-AE9F-C2BB5E1E7368}"/>
              </a:ext>
            </a:extLst>
          </p:cNvPr>
          <p:cNvSpPr/>
          <p:nvPr/>
        </p:nvSpPr>
        <p:spPr>
          <a:xfrm>
            <a:off x="3646414" y="1106603"/>
            <a:ext cx="6781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终端框（起止框）：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表示一个算法的开始或结束。里面的文字一般只是“开始”或“结束”</a:t>
            </a:r>
            <a:endParaRPr lang="x-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82283BD6-D146-4B40-8054-C14D818FF742}"/>
              </a:ext>
            </a:extLst>
          </p:cNvPr>
          <p:cNvSpPr/>
          <p:nvPr/>
        </p:nvSpPr>
        <p:spPr>
          <a:xfrm>
            <a:off x="3646414" y="2067470"/>
            <a:ext cx="6781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输入、输出框：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表示一个算法输入和输出的信息。一般来说文字的开头要注明“输入”或“输出”。</a:t>
            </a:r>
            <a:endParaRPr lang="x-none" dirty="0">
              <a:solidFill>
                <a:srgbClr val="1A1A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xmlns="" id="{712345DD-D10A-1A47-8110-22732FAFF7F5}"/>
              </a:ext>
            </a:extLst>
          </p:cNvPr>
          <p:cNvSpPr/>
          <p:nvPr/>
        </p:nvSpPr>
        <p:spPr>
          <a:xfrm>
            <a:off x="3646414" y="3100468"/>
            <a:ext cx="6473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处理框（执行框）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：表示一个赋值、计算等操作。文字注明具体操作。</a:t>
            </a:r>
            <a:endParaRPr lang="x-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179C32B0-05B0-7F47-935D-2282319C8115}"/>
              </a:ext>
            </a:extLst>
          </p:cNvPr>
          <p:cNvSpPr/>
          <p:nvPr/>
        </p:nvSpPr>
        <p:spPr>
          <a:xfrm>
            <a:off x="3646414" y="4009638"/>
            <a:ext cx="6497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判断框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：表示判断某条件是否成立。一般来说，它有两个分支，条件成立与否之后的流程在分支线处标明“是”“否”或“</a:t>
            </a:r>
            <a:r>
              <a:rPr lang="en-GB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Y”“N”。</a:t>
            </a:r>
            <a:endParaRPr lang="x-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xmlns="" id="{A8762262-52C0-544B-A57A-453DFB55A0EF}"/>
              </a:ext>
            </a:extLst>
          </p:cNvPr>
          <p:cNvSpPr/>
          <p:nvPr/>
        </p:nvSpPr>
        <p:spPr>
          <a:xfrm>
            <a:off x="3646414" y="5041628"/>
            <a:ext cx="6473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流程线（指向线）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：流程图各符号之间以有向单向线连接。线一般要求横平竖直，可以有若干个</a:t>
            </a:r>
            <a:r>
              <a:rPr lang="en-US" altLang="zh-CN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90°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的转弯。流程线尽量不要交叉，当两条流程线</a:t>
            </a:r>
            <a:r>
              <a:rPr lang="zh-CN" altLang="en-US" b="1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不得已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而交叉时，将其中一条流程线的交叉处用圆弧隔开。</a:t>
            </a:r>
            <a:endParaRPr lang="x-none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8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f5301-91d9-4324-a64a-050410bbde6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17859</TotalTime>
  <Words>1002</Words>
  <Application>Microsoft Office PowerPoint</Application>
  <PresentationFormat>宽屏</PresentationFormat>
  <Paragraphs>230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lenovo</cp:lastModifiedBy>
  <cp:revision>632</cp:revision>
  <dcterms:created xsi:type="dcterms:W3CDTF">2016-04-09T13:02:00Z</dcterms:created>
  <dcterms:modified xsi:type="dcterms:W3CDTF">2020-10-26T08:17:09Z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