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0065" autoAdjust="0"/>
  </p:normalViewPr>
  <p:slideViewPr>
    <p:cSldViewPr>
      <p:cViewPr varScale="1">
        <p:scale>
          <a:sx n="61" d="100"/>
          <a:sy n="61" d="100"/>
        </p:scale>
        <p:origin x="-832" y="-5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a:t>
            </a:fld>
            <a:endParaRPr lang="zh-CN" altLang="en-US" sz="1200">
              <a:latin typeface="Calibri" charset="0"/>
              <a:ea typeface="等线" charset="0"/>
              <a:cs typeface="Calibri" charset="0"/>
            </a:endParaRPr>
          </a:p>
        </p:txBody>
      </p:sp>
      <p:sp>
        <p:nvSpPr>
          <p:cNvPr id="17" name="Text box"/>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Text box"/>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pPr algn="r"/>
              <a:t>9/2/2025</a:t>
            </a:fld>
            <a:endParaRPr lang="zh-CN" altLang="en-US" sz="1200">
              <a:latin typeface="Calibri" charset="0"/>
              <a:ea typeface="等线" charset="0"/>
              <a:cs typeface="Calibri" charset="0"/>
            </a:endParaRPr>
          </a:p>
        </p:txBody>
      </p:sp>
      <p:sp>
        <p:nvSpPr>
          <p:cNvPr id="19" name="Object"/>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Text box"/>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Text box"/>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018940918"/>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a:t>
            </a:fld>
            <a:endParaRPr lang="zh-CN" altLang="en-US" sz="1200">
              <a:latin typeface="Calibri" charset="0"/>
              <a:ea typeface="等线" charset="0"/>
              <a:cs typeface="Calibri" charset="0"/>
            </a:endParaRPr>
          </a:p>
        </p:txBody>
      </p:sp>
      <p:sp>
        <p:nvSpPr>
          <p:cNvPr id="47" name="Object"/>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Text box"/>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49"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fld id="{CAD2D6BD-DE1B-4B5F-8B41-2702339687B9}" type="slidenum">
              <a:rPr lang="en-US" altLang="zh-CN" sz="1800" b="0" i="0" u="none" strike="noStrike" kern="1200" cap="none" spc="0" baseline="0">
                <a:solidFill>
                  <a:schemeClr val="tx1"/>
                </a:solidFill>
                <a:latin typeface="Droid Sans" charset="0"/>
                <a:ea typeface="宋体" charset="0"/>
                <a:cs typeface="Lucida Sans"/>
              </a:rPr>
              <a:pPr/>
              <a:t>1</a:t>
            </a:fld>
            <a:endParaRPr lang="zh-CN" altLang="en-US"/>
          </a:p>
        </p:txBody>
      </p:sp>
    </p:spTree>
    <p:extLst>
      <p:ext uri="{BB962C8B-B14F-4D97-AF65-F5344CB8AC3E}">
        <p14:creationId xmlns:p14="http://schemas.microsoft.com/office/powerpoint/2010/main" xmlns="" val="1217817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839166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971222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91613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2039439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720125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315523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755645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2068122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873186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393039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36864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ext box"/>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Text box"/>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pPr/>
              <a:t>2025/9/2</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411399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pPr/>
              <a:t>2025/9/2</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996951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Text box"/>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Text box"/>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pPr/>
              <a:t>2025/9/2</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616438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Text box"/>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Text box"/>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Text box"/>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Text box"/>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r>
              <a:rPr lang="en-US" altLang="zh-CN">
                <a:solidFill>
                  <a:srgbClr val="898989"/>
                </a:solidFill>
                <a:latin typeface="Calibri" charset="0"/>
                <a:ea typeface="宋体" charset="0"/>
                <a:cs typeface="Calibri" charset="0"/>
              </a:rPr>
              <a:t>Date/Time</a:t>
            </a:r>
            <a:endParaRPr lang="zh-CN" altLang="en-US">
              <a:solidFill>
                <a:srgbClr val="898989"/>
              </a:solidFill>
              <a:latin typeface="Calibri" charset="0"/>
              <a:ea typeface="宋体" charset="0"/>
              <a:cs typeface="Calibri" charset="0"/>
            </a:endParaRPr>
          </a:p>
        </p:txBody>
      </p:sp>
      <p:sp>
        <p:nvSpPr>
          <p:cNvPr id="27" name="Text box"/>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889305539"/>
      </p:ext>
    </p:extLst>
  </p:cSld>
  <p:clrMapOvr>
    <a:masterClrMapping/>
  </p:clrMapOvr>
  <p:hf sldNum="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2"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1"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0"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7"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0" name="Text box"/>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1" name="Text box"/>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2" name="Text box"/>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r>
              <a:rPr lang="en-US" altLang="zh-CN">
                <a:solidFill>
                  <a:srgbClr val="898989"/>
                </a:solidFill>
                <a:latin typeface="Calibri" charset="0"/>
                <a:ea typeface="宋体" charset="0"/>
                <a:cs typeface="Calibri" charset="0"/>
              </a:rPr>
              <a:t>Date/Time</a:t>
            </a:r>
            <a:endParaRPr lang="zh-CN" altLang="en-US">
              <a:solidFill>
                <a:srgbClr val="898989"/>
              </a:solidFill>
              <a:latin typeface="Calibri" charset="0"/>
              <a:ea typeface="宋体" charset="0"/>
              <a:cs typeface="Calibri" charset="0"/>
            </a:endParaRPr>
          </a:p>
        </p:txBody>
      </p:sp>
      <p:sp>
        <p:nvSpPr>
          <p:cNvPr id="53" name="Text box"/>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1295491623"/>
      </p:ext>
    </p:extLst>
  </p:cSld>
  <p:clrMapOvr>
    <a:masterClrMapping/>
  </p:clrMapOvr>
  <p:hf sldNum="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pPr/>
              <a:t>2025/9/2</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111733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ext box"/>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Text box"/>
          <p:cNvSpPr>
            <a:spLocks noGrp="1"/>
          </p:cNvSpPr>
          <p:nvPr>
            <p:ph type="dt" sz="half" idx="10"/>
          </p:nvPr>
        </p:nvSpPr>
        <p:spPr/>
        <p:txBody>
          <a:bodyPr/>
          <a:lstStyle/>
          <a:p>
            <a:fld id="{72514870-5082-4025-BC8A-5E070B8EB77D}" type="datetimeFigureOut">
              <a:rPr lang="zh-CN" altLang="en-US" smtClean="0"/>
              <a:pPr/>
              <a:t>2025/9/2</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40793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dt" sz="half" idx="10"/>
          </p:nvPr>
        </p:nvSpPr>
        <p:spPr/>
        <p:txBody>
          <a:bodyPr/>
          <a:lstStyle/>
          <a:p>
            <a:fld id="{72514870-5082-4025-BC8A-5E070B8EB77D}" type="datetimeFigureOut">
              <a:rPr lang="zh-CN" altLang="en-US" smtClean="0"/>
              <a:pPr/>
              <a:t>2025/9/2</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609459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Text box"/>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Text box"/>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 box"/>
          <p:cNvSpPr>
            <a:spLocks noGrp="1"/>
          </p:cNvSpPr>
          <p:nvPr>
            <p:ph type="dt" sz="half" idx="10"/>
          </p:nvPr>
        </p:nvSpPr>
        <p:spPr/>
        <p:txBody>
          <a:bodyPr/>
          <a:lstStyle/>
          <a:p>
            <a:fld id="{72514870-5082-4025-BC8A-5E070B8EB77D}" type="datetimeFigureOut">
              <a:rPr lang="zh-CN" altLang="en-US" smtClean="0"/>
              <a:pPr/>
              <a:t>2025/9/2</a:t>
            </a:fld>
            <a:endParaRPr lang="zh-CN" altLang="en-US"/>
          </a:p>
        </p:txBody>
      </p:sp>
      <p:sp>
        <p:nvSpPr>
          <p:cNvPr id="8" name="Text box"/>
          <p:cNvSpPr>
            <a:spLocks noGrp="1"/>
          </p:cNvSpPr>
          <p:nvPr>
            <p:ph type="ftr" sz="quarter" idx="11"/>
          </p:nvPr>
        </p:nvSpPr>
        <p:spPr/>
        <p:txBody>
          <a:bodyPr/>
          <a:lstStyle/>
          <a:p>
            <a:endParaRPr lang="zh-CN" altLang="en-US"/>
          </a:p>
        </p:txBody>
      </p:sp>
      <p:sp>
        <p:nvSpPr>
          <p:cNvPr id="9" name="Text box"/>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12239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dt" sz="half" idx="10"/>
          </p:nvPr>
        </p:nvSpPr>
        <p:spPr/>
        <p:txBody>
          <a:bodyPr/>
          <a:lstStyle/>
          <a:p>
            <a:fld id="{72514870-5082-4025-BC8A-5E070B8EB77D}" type="datetimeFigureOut">
              <a:rPr lang="zh-CN" altLang="en-US" smtClean="0"/>
              <a:pPr/>
              <a:t>2025/9/2</a:t>
            </a:fld>
            <a:endParaRPr lang="zh-CN" altLang="en-US"/>
          </a:p>
        </p:txBody>
      </p:sp>
      <p:sp>
        <p:nvSpPr>
          <p:cNvPr id="4" name="Text box"/>
          <p:cNvSpPr>
            <a:spLocks noGrp="1"/>
          </p:cNvSpPr>
          <p:nvPr>
            <p:ph type="ftr" sz="quarter" idx="11"/>
          </p:nvPr>
        </p:nvSpPr>
        <p:spPr/>
        <p:txBody>
          <a:bodyPr/>
          <a:lstStyle/>
          <a:p>
            <a:endParaRPr lang="zh-CN" altLang="en-US"/>
          </a:p>
        </p:txBody>
      </p:sp>
      <p:sp>
        <p:nvSpPr>
          <p:cNvPr id="5" name="Text box"/>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718302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 box"/>
          <p:cNvSpPr>
            <a:spLocks noGrp="1"/>
          </p:cNvSpPr>
          <p:nvPr>
            <p:ph type="dt" sz="half" idx="10"/>
          </p:nvPr>
        </p:nvSpPr>
        <p:spPr/>
        <p:txBody>
          <a:bodyPr/>
          <a:lstStyle/>
          <a:p>
            <a:fld id="{72514870-5082-4025-BC8A-5E070B8EB77D}" type="datetimeFigureOut">
              <a:rPr lang="zh-CN" altLang="en-US" smtClean="0"/>
              <a:pPr/>
              <a:t>2025/9/2</a:t>
            </a:fld>
            <a:endParaRPr lang="zh-CN" altLang="en-US"/>
          </a:p>
        </p:txBody>
      </p:sp>
      <p:sp>
        <p:nvSpPr>
          <p:cNvPr id="3" name="Text box"/>
          <p:cNvSpPr>
            <a:spLocks noGrp="1"/>
          </p:cNvSpPr>
          <p:nvPr>
            <p:ph type="ftr" sz="quarter" idx="11"/>
          </p:nvPr>
        </p:nvSpPr>
        <p:spPr/>
        <p:txBody>
          <a:bodyPr/>
          <a:lstStyle/>
          <a:p>
            <a:endParaRPr lang="zh-CN" altLang="en-US"/>
          </a:p>
        </p:txBody>
      </p:sp>
      <p:sp>
        <p:nvSpPr>
          <p:cNvPr id="4" name="Text box"/>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37985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ext box"/>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pPr/>
              <a:t>2025/9/2</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54932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ext box"/>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box"/>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pPr/>
              <a:t>2025/9/2</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625704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Text box"/>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Text box"/>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Text box"/>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Text box"/>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pPr algn="l"/>
              <a:t>9/2/2025</a:t>
            </a:fld>
            <a:endParaRPr lang="zh-CN" altLang="en-US">
              <a:solidFill>
                <a:srgbClr val="898989"/>
              </a:solidFill>
              <a:latin typeface="Calibri" charset="0"/>
              <a:ea typeface="宋体" charset="0"/>
              <a:cs typeface="Calibri" charset="0"/>
            </a:endParaRPr>
          </a:p>
        </p:txBody>
      </p:sp>
      <p:sp>
        <p:nvSpPr>
          <p:cNvPr id="16" name="Text box"/>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68700733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Combination"/>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Text box"/>
          <p:cNvSpPr>
            <a:spLocks noGrp="1"/>
          </p:cNvSpPr>
          <p:nvPr>
            <p:ph type="ctrTitle"/>
          </p:nvPr>
        </p:nvSpPr>
        <p:spPr>
          <a:xfrm>
            <a:off x="1523999" y="19665"/>
            <a:ext cx="7629525"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smtClean="0">
                <a:solidFill>
                  <a:srgbClr val="0F0F0F"/>
                </a:solidFill>
                <a:latin typeface="Times New Roman" pitchFamily="18" charset="0"/>
                <a:ea typeface="宋体" charset="0"/>
                <a:cs typeface="Times New Roman" pitchFamily="18" charset="0"/>
              </a:rPr>
              <a:t>Digital Portfolio </a:t>
            </a:r>
            <a:r>
              <a:rPr lang="zh-CN" altLang="en-US" sz="3200" b="1" i="0" u="none" strike="noStrike" kern="0" cap="none" spc="0" baseline="0" smtClean="0">
                <a:solidFill>
                  <a:srgbClr val="0F0F0F"/>
                </a:solidFill>
                <a:latin typeface="Roboto" pitchFamily="2" charset="0"/>
                <a:ea typeface="宋体" charset="0"/>
                <a:cs typeface="Trebuchet MS" charset="0"/>
              </a:rPr>
              <a:t/>
            </a:r>
            <a:br>
              <a:rPr lang="zh-CN" altLang="en-US" sz="3200" b="1" i="0" u="none" strike="noStrike" kern="0" cap="none" spc="0" baseline="0" smtClean="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Image"/>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Rectangle"/>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smtClean="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Rectangle"/>
          <p:cNvSpPr>
            <a:spLocks/>
          </p:cNvSpPr>
          <p:nvPr/>
        </p:nvSpPr>
        <p:spPr>
          <a:xfrm>
            <a:off x="2554541" y="3314150"/>
            <a:ext cx="8610599" cy="230832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a:t>
            </a:r>
            <a:r>
              <a:rPr lang="en-US" altLang="zh-CN" sz="2400" b="0" i="0" u="none" strike="noStrike" kern="1200" cap="none" spc="0" baseline="0" dirty="0" smtClean="0">
                <a:solidFill>
                  <a:schemeClr val="tx1"/>
                </a:solidFill>
                <a:latin typeface="Calibri" charset="0"/>
                <a:ea typeface="宋体" charset="0"/>
                <a:cs typeface="Calibri" charset="0"/>
              </a:rPr>
              <a:t>NAME:SUREKA.M</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AND NMID: </a:t>
            </a:r>
            <a:r>
              <a:rPr lang="en-US" altLang="zh-CN" sz="2400" b="0" i="0" u="none" strike="noStrike" kern="1200" cap="none" spc="0" baseline="0" dirty="0" smtClean="0">
                <a:solidFill>
                  <a:schemeClr val="tx1"/>
                </a:solidFill>
                <a:latin typeface="Calibri" charset="0"/>
                <a:ea typeface="宋体" charset="0"/>
                <a:cs typeface="Calibri" charset="0"/>
              </a:rPr>
              <a:t>2428N0049&amp;ASBRUBD24BCCY50</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Department of Computer Science Application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Shree </a:t>
            </a:r>
            <a:r>
              <a:rPr lang="en-US" altLang="zh-CN" sz="2400" b="0" i="0" u="none" strike="noStrike" kern="1200" cap="none" spc="0" baseline="0" dirty="0" err="1">
                <a:solidFill>
                  <a:schemeClr val="tx1"/>
                </a:solidFill>
                <a:latin typeface="Calibri" charset="0"/>
                <a:ea typeface="宋体" charset="0"/>
                <a:cs typeface="Calibri" charset="0"/>
              </a:rPr>
              <a:t>Venkateshwara</a:t>
            </a:r>
            <a:r>
              <a:rPr lang="en-US" altLang="zh-CN" sz="2400" b="0" i="0" u="none" strike="noStrike" kern="1200" cap="none" spc="0" baseline="0" dirty="0">
                <a:solidFill>
                  <a:schemeClr val="tx1"/>
                </a:solidFill>
                <a:latin typeface="Calibri" charset="0"/>
                <a:ea typeface="宋体" charset="0"/>
                <a:cs typeface="Calibri" charset="0"/>
              </a:rPr>
              <a:t> Arts and Science (co-</a:t>
            </a:r>
            <a:r>
              <a:rPr lang="en-US" altLang="zh-CN" sz="2400" b="0" i="0" u="none" strike="noStrike" kern="1200" cap="none" spc="0" baseline="0" dirty="0" err="1">
                <a:solidFill>
                  <a:schemeClr val="tx1"/>
                </a:solidFill>
                <a:latin typeface="Calibri" charset="0"/>
                <a:ea typeface="宋体" charset="0"/>
                <a:cs typeface="Calibri" charset="0"/>
              </a:rPr>
              <a:t>edu</a:t>
            </a:r>
            <a:r>
              <a:rPr lang="en-US" altLang="zh-CN" sz="2400" b="0" i="0" u="none" strike="noStrike" kern="1200" cap="none" spc="0" baseline="0" dirty="0">
                <a:solidFill>
                  <a:schemeClr val="tx1"/>
                </a:solidFill>
                <a:latin typeface="Calibri" charset="0"/>
                <a:ea typeface="宋体" charset="0"/>
                <a:cs typeface="Calibri" charset="0"/>
              </a:rPr>
              <a:t>)college</a:t>
            </a:r>
          </a:p>
          <a:p>
            <a:pPr marL="0" indent="0" algn="l">
              <a:lnSpc>
                <a:spcPct val="100000"/>
              </a:lnSpc>
              <a:spcBef>
                <a:spcPts val="0"/>
              </a:spcBef>
              <a:spcAft>
                <a:spcPts val="0"/>
              </a:spcAft>
              <a:buNone/>
            </a:pPr>
            <a:r>
              <a:rPr lang="en-US" altLang="zh-CN" sz="2400" b="0" i="0" u="none" strike="noStrike" kern="1200" cap="none" spc="0" baseline="0" dirty="0" err="1">
                <a:solidFill>
                  <a:schemeClr val="tx1"/>
                </a:solidFill>
                <a:latin typeface="Calibri" charset="0"/>
                <a:ea typeface="宋体" charset="0"/>
                <a:cs typeface="Calibri" charset="0"/>
              </a:rPr>
              <a:t>Bharathiyar</a:t>
            </a:r>
            <a:r>
              <a:rPr lang="en-US" altLang="zh-CN" sz="2400" b="0" i="0" u="none" strike="noStrike" kern="1200" cap="none" spc="0" baseline="0" dirty="0">
                <a:solidFill>
                  <a:schemeClr val="tx1"/>
                </a:solidFill>
                <a:latin typeface="Calibri" charset="0"/>
                <a:ea typeface="宋体" charset="0"/>
                <a:cs typeface="Calibri" charset="0"/>
              </a:rPr>
              <a:t> university</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98015734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 name="Rectangle"/>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2" name="Image"/>
          <p:cNvPicPr>
            <a:picLocks/>
          </p:cNvPicPr>
          <p:nvPr/>
        </p:nvPicPr>
        <p:blipFill>
          <a:blip r:embed="rId3" cstate="print"/>
          <a:stretch>
            <a:fillRect/>
          </a:stretch>
        </p:blipFill>
        <p:spPr>
          <a:xfrm>
            <a:off x="190500" y="3429000"/>
            <a:ext cx="2466975" cy="3419475"/>
          </a:xfrm>
          <a:prstGeom prst="rect">
            <a:avLst/>
          </a:prstGeom>
          <a:noFill/>
          <a:ln w="12700" cap="flat" cmpd="sng">
            <a:noFill/>
            <a:prstDash val="solid"/>
            <a:miter/>
          </a:ln>
        </p:spPr>
      </p:pic>
      <p:sp>
        <p:nvSpPr>
          <p:cNvPr id="153" name="Text box"/>
          <p:cNvSpPr>
            <a:spLocks noGrp="1"/>
          </p:cNvSpPr>
          <p:nvPr>
            <p:ph type="title"/>
          </p:nvPr>
        </p:nvSpPr>
        <p:spPr>
          <a:xfrm>
            <a:off x="435155" y="151887"/>
            <a:ext cx="848042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RESULTS AND SCREENSHOTS</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54" name="Rectangle"/>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5" name="Rectangle"/>
          <p:cNvSpPr>
            <a:spLocks/>
          </p:cNvSpPr>
          <p:nvPr/>
        </p:nvSpPr>
        <p:spPr>
          <a:xfrm>
            <a:off x="2743200" y="2354703"/>
            <a:ext cx="8534019"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pic>
        <p:nvPicPr>
          <p:cNvPr id="15" name="Picture 14" descr="WhatsApp Image 2025-09-02 at 19.49.51.jpeg"/>
          <p:cNvPicPr>
            <a:picLocks noChangeAspect="1"/>
          </p:cNvPicPr>
          <p:nvPr/>
        </p:nvPicPr>
        <p:blipFill>
          <a:blip r:embed="rId4"/>
          <a:stretch>
            <a:fillRect/>
          </a:stretch>
        </p:blipFill>
        <p:spPr>
          <a:xfrm>
            <a:off x="2666976" y="928670"/>
            <a:ext cx="1543050" cy="3429000"/>
          </a:xfrm>
          <a:prstGeom prst="rect">
            <a:avLst/>
          </a:prstGeom>
        </p:spPr>
      </p:pic>
      <p:pic>
        <p:nvPicPr>
          <p:cNvPr id="16" name="Picture 15" descr="WhatsApp Image 2025-09-02 at 19.49.46.jpeg"/>
          <p:cNvPicPr>
            <a:picLocks noChangeAspect="1"/>
          </p:cNvPicPr>
          <p:nvPr/>
        </p:nvPicPr>
        <p:blipFill>
          <a:blip r:embed="rId5"/>
          <a:stretch>
            <a:fillRect/>
          </a:stretch>
        </p:blipFill>
        <p:spPr>
          <a:xfrm>
            <a:off x="4881554" y="1000108"/>
            <a:ext cx="1414473" cy="3143272"/>
          </a:xfrm>
          <a:prstGeom prst="rect">
            <a:avLst/>
          </a:prstGeom>
        </p:spPr>
      </p:pic>
      <p:pic>
        <p:nvPicPr>
          <p:cNvPr id="17" name="Picture 16" descr="WhatsApp Image 2025-09-02 at 19.49.41.jpeg"/>
          <p:cNvPicPr>
            <a:picLocks noChangeAspect="1"/>
          </p:cNvPicPr>
          <p:nvPr/>
        </p:nvPicPr>
        <p:blipFill>
          <a:blip r:embed="rId6"/>
          <a:stretch>
            <a:fillRect/>
          </a:stretch>
        </p:blipFill>
        <p:spPr>
          <a:xfrm>
            <a:off x="7024694" y="825482"/>
            <a:ext cx="1500198" cy="3333773"/>
          </a:xfrm>
          <a:prstGeom prst="rect">
            <a:avLst/>
          </a:prstGeom>
        </p:spPr>
      </p:pic>
      <p:pic>
        <p:nvPicPr>
          <p:cNvPr id="18" name="Picture 17" descr="WhatsApp Image 2025-09-02 at 19.49.36.jpeg"/>
          <p:cNvPicPr>
            <a:picLocks noChangeAspect="1"/>
          </p:cNvPicPr>
          <p:nvPr/>
        </p:nvPicPr>
        <p:blipFill>
          <a:blip r:embed="rId7"/>
          <a:stretch>
            <a:fillRect/>
          </a:stretch>
        </p:blipFill>
        <p:spPr>
          <a:xfrm>
            <a:off x="9024958" y="920708"/>
            <a:ext cx="1500198" cy="3333774"/>
          </a:xfrm>
          <a:prstGeom prst="rect">
            <a:avLst/>
          </a:prstGeom>
        </p:spPr>
      </p:pic>
    </p:spTree>
    <p:extLst>
      <p:ext uri="{BB962C8B-B14F-4D97-AF65-F5344CB8AC3E}">
        <p14:creationId xmlns:p14="http://schemas.microsoft.com/office/powerpoint/2010/main" xmlns="" val="686493267"/>
      </p:ext>
    </p:extLst>
  </p:cSld>
  <p:clrMapOvr>
    <a:masterClrMapping/>
  </p:clrMapOvr>
  <p:transition spd="slow">
    <p:random/>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6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6" name="Image"/>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7" name="Text box"/>
          <p:cNvSpPr>
            <a:spLocks noGrp="1"/>
          </p:cNvSpPr>
          <p:nvPr>
            <p:ph type="title"/>
          </p:nvPr>
        </p:nvSpPr>
        <p:spPr>
          <a:xfrm>
            <a:off x="755332" y="385444"/>
            <a:ext cx="4578668"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CONCLUSION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8" name="Rectangle"/>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9" name="Rectangle"/>
          <p:cNvSpPr>
            <a:spLocks/>
          </p:cNvSpPr>
          <p:nvPr/>
        </p:nvSpPr>
        <p:spPr>
          <a:xfrm>
            <a:off x="1647463" y="2279030"/>
            <a:ext cx="7373074" cy="3348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oogle Sans" charset="0"/>
                <a:ea typeface="宋体" charset="0"/>
                <a:cs typeface="Calibri" charset="0"/>
              </a:rPr>
              <a:t>A digital portfolio's conclusion should provide a reflective summary of your key skills, accomplishments, and growth, reinforcing your personal brand and career goals to potential employers or clients. It should highlight the visual proof of your abilities, the ease of sharing, and your unique perspective, ultimately serving as a concise and persuasive representation of your qualifications and potential contribution.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642961991"/>
      </p:ext>
    </p:extLst>
  </p:cSld>
  <p:clrMapOvr>
    <a:masterClrMapping/>
  </p:clrMapOvr>
  <p:transition spd="slow">
    <p:random/>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0" name="Text box"/>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GITHUB LINK </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1" name="Rectangle"/>
          <p:cNvSpPr>
            <a:spLocks/>
          </p:cNvSpPr>
          <p:nvPr/>
        </p:nvSpPr>
        <p:spPr>
          <a:xfrm>
            <a:off x="2442095" y="3167217"/>
            <a:ext cx="7307809" cy="40011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r>
              <a:rPr lang="en-US" altLang="zh-CN" sz="2000" smtClean="0">
                <a:latin typeface="Calibri" charset="0"/>
                <a:cs typeface="Calibri" charset="0"/>
              </a:rPr>
              <a:t>https://github.com/surekakavi72-sketch/Sureka-</a:t>
            </a:r>
            <a:endParaRPr lang="zh-CN" altLang="en-US" sz="20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1412763399"/>
      </p:ext>
    </p:extLst>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4" name="曲线"/>
          <p:cNvSpPr>
            <a:spLocks/>
          </p:cNvSpPr>
          <p:nvPr/>
        </p:nvSpPr>
        <p:spPr>
          <a:xfrm>
            <a:off x="0" y="0"/>
            <a:ext cx="12192000" cy="6858000"/>
          </a:xfrm>
          <a:custGeom>
            <a:avLst/>
            <a:gdLst>
              <a:gd name="T1" fmla="*/ 0 w 21600"/>
              <a:gd name="T2" fmla="*/ 0 h 21600"/>
              <a:gd name="T3" fmla="*/ 21600 w 21600"/>
              <a:gd name="T4" fmla="*/ 1098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36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宋体" charset="0"/>
                <a:cs typeface="Times New Roman" pitchFamily="18" charset="0"/>
              </a:rPr>
              <a:t>                                DIGITAL PORTFOLIO </a:t>
            </a:r>
            <a:endParaRPr lang="zh-CN" altLang="en-US" sz="3600" b="0" i="0" u="none" strike="noStrike" kern="1200" cap="none" spc="0" baseline="0">
              <a:solidFill>
                <a:schemeClr val="tx1"/>
              </a:solidFill>
              <a:latin typeface="Times New Roman" pitchFamily="18" charset="0"/>
              <a:ea typeface="宋体" charset="0"/>
              <a:cs typeface="Times New Roman" pitchFamily="18" charset="0"/>
            </a:endParaRPr>
          </a:p>
        </p:txBody>
      </p:sp>
      <p:grpSp>
        <p:nvGrpSpPr>
          <p:cNvPr id="74" name="Combination"/>
          <p:cNvGrpSpPr>
            <a:grpSpLocks/>
          </p:cNvGrpSpPr>
          <p:nvPr/>
        </p:nvGrpSpPr>
        <p:grpSpPr>
          <a:xfrm>
            <a:off x="7448612" y="0"/>
            <a:ext cx="4743795" cy="6858466"/>
            <a:chOff x="7448612" y="0"/>
            <a:chExt cx="4743795" cy="6858466"/>
          </a:xfrm>
        </p:grpSpPr>
        <p:sp>
          <p:nvSpPr>
            <p:cNvPr id="6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9" name="Text box"/>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2" name="Combination"/>
          <p:cNvGrpSpPr>
            <a:grpSpLocks/>
          </p:cNvGrpSpPr>
          <p:nvPr/>
        </p:nvGrpSpPr>
        <p:grpSpPr>
          <a:xfrm>
            <a:off x="466725" y="6410325"/>
            <a:ext cx="3705224" cy="295275"/>
            <a:chOff x="466725" y="6410325"/>
            <a:chExt cx="3705224" cy="295275"/>
          </a:xfrm>
        </p:grpSpPr>
        <p:pic>
          <p:nvPicPr>
            <p:cNvPr id="80" name="Image"/>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1" name="Image"/>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3" name="Rectangle"/>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457391584"/>
      </p:ext>
    </p:extLst>
  </p:cSld>
  <p:clrMapOvr>
    <a:masterClrMapping/>
  </p:clrMapOvr>
  <p:transition spd="slow">
    <p:random/>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307909" cy="6977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94" name="Combination"/>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Rectangle"/>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Image"/>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Combination"/>
          <p:cNvGrpSpPr>
            <a:grpSpLocks/>
          </p:cNvGrpSpPr>
          <p:nvPr/>
        </p:nvGrpSpPr>
        <p:grpSpPr>
          <a:xfrm>
            <a:off x="47625" y="3819523"/>
            <a:ext cx="4124324" cy="3009897"/>
            <a:chOff x="47625" y="3819523"/>
            <a:chExt cx="4124324" cy="3009897"/>
          </a:xfrm>
        </p:grpSpPr>
        <p:pic>
          <p:nvPicPr>
            <p:cNvPr id="100" name="Image"/>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Image"/>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Text box"/>
          <p:cNvSpPr>
            <a:spLocks noGrp="1"/>
          </p:cNvSpPr>
          <p:nvPr>
            <p:ph type="title"/>
          </p:nvPr>
        </p:nvSpPr>
        <p:spPr>
          <a:xfrm>
            <a:off x="739774" y="445387"/>
            <a:ext cx="235712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Rectangle"/>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Rectangle"/>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Tools and Technologies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Portfolio design and Layout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Features and Functionality</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Screenshots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Github Link</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xmlns="" val="1357704743"/>
      </p:ext>
    </p:extLst>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Combination"/>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Image"/>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Text box"/>
          <p:cNvSpPr>
            <a:spLocks noGrp="1"/>
          </p:cNvSpPr>
          <p:nvPr>
            <p:ph type="title"/>
          </p:nvPr>
        </p:nvSpPr>
        <p:spPr>
          <a:xfrm>
            <a:off x="834071" y="575055"/>
            <a:ext cx="5636895" cy="19596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Image"/>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Rectangle"/>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4" name="Rectangle"/>
          <p:cNvSpPr>
            <a:spLocks/>
          </p:cNvSpPr>
          <p:nvPr/>
        </p:nvSpPr>
        <p:spPr>
          <a:xfrm>
            <a:off x="834071" y="1573828"/>
            <a:ext cx="7576503" cy="5520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zh-CN" altLang="en-US" sz="1800" b="0" i="0" u="none" strike="noStrike" kern="1200" cap="none" spc="0" baseline="0">
                <a:solidFill>
                  <a:schemeClr val="tx1"/>
                </a:solidFill>
                <a:latin typeface="Calibri" charset="0"/>
                <a:ea typeface="宋体" charset="0"/>
                <a:cs typeface="Calibri" charset="0"/>
              </a:rPr>
              <a:t>📌</a:t>
            </a:r>
            <a:r>
              <a:rPr lang="en-US" altLang="zh-CN" sz="2400" b="0" i="0" u="none" strike="noStrike" kern="1200" cap="none" spc="0" baseline="0">
                <a:solidFill>
                  <a:schemeClr val="tx1"/>
                </a:solidFill>
                <a:latin typeface="Calibri" charset="0"/>
                <a:ea typeface="宋体" charset="0"/>
                <a:cs typeface="Calibri" charset="0"/>
              </a:rPr>
              <a:t> Problem Statement for Digital PortfolioIn today’s digital era, traditional paper-based resumes and physical portfolios are no longer sufficient to showcase an individual’s skills, achievements, and professional identity.</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Recruiters, educators, and industry professionals increasingly prefer interactive and easily accessible digital platforms that highlight not only qualifications but also practical work, creativity, and technical ability.However, many students and professionals lack a structured, user-friendly, and professional medium to present their competencies effectively. This creates a gap between their actual abilities and how they are perceived by employers or evaluators.</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1676501728"/>
      </p:ext>
    </p:extLst>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Combination"/>
          <p:cNvGrpSpPr>
            <a:grpSpLocks/>
          </p:cNvGrpSpPr>
          <p:nvPr/>
        </p:nvGrpSpPr>
        <p:grpSpPr>
          <a:xfrm>
            <a:off x="8658225" y="2647950"/>
            <a:ext cx="3533775" cy="3810000"/>
            <a:chOff x="8658225" y="2647950"/>
            <a:chExt cx="3533775" cy="3810000"/>
          </a:xfrm>
        </p:grpSpPr>
        <p:sp>
          <p:nvSpPr>
            <p:cNvPr id="11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7" name="Image"/>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0" name="Text box"/>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1" name="Image"/>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2" name="Rectangle"/>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3" name="Rectangle"/>
          <p:cNvSpPr>
            <a:spLocks/>
          </p:cNvSpPr>
          <p:nvPr/>
        </p:nvSpPr>
        <p:spPr>
          <a:xfrm>
            <a:off x="909758" y="1857375"/>
            <a:ext cx="6100642" cy="3348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A Digital Portfolio is an organized collection of an individual’s skills, achievements, experiences, and creative work presented through digital platforms. It acts as a modern resume and showcase, allowing students, professionals, and creators to highlight their competencies using multimedia such as documents, images, videos, and interactive elements.</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766994843"/>
      </p:ext>
    </p:extLst>
  </p:cSld>
  <p:clrMapOvr>
    <a:masterClrMapping/>
  </p:clrMapOvr>
  <p:transition spd="slow">
    <p:random/>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7" name="Text box"/>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8" name="Image"/>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9" name="Rectangle"/>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0" name="Rectangle"/>
          <p:cNvSpPr>
            <a:spLocks/>
          </p:cNvSpPr>
          <p:nvPr/>
        </p:nvSpPr>
        <p:spPr>
          <a:xfrm>
            <a:off x="832880" y="1764356"/>
            <a:ext cx="7308451" cy="45205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charset="0"/>
                <a:ea typeface="宋体" charset="0"/>
                <a:cs typeface="Calibri" charset="0"/>
              </a:rPr>
              <a:t>Student</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           To showcase academic achievements, projects, and extracurricular activities for higher studies or job opportunities.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2. Job Seekers / Professionals </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           To highlight skills, work experience, and certifications to employers or clients.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3. Teachers / Academicians </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            To present research papers, teaching experience, and academic contributions.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4. Freelancers / Creators (Designers, Developers, Artists, Writers, etc.) </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            To display creative work, portfolios, and client projects.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5. Employers / Recruiters </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            As viewers who access the portfolio to evaluate a candidate’s skills and suitability.</a:t>
            </a:r>
            <a:endParaRPr lang="zh-CN" altLang="en-US" sz="20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1195504876"/>
      </p:ext>
    </p:extLst>
  </p:cSld>
  <p:clrMapOvr>
    <a:masterClrMapping/>
  </p:clrMapOvr>
  <p:transition spd="slow">
    <p:random/>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1" name="Image"/>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3"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5" name="Text box"/>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TOOLS AND TECHNIQUES</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6" name="Image"/>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Rectangle"/>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Rectangle"/>
          <p:cNvSpPr>
            <a:spLocks/>
          </p:cNvSpPr>
          <p:nvPr/>
        </p:nvSpPr>
        <p:spPr>
          <a:xfrm>
            <a:off x="2917131" y="2019300"/>
            <a:ext cx="7538050" cy="40728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1500"/>
              </a:spcAft>
              <a:buNone/>
            </a:pPr>
            <a:r>
              <a:rPr lang="en-US" altLang="zh-CN" sz="2400" b="0" i="0" u="none" strike="noStrike" kern="1200" cap="none" spc="0" baseline="0">
                <a:solidFill>
                  <a:schemeClr val="tx1"/>
                </a:solidFill>
                <a:latin typeface="Google Sans" charset="0"/>
                <a:ea typeface="宋体" charset="0"/>
                <a:cs typeface="Calibri" charset="0"/>
              </a:rPr>
              <a:t>Digital portfolio tools include website builders like Wix, Behance, and Adobe Portfolio, as well as platforms like Seesaw for younger students, while techniques involve curating your best work, telling your story through reflections and case studies, showcasing growth, and creating a user-friendly, mobile-responsive design. The goal is to use these tools and techniques to create an interactive and dynamic online space that highlights your skills and achievements to a target audience. </a:t>
            </a:r>
          </a:p>
          <a:p>
            <a:pPr marL="0" indent="0" algn="l">
              <a:lnSpc>
                <a:spcPct val="100000"/>
              </a:lnSpc>
              <a:spcBef>
                <a:spcPts val="0"/>
              </a:spcBef>
              <a:spcAft>
                <a:spcPts val="0"/>
              </a:spcAft>
              <a:buNone/>
            </a:pPr>
            <a:r>
              <a:rPr lang="zh-CN" altLang="en-US" sz="1800" b="0" i="0" u="none" strike="noStrike" kern="1200" cap="none" spc="0" baseline="0">
                <a:solidFill>
                  <a:srgbClr val="EEF0FF"/>
                </a:solidFill>
                <a:latin typeface="Google Sans" charset="0"/>
                <a:ea typeface="宋体" charset="0"/>
                <a:cs typeface="Calibri" charset="0"/>
              </a:rPr>
              <a:t/>
            </a:r>
            <a:br>
              <a:rPr lang="zh-CN" altLang="en-US" sz="1800" b="0" i="0" u="none" strike="noStrike" kern="1200" cap="none" spc="0" baseline="0">
                <a:solidFill>
                  <a:srgbClr val="EEF0FF"/>
                </a:solidFill>
                <a:latin typeface="Google Sans" charset="0"/>
                <a:ea typeface="宋体" charset="0"/>
                <a:cs typeface="Calibri" charset="0"/>
              </a:rPr>
            </a:b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2035587020"/>
      </p:ext>
    </p:extLst>
  </p:cSld>
  <p:clrMapOvr>
    <a:masterClrMapping/>
  </p:clrMapOvr>
  <p:transition spd="slow">
    <p:random/>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0" name="Image"/>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41" name="Rectangle"/>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8</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2" name="Rectangle"/>
          <p:cNvSpPr>
            <a:spLocks/>
          </p:cNvSpPr>
          <p:nvPr/>
        </p:nvSpPr>
        <p:spPr>
          <a:xfrm>
            <a:off x="739774" y="291147"/>
            <a:ext cx="8794750" cy="61341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charset="0"/>
                <a:ea typeface="宋体" charset="0"/>
                <a:cs typeface="Trebuchet MS" charset="0"/>
              </a:rPr>
              <a:t>POTFOLIO DESIGN AND LAYOUT</a:t>
            </a:r>
            <a:endParaRPr lang="zh-CN" altLang="en-US" sz="4000" b="0" i="0" u="none" strike="noStrike" kern="1200" cap="none" spc="0" baseline="0">
              <a:solidFill>
                <a:schemeClr val="tx1"/>
              </a:solidFill>
              <a:latin typeface="Trebuchet MS" charset="0"/>
              <a:ea typeface="宋体" charset="0"/>
              <a:cs typeface="Trebuchet MS" charset="0"/>
            </a:endParaRPr>
          </a:p>
        </p:txBody>
      </p:sp>
      <p:sp>
        <p:nvSpPr>
          <p:cNvPr id="143"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Rectangle"/>
          <p:cNvSpPr>
            <a:spLocks/>
          </p:cNvSpPr>
          <p:nvPr/>
        </p:nvSpPr>
        <p:spPr>
          <a:xfrm>
            <a:off x="1676400" y="982184"/>
            <a:ext cx="8015811" cy="2987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oogle Sans" charset="0"/>
                <a:ea typeface="宋体" charset="0"/>
                <a:cs typeface="Calibri" charset="0"/>
              </a:rPr>
              <a:t>A digital portfolio's design and layout should create an appealing, user-friendly presentation of your best work that reflects your unique style and professional brand. Key elements include choosing the right platform, curating high-quality content, deciding on an appealing visual structure, adding distinct branding, and ensuring intuitive navigation and a positive user experience.</a:t>
            </a:r>
            <a:r>
              <a:rPr lang="zh-CN" altLang="en-US" sz="2400" b="0" i="0" u="none" strike="noStrike" kern="1200" cap="none" spc="0" baseline="0">
                <a:solidFill>
                  <a:schemeClr val="tx1"/>
                </a:solidFill>
                <a:latin typeface="Calibri" charset="0"/>
                <a:ea typeface="宋体" charset="0"/>
                <a:cs typeface="Calibri" charset="0"/>
              </a:rPr>
              <a:t/>
            </a:r>
            <a:br>
              <a:rPr lang="zh-CN" altLang="en-US" sz="2400" b="0" i="0" u="none" strike="noStrike" kern="1200" cap="none" spc="0" baseline="0">
                <a:solidFill>
                  <a:schemeClr val="tx1"/>
                </a:solidFill>
                <a:latin typeface="Calibri" charset="0"/>
                <a:ea typeface="宋体" charset="0"/>
                <a:cs typeface="Calibri" charset="0"/>
              </a:rPr>
            </a:br>
            <a:r>
              <a:rPr lang="en-US" altLang="zh-CN" sz="2400" b="0" i="0" u="none" strike="noStrike" kern="1200" cap="none" spc="0" baseline="0">
                <a:solidFill>
                  <a:schemeClr val="tx1"/>
                </a:solidFill>
                <a:latin typeface="Google Sans"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
        <p:nvSpPr>
          <p:cNvPr id="145" name="Rectangle"/>
          <p:cNvSpPr>
            <a:spLocks/>
          </p:cNvSpPr>
          <p:nvPr/>
        </p:nvSpPr>
        <p:spPr>
          <a:xfrm>
            <a:off x="2057400" y="4267200"/>
            <a:ext cx="7842884" cy="237744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charset="0"/>
                <a:ea typeface="宋体" charset="0"/>
                <a:cs typeface="Calibri" charset="0"/>
              </a:rPr>
              <a:t>Website Builders:</a:t>
            </a:r>
            <a:r>
              <a:rPr lang="zh-CN" altLang="en-US" sz="2400" b="0" i="0" u="none" strike="noStrike" kern="1200" cap="none" spc="0" baseline="0">
                <a:solidFill>
                  <a:schemeClr val="tx1"/>
                </a:solidFill>
                <a:latin typeface="Calibri" charset="0"/>
                <a:ea typeface="宋体" charset="0"/>
                <a:cs typeface="Calibri" charset="0"/>
              </a:rPr>
              <a:t/>
            </a:r>
            <a:br>
              <a:rPr lang="zh-CN" altLang="en-US" sz="2400" b="0" i="0" u="none" strike="noStrike" kern="1200" cap="none" spc="0" baseline="0">
                <a:solidFill>
                  <a:schemeClr val="tx1"/>
                </a:solidFill>
                <a:latin typeface="Calibri" charset="0"/>
                <a:ea typeface="宋体" charset="0"/>
                <a:cs typeface="Calibri" charset="0"/>
              </a:rPr>
            </a:br>
            <a:r>
              <a:rPr lang="en-US" altLang="zh-CN" sz="2400" b="0" i="0" u="none" strike="noStrike" kern="1200" cap="none" spc="0" baseline="0">
                <a:solidFill>
                  <a:schemeClr val="tx1"/>
                </a:solidFill>
                <a:latin typeface="Calibri" charset="0"/>
                <a:ea typeface="宋体" charset="0"/>
                <a:cs typeface="Calibri" charset="0"/>
              </a:rPr>
              <a:t>Use platforms like Wix.com or Canva that offer templates and tools to build a professional-looking site.</a:t>
            </a: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charset="0"/>
                <a:ea typeface="宋体" charset="0"/>
                <a:cs typeface="Calibri" charset="0"/>
              </a:rPr>
              <a:t>Specialized Platforms:</a:t>
            </a:r>
            <a:r>
              <a:rPr lang="zh-CN" altLang="en-US" sz="2400" b="0" i="0" u="none" strike="noStrike" kern="1200" cap="none" spc="0" baseline="0">
                <a:solidFill>
                  <a:schemeClr val="tx1"/>
                </a:solidFill>
                <a:latin typeface="Calibri" charset="0"/>
                <a:ea typeface="宋体" charset="0"/>
                <a:cs typeface="Calibri" charset="0"/>
              </a:rPr>
              <a:t/>
            </a:r>
            <a:br>
              <a:rPr lang="zh-CN" altLang="en-US" sz="2400" b="0" i="0" u="none" strike="noStrike" kern="1200" cap="none" spc="0" baseline="0">
                <a:solidFill>
                  <a:schemeClr val="tx1"/>
                </a:solidFill>
                <a:latin typeface="Calibri" charset="0"/>
                <a:ea typeface="宋体" charset="0"/>
                <a:cs typeface="Calibri" charset="0"/>
              </a:rPr>
            </a:br>
            <a:r>
              <a:rPr lang="en-US" altLang="zh-CN" sz="2400" b="0" i="0" u="none" strike="noStrike" kern="1200" cap="none" spc="0" baseline="0">
                <a:solidFill>
                  <a:schemeClr val="tx1"/>
                </a:solidFill>
                <a:latin typeface="Calibri" charset="0"/>
                <a:ea typeface="宋体" charset="0"/>
                <a:cs typeface="Calibri" charset="0"/>
              </a:rPr>
              <a:t>Depending on your field, consider platforms like Adobe InDesign for more interactive, customized portfolios, or a simple video channel for visual work.</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1858058675"/>
      </p:ext>
    </p:extLst>
  </p:cSld>
  <p:clrMapOvr>
    <a:masterClrMapping/>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 name="Text box"/>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FEATURES AND FUNCTIONALITY</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47" name="Rectangle"/>
          <p:cNvSpPr>
            <a:spLocks/>
          </p:cNvSpPr>
          <p:nvPr/>
        </p:nvSpPr>
        <p:spPr>
          <a:xfrm>
            <a:off x="2214494" y="1536174"/>
            <a:ext cx="7763010" cy="40728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oogle Sans" charset="0"/>
                <a:ea typeface="宋体" charset="0"/>
                <a:cs typeface="Calibri" charset="0"/>
              </a:rPr>
              <a:t>A digital portfolio showcases work, skills, and accomplishments in an online, organized collection, with key features including a diverse multimedia content (text, images, videos), organized project descriptions, a skills section, testimonials, and reflective elements. Functionality includes professional customization, easy sharing across platforms, mobile-friendliness, and the ability to track progress and reflect on one's learning journey, providing employers, clients, and educators with a comprehensive view of an individual's capabilities.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920743790"/>
      </p:ext>
    </p:extLst>
  </p:cSld>
  <p:clrMapOvr>
    <a:masterClrMapping/>
  </p:clrMapOvr>
  <p:transition spd="slow">
    <p:random/>
  </p:transition>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76</TotalTime>
  <Words>418</Words>
  <Application>Office</Application>
  <PresentationFormat>Custom</PresentationFormat>
  <Paragraphs>86</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Slide 8</vt:lpstr>
      <vt:lpstr>FEATURES AND FUNCTIONALITY</vt:lpstr>
      <vt:lpstr>RESULTS AND SCREENSHOTS</vt:lpstr>
      <vt:lpstr>CONCLUSION</vt:lpstr>
      <vt:lpstr>GITHUB LINK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33</cp:revision>
  <dcterms:created xsi:type="dcterms:W3CDTF">2024-03-29T15:07:00Z</dcterms:created>
  <dcterms:modified xsi:type="dcterms:W3CDTF">2025-09-02T14:45:16Z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ED9EB36D24994CD9A6F76ED110F80510_12</vt:lpwstr>
  </property>
  <property fmtid="{D5CDD505-2E9C-101B-9397-08002B2CF9AE}" pid="5" name="KSOProductBuildVer">
    <vt:lpwstr>2057-12.2.0.21931</vt:lpwstr>
  </property>
</Properties>
</file>