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83" r:id="rId3"/>
    <p:sldId id="282" r:id="rId4"/>
    <p:sldId id="284" r:id="rId5"/>
    <p:sldId id="265" r:id="rId6"/>
    <p:sldId id="285" r:id="rId7"/>
    <p:sldId id="287" r:id="rId8"/>
    <p:sldId id="288" r:id="rId9"/>
    <p:sldId id="289" r:id="rId10"/>
    <p:sldId id="266" r:id="rId11"/>
    <p:sldId id="271" r:id="rId12"/>
    <p:sldId id="286" r:id="rId13"/>
    <p:sldId id="270" r:id="rId14"/>
    <p:sldId id="269" r:id="rId15"/>
    <p:sldId id="268" r:id="rId16"/>
    <p:sldId id="267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3399FF"/>
    <a:srgbClr val="FF9999"/>
    <a:srgbClr val="318756"/>
    <a:srgbClr val="DEECE8"/>
    <a:srgbClr val="E1EE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0e88f81923ff46/Desktop/HR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0e88f81923ff46/Desktop/HR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Analytics.xlsx]3Q!PivotTable3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Income V/S Attrition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38100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'3Q'!$C$3</c:f>
              <c:strCache>
                <c:ptCount val="1"/>
                <c:pt idx="0">
                  <c:v>Monthly Income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'3Q'!$A$4:$A$9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'3Q'!$C$4:$C$9</c:f>
              <c:numCache>
                <c:formatCode>0.00</c:formatCode>
                <c:ptCount val="6"/>
                <c:pt idx="0">
                  <c:v>26028.070265638387</c:v>
                </c:pt>
                <c:pt idx="1">
                  <c:v>26058.44547398432</c:v>
                </c:pt>
                <c:pt idx="2">
                  <c:v>25796.079456665466</c:v>
                </c:pt>
                <c:pt idx="3">
                  <c:v>26118.753460309948</c:v>
                </c:pt>
                <c:pt idx="4">
                  <c:v>26026.253958733207</c:v>
                </c:pt>
                <c:pt idx="5">
                  <c:v>26065.201926550271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E3-4317-B6E6-82AAF418B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23589200"/>
        <c:axId val="223609360"/>
      </c:barChart>
      <c:lineChart>
        <c:grouping val="stacked"/>
        <c:varyColors val="0"/>
        <c:ser>
          <c:idx val="0"/>
          <c:order val="0"/>
          <c:tx>
            <c:strRef>
              <c:f>'3Q'!$B$3</c:f>
              <c:strCache>
                <c:ptCount val="1"/>
                <c:pt idx="0">
                  <c:v>Attrition Rate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'3Q'!$A$4:$A$9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'3Q'!$B$4:$B$9</c:f>
              <c:numCache>
                <c:formatCode>0.00%</c:formatCode>
                <c:ptCount val="6"/>
                <c:pt idx="0">
                  <c:v>0.49443016281062552</c:v>
                </c:pt>
                <c:pt idx="1">
                  <c:v>0.49857448325017817</c:v>
                </c:pt>
                <c:pt idx="2">
                  <c:v>0.51208077893977644</c:v>
                </c:pt>
                <c:pt idx="3">
                  <c:v>0.50017745179226314</c:v>
                </c:pt>
                <c:pt idx="4">
                  <c:v>0.50539827255278313</c:v>
                </c:pt>
                <c:pt idx="5">
                  <c:v>0.5018663455749548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EE3-4317-B6E6-82AAF418B4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3607920"/>
        <c:axId val="223594480"/>
      </c:lineChart>
      <c:catAx>
        <c:axId val="223589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09360"/>
        <c:crosses val="autoZero"/>
        <c:auto val="1"/>
        <c:lblAlgn val="ctr"/>
        <c:lblOffset val="100"/>
        <c:noMultiLvlLbl val="0"/>
      </c:catAx>
      <c:valAx>
        <c:axId val="223609360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589200"/>
        <c:crosses val="autoZero"/>
        <c:crossBetween val="between"/>
      </c:valAx>
      <c:valAx>
        <c:axId val="223594480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607920"/>
        <c:crosses val="max"/>
        <c:crossBetween val="between"/>
      </c:valAx>
      <c:catAx>
        <c:axId val="2236079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23594480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 Analytics.xlsx]4Q!PivotTable4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 Average working Years For Each Department</a:t>
            </a:r>
          </a:p>
        </c:rich>
      </c:tx>
      <c:overlay val="0"/>
      <c:spPr>
        <a:solidFill>
          <a:schemeClr val="accent3">
            <a:lumMod val="40000"/>
            <a:lumOff val="6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0"/>
      <c:depthPercent val="100"/>
      <c:rAngAx val="0"/>
    </c:view3D>
    <c:floor>
      <c:thickness val="0"/>
      <c:spPr>
        <a:solidFill>
          <a:schemeClr val="lt1"/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'4Q'!$B$3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DnDiag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solidFill>
                <a:schemeClr val="accent1"/>
              </a:solidFill>
            </a:ln>
            <a:effectLst/>
            <a:sp3d>
              <a:contourClr>
                <a:schemeClr val="accent1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'4Q'!$A$4:$A$9</c:f>
              <c:strCache>
                <c:ptCount val="6"/>
                <c:pt idx="0">
                  <c:v>Hardware</c:v>
                </c:pt>
                <c:pt idx="1">
                  <c:v>Human Resources</c:v>
                </c:pt>
                <c:pt idx="2">
                  <c:v>Research &amp; Development</c:v>
                </c:pt>
                <c:pt idx="3">
                  <c:v>Sales</c:v>
                </c:pt>
                <c:pt idx="4">
                  <c:v>Software</c:v>
                </c:pt>
                <c:pt idx="5">
                  <c:v>Support</c:v>
                </c:pt>
              </c:strCache>
            </c:strRef>
          </c:cat>
          <c:val>
            <c:numRef>
              <c:f>'4Q'!$B$4:$B$9</c:f>
              <c:numCache>
                <c:formatCode>0.00</c:formatCode>
                <c:ptCount val="6"/>
                <c:pt idx="0">
                  <c:v>20.479373240298692</c:v>
                </c:pt>
                <c:pt idx="1">
                  <c:v>20.453670705630792</c:v>
                </c:pt>
                <c:pt idx="2">
                  <c:v>20.298473374203631</c:v>
                </c:pt>
                <c:pt idx="3">
                  <c:v>20.617768839465278</c:v>
                </c:pt>
                <c:pt idx="4">
                  <c:v>20.645273512476006</c:v>
                </c:pt>
                <c:pt idx="5">
                  <c:v>20.484527393136666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79-4AF6-937A-F23FE849D8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0"/>
        <c:gapDepth val="0"/>
        <c:shape val="box"/>
        <c:axId val="1270450016"/>
        <c:axId val="1270453856"/>
        <c:axId val="0"/>
      </c:bar3DChart>
      <c:catAx>
        <c:axId val="12704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453856"/>
        <c:crosses val="autoZero"/>
        <c:auto val="1"/>
        <c:lblAlgn val="ctr"/>
        <c:lblOffset val="100"/>
        <c:noMultiLvlLbl val="0"/>
      </c:catAx>
      <c:valAx>
        <c:axId val="1270453856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045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pattFill prst="ltDn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>
        <a:solidFill>
          <a:schemeClr val="phClr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/>
      </a:solidFill>
      <a:sp3d/>
    </cs:spPr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266F6-FD81-4F58-9469-C7A031ACF366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C30F9-C721-48F9-B963-1C3781CC0D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5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075F-7B47-5348-7CB8-21282BCAF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9BF32-5ECF-30C0-F0A0-2E886AAA7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862AC-CCB0-8207-389C-0339EAB9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7ED68-8020-245D-18A7-698EBAE8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8F20-0C2F-8B0B-0DFB-59321D39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6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89AA-544B-372F-253F-7D36DA6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8C1DD-E688-1095-8C9D-9F1FE553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00D7-6319-2FEA-9560-AEF04634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3B56-81B7-921D-C71D-61206D69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0AFC2-997F-4F9F-0244-BE9F5BF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26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6869C-B697-FCB7-80B6-1FA106E99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CE166-6DDB-B4CE-62FB-DF316AF2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8488-F070-356A-8E4A-6FAD93A9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5041-054D-D3FB-6218-0F98A4F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78E1-CE75-73D3-8189-777AC54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77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544E-CB42-A448-3791-1C5D54C0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16B0-4297-0724-05E4-A1D39723D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5A288-7005-AF34-5063-5D3F0B35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B8288-E1DC-DB3B-A5DA-8BE1E5860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FCD80-4DAE-5327-5B6F-4EF168FE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4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5FFA-BB9B-CAAF-849A-B2AF5E8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82FA9-AD13-6701-E326-729BBE44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8BDB-BCE8-E5BB-9B4B-6098DDC5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A3CF-5110-B353-6424-972D198F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6305-10ED-1C5E-8D3A-D761CCB0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59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E55C-F5FB-5F60-35B2-4416323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E0C0-1321-AE97-4937-4FA206060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3BA2D-DC2C-51BB-D796-A9C528AF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E84EB-9F8A-1DAF-C124-C785EE3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DC48E-825A-D2BC-EA0D-83000FA8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404B4-EE23-9C4D-ED69-D31F8E26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B2DE0-348F-CF0F-5AD3-97590A311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93827-E5E6-1CFC-FD16-C6C3A9045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E791-C517-CC17-0F4B-8F1438465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205BB-CD2E-1EBE-E3C1-87B9355D4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60B54-CB96-45CD-E4A9-A84017E57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4E73F-4F89-4E83-0FE0-A92725DC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0547A-4EF6-A52C-4A3D-B564C147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0EA6D-D5FA-B898-A6EB-5D0C91B2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4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9848D-BD0F-547F-F9ED-BF636B78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1766D-269E-AEDE-74A3-A6A38882A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553F6-F9EF-9344-D888-5319FDC6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41E6-90A0-C553-45CD-361F6C26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13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66F9DF-A3D3-686A-D7FD-0ED6DD7D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5BD38-A077-4228-5E2B-AA37A7B5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AEFF0-8A89-8181-4646-F11DC01F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2B10-957D-9641-CFB2-2EADF4B7A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CFA0-401B-0D38-CF1E-BBBF78664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ECAF8-0981-CAF7-0257-4F717DD19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E3E0C-CFE7-5B5A-6760-9D1591FC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72930-EA85-0FC6-9E24-28D591FB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61CAE-4E7F-5281-D162-997E8ED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2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EEF5-2884-6044-21FF-D3C9D5AA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D4705-1792-79A6-3975-A1E87F054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B1D4C-D804-84FD-9932-7D92F2043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65509-48E0-318B-8C79-ECCE99F5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0510F-2319-8995-6059-39321876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D1C75-BC25-C2F2-3AF8-52908FF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68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0"/>
              </a:schemeClr>
            </a:gs>
            <a:gs pos="44000">
              <a:schemeClr val="accent6">
                <a:lumMod val="40000"/>
                <a:lumOff val="60000"/>
              </a:schemeClr>
            </a:gs>
            <a:gs pos="100000">
              <a:schemeClr val="accent4">
                <a:lumMod val="5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82E173-719C-1B2B-E109-319B9F18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FE58F-DDB5-770E-265D-13D7EE1EE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E266D-188C-009C-4059-AB4247E53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B52F-5953-4BC7-928A-C952A91B22CB}" type="datetimeFigureOut">
              <a:rPr lang="en-IN" smtClean="0"/>
              <a:t>15-07-25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504D-56E1-900A-A0D4-E188BFE2E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C908-8B8C-DC3C-2C63-8C611F2EC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9B883-9E7B-42B1-BC16-340087DB68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5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203200" y="109331"/>
            <a:ext cx="11785600" cy="1023952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/>
            <a:r>
              <a:rPr lang="en-US" sz="5400" b="1" u="sng" dirty="0">
                <a:solidFill>
                  <a:srgbClr val="FF0000"/>
                </a:solidFill>
              </a:rPr>
              <a:t>HR-ANALYTICS—EMPLOYEE RETENTION</a:t>
            </a:r>
            <a:endParaRPr sz="5400" b="1" u="sng" dirty="0">
              <a:solidFill>
                <a:srgbClr val="FF0000"/>
              </a:solidFill>
            </a:endParaRPr>
          </a:p>
        </p:txBody>
      </p:sp>
      <p:sp>
        <p:nvSpPr>
          <p:cNvPr id="8" name="Rectangle: Top Corners One Rounded and One Snipped 7">
            <a:extLst>
              <a:ext uri="{FF2B5EF4-FFF2-40B4-BE49-F238E27FC236}">
                <a16:creationId xmlns:a16="http://schemas.microsoft.com/office/drawing/2014/main" id="{AC344C83-3EFA-D5DE-4B24-C10848D8071A}"/>
              </a:ext>
            </a:extLst>
          </p:cNvPr>
          <p:cNvSpPr/>
          <p:nvPr/>
        </p:nvSpPr>
        <p:spPr>
          <a:xfrm>
            <a:off x="353961" y="3323302"/>
            <a:ext cx="4621162" cy="3303639"/>
          </a:xfrm>
          <a:prstGeom prst="snip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Kandrapu Surekha Reddy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Sourabh Dhanavade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Archana Agasti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Dhiraj Pachpol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audience segmentation abstract concept illustration">
            <a:extLst>
              <a:ext uri="{FF2B5EF4-FFF2-40B4-BE49-F238E27FC236}">
                <a16:creationId xmlns:a16="http://schemas.microsoft.com/office/drawing/2014/main" id="{55AB5E70-6FC6-9811-BEBF-CBC1737B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59" y="471948"/>
            <a:ext cx="7757652" cy="6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54F5DC-EC8C-BFEA-34E4-F6CA70E0E451}"/>
              </a:ext>
            </a:extLst>
          </p:cNvPr>
          <p:cNvSpPr txBox="1"/>
          <p:nvPr/>
        </p:nvSpPr>
        <p:spPr>
          <a:xfrm flipH="1">
            <a:off x="1040582" y="3444199"/>
            <a:ext cx="2113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GROUP 3</a:t>
            </a:r>
          </a:p>
        </p:txBody>
      </p:sp>
      <p:sp>
        <p:nvSpPr>
          <p:cNvPr id="3" name="Star: 4 Points 2">
            <a:extLst>
              <a:ext uri="{FF2B5EF4-FFF2-40B4-BE49-F238E27FC236}">
                <a16:creationId xmlns:a16="http://schemas.microsoft.com/office/drawing/2014/main" id="{3C1DC95E-D8CC-7EA2-42EB-4D17B87733B3}"/>
              </a:ext>
            </a:extLst>
          </p:cNvPr>
          <p:cNvSpPr/>
          <p:nvPr/>
        </p:nvSpPr>
        <p:spPr>
          <a:xfrm>
            <a:off x="625990" y="3499166"/>
            <a:ext cx="403122" cy="351730"/>
          </a:xfrm>
          <a:prstGeom prst="sta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4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91203A6-0ED4-525B-7B8F-035B4983D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61" y="75681"/>
            <a:ext cx="11523407" cy="3029373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F94441-AF8C-92EA-DD60-5534F1E3B917}"/>
              </a:ext>
            </a:extLst>
          </p:cNvPr>
          <p:cNvSpPr/>
          <p:nvPr/>
        </p:nvSpPr>
        <p:spPr>
          <a:xfrm>
            <a:off x="353962" y="3429000"/>
            <a:ext cx="5545392" cy="327660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Employees who have not received a promotion in 37 years shows a significantly high attrition rate of 77.78% , indicating strong dissatisfaction or discouragement at this stage 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Similarly , those with no promotion in the past 33 years exhibit a 60.53% attrition rate , underscoring the impact of career stagnation on employee retention .</a:t>
            </a:r>
            <a:endParaRPr lang="en-IN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22DE55-2A94-BE2D-91F2-F2327D04E514}"/>
              </a:ext>
            </a:extLst>
          </p:cNvPr>
          <p:cNvSpPr/>
          <p:nvPr/>
        </p:nvSpPr>
        <p:spPr>
          <a:xfrm>
            <a:off x="6292648" y="3429001"/>
            <a:ext cx="5584720" cy="3276600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>
                <a:solidFill>
                  <a:srgbClr val="FF0000"/>
                </a:solidFill>
              </a:rPr>
              <a:t>Insight</a:t>
            </a:r>
            <a:r>
              <a:rPr lang="en-US" dirty="0"/>
              <a:t> 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there is a clear correlation between prolonged periods without promotion and increased attrition risk 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000" dirty="0"/>
              <a:t>These findings highlight the importance of </a:t>
            </a:r>
            <a:r>
              <a:rPr lang="en-US" sz="2000" u="sng" dirty="0"/>
              <a:t>career progression opportunities </a:t>
            </a:r>
            <a:r>
              <a:rPr lang="en-US" sz="2000" dirty="0"/>
              <a:t>in retaining experienced talent .</a:t>
            </a:r>
          </a:p>
        </p:txBody>
      </p:sp>
    </p:spTree>
    <p:extLst>
      <p:ext uri="{BB962C8B-B14F-4D97-AF65-F5344CB8AC3E}">
        <p14:creationId xmlns:p14="http://schemas.microsoft.com/office/powerpoint/2010/main" val="2165383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1DC6A-7479-6BF7-7639-8BAF56A5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B5316-695D-EF02-63BD-18C5AD773A03}"/>
              </a:ext>
            </a:extLst>
          </p:cNvPr>
          <p:cNvSpPr txBox="1"/>
          <p:nvPr/>
        </p:nvSpPr>
        <p:spPr>
          <a:xfrm>
            <a:off x="1544648" y="0"/>
            <a:ext cx="8970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ACTIONABLE STRATEGIES FOR RETENTION</a:t>
            </a:r>
            <a:endParaRPr lang="en-IN" sz="4000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0D482A-E478-59FA-648F-1BF817B1F634}"/>
              </a:ext>
            </a:extLst>
          </p:cNvPr>
          <p:cNvSpPr txBox="1"/>
          <p:nvPr/>
        </p:nvSpPr>
        <p:spPr>
          <a:xfrm>
            <a:off x="744304" y="4097888"/>
            <a:ext cx="46021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 data to anticipate risk –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Analyze exit interviews , engagement in surveys  and turnover trends 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 high risk roles or teams and target interventions 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 early retention </a:t>
            </a:r>
            <a:r>
              <a:rPr lang="en-IN" sz="20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en-US" sz="2000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9F8B9D-0850-BC90-21F4-40E865D0FE1C}"/>
              </a:ext>
            </a:extLst>
          </p:cNvPr>
          <p:cNvSpPr/>
          <p:nvPr/>
        </p:nvSpPr>
        <p:spPr>
          <a:xfrm>
            <a:off x="255639" y="1007744"/>
            <a:ext cx="5484434" cy="25793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7B643-B3A6-8387-A578-3BFE779D8E8D}"/>
              </a:ext>
            </a:extLst>
          </p:cNvPr>
          <p:cNvSpPr/>
          <p:nvPr/>
        </p:nvSpPr>
        <p:spPr>
          <a:xfrm>
            <a:off x="6322143" y="1007744"/>
            <a:ext cx="5614218" cy="295465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ACB4E7-D3F1-D25A-F512-9ACF5EE78E09}"/>
              </a:ext>
            </a:extLst>
          </p:cNvPr>
          <p:cNvSpPr/>
          <p:nvPr/>
        </p:nvSpPr>
        <p:spPr>
          <a:xfrm>
            <a:off x="255639" y="3962399"/>
            <a:ext cx="5484434" cy="257930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6A7F9-C6B8-7BD4-4DD0-3414F98443C4}"/>
              </a:ext>
            </a:extLst>
          </p:cNvPr>
          <p:cNvSpPr/>
          <p:nvPr/>
        </p:nvSpPr>
        <p:spPr>
          <a:xfrm>
            <a:off x="6322143" y="4336026"/>
            <a:ext cx="5614218" cy="22056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1714500" lvl="3" indent="-342900">
              <a:buFont typeface="Wingdings" panose="05000000000000000000" pitchFamily="2" charset="2"/>
              <a:buChar char="Ø"/>
            </a:pPr>
            <a:endParaRPr lang="en-US" sz="2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E63F0-062D-C913-82E7-71D787E5850F}"/>
              </a:ext>
            </a:extLst>
          </p:cNvPr>
          <p:cNvSpPr txBox="1"/>
          <p:nvPr/>
        </p:nvSpPr>
        <p:spPr>
          <a:xfrm>
            <a:off x="6754761" y="4571932"/>
            <a:ext cx="4205913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Improve work-life balance –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Offer flexible or hybrid work models 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Encourage use of PTO , mental health days 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5F176-BFB8-5C51-BABA-D450D4E90634}"/>
              </a:ext>
            </a:extLst>
          </p:cNvPr>
          <p:cNvSpPr txBox="1"/>
          <p:nvPr/>
        </p:nvSpPr>
        <p:spPr>
          <a:xfrm>
            <a:off x="6322143" y="1112897"/>
            <a:ext cx="52776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Offer competitive and transparent compensation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–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Communicate salary bands , bonus structures &amp;equity opportunities 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Provide retention bonuses or milestone incentives 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Expand wellness benefits , education stipends , flexible PTO .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45B62-739F-EB36-C324-9E725F190D33}"/>
              </a:ext>
            </a:extLst>
          </p:cNvPr>
          <p:cNvSpPr txBox="1"/>
          <p:nvPr/>
        </p:nvSpPr>
        <p:spPr>
          <a:xfrm>
            <a:off x="255639" y="1158594"/>
            <a:ext cx="520126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Recognition for Tenure and Impact </a:t>
            </a:r>
            <a:r>
              <a:rPr lang="en-US" sz="2400" dirty="0"/>
              <a:t>– 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 service awards 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Personalized trophies , certificates .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Legacy contributor awards to employees whose word had long-term impact 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95D087F-A895-55EB-E9BE-34B3B04C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5" y="-36216"/>
            <a:ext cx="1091386" cy="10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CA22E-07DF-2E34-478E-390AF067AA6C}"/>
              </a:ext>
            </a:extLst>
          </p:cNvPr>
          <p:cNvSpPr txBox="1"/>
          <p:nvPr/>
        </p:nvSpPr>
        <p:spPr>
          <a:xfrm>
            <a:off x="4503173" y="0"/>
            <a:ext cx="292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highlight>
                  <a:srgbClr val="70AD47"/>
                </a:highlight>
              </a:rPr>
              <a:t>EXCEL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56593-048D-45B5-3E70-0330B6B6C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439"/>
            <a:ext cx="12192000" cy="629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6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C98B-B7D3-3AC0-1C49-7C4F034B8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35940D-523C-45A4-9382-A4B8867C358E}"/>
              </a:ext>
            </a:extLst>
          </p:cNvPr>
          <p:cNvSpPr txBox="1"/>
          <p:nvPr/>
        </p:nvSpPr>
        <p:spPr>
          <a:xfrm>
            <a:off x="4739148" y="79110"/>
            <a:ext cx="3041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highlight>
                  <a:srgbClr val="70AD47"/>
                </a:highlight>
              </a:rPr>
              <a:t>TABLEAU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5992D-B918-99EE-D11B-B2C9BFA76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0775"/>
            <a:ext cx="12192000" cy="6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12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9F6C1-FC6B-66BF-2FAB-3C1BFC9BA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9F691D-B7F8-7804-5328-0A136B676679}"/>
              </a:ext>
            </a:extLst>
          </p:cNvPr>
          <p:cNvSpPr txBox="1"/>
          <p:nvPr/>
        </p:nvSpPr>
        <p:spPr>
          <a:xfrm>
            <a:off x="4493342" y="0"/>
            <a:ext cx="37559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>
                <a:highlight>
                  <a:srgbClr val="70AD47"/>
                </a:highlight>
              </a:rPr>
              <a:t>POWER BI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45064-2DC6-1553-2CD0-6FC897731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432"/>
            <a:ext cx="12192000" cy="62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82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4CD4-5E1C-7ADC-C59F-4DCD9958A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FC51B-1DAF-B08D-556D-95D77B2CBDD4}"/>
              </a:ext>
            </a:extLst>
          </p:cNvPr>
          <p:cNvSpPr txBox="1"/>
          <p:nvPr/>
        </p:nvSpPr>
        <p:spPr>
          <a:xfrm>
            <a:off x="1573161" y="186406"/>
            <a:ext cx="3778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u="sng" dirty="0"/>
              <a:t>CHALLENGES FACED </a:t>
            </a:r>
            <a:r>
              <a:rPr lang="en-IN" sz="3600" b="1" u="sng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244A0E-3452-6E50-2416-544AA18CE618}"/>
              </a:ext>
            </a:extLst>
          </p:cNvPr>
          <p:cNvSpPr txBox="1"/>
          <p:nvPr/>
        </p:nvSpPr>
        <p:spPr>
          <a:xfrm>
            <a:off x="509338" y="2012763"/>
            <a:ext cx="115332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Missing values in key HR fields like salary, tenure, and department.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Limited knowledge of Data Analytics tools and technique.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Without proper optimization , the data could be slow to load and interact with this can be frustrating for users and defeat the purpose of a quick and informative display.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Ensure your data queries are efficient and only retrieve the necessary information.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Pre-aggregate the data before it reaches the dashboard to improve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8547B-A567-EB43-B1FD-75ED5626FA0C}"/>
              </a:ext>
            </a:extLst>
          </p:cNvPr>
          <p:cNvSpPr txBox="1"/>
          <p:nvPr/>
        </p:nvSpPr>
        <p:spPr>
          <a:xfrm>
            <a:off x="186814" y="188434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D5E138-73AD-9ED6-779B-B8E2AE3812DB}"/>
              </a:ext>
            </a:extLst>
          </p:cNvPr>
          <p:cNvSpPr txBox="1"/>
          <p:nvPr/>
        </p:nvSpPr>
        <p:spPr>
          <a:xfrm>
            <a:off x="186814" y="2584630"/>
            <a:ext cx="11623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EA720A-F70D-923D-8C3B-C45DE8D33615}"/>
              </a:ext>
            </a:extLst>
          </p:cNvPr>
          <p:cNvSpPr txBox="1"/>
          <p:nvPr/>
        </p:nvSpPr>
        <p:spPr>
          <a:xfrm>
            <a:off x="186814" y="4023577"/>
            <a:ext cx="32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 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EDDF2BC-AB2B-ABDB-DE4C-D9149D26C55C}"/>
              </a:ext>
            </a:extLst>
          </p:cNvPr>
          <p:cNvSpPr/>
          <p:nvPr/>
        </p:nvSpPr>
        <p:spPr>
          <a:xfrm>
            <a:off x="249907" y="1486854"/>
            <a:ext cx="11692185" cy="483747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B68D7-F4A6-858A-D625-D25ED75D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38" y="26392"/>
            <a:ext cx="1022896" cy="14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5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691778-77F4-D12C-BAA7-C5628478D596}"/>
              </a:ext>
            </a:extLst>
          </p:cNvPr>
          <p:cNvSpPr txBox="1"/>
          <p:nvPr/>
        </p:nvSpPr>
        <p:spPr>
          <a:xfrm>
            <a:off x="1777530" y="331376"/>
            <a:ext cx="4448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OUTCOME OF THE PROJECT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51F5B3-BAE0-AF19-369A-E130EE1775B3}"/>
              </a:ext>
            </a:extLst>
          </p:cNvPr>
          <p:cNvSpPr txBox="1"/>
          <p:nvPr/>
        </p:nvSpPr>
        <p:spPr>
          <a:xfrm>
            <a:off x="2441475" y="1482900"/>
            <a:ext cx="86032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data was examined across multiple dimensions such as age, department, work-life balance, job role, distance from home, years at company, and training frequency.</a:t>
            </a:r>
          </a:p>
          <a:p>
            <a:endParaRPr lang="en-US" sz="2400" dirty="0"/>
          </a:p>
          <a:p>
            <a:r>
              <a:rPr lang="en-US" sz="2400" dirty="0"/>
              <a:t>The HR Analytics project aimed at understanding and addressing the issue of employee attrition through data-driven insights.</a:t>
            </a:r>
          </a:p>
          <a:p>
            <a:endParaRPr lang="en-US" sz="2400" dirty="0"/>
          </a:p>
          <a:p>
            <a:r>
              <a:rPr lang="en-IN" sz="2400" dirty="0"/>
              <a:t>The implementation of KPIs in Excel, Tableau and Power BI helped to gain proficiency with the application of these business analytics tools.</a:t>
            </a:r>
          </a:p>
          <a:p>
            <a:endParaRPr lang="en-IN" sz="2400" dirty="0"/>
          </a:p>
          <a:p>
            <a:r>
              <a:rPr lang="en-US" sz="2400" dirty="0"/>
              <a:t>It was also observed that certain departments like Support and Sales faced higher attrition levels.</a:t>
            </a:r>
            <a:endParaRPr lang="en-IN" sz="2400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19DC08-D2BB-B9F3-12A8-2F30AF1D8288}"/>
              </a:ext>
            </a:extLst>
          </p:cNvPr>
          <p:cNvSpPr/>
          <p:nvPr/>
        </p:nvSpPr>
        <p:spPr>
          <a:xfrm>
            <a:off x="2136675" y="1649726"/>
            <a:ext cx="157316" cy="1179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023ADF9-0489-5A83-4934-BA9B55EBA39F}"/>
              </a:ext>
            </a:extLst>
          </p:cNvPr>
          <p:cNvSpPr/>
          <p:nvPr/>
        </p:nvSpPr>
        <p:spPr>
          <a:xfrm>
            <a:off x="2136675" y="3130615"/>
            <a:ext cx="157316" cy="1179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BD4616-BBDD-F882-6D8D-60D852A3EDC9}"/>
              </a:ext>
            </a:extLst>
          </p:cNvPr>
          <p:cNvSpPr/>
          <p:nvPr/>
        </p:nvSpPr>
        <p:spPr>
          <a:xfrm>
            <a:off x="2144666" y="4220083"/>
            <a:ext cx="157316" cy="1179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1503FE-C8EE-0858-7F7F-A8851114FB86}"/>
              </a:ext>
            </a:extLst>
          </p:cNvPr>
          <p:cNvSpPr/>
          <p:nvPr/>
        </p:nvSpPr>
        <p:spPr>
          <a:xfrm>
            <a:off x="2131759" y="5709066"/>
            <a:ext cx="157316" cy="11798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C9FFE7-DDBE-5386-0B29-F1C4003276F5}"/>
              </a:ext>
            </a:extLst>
          </p:cNvPr>
          <p:cNvSpPr/>
          <p:nvPr/>
        </p:nvSpPr>
        <p:spPr>
          <a:xfrm>
            <a:off x="1592827" y="1157028"/>
            <a:ext cx="9556954" cy="54274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890785-638E-58BD-0D31-A34355FD41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52" y="76505"/>
            <a:ext cx="2138211" cy="199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36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307B-E4D3-069A-3302-87B0DB6BE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CDD21-ED05-7F43-9C70-43B318DFAE3F}"/>
              </a:ext>
            </a:extLst>
          </p:cNvPr>
          <p:cNvSpPr txBox="1"/>
          <p:nvPr/>
        </p:nvSpPr>
        <p:spPr>
          <a:xfrm>
            <a:off x="235975" y="322756"/>
            <a:ext cx="2346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/>
              <a:t>CONCLUSION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A66-2EF6-EDDE-F529-EDCF862183E7}"/>
              </a:ext>
            </a:extLst>
          </p:cNvPr>
          <p:cNvSpPr txBox="1"/>
          <p:nvPr/>
        </p:nvSpPr>
        <p:spPr>
          <a:xfrm>
            <a:off x="137652" y="1189703"/>
            <a:ext cx="1168072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The project highlighted that factors such as long distances from home, poor work-life balance, limited career advancement, and low employee satisfaction were strongly correlated with higher attrition.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Departments like Support and Sales were found to be more vulnerable. These insights confirm the importance of adopting data-driven HR practices.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By leveraging analytics, the organization can implement proactive measures such as personalized retention strategies , career path planning, and work flexibility to reduce turnover and enhance employee satisfaction.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6262A-9AF7-699D-F3CF-C29FD8372795}"/>
              </a:ext>
            </a:extLst>
          </p:cNvPr>
          <p:cNvSpPr txBox="1"/>
          <p:nvPr/>
        </p:nvSpPr>
        <p:spPr>
          <a:xfrm>
            <a:off x="137651" y="4580418"/>
            <a:ext cx="9035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This analysis will help HR teams take smarter actions to retain employees such as offering better growth opportunities, improving work policies, and focusing on employee well-being.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FADDF-F146-1716-7FCB-04B119BCB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45" y="3811013"/>
            <a:ext cx="4070556" cy="30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AC5CF-A6B2-C018-02F1-AB2CE137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F6BF03-5DF0-D909-687A-9A72CFCE4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03088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44BC3F-54C1-9594-4629-DE9A2551FF15}"/>
              </a:ext>
            </a:extLst>
          </p:cNvPr>
          <p:cNvSpPr txBox="1"/>
          <p:nvPr/>
        </p:nvSpPr>
        <p:spPr>
          <a:xfrm>
            <a:off x="106311" y="21053"/>
            <a:ext cx="27824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OVERVIEW</a:t>
            </a:r>
            <a:r>
              <a:rPr lang="en-US" sz="4000" b="1" u="sng" dirty="0"/>
              <a:t> </a:t>
            </a:r>
            <a:r>
              <a:rPr lang="en-US" sz="4400" b="1" u="sng" dirty="0"/>
              <a:t>:</a:t>
            </a:r>
            <a:endParaRPr lang="en-IN" sz="4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202F4-71DA-7BE3-67C1-5C84594703D8}"/>
              </a:ext>
            </a:extLst>
          </p:cNvPr>
          <p:cNvSpPr txBox="1"/>
          <p:nvPr/>
        </p:nvSpPr>
        <p:spPr>
          <a:xfrm>
            <a:off x="2835793" y="1297286"/>
            <a:ext cx="693111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1 – Average Attrition Rate for all departments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2 – Average hourly rate of male research scientist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3 – Attrition rate Vs monthly income stats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4 – Average working years for each department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5 – Job role Vs work life balance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KPI 6 – Attrition Rate Vs years since last promotion</a:t>
            </a: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Excel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Tableau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Power Bi Dashboard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SQL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Challenges Faced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Outcome of the Project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dirty="0"/>
              <a:t>CONCLUSION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9FDF97D-097C-294D-627D-E48FE2745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01" y="790494"/>
            <a:ext cx="2440591" cy="2814157"/>
          </a:xfrm>
          <a:prstGeom prst="rect">
            <a:avLst/>
          </a:prstGeom>
        </p:spPr>
      </p:pic>
      <p:sp>
        <p:nvSpPr>
          <p:cNvPr id="26" name="Rectangle: Folded Corner 25">
            <a:extLst>
              <a:ext uri="{FF2B5EF4-FFF2-40B4-BE49-F238E27FC236}">
                <a16:creationId xmlns:a16="http://schemas.microsoft.com/office/drawing/2014/main" id="{420589D1-DCEE-8FEC-CC7E-856E4FA4CE0E}"/>
              </a:ext>
            </a:extLst>
          </p:cNvPr>
          <p:cNvSpPr/>
          <p:nvPr/>
        </p:nvSpPr>
        <p:spPr>
          <a:xfrm>
            <a:off x="2625213" y="911161"/>
            <a:ext cx="7352277" cy="5843599"/>
          </a:xfrm>
          <a:prstGeom prst="foldedCorner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46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77B30-38E4-3FD0-FA87-93F8FE90010F}"/>
              </a:ext>
            </a:extLst>
          </p:cNvPr>
          <p:cNvSpPr txBox="1"/>
          <p:nvPr/>
        </p:nvSpPr>
        <p:spPr>
          <a:xfrm>
            <a:off x="422788" y="303571"/>
            <a:ext cx="27038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>
                <a:highlight>
                  <a:srgbClr val="70AD47"/>
                </a:highlight>
              </a:rPr>
              <a:t>Introduction:</a:t>
            </a:r>
            <a:endParaRPr lang="en-IN" sz="3600" dirty="0">
              <a:highlight>
                <a:srgbClr val="70AD47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354DE-5446-17E6-8EFE-C7F016ECDCC3}"/>
              </a:ext>
            </a:extLst>
          </p:cNvPr>
          <p:cNvSpPr txBox="1"/>
          <p:nvPr/>
        </p:nvSpPr>
        <p:spPr>
          <a:xfrm>
            <a:off x="855409" y="1952746"/>
            <a:ext cx="108548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The HR Analytics Dashboard for Employee Retention offers a comprehensive view of key metrics and indicators, such as turnover rates, tenure distribution, satisfaction scores, and engagement levels.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Through interactive visualizations and customizable dashboards, HR leaders can drill down into specific departments, job roles, or demographic groups to uncover insights that inform targeted retention strategies.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6C945-A1C0-5A28-A437-0119D04849DA}"/>
              </a:ext>
            </a:extLst>
          </p:cNvPr>
          <p:cNvSpPr txBox="1"/>
          <p:nvPr/>
        </p:nvSpPr>
        <p:spPr>
          <a:xfrm>
            <a:off x="855409" y="4467967"/>
            <a:ext cx="11061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By analyzing factors such as job satisfaction, work-life balance, career advancement opportunities, and manager effectiveness, HR professionals can pinpoint areas for improvement and implement targeted interventions to enhance employee engagement and loyalty.</a:t>
            </a:r>
            <a:endParaRPr lang="en-IN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6A3A52-7BCB-1598-790C-D4BB0BFD8926}"/>
              </a:ext>
            </a:extLst>
          </p:cNvPr>
          <p:cNvSpPr/>
          <p:nvPr/>
        </p:nvSpPr>
        <p:spPr>
          <a:xfrm>
            <a:off x="422788" y="1376516"/>
            <a:ext cx="11366090" cy="517791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EC8AA38-9767-5E73-43E1-C9895C588408}"/>
              </a:ext>
            </a:extLst>
          </p:cNvPr>
          <p:cNvSpPr/>
          <p:nvPr/>
        </p:nvSpPr>
        <p:spPr>
          <a:xfrm>
            <a:off x="5147188" y="3551581"/>
            <a:ext cx="2369574" cy="914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solidFill>
                  <a:schemeClr val="bg1"/>
                </a:solidFill>
              </a:rPr>
              <a:t>TOOLS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E2CF96-463A-555B-1DCF-C655AD4BF609}"/>
              </a:ext>
            </a:extLst>
          </p:cNvPr>
          <p:cNvCxnSpPr>
            <a:cxnSpLocks/>
          </p:cNvCxnSpPr>
          <p:nvPr/>
        </p:nvCxnSpPr>
        <p:spPr>
          <a:xfrm flipH="1">
            <a:off x="3096591" y="4196577"/>
            <a:ext cx="2175387" cy="109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29F15C-2299-7DB9-DBFC-089604252E6B}"/>
              </a:ext>
            </a:extLst>
          </p:cNvPr>
          <p:cNvCxnSpPr>
            <a:cxnSpLocks/>
          </p:cNvCxnSpPr>
          <p:nvPr/>
        </p:nvCxnSpPr>
        <p:spPr>
          <a:xfrm>
            <a:off x="7354529" y="4247536"/>
            <a:ext cx="1750142" cy="1012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534E9D-6657-D32E-F48A-10D9DD91D02D}"/>
              </a:ext>
            </a:extLst>
          </p:cNvPr>
          <p:cNvCxnSpPr>
            <a:cxnSpLocks/>
          </p:cNvCxnSpPr>
          <p:nvPr/>
        </p:nvCxnSpPr>
        <p:spPr>
          <a:xfrm flipV="1">
            <a:off x="7354529" y="2532340"/>
            <a:ext cx="2025446" cy="124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06D7A3-F5A1-1ECF-BA79-D062DC5058D6}"/>
              </a:ext>
            </a:extLst>
          </p:cNvPr>
          <p:cNvCxnSpPr>
            <a:cxnSpLocks/>
          </p:cNvCxnSpPr>
          <p:nvPr/>
        </p:nvCxnSpPr>
        <p:spPr>
          <a:xfrm flipH="1" flipV="1">
            <a:off x="3071353" y="2603836"/>
            <a:ext cx="2175387" cy="1241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5811A245-9DBC-6E42-A274-8620D3557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21" y="1977936"/>
            <a:ext cx="1861894" cy="9309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51162F-A2FE-6F31-F479-20B8A3FB3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091" y="1798075"/>
            <a:ext cx="1629697" cy="914401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2F64C5D-0F05-BCA1-7678-0B3E73F27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121" y="5141041"/>
            <a:ext cx="1757516" cy="9144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388EBA0-199F-A424-C6E4-5C90FD47A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3" y="5059925"/>
            <a:ext cx="1927123" cy="81361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DD02B24-0D89-D81D-77C5-CBEC30189D19}"/>
              </a:ext>
            </a:extLst>
          </p:cNvPr>
          <p:cNvSpPr txBox="1"/>
          <p:nvPr/>
        </p:nvSpPr>
        <p:spPr>
          <a:xfrm>
            <a:off x="492351" y="302199"/>
            <a:ext cx="2722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>
                <a:highlight>
                  <a:srgbClr val="70AD47"/>
                </a:highlight>
              </a:rPr>
              <a:t>Tools Used </a:t>
            </a:r>
            <a:r>
              <a:rPr lang="en-US" sz="4000" b="1" u="sng" dirty="0">
                <a:highlight>
                  <a:srgbClr val="70AD47"/>
                </a:highlight>
              </a:rPr>
              <a:t>:</a:t>
            </a:r>
            <a:endParaRPr lang="en-IN" sz="4000" b="1" u="sng" dirty="0">
              <a:highlight>
                <a:srgbClr val="70AD47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4973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1F4C50-4C8C-2D97-B286-31861874F5E2}"/>
              </a:ext>
            </a:extLst>
          </p:cNvPr>
          <p:cNvSpPr txBox="1"/>
          <p:nvPr/>
        </p:nvSpPr>
        <p:spPr>
          <a:xfrm>
            <a:off x="2315818" y="0"/>
            <a:ext cx="8517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ATTRITION RATE OF ALL DEPARTMENTS</a:t>
            </a:r>
            <a:endParaRPr lang="en-IN" sz="40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47035-16A7-A611-0BB8-1AB2FBC0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57" y="3942668"/>
            <a:ext cx="5284878" cy="2534338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D4A464-7306-DD7E-FEE4-007E08AC676E}"/>
              </a:ext>
            </a:extLst>
          </p:cNvPr>
          <p:cNvSpPr/>
          <p:nvPr/>
        </p:nvSpPr>
        <p:spPr>
          <a:xfrm>
            <a:off x="6016483" y="1185105"/>
            <a:ext cx="5910471" cy="5255452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Research and development department has the highest attrition rate with 51.2%.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Software follows closely with 50.5%.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These rates are substantially </a:t>
            </a:r>
            <a:r>
              <a:rPr lang="en-US" sz="2000" u="sng" dirty="0"/>
              <a:t>above average </a:t>
            </a:r>
            <a:r>
              <a:rPr lang="en-US" sz="2000" dirty="0"/>
              <a:t>, suggesting a need for focused attention in these areas  to understand drivers of turnover – whether its workload , culture or career growth opportunities.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second visual is </a:t>
            </a:r>
            <a:r>
              <a:rPr lang="en-US" sz="2000" dirty="0" err="1"/>
              <a:t>SQl</a:t>
            </a:r>
            <a:r>
              <a:rPr lang="en-US" sz="2000" dirty="0"/>
              <a:t> –driven KPI tracking shows both the </a:t>
            </a:r>
            <a:r>
              <a:rPr lang="en-US" sz="2000" u="sng" dirty="0"/>
              <a:t>research</a:t>
            </a:r>
            <a:r>
              <a:rPr lang="en-US" sz="2000" dirty="0"/>
              <a:t> and </a:t>
            </a:r>
            <a:r>
              <a:rPr lang="en-US" sz="2000" u="sng" dirty="0"/>
              <a:t>Software</a:t>
            </a:r>
            <a:r>
              <a:rPr lang="en-US" sz="2000" dirty="0"/>
              <a:t> are in the ‘</a:t>
            </a:r>
            <a:r>
              <a:rPr lang="en-US" sz="2000" u="sng" dirty="0"/>
              <a:t>critical</a:t>
            </a:r>
            <a:r>
              <a:rPr lang="en-US" sz="2000" dirty="0"/>
              <a:t>’ category for attrition ,exceeding 50%. 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1E4F7D-9ACD-AE80-507E-81B4F9F3D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58" y="1106077"/>
            <a:ext cx="5284878" cy="2438400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34D993-B043-E937-4353-04CC51FAE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09" y="-34104"/>
            <a:ext cx="1219209" cy="121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14BC3E-923A-3CF0-D362-B143D2A5C3B0}"/>
              </a:ext>
            </a:extLst>
          </p:cNvPr>
          <p:cNvSpPr txBox="1"/>
          <p:nvPr/>
        </p:nvSpPr>
        <p:spPr>
          <a:xfrm>
            <a:off x="1386347" y="127819"/>
            <a:ext cx="8688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 HOURLY RATE OF MALE RESEARCH SCIENTIST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DECC6E-938B-8003-0E3E-702F01851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3" y="3766370"/>
            <a:ext cx="4372744" cy="2034661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5855BF-2D2F-4E15-4A1A-AA22C4916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4" y="1776997"/>
            <a:ext cx="2847376" cy="1314633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E5D1D8-5624-4114-6BAA-740DFAF82518}"/>
              </a:ext>
            </a:extLst>
          </p:cNvPr>
          <p:cNvSpPr/>
          <p:nvPr/>
        </p:nvSpPr>
        <p:spPr>
          <a:xfrm>
            <a:off x="6096000" y="2104103"/>
            <a:ext cx="5372112" cy="26350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This metric provides insight into compensation trends within this specific job role and gender group</a:t>
            </a:r>
            <a:r>
              <a:rPr lang="en-US" dirty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sz="2000" dirty="0"/>
              <a:t> The data reveals that Male Research Scientists have an average hourly rate of 114.45.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F0766A68-AF48-B4D0-B648-0E84D914554E}"/>
              </a:ext>
            </a:extLst>
          </p:cNvPr>
          <p:cNvSpPr/>
          <p:nvPr/>
        </p:nvSpPr>
        <p:spPr>
          <a:xfrm flipV="1">
            <a:off x="6213986" y="2359742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3D11D9DA-4066-B4AD-E978-86FF3F9BBEC1}"/>
              </a:ext>
            </a:extLst>
          </p:cNvPr>
          <p:cNvSpPr/>
          <p:nvPr/>
        </p:nvSpPr>
        <p:spPr>
          <a:xfrm>
            <a:off x="6213986" y="3524865"/>
            <a:ext cx="88490" cy="98322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2E341-0012-450F-0925-2E26A7717A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3" y="205178"/>
            <a:ext cx="1376857" cy="9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5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D9337-0AA4-A66D-2D06-64C60F67252F}"/>
              </a:ext>
            </a:extLst>
          </p:cNvPr>
          <p:cNvSpPr txBox="1"/>
          <p:nvPr/>
        </p:nvSpPr>
        <p:spPr>
          <a:xfrm>
            <a:off x="2025446" y="0"/>
            <a:ext cx="864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u="sng" dirty="0"/>
              <a:t>ATTRITION RATE VS MONTHLY INCOME STATS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EE1B9-5C34-4AB9-8E7C-7934F9CC7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3" y="3992671"/>
            <a:ext cx="4186955" cy="2305372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098A6-F011-E676-DB7C-5F7AB6834D86}"/>
              </a:ext>
            </a:extLst>
          </p:cNvPr>
          <p:cNvSpPr/>
          <p:nvPr/>
        </p:nvSpPr>
        <p:spPr>
          <a:xfrm>
            <a:off x="5777672" y="1885335"/>
            <a:ext cx="5024283" cy="31684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 </a:t>
            </a:r>
            <a:endParaRPr lang="en-US" sz="2000" dirty="0"/>
          </a:p>
          <a:p>
            <a:pPr algn="ctr"/>
            <a:r>
              <a:rPr lang="en-US" sz="2000" dirty="0"/>
              <a:t>The goal is to identify any trends or insights that can help the HR team better understand factors contributing to employee retention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Research and Development has the highest attrition but the lowest average monthly income suggesting a potential link between pay and turnover.</a:t>
            </a:r>
          </a:p>
          <a:p>
            <a:pPr algn="ctr"/>
            <a:endParaRPr lang="en-IN" sz="2000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6E2EE98-B6C5-440E-FBFE-DE86CA024860}"/>
              </a:ext>
            </a:extLst>
          </p:cNvPr>
          <p:cNvSpPr/>
          <p:nvPr/>
        </p:nvSpPr>
        <p:spPr>
          <a:xfrm flipV="1">
            <a:off x="5919016" y="2172016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F633E48-144A-3E55-C1F0-29CAA83F4374}"/>
              </a:ext>
            </a:extLst>
          </p:cNvPr>
          <p:cNvSpPr/>
          <p:nvPr/>
        </p:nvSpPr>
        <p:spPr>
          <a:xfrm flipV="1">
            <a:off x="5879689" y="3716593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33C9E-987C-FA2A-12FA-C8AB33121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63" y="-32095"/>
            <a:ext cx="1759669" cy="1190920"/>
          </a:xfrm>
          <a:prstGeom prst="rect">
            <a:avLst/>
          </a:prstGeom>
        </p:spPr>
      </p:pic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D9F5FF8-3174-B5FB-C83F-25815DA50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2235510"/>
              </p:ext>
            </p:extLst>
          </p:nvPr>
        </p:nvGraphicFramePr>
        <p:xfrm>
          <a:off x="247393" y="1257148"/>
          <a:ext cx="4186954" cy="25577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0157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26741D-398B-A13B-3738-946AA4C4EBFF}"/>
              </a:ext>
            </a:extLst>
          </p:cNvPr>
          <p:cNvSpPr txBox="1"/>
          <p:nvPr/>
        </p:nvSpPr>
        <p:spPr>
          <a:xfrm>
            <a:off x="1651819" y="0"/>
            <a:ext cx="91163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/>
              <a:t>AVERAGE WORKING YEARS FOR EACH DEPARTMENT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3EC4A-C3E1-1D2A-9D6D-30696D5C8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97" y="4446747"/>
            <a:ext cx="4441467" cy="2305372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06F05CC-B789-57DB-DDDB-4A590B872CCD}"/>
              </a:ext>
            </a:extLst>
          </p:cNvPr>
          <p:cNvSpPr/>
          <p:nvPr/>
        </p:nvSpPr>
        <p:spPr>
          <a:xfrm>
            <a:off x="5398828" y="1468788"/>
            <a:ext cx="6371304" cy="469603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Software &amp; Sales</a:t>
            </a:r>
            <a:r>
              <a:rPr lang="en-US" sz="2000" dirty="0"/>
              <a:t> teams show the </a:t>
            </a:r>
            <a:r>
              <a:rPr lang="en-US" sz="2000" b="1" dirty="0"/>
              <a:t>longest average tenure</a:t>
            </a:r>
            <a:r>
              <a:rPr lang="en-US" sz="2000" dirty="0"/>
              <a:t> (20.65 &amp; 20.62 years), suggesting strong retention or experienced workforces.     </a:t>
            </a:r>
          </a:p>
          <a:p>
            <a:endParaRPr lang="en-US" sz="2000" dirty="0"/>
          </a:p>
          <a:p>
            <a:r>
              <a:rPr lang="en-US" sz="2000" b="1" dirty="0"/>
              <a:t>R&amp;D</a:t>
            </a:r>
            <a:r>
              <a:rPr lang="en-US" sz="2000" dirty="0"/>
              <a:t> has the </a:t>
            </a:r>
            <a:r>
              <a:rPr lang="en-US" sz="2000" b="1" dirty="0"/>
              <a:t>shortest tenure (20.30 years)</a:t>
            </a:r>
            <a:r>
              <a:rPr lang="en-US" sz="2000" dirty="0"/>
              <a:t>—aligning with its </a:t>
            </a:r>
            <a:r>
              <a:rPr lang="en-US" sz="2000" b="1" dirty="0"/>
              <a:t>highest attrition rate (51.21%)</a:t>
            </a:r>
            <a:r>
              <a:rPr lang="en-US" sz="2000" dirty="0"/>
              <a:t>, signaling potential retention risks.</a:t>
            </a:r>
          </a:p>
          <a:p>
            <a:endParaRPr lang="en-US" sz="2000" dirty="0"/>
          </a:p>
          <a:p>
            <a:r>
              <a:rPr lang="en-US" sz="2000" dirty="0"/>
              <a:t>Other departments (Hardware, HR, Support) cluster around </a:t>
            </a:r>
            <a:r>
              <a:rPr lang="en-US" sz="2000" b="1" dirty="0"/>
              <a:t>20.45–20.48 years</a:t>
            </a:r>
            <a:r>
              <a:rPr lang="en-US" sz="2000" dirty="0"/>
              <a:t>, indicating stable but unexceptional tenure patterns.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ABBA99FF-0C06-8EA2-5F32-6744B55B3688}"/>
              </a:ext>
            </a:extLst>
          </p:cNvPr>
          <p:cNvSpPr/>
          <p:nvPr/>
        </p:nvSpPr>
        <p:spPr>
          <a:xfrm flipV="1">
            <a:off x="5545390" y="2177991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349D85C9-DCEA-5DFE-831A-DF506F1D0F98}"/>
              </a:ext>
            </a:extLst>
          </p:cNvPr>
          <p:cNvSpPr/>
          <p:nvPr/>
        </p:nvSpPr>
        <p:spPr>
          <a:xfrm flipV="1">
            <a:off x="5545390" y="3440748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B93E08BF-4115-C237-9F22-A40107932B02}"/>
              </a:ext>
            </a:extLst>
          </p:cNvPr>
          <p:cNvSpPr/>
          <p:nvPr/>
        </p:nvSpPr>
        <p:spPr>
          <a:xfrm flipV="1">
            <a:off x="5574883" y="4702275"/>
            <a:ext cx="88490" cy="98323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2D218-37BF-287D-FB97-51E2A63A8B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0" y="44307"/>
            <a:ext cx="1317218" cy="1693301"/>
          </a:xfrm>
          <a:prstGeom prst="rect">
            <a:avLst/>
          </a:prstGeom>
        </p:spPr>
      </p:pic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0808B18-373B-4A73-078D-F148AC4EC2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9468970"/>
              </p:ext>
            </p:extLst>
          </p:nvPr>
        </p:nvGraphicFramePr>
        <p:xfrm>
          <a:off x="150197" y="1619289"/>
          <a:ext cx="4953000" cy="2518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6406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052C0F-8DA6-5FC9-07F5-762222D8DB4B}"/>
              </a:ext>
            </a:extLst>
          </p:cNvPr>
          <p:cNvSpPr txBox="1"/>
          <p:nvPr/>
        </p:nvSpPr>
        <p:spPr>
          <a:xfrm>
            <a:off x="2900516" y="68826"/>
            <a:ext cx="5847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u="sng" dirty="0"/>
              <a:t>JOB ROLE VS WORK LIFE BALANCE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C95FFF-E194-1A65-9B5A-56E0720F5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57" y="3694711"/>
            <a:ext cx="4668326" cy="2757951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70E9EE-B74F-423B-2092-2808F2386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35" y="920554"/>
            <a:ext cx="5001323" cy="2242735"/>
          </a:xfrm>
          <a:prstGeom prst="rect">
            <a:avLst/>
          </a:prstGeom>
          <a:ln w="127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53FE87-4F55-AF6E-E8C3-C11F91A02665}"/>
              </a:ext>
            </a:extLst>
          </p:cNvPr>
          <p:cNvSpPr/>
          <p:nvPr/>
        </p:nvSpPr>
        <p:spPr>
          <a:xfrm>
            <a:off x="6869117" y="1704731"/>
            <a:ext cx="4860405" cy="3264308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IN" sz="2000" dirty="0"/>
              <a:t>Research scientists tend to report the higher work-life balance scores , while sales Executive tend to report the lowest.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000" dirty="0"/>
              <a:t>Consistently rank lower, potentially  linked to high-pressure environments.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560A-48C8-8BAE-940F-45639A3B2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041" y="86306"/>
            <a:ext cx="832475" cy="7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995</Words>
  <Application>Microsoft Office PowerPoint</Application>
  <PresentationFormat>Widescreen</PresentationFormat>
  <Paragraphs>109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Wingdings</vt:lpstr>
      <vt:lpstr>Office Theme</vt:lpstr>
      <vt:lpstr>HR-ANALYTICS—EMPLOYEE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Keerthi Reddy</dc:creator>
  <cp:lastModifiedBy>s d</cp:lastModifiedBy>
  <cp:revision>16</cp:revision>
  <dcterms:created xsi:type="dcterms:W3CDTF">2025-07-12T16:18:20Z</dcterms:created>
  <dcterms:modified xsi:type="dcterms:W3CDTF">2025-07-15T08:40:08Z</dcterms:modified>
</cp:coreProperties>
</file>