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1"/>
  </p:notesMasterIdLst>
  <p:sldIdLst>
    <p:sldId id="308" r:id="rId2"/>
    <p:sldId id="301" r:id="rId3"/>
    <p:sldId id="343" r:id="rId4"/>
    <p:sldId id="322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27" r:id="rId19"/>
    <p:sldId id="342" r:id="rId20"/>
  </p:sldIdLst>
  <p:sldSz cx="12192000" cy="6858000"/>
  <p:notesSz cx="6858000" cy="1790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093" autoAdjust="0"/>
  </p:normalViewPr>
  <p:slideViewPr>
    <p:cSldViewPr snapToGrid="0">
      <p:cViewPr varScale="1">
        <p:scale>
          <a:sx n="82" d="100"/>
          <a:sy n="82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4E362-586D-4E11-BA2A-BE0B25212EA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98D0EF52-3E71-476E-B513-5D89E6634A30}">
      <dgm:prSet/>
      <dgm:spPr/>
      <dgm:t>
        <a:bodyPr/>
        <a:lstStyle/>
        <a:p>
          <a:r>
            <a:rPr lang="hy-AM"/>
            <a:t>Տարբերակի կառավարումը</a:t>
          </a:r>
          <a:r>
            <a:rPr lang="en-US"/>
            <a:t>(Version Control)</a:t>
          </a:r>
          <a:r>
            <a:rPr lang="hy-AM"/>
            <a:t>, որը նաև հայտնի է որպես աղբյուրի կառավարում, ծրագրային կոդի փոփոխություններին հետևելու և կառավարելու պրակտիկա է: Տարբերակների վերահսկման համակարգերը ծրագրային գործիքներ են, որոնք օգնում են ծրագրային թիմերին ժամանակի ընթացքում կառավարել սկզբնական կոդի փոփոխությունները:</a:t>
          </a:r>
          <a:endParaRPr lang="en-GB"/>
        </a:p>
      </dgm:t>
    </dgm:pt>
    <dgm:pt modelId="{82C1AAD9-2406-48A2-9040-6C82911FEE9D}" type="parTrans" cxnId="{EAC952C4-FF75-444E-BA26-3B7BD7BF8ED9}">
      <dgm:prSet/>
      <dgm:spPr/>
      <dgm:t>
        <a:bodyPr/>
        <a:lstStyle/>
        <a:p>
          <a:endParaRPr lang="en-GB"/>
        </a:p>
      </dgm:t>
    </dgm:pt>
    <dgm:pt modelId="{E57F39D0-5D72-413B-9530-B1E12D43D00C}" type="sibTrans" cxnId="{EAC952C4-FF75-444E-BA26-3B7BD7BF8ED9}">
      <dgm:prSet/>
      <dgm:spPr/>
      <dgm:t>
        <a:bodyPr/>
        <a:lstStyle/>
        <a:p>
          <a:endParaRPr lang="en-GB"/>
        </a:p>
      </dgm:t>
    </dgm:pt>
    <dgm:pt modelId="{C459265C-C6E4-4921-AA30-190F52295A00}">
      <dgm:prSet/>
      <dgm:spPr/>
      <dgm:t>
        <a:bodyPr/>
        <a:lstStyle/>
        <a:p>
          <a:r>
            <a:rPr lang="hy-AM"/>
            <a:t>Տարբերակների վերահսկման ծրագրակազմը հետևում է կոդի յուրաքանչյուր փոփոխությանը հատուկ տվյալների բազայում: Եթե սխալ է թույլ տրվել, ծրագրավորողները կարող են հետ տալ ժամացույցը և համեմատել կոդի ավելի վաղ տարբերակները՝ օգնելու շտկել սխալը՝ նվազագույնի հասցնելով խանգարումները թիմի բոլոր անդամների համար:</a:t>
          </a:r>
          <a:endParaRPr lang="en-GB"/>
        </a:p>
      </dgm:t>
    </dgm:pt>
    <dgm:pt modelId="{91147F9D-6A35-4872-9722-2537E88B6D39}" type="parTrans" cxnId="{EE3EC54B-DAB0-4CF7-AA85-CEE41688D1BA}">
      <dgm:prSet/>
      <dgm:spPr/>
      <dgm:t>
        <a:bodyPr/>
        <a:lstStyle/>
        <a:p>
          <a:endParaRPr lang="en-GB"/>
        </a:p>
      </dgm:t>
    </dgm:pt>
    <dgm:pt modelId="{CAC745FA-43BD-4D9E-8936-EDFD28104BBC}" type="sibTrans" cxnId="{EE3EC54B-DAB0-4CF7-AA85-CEE41688D1BA}">
      <dgm:prSet/>
      <dgm:spPr/>
      <dgm:t>
        <a:bodyPr/>
        <a:lstStyle/>
        <a:p>
          <a:endParaRPr lang="en-GB"/>
        </a:p>
      </dgm:t>
    </dgm:pt>
    <dgm:pt modelId="{8CD45797-4059-4EC3-9054-F1BA5F64416F}">
      <dgm:prSet/>
      <dgm:spPr/>
      <dgm:t>
        <a:bodyPr/>
        <a:lstStyle/>
        <a:p>
          <a:r>
            <a:rPr lang="en-US"/>
            <a:t>Git-</a:t>
          </a:r>
          <a:r>
            <a:rPr lang="hy-AM"/>
            <a:t>ը բաց կոդով բաշխված տարբերակների կառավարման համակարգ է: Այն նախագծված է փոքր և խոշոր նախագծերի իրականացման համար՝ բարձր արագությամբ և արդյունավետությամբ: Այն մշակվել է ծրագրավորողների միջև աշխատանքը համակարգելու համար: Տարբերակի կառավարումը թույլ է տալիս մեզ հետևել և աշխատել մեր թիմի անդամների հետ նույն աշխատանքային տարածքում:</a:t>
          </a:r>
          <a:endParaRPr lang="en-GB"/>
        </a:p>
      </dgm:t>
    </dgm:pt>
    <dgm:pt modelId="{40B6A949-9874-4DE2-A09B-D029630AA2CE}" type="parTrans" cxnId="{BCEA3D41-5562-46E0-AB18-72CA0E36E428}">
      <dgm:prSet/>
      <dgm:spPr/>
      <dgm:t>
        <a:bodyPr/>
        <a:lstStyle/>
        <a:p>
          <a:endParaRPr lang="en-GB"/>
        </a:p>
      </dgm:t>
    </dgm:pt>
    <dgm:pt modelId="{A5DB5A1B-6080-43C1-91DD-3A403407C861}" type="sibTrans" cxnId="{BCEA3D41-5562-46E0-AB18-72CA0E36E428}">
      <dgm:prSet/>
      <dgm:spPr/>
      <dgm:t>
        <a:bodyPr/>
        <a:lstStyle/>
        <a:p>
          <a:endParaRPr lang="en-GB"/>
        </a:p>
      </dgm:t>
    </dgm:pt>
    <dgm:pt modelId="{60132986-EB8B-4977-8FA8-3DCCDFA9B740}" type="pres">
      <dgm:prSet presAssocID="{4634E362-586D-4E11-BA2A-BE0B25212EA3}" presName="CompostProcess" presStyleCnt="0">
        <dgm:presLayoutVars>
          <dgm:dir/>
          <dgm:resizeHandles val="exact"/>
        </dgm:presLayoutVars>
      </dgm:prSet>
      <dgm:spPr/>
    </dgm:pt>
    <dgm:pt modelId="{4F793420-9700-4DCC-B9E0-7EF7F29B8847}" type="pres">
      <dgm:prSet presAssocID="{4634E362-586D-4E11-BA2A-BE0B25212EA3}" presName="arrow" presStyleLbl="bgShp" presStyleIdx="0" presStyleCnt="1"/>
      <dgm:spPr/>
    </dgm:pt>
    <dgm:pt modelId="{80A71AF5-E39B-4409-9FD4-A6CF1960E0D9}" type="pres">
      <dgm:prSet presAssocID="{4634E362-586D-4E11-BA2A-BE0B25212EA3}" presName="linearProcess" presStyleCnt="0"/>
      <dgm:spPr/>
    </dgm:pt>
    <dgm:pt modelId="{DEEC826B-3698-4F4E-9AD3-C0E69E312EED}" type="pres">
      <dgm:prSet presAssocID="{98D0EF52-3E71-476E-B513-5D89E6634A30}" presName="textNode" presStyleLbl="node1" presStyleIdx="0" presStyleCnt="3">
        <dgm:presLayoutVars>
          <dgm:bulletEnabled val="1"/>
        </dgm:presLayoutVars>
      </dgm:prSet>
      <dgm:spPr/>
    </dgm:pt>
    <dgm:pt modelId="{85BF70AD-7242-4BEC-96ED-49E9EE09F10E}" type="pres">
      <dgm:prSet presAssocID="{E57F39D0-5D72-413B-9530-B1E12D43D00C}" presName="sibTrans" presStyleCnt="0"/>
      <dgm:spPr/>
    </dgm:pt>
    <dgm:pt modelId="{3760B632-DE5C-45C3-8E28-1FC5B385716E}" type="pres">
      <dgm:prSet presAssocID="{C459265C-C6E4-4921-AA30-190F52295A00}" presName="textNode" presStyleLbl="node1" presStyleIdx="1" presStyleCnt="3">
        <dgm:presLayoutVars>
          <dgm:bulletEnabled val="1"/>
        </dgm:presLayoutVars>
      </dgm:prSet>
      <dgm:spPr/>
    </dgm:pt>
    <dgm:pt modelId="{9CB9491B-5FB8-43F3-B27F-50B23A9B0025}" type="pres">
      <dgm:prSet presAssocID="{CAC745FA-43BD-4D9E-8936-EDFD28104BBC}" presName="sibTrans" presStyleCnt="0"/>
      <dgm:spPr/>
    </dgm:pt>
    <dgm:pt modelId="{F174C16A-C182-4DAF-B942-1F814C032DD0}" type="pres">
      <dgm:prSet presAssocID="{8CD45797-4059-4EC3-9054-F1BA5F64416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0155860-9A9D-41B1-9A79-EC7DE274F464}" type="presOf" srcId="{98D0EF52-3E71-476E-B513-5D89E6634A30}" destId="{DEEC826B-3698-4F4E-9AD3-C0E69E312EED}" srcOrd="0" destOrd="0" presId="urn:microsoft.com/office/officeart/2005/8/layout/hProcess9"/>
    <dgm:cxn modelId="{BCEA3D41-5562-46E0-AB18-72CA0E36E428}" srcId="{4634E362-586D-4E11-BA2A-BE0B25212EA3}" destId="{8CD45797-4059-4EC3-9054-F1BA5F64416F}" srcOrd="2" destOrd="0" parTransId="{40B6A949-9874-4DE2-A09B-D029630AA2CE}" sibTransId="{A5DB5A1B-6080-43C1-91DD-3A403407C861}"/>
    <dgm:cxn modelId="{9A6E2A65-F13F-4093-907B-A1F0D63ED16B}" type="presOf" srcId="{C459265C-C6E4-4921-AA30-190F52295A00}" destId="{3760B632-DE5C-45C3-8E28-1FC5B385716E}" srcOrd="0" destOrd="0" presId="urn:microsoft.com/office/officeart/2005/8/layout/hProcess9"/>
    <dgm:cxn modelId="{EE3EC54B-DAB0-4CF7-AA85-CEE41688D1BA}" srcId="{4634E362-586D-4E11-BA2A-BE0B25212EA3}" destId="{C459265C-C6E4-4921-AA30-190F52295A00}" srcOrd="1" destOrd="0" parTransId="{91147F9D-6A35-4872-9722-2537E88B6D39}" sibTransId="{CAC745FA-43BD-4D9E-8936-EDFD28104BBC}"/>
    <dgm:cxn modelId="{DE4BDF4B-3BB8-4B29-BF88-45EA537F6434}" type="presOf" srcId="{8CD45797-4059-4EC3-9054-F1BA5F64416F}" destId="{F174C16A-C182-4DAF-B942-1F814C032DD0}" srcOrd="0" destOrd="0" presId="urn:microsoft.com/office/officeart/2005/8/layout/hProcess9"/>
    <dgm:cxn modelId="{EAC952C4-FF75-444E-BA26-3B7BD7BF8ED9}" srcId="{4634E362-586D-4E11-BA2A-BE0B25212EA3}" destId="{98D0EF52-3E71-476E-B513-5D89E6634A30}" srcOrd="0" destOrd="0" parTransId="{82C1AAD9-2406-48A2-9040-6C82911FEE9D}" sibTransId="{E57F39D0-5D72-413B-9530-B1E12D43D00C}"/>
    <dgm:cxn modelId="{862680EB-C6C8-4EAF-A884-544594343B5C}" type="presOf" srcId="{4634E362-586D-4E11-BA2A-BE0B25212EA3}" destId="{60132986-EB8B-4977-8FA8-3DCCDFA9B740}" srcOrd="0" destOrd="0" presId="urn:microsoft.com/office/officeart/2005/8/layout/hProcess9"/>
    <dgm:cxn modelId="{7ED788ED-A946-4C76-9907-B16EB68EFA0F}" type="presParOf" srcId="{60132986-EB8B-4977-8FA8-3DCCDFA9B740}" destId="{4F793420-9700-4DCC-B9E0-7EF7F29B8847}" srcOrd="0" destOrd="0" presId="urn:microsoft.com/office/officeart/2005/8/layout/hProcess9"/>
    <dgm:cxn modelId="{60569DC4-0951-4C9F-BEAD-F73F2A99E159}" type="presParOf" srcId="{60132986-EB8B-4977-8FA8-3DCCDFA9B740}" destId="{80A71AF5-E39B-4409-9FD4-A6CF1960E0D9}" srcOrd="1" destOrd="0" presId="urn:microsoft.com/office/officeart/2005/8/layout/hProcess9"/>
    <dgm:cxn modelId="{8398A0C2-22D8-4F2C-88D3-E1803D752518}" type="presParOf" srcId="{80A71AF5-E39B-4409-9FD4-A6CF1960E0D9}" destId="{DEEC826B-3698-4F4E-9AD3-C0E69E312EED}" srcOrd="0" destOrd="0" presId="urn:microsoft.com/office/officeart/2005/8/layout/hProcess9"/>
    <dgm:cxn modelId="{93F4D999-F8EC-4C23-8266-784E1C5C8953}" type="presParOf" srcId="{80A71AF5-E39B-4409-9FD4-A6CF1960E0D9}" destId="{85BF70AD-7242-4BEC-96ED-49E9EE09F10E}" srcOrd="1" destOrd="0" presId="urn:microsoft.com/office/officeart/2005/8/layout/hProcess9"/>
    <dgm:cxn modelId="{7525BF55-F44C-4190-B167-D286F392A1C9}" type="presParOf" srcId="{80A71AF5-E39B-4409-9FD4-A6CF1960E0D9}" destId="{3760B632-DE5C-45C3-8E28-1FC5B385716E}" srcOrd="2" destOrd="0" presId="urn:microsoft.com/office/officeart/2005/8/layout/hProcess9"/>
    <dgm:cxn modelId="{29DD087B-E341-4842-B8E7-542011CCF8EC}" type="presParOf" srcId="{80A71AF5-E39B-4409-9FD4-A6CF1960E0D9}" destId="{9CB9491B-5FB8-43F3-B27F-50B23A9B0025}" srcOrd="3" destOrd="0" presId="urn:microsoft.com/office/officeart/2005/8/layout/hProcess9"/>
    <dgm:cxn modelId="{8CF6EEA8-8898-4059-8083-390A51254E14}" type="presParOf" srcId="{80A71AF5-E39B-4409-9FD4-A6CF1960E0D9}" destId="{F174C16A-C182-4DAF-B942-1F814C032DD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34E362-586D-4E11-BA2A-BE0B25212EA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8D0EF52-3E71-476E-B513-5D89E6634A30}">
      <dgm:prSet/>
      <dgm:spPr/>
      <dgm:t>
        <a:bodyPr/>
        <a:lstStyle/>
        <a:p>
          <a:r>
            <a:rPr lang="hy-AM" dirty="0"/>
            <a:t>Բարձր մակարդակով </a:t>
          </a:r>
          <a:r>
            <a:rPr lang="en-GB" dirty="0"/>
            <a:t>GitHub-</a:t>
          </a:r>
          <a:r>
            <a:rPr lang="hy-AM" dirty="0"/>
            <a:t>ը կայք և ամպային վրա հիմնված ծառայություն է, որն օգնում է ծրագրավորողներին պահել և կառավարել իրենց կոդը, ինչպես նաև հետևել և վերահսկել իրենց կոդի փոփոխությունները:</a:t>
          </a:r>
          <a:endParaRPr lang="en-GB" dirty="0"/>
        </a:p>
      </dgm:t>
    </dgm:pt>
    <dgm:pt modelId="{82C1AAD9-2406-48A2-9040-6C82911FEE9D}" type="parTrans" cxnId="{EAC952C4-FF75-444E-BA26-3B7BD7BF8ED9}">
      <dgm:prSet/>
      <dgm:spPr/>
      <dgm:t>
        <a:bodyPr/>
        <a:lstStyle/>
        <a:p>
          <a:endParaRPr lang="en-GB"/>
        </a:p>
      </dgm:t>
    </dgm:pt>
    <dgm:pt modelId="{E57F39D0-5D72-413B-9530-B1E12D43D00C}" type="sibTrans" cxnId="{EAC952C4-FF75-444E-BA26-3B7BD7BF8ED9}">
      <dgm:prSet/>
      <dgm:spPr/>
      <dgm:t>
        <a:bodyPr/>
        <a:lstStyle/>
        <a:p>
          <a:endParaRPr lang="en-GB"/>
        </a:p>
      </dgm:t>
    </dgm:pt>
    <dgm:pt modelId="{C459265C-C6E4-4921-AA30-190F52295A00}">
      <dgm:prSet/>
      <dgm:spPr/>
      <dgm:t>
        <a:bodyPr/>
        <a:lstStyle/>
        <a:p>
          <a:r>
            <a:rPr lang="en-GB" dirty="0"/>
            <a:t>GitHub-</a:t>
          </a:r>
          <a:r>
            <a:rPr lang="hy-AM" dirty="0"/>
            <a:t>ը շահույթ հետապնդող ընկերություն է, որն առաջարկում է ամպի վրա հիմնված </a:t>
          </a:r>
          <a:r>
            <a:rPr lang="en-GB" dirty="0"/>
            <a:t>Git </a:t>
          </a:r>
          <a:r>
            <a:rPr lang="hy-AM" dirty="0"/>
            <a:t>պահեստի հոստինգ ծառայություն: Ըստ էության, դա շատ ավելի հեշտ է դարձնում անհատների և թիմերի համար </a:t>
          </a:r>
          <a:r>
            <a:rPr lang="en-GB" dirty="0"/>
            <a:t>Git-</a:t>
          </a:r>
          <a:r>
            <a:rPr lang="hy-AM" dirty="0"/>
            <a:t>ի օգտագործումը տարբերակների վերահսկման և համագործակցության համար:</a:t>
          </a:r>
          <a:endParaRPr lang="en-GB" dirty="0"/>
        </a:p>
      </dgm:t>
    </dgm:pt>
    <dgm:pt modelId="{91147F9D-6A35-4872-9722-2537E88B6D39}" type="parTrans" cxnId="{EE3EC54B-DAB0-4CF7-AA85-CEE41688D1BA}">
      <dgm:prSet/>
      <dgm:spPr/>
      <dgm:t>
        <a:bodyPr/>
        <a:lstStyle/>
        <a:p>
          <a:endParaRPr lang="en-GB"/>
        </a:p>
      </dgm:t>
    </dgm:pt>
    <dgm:pt modelId="{CAC745FA-43BD-4D9E-8936-EDFD28104BBC}" type="sibTrans" cxnId="{EE3EC54B-DAB0-4CF7-AA85-CEE41688D1BA}">
      <dgm:prSet/>
      <dgm:spPr/>
      <dgm:t>
        <a:bodyPr/>
        <a:lstStyle/>
        <a:p>
          <a:endParaRPr lang="en-GB"/>
        </a:p>
      </dgm:t>
    </dgm:pt>
    <dgm:pt modelId="{8CD45797-4059-4EC3-9054-F1BA5F64416F}">
      <dgm:prSet/>
      <dgm:spPr/>
      <dgm:t>
        <a:bodyPr/>
        <a:lstStyle/>
        <a:p>
          <a:r>
            <a:rPr lang="hy-AM" dirty="0"/>
            <a:t>Բացի այդ, յուրաքանչյուրը կարող է գրանցվել և անվճար հյուրընկալել հանրային կոդի պահոց, ինչը </a:t>
          </a:r>
          <a:r>
            <a:rPr lang="en-GB" dirty="0"/>
            <a:t>GitHub-</a:t>
          </a:r>
          <a:r>
            <a:rPr lang="hy-AM" dirty="0"/>
            <a:t>ին հատկապես հայտնի է դարձնում բաց կոդով նախագծերում:</a:t>
          </a:r>
          <a:endParaRPr lang="en-GB" dirty="0"/>
        </a:p>
      </dgm:t>
    </dgm:pt>
    <dgm:pt modelId="{40B6A949-9874-4DE2-A09B-D029630AA2CE}" type="parTrans" cxnId="{BCEA3D41-5562-46E0-AB18-72CA0E36E428}">
      <dgm:prSet/>
      <dgm:spPr/>
      <dgm:t>
        <a:bodyPr/>
        <a:lstStyle/>
        <a:p>
          <a:endParaRPr lang="en-GB"/>
        </a:p>
      </dgm:t>
    </dgm:pt>
    <dgm:pt modelId="{A5DB5A1B-6080-43C1-91DD-3A403407C861}" type="sibTrans" cxnId="{BCEA3D41-5562-46E0-AB18-72CA0E36E428}">
      <dgm:prSet/>
      <dgm:spPr/>
      <dgm:t>
        <a:bodyPr/>
        <a:lstStyle/>
        <a:p>
          <a:endParaRPr lang="en-GB"/>
        </a:p>
      </dgm:t>
    </dgm:pt>
    <dgm:pt modelId="{60132986-EB8B-4977-8FA8-3DCCDFA9B740}" type="pres">
      <dgm:prSet presAssocID="{4634E362-586D-4E11-BA2A-BE0B25212EA3}" presName="CompostProcess" presStyleCnt="0">
        <dgm:presLayoutVars>
          <dgm:dir/>
          <dgm:resizeHandles val="exact"/>
        </dgm:presLayoutVars>
      </dgm:prSet>
      <dgm:spPr/>
    </dgm:pt>
    <dgm:pt modelId="{4F793420-9700-4DCC-B9E0-7EF7F29B8847}" type="pres">
      <dgm:prSet presAssocID="{4634E362-586D-4E11-BA2A-BE0B25212EA3}" presName="arrow" presStyleLbl="bgShp" presStyleIdx="0" presStyleCnt="1"/>
      <dgm:spPr/>
    </dgm:pt>
    <dgm:pt modelId="{80A71AF5-E39B-4409-9FD4-A6CF1960E0D9}" type="pres">
      <dgm:prSet presAssocID="{4634E362-586D-4E11-BA2A-BE0B25212EA3}" presName="linearProcess" presStyleCnt="0"/>
      <dgm:spPr/>
    </dgm:pt>
    <dgm:pt modelId="{DEEC826B-3698-4F4E-9AD3-C0E69E312EED}" type="pres">
      <dgm:prSet presAssocID="{98D0EF52-3E71-476E-B513-5D89E6634A30}" presName="textNode" presStyleLbl="node1" presStyleIdx="0" presStyleCnt="3">
        <dgm:presLayoutVars>
          <dgm:bulletEnabled val="1"/>
        </dgm:presLayoutVars>
      </dgm:prSet>
      <dgm:spPr/>
    </dgm:pt>
    <dgm:pt modelId="{85BF70AD-7242-4BEC-96ED-49E9EE09F10E}" type="pres">
      <dgm:prSet presAssocID="{E57F39D0-5D72-413B-9530-B1E12D43D00C}" presName="sibTrans" presStyleCnt="0"/>
      <dgm:spPr/>
    </dgm:pt>
    <dgm:pt modelId="{3760B632-DE5C-45C3-8E28-1FC5B385716E}" type="pres">
      <dgm:prSet presAssocID="{C459265C-C6E4-4921-AA30-190F52295A00}" presName="textNode" presStyleLbl="node1" presStyleIdx="1" presStyleCnt="3">
        <dgm:presLayoutVars>
          <dgm:bulletEnabled val="1"/>
        </dgm:presLayoutVars>
      </dgm:prSet>
      <dgm:spPr/>
    </dgm:pt>
    <dgm:pt modelId="{9CB9491B-5FB8-43F3-B27F-50B23A9B0025}" type="pres">
      <dgm:prSet presAssocID="{CAC745FA-43BD-4D9E-8936-EDFD28104BBC}" presName="sibTrans" presStyleCnt="0"/>
      <dgm:spPr/>
    </dgm:pt>
    <dgm:pt modelId="{F174C16A-C182-4DAF-B942-1F814C032DD0}" type="pres">
      <dgm:prSet presAssocID="{8CD45797-4059-4EC3-9054-F1BA5F64416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0155860-9A9D-41B1-9A79-EC7DE274F464}" type="presOf" srcId="{98D0EF52-3E71-476E-B513-5D89E6634A30}" destId="{DEEC826B-3698-4F4E-9AD3-C0E69E312EED}" srcOrd="0" destOrd="0" presId="urn:microsoft.com/office/officeart/2005/8/layout/hProcess9"/>
    <dgm:cxn modelId="{BCEA3D41-5562-46E0-AB18-72CA0E36E428}" srcId="{4634E362-586D-4E11-BA2A-BE0B25212EA3}" destId="{8CD45797-4059-4EC3-9054-F1BA5F64416F}" srcOrd="2" destOrd="0" parTransId="{40B6A949-9874-4DE2-A09B-D029630AA2CE}" sibTransId="{A5DB5A1B-6080-43C1-91DD-3A403407C861}"/>
    <dgm:cxn modelId="{9A6E2A65-F13F-4093-907B-A1F0D63ED16B}" type="presOf" srcId="{C459265C-C6E4-4921-AA30-190F52295A00}" destId="{3760B632-DE5C-45C3-8E28-1FC5B385716E}" srcOrd="0" destOrd="0" presId="urn:microsoft.com/office/officeart/2005/8/layout/hProcess9"/>
    <dgm:cxn modelId="{EE3EC54B-DAB0-4CF7-AA85-CEE41688D1BA}" srcId="{4634E362-586D-4E11-BA2A-BE0B25212EA3}" destId="{C459265C-C6E4-4921-AA30-190F52295A00}" srcOrd="1" destOrd="0" parTransId="{91147F9D-6A35-4872-9722-2537E88B6D39}" sibTransId="{CAC745FA-43BD-4D9E-8936-EDFD28104BBC}"/>
    <dgm:cxn modelId="{DE4BDF4B-3BB8-4B29-BF88-45EA537F6434}" type="presOf" srcId="{8CD45797-4059-4EC3-9054-F1BA5F64416F}" destId="{F174C16A-C182-4DAF-B942-1F814C032DD0}" srcOrd="0" destOrd="0" presId="urn:microsoft.com/office/officeart/2005/8/layout/hProcess9"/>
    <dgm:cxn modelId="{EAC952C4-FF75-444E-BA26-3B7BD7BF8ED9}" srcId="{4634E362-586D-4E11-BA2A-BE0B25212EA3}" destId="{98D0EF52-3E71-476E-B513-5D89E6634A30}" srcOrd="0" destOrd="0" parTransId="{82C1AAD9-2406-48A2-9040-6C82911FEE9D}" sibTransId="{E57F39D0-5D72-413B-9530-B1E12D43D00C}"/>
    <dgm:cxn modelId="{862680EB-C6C8-4EAF-A884-544594343B5C}" type="presOf" srcId="{4634E362-586D-4E11-BA2A-BE0B25212EA3}" destId="{60132986-EB8B-4977-8FA8-3DCCDFA9B740}" srcOrd="0" destOrd="0" presId="urn:microsoft.com/office/officeart/2005/8/layout/hProcess9"/>
    <dgm:cxn modelId="{7ED788ED-A946-4C76-9907-B16EB68EFA0F}" type="presParOf" srcId="{60132986-EB8B-4977-8FA8-3DCCDFA9B740}" destId="{4F793420-9700-4DCC-B9E0-7EF7F29B8847}" srcOrd="0" destOrd="0" presId="urn:microsoft.com/office/officeart/2005/8/layout/hProcess9"/>
    <dgm:cxn modelId="{60569DC4-0951-4C9F-BEAD-F73F2A99E159}" type="presParOf" srcId="{60132986-EB8B-4977-8FA8-3DCCDFA9B740}" destId="{80A71AF5-E39B-4409-9FD4-A6CF1960E0D9}" srcOrd="1" destOrd="0" presId="urn:microsoft.com/office/officeart/2005/8/layout/hProcess9"/>
    <dgm:cxn modelId="{8398A0C2-22D8-4F2C-88D3-E1803D752518}" type="presParOf" srcId="{80A71AF5-E39B-4409-9FD4-A6CF1960E0D9}" destId="{DEEC826B-3698-4F4E-9AD3-C0E69E312EED}" srcOrd="0" destOrd="0" presId="urn:microsoft.com/office/officeart/2005/8/layout/hProcess9"/>
    <dgm:cxn modelId="{93F4D999-F8EC-4C23-8266-784E1C5C8953}" type="presParOf" srcId="{80A71AF5-E39B-4409-9FD4-A6CF1960E0D9}" destId="{85BF70AD-7242-4BEC-96ED-49E9EE09F10E}" srcOrd="1" destOrd="0" presId="urn:microsoft.com/office/officeart/2005/8/layout/hProcess9"/>
    <dgm:cxn modelId="{7525BF55-F44C-4190-B167-D286F392A1C9}" type="presParOf" srcId="{80A71AF5-E39B-4409-9FD4-A6CF1960E0D9}" destId="{3760B632-DE5C-45C3-8E28-1FC5B385716E}" srcOrd="2" destOrd="0" presId="urn:microsoft.com/office/officeart/2005/8/layout/hProcess9"/>
    <dgm:cxn modelId="{29DD087B-E341-4842-B8E7-542011CCF8EC}" type="presParOf" srcId="{80A71AF5-E39B-4409-9FD4-A6CF1960E0D9}" destId="{9CB9491B-5FB8-43F3-B27F-50B23A9B0025}" srcOrd="3" destOrd="0" presId="urn:microsoft.com/office/officeart/2005/8/layout/hProcess9"/>
    <dgm:cxn modelId="{8CF6EEA8-8898-4059-8083-390A51254E14}" type="presParOf" srcId="{80A71AF5-E39B-4409-9FD4-A6CF1960E0D9}" destId="{F174C16A-C182-4DAF-B942-1F814C032DD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7B6FB9-E79E-4FFA-9D56-0C81776B9F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834DA239-73B6-4A1F-B060-3F7A3FB40399}">
      <dgm:prSet/>
      <dgm:spPr/>
      <dgm:t>
        <a:bodyPr/>
        <a:lstStyle/>
        <a:p>
          <a:r>
            <a:rPr lang="hy-AM" dirty="0"/>
            <a:t>Ստեղծեք նոր ստեղծված ռեպոն տեղական համակարգչում</a:t>
          </a:r>
          <a:endParaRPr lang="en-GB" dirty="0"/>
        </a:p>
      </dgm:t>
    </dgm:pt>
    <dgm:pt modelId="{6042CE8E-B03F-43F1-BBFF-9F2A9CC8CA2C}" type="parTrans" cxnId="{AF105D20-8BE0-4689-9A9D-A6B5A5471915}">
      <dgm:prSet/>
      <dgm:spPr/>
      <dgm:t>
        <a:bodyPr/>
        <a:lstStyle/>
        <a:p>
          <a:endParaRPr lang="en-GB"/>
        </a:p>
      </dgm:t>
    </dgm:pt>
    <dgm:pt modelId="{24FCF571-103C-421C-9A7C-C73660095AC4}" type="sibTrans" cxnId="{AF105D20-8BE0-4689-9A9D-A6B5A5471915}">
      <dgm:prSet/>
      <dgm:spPr/>
      <dgm:t>
        <a:bodyPr/>
        <a:lstStyle/>
        <a:p>
          <a:endParaRPr lang="en-GB"/>
        </a:p>
      </dgm:t>
    </dgm:pt>
    <dgm:pt modelId="{E5C3A3EB-2686-4A42-A7DE-FEAA8F1DDE17}" type="pres">
      <dgm:prSet presAssocID="{137B6FB9-E79E-4FFA-9D56-0C81776B9F50}" presName="linear" presStyleCnt="0">
        <dgm:presLayoutVars>
          <dgm:animLvl val="lvl"/>
          <dgm:resizeHandles val="exact"/>
        </dgm:presLayoutVars>
      </dgm:prSet>
      <dgm:spPr/>
    </dgm:pt>
    <dgm:pt modelId="{64EA0C10-44F8-4980-9ADF-08AA731A9CCF}" type="pres">
      <dgm:prSet presAssocID="{834DA239-73B6-4A1F-B060-3F7A3FB40399}" presName="parentText" presStyleLbl="node1" presStyleIdx="0" presStyleCnt="1" custLinFactNeighborY="43116">
        <dgm:presLayoutVars>
          <dgm:chMax val="0"/>
          <dgm:bulletEnabled val="1"/>
        </dgm:presLayoutVars>
      </dgm:prSet>
      <dgm:spPr/>
    </dgm:pt>
  </dgm:ptLst>
  <dgm:cxnLst>
    <dgm:cxn modelId="{AF105D20-8BE0-4689-9A9D-A6B5A5471915}" srcId="{137B6FB9-E79E-4FFA-9D56-0C81776B9F50}" destId="{834DA239-73B6-4A1F-B060-3F7A3FB40399}" srcOrd="0" destOrd="0" parTransId="{6042CE8E-B03F-43F1-BBFF-9F2A9CC8CA2C}" sibTransId="{24FCF571-103C-421C-9A7C-C73660095AC4}"/>
    <dgm:cxn modelId="{5E560A5A-5DE9-4F57-BC95-741350C556C1}" type="presOf" srcId="{137B6FB9-E79E-4FFA-9D56-0C81776B9F50}" destId="{E5C3A3EB-2686-4A42-A7DE-FEAA8F1DDE17}" srcOrd="0" destOrd="0" presId="urn:microsoft.com/office/officeart/2005/8/layout/vList2"/>
    <dgm:cxn modelId="{5280ECC4-B8BD-448E-9832-AC8197B6B636}" type="presOf" srcId="{834DA239-73B6-4A1F-B060-3F7A3FB40399}" destId="{64EA0C10-44F8-4980-9ADF-08AA731A9CCF}" srcOrd="0" destOrd="0" presId="urn:microsoft.com/office/officeart/2005/8/layout/vList2"/>
    <dgm:cxn modelId="{ACE8EF99-B19C-4E5E-B371-5AB72AD03750}" type="presParOf" srcId="{E5C3A3EB-2686-4A42-A7DE-FEAA8F1DDE17}" destId="{64EA0C10-44F8-4980-9ADF-08AA731A9CC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F3B29A-73B9-4D6B-933D-F3F3B26785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62DE9BD9-4D20-4929-A833-F7110D55C048}">
      <dgm:prSet/>
      <dgm:spPr/>
      <dgm:t>
        <a:bodyPr/>
        <a:lstStyle/>
        <a:p>
          <a:r>
            <a:rPr lang="hy-AM"/>
            <a:t>Կցել լօկալ ռեպոն գիտհաբում ստեղծված ռեպոի հետ</a:t>
          </a:r>
          <a:endParaRPr lang="en-GB"/>
        </a:p>
      </dgm:t>
    </dgm:pt>
    <dgm:pt modelId="{B4E5E323-D74C-4F1A-B014-847FCB1C7D4B}" type="parTrans" cxnId="{3A71494E-0EB4-4420-B0DC-A536D6998C71}">
      <dgm:prSet/>
      <dgm:spPr/>
      <dgm:t>
        <a:bodyPr/>
        <a:lstStyle/>
        <a:p>
          <a:endParaRPr lang="en-GB"/>
        </a:p>
      </dgm:t>
    </dgm:pt>
    <dgm:pt modelId="{24388B0E-EF06-4B4D-8224-1043F0A966C0}" type="sibTrans" cxnId="{3A71494E-0EB4-4420-B0DC-A536D6998C71}">
      <dgm:prSet/>
      <dgm:spPr/>
      <dgm:t>
        <a:bodyPr/>
        <a:lstStyle/>
        <a:p>
          <a:endParaRPr lang="en-GB"/>
        </a:p>
      </dgm:t>
    </dgm:pt>
    <dgm:pt modelId="{5F2E1E50-6BE5-455A-B352-55FB89DD013B}" type="pres">
      <dgm:prSet presAssocID="{64F3B29A-73B9-4D6B-933D-F3F3B26785B4}" presName="linear" presStyleCnt="0">
        <dgm:presLayoutVars>
          <dgm:animLvl val="lvl"/>
          <dgm:resizeHandles val="exact"/>
        </dgm:presLayoutVars>
      </dgm:prSet>
      <dgm:spPr/>
    </dgm:pt>
    <dgm:pt modelId="{70FFC444-C6C8-4AE0-B078-820108FCE688}" type="pres">
      <dgm:prSet presAssocID="{62DE9BD9-4D20-4929-A833-F7110D55C04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048256C-ED3C-4730-83D7-310E6DA8196E}" type="presOf" srcId="{64F3B29A-73B9-4D6B-933D-F3F3B26785B4}" destId="{5F2E1E50-6BE5-455A-B352-55FB89DD013B}" srcOrd="0" destOrd="0" presId="urn:microsoft.com/office/officeart/2005/8/layout/vList2"/>
    <dgm:cxn modelId="{3A71494E-0EB4-4420-B0DC-A536D6998C71}" srcId="{64F3B29A-73B9-4D6B-933D-F3F3B26785B4}" destId="{62DE9BD9-4D20-4929-A833-F7110D55C048}" srcOrd="0" destOrd="0" parTransId="{B4E5E323-D74C-4F1A-B014-847FCB1C7D4B}" sibTransId="{24388B0E-EF06-4B4D-8224-1043F0A966C0}"/>
    <dgm:cxn modelId="{EF0477C8-D145-4378-BA5A-FFC0E73A2425}" type="presOf" srcId="{62DE9BD9-4D20-4929-A833-F7110D55C048}" destId="{70FFC444-C6C8-4AE0-B078-820108FCE688}" srcOrd="0" destOrd="0" presId="urn:microsoft.com/office/officeart/2005/8/layout/vList2"/>
    <dgm:cxn modelId="{95FAA7D4-6D1B-4FEA-A871-A6D0915428C1}" type="presParOf" srcId="{5F2E1E50-6BE5-455A-B352-55FB89DD013B}" destId="{70FFC444-C6C8-4AE0-B078-820108FCE68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93420-9700-4DCC-B9E0-7EF7F29B8847}">
      <dsp:nvSpPr>
        <dsp:cNvPr id="0" name=""/>
        <dsp:cNvSpPr/>
      </dsp:nvSpPr>
      <dsp:spPr>
        <a:xfrm>
          <a:off x="555964" y="0"/>
          <a:ext cx="6300935" cy="541609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C826B-3698-4F4E-9AD3-C0E69E312EED}">
      <dsp:nvSpPr>
        <dsp:cNvPr id="0" name=""/>
        <dsp:cNvSpPr/>
      </dsp:nvSpPr>
      <dsp:spPr>
        <a:xfrm>
          <a:off x="7963" y="1624829"/>
          <a:ext cx="2386015" cy="2166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000" kern="1200"/>
            <a:t>Տարբերակի կառավարումը</a:t>
          </a:r>
          <a:r>
            <a:rPr lang="en-US" sz="1000" kern="1200"/>
            <a:t>(Version Control)</a:t>
          </a:r>
          <a:r>
            <a:rPr lang="hy-AM" sz="1000" kern="1200"/>
            <a:t>, որը նաև հայտնի է որպես աղբյուրի կառավարում, ծրագրային կոդի փոփոխություններին հետևելու և կառավարելու պրակտիկա է: Տարբերակների վերահսկման համակարգերը ծրագրային գործիքներ են, որոնք օգնում են ծրագրային թիմերին ժամանակի ընթացքում կառավարել սկզբնական կոդի փոփոխությունները:</a:t>
          </a:r>
          <a:endParaRPr lang="en-GB" sz="1000" kern="1200"/>
        </a:p>
      </dsp:txBody>
      <dsp:txXfrm>
        <a:off x="113720" y="1730586"/>
        <a:ext cx="2174501" cy="1954925"/>
      </dsp:txXfrm>
    </dsp:sp>
    <dsp:sp modelId="{3760B632-DE5C-45C3-8E28-1FC5B385716E}">
      <dsp:nvSpPr>
        <dsp:cNvPr id="0" name=""/>
        <dsp:cNvSpPr/>
      </dsp:nvSpPr>
      <dsp:spPr>
        <a:xfrm>
          <a:off x="2513424" y="1624829"/>
          <a:ext cx="2386015" cy="2166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000" kern="1200"/>
            <a:t>Տարբերակների վերահսկման ծրագրակազմը հետևում է կոդի յուրաքանչյուր փոփոխությանը հատուկ տվյալների բազայում: Եթե սխալ է թույլ տրվել, ծրագրավորողները կարող են հետ տալ ժամացույցը և համեմատել կոդի ավելի վաղ տարբերակները՝ օգնելու շտկել սխալը՝ նվազագույնի հասցնելով խանգարումները թիմի բոլոր անդամների համար:</a:t>
          </a:r>
          <a:endParaRPr lang="en-GB" sz="1000" kern="1200"/>
        </a:p>
      </dsp:txBody>
      <dsp:txXfrm>
        <a:off x="2619181" y="1730586"/>
        <a:ext cx="2174501" cy="1954925"/>
      </dsp:txXfrm>
    </dsp:sp>
    <dsp:sp modelId="{F174C16A-C182-4DAF-B942-1F814C032DD0}">
      <dsp:nvSpPr>
        <dsp:cNvPr id="0" name=""/>
        <dsp:cNvSpPr/>
      </dsp:nvSpPr>
      <dsp:spPr>
        <a:xfrm>
          <a:off x="5018886" y="1624829"/>
          <a:ext cx="2386015" cy="2166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Git-</a:t>
          </a:r>
          <a:r>
            <a:rPr lang="hy-AM" sz="1000" kern="1200"/>
            <a:t>ը բաց կոդով բաշխված տարբերակների կառավարման համակարգ է: Այն նախագծված է փոքր և խոշոր նախագծերի իրականացման համար՝ բարձր արագությամբ և արդյունավետությամբ: Այն մշակվել է ծրագրավորողների միջև աշխատանքը համակարգելու համար: Տարբերակի կառավարումը թույլ է տալիս մեզ հետևել և աշխատել մեր թիմի անդամների հետ նույն աշխատանքային տարածքում:</a:t>
          </a:r>
          <a:endParaRPr lang="en-GB" sz="1000" kern="1200"/>
        </a:p>
      </dsp:txBody>
      <dsp:txXfrm>
        <a:off x="5124643" y="1730586"/>
        <a:ext cx="2174501" cy="1954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93420-9700-4DCC-B9E0-7EF7F29B8847}">
      <dsp:nvSpPr>
        <dsp:cNvPr id="0" name=""/>
        <dsp:cNvSpPr/>
      </dsp:nvSpPr>
      <dsp:spPr>
        <a:xfrm>
          <a:off x="555964" y="0"/>
          <a:ext cx="6300935" cy="541609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C826B-3698-4F4E-9AD3-C0E69E312EED}">
      <dsp:nvSpPr>
        <dsp:cNvPr id="0" name=""/>
        <dsp:cNvSpPr/>
      </dsp:nvSpPr>
      <dsp:spPr>
        <a:xfrm>
          <a:off x="251197" y="1624829"/>
          <a:ext cx="2223859" cy="2166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100" kern="1200" dirty="0"/>
            <a:t>Բարձր մակարդակով </a:t>
          </a:r>
          <a:r>
            <a:rPr lang="en-GB" sz="1100" kern="1200" dirty="0"/>
            <a:t>GitHub-</a:t>
          </a:r>
          <a:r>
            <a:rPr lang="hy-AM" sz="1100" kern="1200" dirty="0"/>
            <a:t>ը կայք և ամպային վրա հիմնված ծառայություն է, որն օգնում է ծրագրավորողներին պահել և կառավարել իրենց կոդը, ինչպես նաև հետևել և վերահսկել իրենց կոդի փոփոխությունները:</a:t>
          </a:r>
          <a:endParaRPr lang="en-GB" sz="1100" kern="1200" dirty="0"/>
        </a:p>
      </dsp:txBody>
      <dsp:txXfrm>
        <a:off x="356954" y="1730586"/>
        <a:ext cx="2012345" cy="1954925"/>
      </dsp:txXfrm>
    </dsp:sp>
    <dsp:sp modelId="{3760B632-DE5C-45C3-8E28-1FC5B385716E}">
      <dsp:nvSpPr>
        <dsp:cNvPr id="0" name=""/>
        <dsp:cNvSpPr/>
      </dsp:nvSpPr>
      <dsp:spPr>
        <a:xfrm>
          <a:off x="2594502" y="1624829"/>
          <a:ext cx="2223859" cy="2166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GitHub-</a:t>
          </a:r>
          <a:r>
            <a:rPr lang="hy-AM" sz="1100" kern="1200" dirty="0"/>
            <a:t>ը շահույթ հետապնդող ընկերություն է, որն առաջարկում է ամպի վրա հիմնված </a:t>
          </a:r>
          <a:r>
            <a:rPr lang="en-GB" sz="1100" kern="1200" dirty="0"/>
            <a:t>Git </a:t>
          </a:r>
          <a:r>
            <a:rPr lang="hy-AM" sz="1100" kern="1200" dirty="0"/>
            <a:t>պահեստի հոստինգ ծառայություն: Ըստ էության, դա շատ ավելի հեշտ է դարձնում անհատների և թիմերի համար </a:t>
          </a:r>
          <a:r>
            <a:rPr lang="en-GB" sz="1100" kern="1200" dirty="0"/>
            <a:t>Git-</a:t>
          </a:r>
          <a:r>
            <a:rPr lang="hy-AM" sz="1100" kern="1200" dirty="0"/>
            <a:t>ի օգտագործումը տարբերակների վերահսկման և համագործակցության համար:</a:t>
          </a:r>
          <a:endParaRPr lang="en-GB" sz="1100" kern="1200" dirty="0"/>
        </a:p>
      </dsp:txBody>
      <dsp:txXfrm>
        <a:off x="2700259" y="1730586"/>
        <a:ext cx="2012345" cy="1954925"/>
      </dsp:txXfrm>
    </dsp:sp>
    <dsp:sp modelId="{F174C16A-C182-4DAF-B942-1F814C032DD0}">
      <dsp:nvSpPr>
        <dsp:cNvPr id="0" name=""/>
        <dsp:cNvSpPr/>
      </dsp:nvSpPr>
      <dsp:spPr>
        <a:xfrm>
          <a:off x="4937807" y="1624829"/>
          <a:ext cx="2223859" cy="2166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100" kern="1200" dirty="0"/>
            <a:t>Բացի այդ, յուրաքանչյուրը կարող է գրանցվել և անվճար հյուրընկալել հանրային կոդի պահոց, ինչը </a:t>
          </a:r>
          <a:r>
            <a:rPr lang="en-GB" sz="1100" kern="1200" dirty="0"/>
            <a:t>GitHub-</a:t>
          </a:r>
          <a:r>
            <a:rPr lang="hy-AM" sz="1100" kern="1200" dirty="0"/>
            <a:t>ին հատկապես հայտնի է դարձնում բաց կոդով նախագծերում:</a:t>
          </a:r>
          <a:endParaRPr lang="en-GB" sz="1100" kern="1200" dirty="0"/>
        </a:p>
      </dsp:txBody>
      <dsp:txXfrm>
        <a:off x="5043564" y="1730586"/>
        <a:ext cx="2012345" cy="1954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A0C10-44F8-4980-9ADF-08AA731A9CCF}">
      <dsp:nvSpPr>
        <dsp:cNvPr id="0" name=""/>
        <dsp:cNvSpPr/>
      </dsp:nvSpPr>
      <dsp:spPr>
        <a:xfrm>
          <a:off x="0" y="9557"/>
          <a:ext cx="614302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500" kern="1200" dirty="0"/>
            <a:t>Ստեղծեք նոր ստեղծված ռեպոն տեղական համակարգչում</a:t>
          </a:r>
          <a:endParaRPr lang="en-GB" sz="1500" kern="1200" dirty="0"/>
        </a:p>
      </dsp:txBody>
      <dsp:txXfrm>
        <a:off x="17563" y="27120"/>
        <a:ext cx="6107902" cy="324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FC444-C6C8-4AE0-B078-820108FCE688}">
      <dsp:nvSpPr>
        <dsp:cNvPr id="0" name=""/>
        <dsp:cNvSpPr/>
      </dsp:nvSpPr>
      <dsp:spPr>
        <a:xfrm>
          <a:off x="0" y="4778"/>
          <a:ext cx="553869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500" kern="1200"/>
            <a:t>Կցել լօկալ ռեպոն գիտհաբում ստեղծված ռեպոի հետ</a:t>
          </a:r>
          <a:endParaRPr lang="en-GB" sz="1500" kern="1200"/>
        </a:p>
      </dsp:txBody>
      <dsp:txXfrm>
        <a:off x="17563" y="22341"/>
        <a:ext cx="5503570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A4AF5-7818-41A6-AFAF-22AC0E4E3518}" type="datetimeFigureOut">
              <a:rPr lang="en-US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02F12-8CB9-4D76-A48D-C4A5C982B70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14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9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67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48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0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75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98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28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08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error checking code , don't change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58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73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2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5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9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0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36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9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tRZGeaHPoaw" TargetMode="External"/><Relationship Id="rId3" Type="http://schemas.openxmlformats.org/officeDocument/2006/relationships/image" Target="../media/image32.png"/><Relationship Id="rId7" Type="http://schemas.openxmlformats.org/officeDocument/2006/relationships/hyperlink" Target="https://ohshitgit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gerdudler.github.io/git-guide/" TargetMode="External"/><Relationship Id="rId5" Type="http://schemas.openxmlformats.org/officeDocument/2006/relationships/hyperlink" Target="https://product.hubspot.com/blog/git-and-github-tutorial-for-beginners" TargetMode="External"/><Relationship Id="rId10" Type="http://schemas.openxmlformats.org/officeDocument/2006/relationships/image" Target="../media/image3.png"/><Relationship Id="rId4" Type="http://schemas.openxmlformats.org/officeDocument/2006/relationships/image" Target="../media/image31.jpeg"/><Relationship Id="rId9" Type="http://schemas.openxmlformats.org/officeDocument/2006/relationships/hyperlink" Target="https://www.youtube.com/watch?v=iv8rSLsi1x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3.png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3.png"/><Relationship Id="rId4" Type="http://schemas.openxmlformats.org/officeDocument/2006/relationships/diagramData" Target="../diagrams/data2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3.xml"/><Relationship Id="rId15" Type="http://schemas.openxmlformats.org/officeDocument/2006/relationships/image" Target="../media/image3.png"/><Relationship Id="rId10" Type="http://schemas.openxmlformats.org/officeDocument/2006/relationships/diagramData" Target="../diagrams/data4.xml"/><Relationship Id="rId4" Type="http://schemas.openxmlformats.org/officeDocument/2006/relationships/image" Target="../media/image12.png"/><Relationship Id="rId9" Type="http://schemas.microsoft.com/office/2007/relationships/diagramDrawing" Target="../diagrams/drawing3.xml"/><Relationship Id="rId14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2066" y="1193813"/>
            <a:ext cx="9144000" cy="994229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cs typeface="Calibri Light"/>
              </a:rPr>
              <a:t>Github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-</a:t>
            </a:r>
            <a:r>
              <a:rPr lang="hy-AM" dirty="0">
                <a:solidFill>
                  <a:schemeClr val="bg1"/>
                </a:solidFill>
                <a:cs typeface="Calibri Light"/>
              </a:rPr>
              <a:t>ի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hy-AM" dirty="0">
                <a:solidFill>
                  <a:schemeClr val="bg1"/>
                </a:solidFill>
                <a:cs typeface="Calibri Light"/>
              </a:rPr>
              <a:t>Ներածություն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80000-91FD-0E16-C2C9-C933BDE3B086}"/>
              </a:ext>
            </a:extLst>
          </p:cNvPr>
          <p:cNvSpPr txBox="1"/>
          <p:nvPr/>
        </p:nvSpPr>
        <p:spPr>
          <a:xfrm>
            <a:off x="5521163" y="519772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dirty="0">
                <a:solidFill>
                  <a:schemeClr val="bg1"/>
                </a:solidFill>
              </a:rPr>
              <a:t>Շաբաթ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4892A28C-39AC-5A85-22AF-1ABEDB04B9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206" y="6355079"/>
            <a:ext cx="1002794" cy="502921"/>
          </a:xfrm>
          <a:prstGeom prst="rect">
            <a:avLst/>
          </a:prstGeom>
        </p:spPr>
      </p:pic>
      <p:pic>
        <p:nvPicPr>
          <p:cNvPr id="2054" name="Picture 6" descr="GitHub Octodex">
            <a:extLst>
              <a:ext uri="{FF2B5EF4-FFF2-40B4-BE49-F238E27FC236}">
                <a16:creationId xmlns:a16="http://schemas.microsoft.com/office/drawing/2014/main" id="{B7BAE4FD-8845-0E14-BAD4-089FFDF84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689" y="1878623"/>
            <a:ext cx="3100754" cy="310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14060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3CC9-FC1F-40F3-AE39-AE7991D1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Init</a:t>
            </a:r>
            <a:r>
              <a:rPr lang="hy-AM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GB" dirty="0">
                <a:solidFill>
                  <a:schemeClr val="bg1"/>
                </a:solidFill>
                <a:cs typeface="Calibri Light"/>
              </a:rPr>
              <a:t>Git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4BEDAF-0454-01F9-38CD-6A1A62A768AA}"/>
              </a:ext>
            </a:extLst>
          </p:cNvPr>
          <p:cNvSpPr txBox="1">
            <a:spLocks/>
          </p:cNvSpPr>
          <p:nvPr/>
        </p:nvSpPr>
        <p:spPr>
          <a:xfrm>
            <a:off x="838200" y="2914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  <a:cs typeface="Calibri Light"/>
              </a:rPr>
              <a:t>Git-</a:t>
            </a:r>
            <a:r>
              <a:rPr lang="hy-AM" dirty="0">
                <a:solidFill>
                  <a:schemeClr val="bg1"/>
                </a:solidFill>
                <a:cs typeface="Calibri Light"/>
              </a:rPr>
              <a:t>ը նոր ֆայլ ավելացնել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6395D-0E58-4646-F612-24F1D2A68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911" y="1950357"/>
            <a:ext cx="6838950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6ED142-A541-2DE1-020D-D96CDF0CD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548" y="4492853"/>
            <a:ext cx="3495675" cy="485775"/>
          </a:xfrm>
          <a:prstGeom prst="rect">
            <a:avLst/>
          </a:prstGeom>
        </p:spPr>
      </p:pic>
      <p:pic>
        <p:nvPicPr>
          <p:cNvPr id="4" name="Picture 3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97DB0AC3-A452-5089-6EFC-EB043C7CA1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206" y="6355079"/>
            <a:ext cx="1002794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994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3CC9-FC1F-40F3-AE39-AE7991D1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Git </a:t>
            </a:r>
            <a:r>
              <a:rPr lang="hy-AM" dirty="0">
                <a:solidFill>
                  <a:schemeClr val="bg1"/>
                </a:solidFill>
                <a:cs typeface="Calibri Light"/>
              </a:rPr>
              <a:t>Ստուգել կարգավիճակը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4BEDAF-0454-01F9-38CD-6A1A62A768AA}"/>
              </a:ext>
            </a:extLst>
          </p:cNvPr>
          <p:cNvSpPr txBox="1">
            <a:spLocks/>
          </p:cNvSpPr>
          <p:nvPr/>
        </p:nvSpPr>
        <p:spPr>
          <a:xfrm>
            <a:off x="838200" y="2914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  <a:cs typeface="Calibri Light"/>
              </a:rPr>
              <a:t>Git </a:t>
            </a:r>
            <a:r>
              <a:rPr lang="hy-AM" dirty="0">
                <a:solidFill>
                  <a:schemeClr val="bg1"/>
                </a:solidFill>
                <a:cs typeface="Calibri Light"/>
              </a:rPr>
              <a:t>Ավելացնել մեկից ավելի ֆայլ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6989D-E218-1792-8A0A-C51EC7280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034" y="1382487"/>
            <a:ext cx="4319587" cy="1634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F4E342-40A3-51F3-4393-322A2A18D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639" y="4452257"/>
            <a:ext cx="3000375" cy="419100"/>
          </a:xfrm>
          <a:prstGeom prst="rect">
            <a:avLst/>
          </a:prstGeom>
        </p:spPr>
      </p:pic>
      <p:pic>
        <p:nvPicPr>
          <p:cNvPr id="4" name="Picture 3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1C66749B-96F3-F593-A4BD-82C86229F0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206" y="6355079"/>
            <a:ext cx="1002794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990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3CC9-FC1F-40F3-AE39-AE7991D1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Git Commit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47AF7-4D29-2869-9966-9B2785806913}"/>
              </a:ext>
            </a:extLst>
          </p:cNvPr>
          <p:cNvSpPr txBox="1"/>
          <p:nvPr/>
        </p:nvSpPr>
        <p:spPr>
          <a:xfrm>
            <a:off x="209549" y="1613118"/>
            <a:ext cx="11772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>
                <a:solidFill>
                  <a:schemeClr val="bg1"/>
                </a:solidFill>
              </a:rPr>
              <a:t>Քանի որ մենք ավարտել ենք մեր աշխատանքը, մենք պատրաստ ենք </a:t>
            </a:r>
            <a:r>
              <a:rPr lang="en-US" dirty="0">
                <a:solidFill>
                  <a:schemeClr val="bg1"/>
                </a:solidFill>
              </a:rPr>
              <a:t>stage </a:t>
            </a:r>
            <a:r>
              <a:rPr lang="hy-AM" dirty="0">
                <a:solidFill>
                  <a:schemeClr val="bg1"/>
                </a:solidFill>
              </a:rPr>
              <a:t>փուլից անցնել </a:t>
            </a:r>
            <a:r>
              <a:rPr lang="en-US" dirty="0">
                <a:solidFill>
                  <a:schemeClr val="bg1"/>
                </a:solidFill>
              </a:rPr>
              <a:t>commit</a:t>
            </a:r>
            <a:r>
              <a:rPr lang="hy-AM" dirty="0">
                <a:solidFill>
                  <a:schemeClr val="bg1"/>
                </a:solidFill>
              </a:rPr>
              <a:t> փուլին: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Commit-</a:t>
            </a:r>
            <a:r>
              <a:rPr lang="hy-AM" dirty="0">
                <a:solidFill>
                  <a:schemeClr val="bg1"/>
                </a:solidFill>
              </a:rPr>
              <a:t>ների ավելացումը հետևում է մեր առաջընթացին և փոփոխություններին, երբ աշխատում ենք: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Git-</a:t>
            </a:r>
            <a:r>
              <a:rPr lang="hy-AM" dirty="0">
                <a:solidFill>
                  <a:schemeClr val="bg1"/>
                </a:solidFill>
              </a:rPr>
              <a:t>ը դիտարկում է յուրաքանչյուր </a:t>
            </a:r>
            <a:r>
              <a:rPr lang="en-US" dirty="0">
                <a:solidFill>
                  <a:schemeClr val="bg1"/>
                </a:solidFill>
              </a:rPr>
              <a:t>commit</a:t>
            </a:r>
            <a:r>
              <a:rPr lang="hy-AM" dirty="0">
                <a:solidFill>
                  <a:schemeClr val="bg1"/>
                </a:solidFill>
              </a:rPr>
              <a:t> փոփոխության կետ կամ «պահպանման կետ»: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hy-AM" dirty="0">
                <a:solidFill>
                  <a:schemeClr val="bg1"/>
                </a:solidFill>
              </a:rPr>
              <a:t>Դա նախագծի այն կետն է, որին կարող եք վերադառնալ, եթե վրիպակ եք գտնում կամ ցանկանում եք փոփոխություն կատարել: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hy-AM" dirty="0">
                <a:solidFill>
                  <a:schemeClr val="bg1"/>
                </a:solidFill>
              </a:rPr>
              <a:t>Երբ մենք </a:t>
            </a:r>
            <a:r>
              <a:rPr lang="en-US" dirty="0">
                <a:solidFill>
                  <a:schemeClr val="bg1"/>
                </a:solidFill>
              </a:rPr>
              <a:t>commit</a:t>
            </a:r>
            <a:r>
              <a:rPr lang="hy-AM" dirty="0">
                <a:solidFill>
                  <a:schemeClr val="bg1"/>
                </a:solidFill>
              </a:rPr>
              <a:t> ենք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hy-AM" dirty="0">
                <a:solidFill>
                  <a:schemeClr val="bg1"/>
                </a:solidFill>
              </a:rPr>
              <a:t>անում, մենք միշտ պետք է ներառենք հաղորդագրություն: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hy-AM" dirty="0">
                <a:solidFill>
                  <a:schemeClr val="bg1"/>
                </a:solidFill>
              </a:rPr>
              <a:t>Հստակ հաղորդագրություններ ավելացնելով յուրաքանչյուր </a:t>
            </a:r>
            <a:r>
              <a:rPr lang="en-US" dirty="0">
                <a:solidFill>
                  <a:schemeClr val="bg1"/>
                </a:solidFill>
              </a:rPr>
              <a:t>commit</a:t>
            </a:r>
            <a:r>
              <a:rPr lang="hy-AM" dirty="0">
                <a:solidFill>
                  <a:schemeClr val="bg1"/>
                </a:solidFill>
              </a:rPr>
              <a:t>՝ ձեզ (և ուրիշների) համար հեշտ է տեսնել, թե ինչ է փոխվել և երբ: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73054A-319A-CD70-6062-25C3EF05C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758" y="4121685"/>
            <a:ext cx="6953250" cy="2095500"/>
          </a:xfrm>
          <a:prstGeom prst="rect">
            <a:avLst/>
          </a:prstGeom>
        </p:spPr>
      </p:pic>
      <p:pic>
        <p:nvPicPr>
          <p:cNvPr id="3" name="Picture 2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DE058540-B00F-EF4A-B100-4591BE2BAB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206" y="6355079"/>
            <a:ext cx="1002794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9218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3CC9-FC1F-40F3-AE39-AE7991D1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y-AM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Աշխատեք </a:t>
            </a:r>
            <a:r>
              <a:rPr lang="en-GB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Git Branches-</a:t>
            </a:r>
            <a:r>
              <a:rPr lang="hy-AM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ի հետ</a:t>
            </a:r>
            <a:endParaRPr lang="en-GB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47AF7-4D29-2869-9966-9B2785806913}"/>
              </a:ext>
            </a:extLst>
          </p:cNvPr>
          <p:cNvSpPr txBox="1"/>
          <p:nvPr/>
        </p:nvSpPr>
        <p:spPr>
          <a:xfrm>
            <a:off x="209549" y="1613118"/>
            <a:ext cx="11772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Git-</a:t>
            </a:r>
            <a:r>
              <a:rPr lang="hy-AM" dirty="0">
                <a:solidFill>
                  <a:schemeClr val="bg1"/>
                </a:solidFill>
              </a:rPr>
              <a:t>ում մասնաճյուղը հիմնական պահեստի նոր/առանձին տարբերակն է: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>
                <a:solidFill>
                  <a:schemeClr val="bg1"/>
                </a:solidFill>
              </a:rPr>
              <a:t>Մասնաճյուղերը</a:t>
            </a:r>
            <a:r>
              <a:rPr lang="en-US" dirty="0">
                <a:solidFill>
                  <a:schemeClr val="bg1"/>
                </a:solidFill>
              </a:rPr>
              <a:t>(Branches)</a:t>
            </a:r>
            <a:r>
              <a:rPr lang="hy-AM" dirty="0">
                <a:solidFill>
                  <a:schemeClr val="bg1"/>
                </a:solidFill>
              </a:rPr>
              <a:t> թույլ են տալիս աշխատել նախագծի տարբեր մասերի վրա՝ առանց հիմնական ճյուղի վրա ազդելու: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>
                <a:solidFill>
                  <a:schemeClr val="bg1"/>
                </a:solidFill>
              </a:rPr>
              <a:t>Երբ աշխատանքն ավարտված է, մասնաճյուղը կարող է միավորվել հիմնական նախագծի հետ: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>
                <a:solidFill>
                  <a:schemeClr val="bg1"/>
                </a:solidFill>
              </a:rPr>
              <a:t>Դուք նույնիսկ կարող եք անցնել մասնաճյուղերի միջև և աշխատել տարբեր նախագծերի վրա՝ առանց դրանք միմյանց խանգարելու: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Git-</a:t>
            </a:r>
            <a:r>
              <a:rPr lang="hy-AM" dirty="0">
                <a:solidFill>
                  <a:schemeClr val="bg1"/>
                </a:solidFill>
              </a:rPr>
              <a:t>ում ճյուղավորումը շատ թեթև և արագ է: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7A8FB-C706-A133-1316-22B8F436C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85" y="4038471"/>
            <a:ext cx="4210050" cy="42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C8D09A-2C5C-DEBF-0CE8-F8CB16B06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85" y="4892436"/>
            <a:ext cx="3657600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1D275C-F697-8CE5-16B3-67B09A951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423" y="4038471"/>
            <a:ext cx="4991100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53B41A-97A0-C675-D235-8502112C89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423" y="5100956"/>
            <a:ext cx="4171950" cy="590550"/>
          </a:xfrm>
          <a:prstGeom prst="rect">
            <a:avLst/>
          </a:prstGeom>
        </p:spPr>
      </p:pic>
      <p:pic>
        <p:nvPicPr>
          <p:cNvPr id="3" name="Picture 2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17C66760-98C6-BFE2-FDE5-D63E7268CF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206" y="6355079"/>
            <a:ext cx="1002794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0614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3CC9-FC1F-40F3-AE39-AE7991D1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Push </a:t>
            </a:r>
            <a:r>
              <a:rPr lang="hy-AM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անել լոկալ ռեպոն </a:t>
            </a:r>
            <a:r>
              <a:rPr lang="en-GB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GitHub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47AF7-4D29-2869-9966-9B2785806913}"/>
              </a:ext>
            </a:extLst>
          </p:cNvPr>
          <p:cNvSpPr txBox="1"/>
          <p:nvPr/>
        </p:nvSpPr>
        <p:spPr>
          <a:xfrm>
            <a:off x="209549" y="1613118"/>
            <a:ext cx="1177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>
                <a:solidFill>
                  <a:schemeClr val="bg1"/>
                </a:solidFill>
              </a:rPr>
              <a:t>Քանի որ մենք արդեն ստեղծել ենք տեղական </a:t>
            </a:r>
            <a:r>
              <a:rPr lang="en-GB" dirty="0">
                <a:solidFill>
                  <a:schemeClr val="bg1"/>
                </a:solidFill>
              </a:rPr>
              <a:t>Git </a:t>
            </a:r>
            <a:r>
              <a:rPr lang="hy-AM" dirty="0">
                <a:solidFill>
                  <a:schemeClr val="bg1"/>
                </a:solidFill>
              </a:rPr>
              <a:t>ռեպո, մենք պատրաստվում ենք այն ուղարկել </a:t>
            </a:r>
            <a:r>
              <a:rPr lang="en-GB" dirty="0">
                <a:solidFill>
                  <a:schemeClr val="bg1"/>
                </a:solidFill>
              </a:rPr>
              <a:t>GitHub.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187464-3247-659A-FE0D-4F71BB9C3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51" y="2672844"/>
            <a:ext cx="6096000" cy="179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26E3BF-7836-B586-EFDD-5F7869486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51" y="4875551"/>
            <a:ext cx="75057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0CDF1-76B1-1399-859F-7A4C6931E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507" y="2668724"/>
            <a:ext cx="5149944" cy="1790699"/>
          </a:xfrm>
          <a:prstGeom prst="rect">
            <a:avLst/>
          </a:prstGeom>
        </p:spPr>
      </p:pic>
      <p:pic>
        <p:nvPicPr>
          <p:cNvPr id="3" name="Picture 2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B617E69B-FF1E-3BA8-699D-1605C804D9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206" y="6355079"/>
            <a:ext cx="1002794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1950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3CC9-FC1F-40F3-AE39-AE7991D1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Git Fetch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47AF7-4D29-2869-9966-9B2785806913}"/>
              </a:ext>
            </a:extLst>
          </p:cNvPr>
          <p:cNvSpPr txBox="1"/>
          <p:nvPr/>
        </p:nvSpPr>
        <p:spPr>
          <a:xfrm>
            <a:off x="209549" y="1613118"/>
            <a:ext cx="1177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fetch-</a:t>
            </a:r>
            <a:r>
              <a:rPr lang="hy-AM" dirty="0">
                <a:solidFill>
                  <a:schemeClr val="bg1"/>
                </a:solidFill>
              </a:rPr>
              <a:t>ը ստանում է հետևվող մասնաճյուղի/ռեպոյի փոփոխությունների ամբողջ պատմությունը: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201DF-04F8-4CD1-C1A8-A26E122F6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7" y="2381429"/>
            <a:ext cx="657225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9E74B8-0259-57A9-8D12-81EDE9781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67" y="4685408"/>
            <a:ext cx="7953375" cy="1514475"/>
          </a:xfrm>
          <a:prstGeom prst="rect">
            <a:avLst/>
          </a:prstGeom>
        </p:spPr>
      </p:pic>
      <p:pic>
        <p:nvPicPr>
          <p:cNvPr id="3" name="Picture 2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AB6FDAED-B1A7-E4A4-8890-7BBD729E7C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206" y="6355079"/>
            <a:ext cx="1002794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3103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3CC9-FC1F-40F3-AE39-AE7991D1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Git Merge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47AF7-4D29-2869-9966-9B2785806913}"/>
              </a:ext>
            </a:extLst>
          </p:cNvPr>
          <p:cNvSpPr txBox="1"/>
          <p:nvPr/>
        </p:nvSpPr>
        <p:spPr>
          <a:xfrm>
            <a:off x="209549" y="1613118"/>
            <a:ext cx="1177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Merg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hy-AM" dirty="0">
                <a:solidFill>
                  <a:schemeClr val="bg1"/>
                </a:solidFill>
              </a:rPr>
              <a:t>ը միավորում է ընթացիկ ճյուղը` նշված ճյուղի հետ: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hy-AM" dirty="0">
                <a:solidFill>
                  <a:schemeClr val="bg1"/>
                </a:solidFill>
              </a:rPr>
              <a:t>Մենք հաստատել ենք, որ թարմացումները սպասվածի նման են, և մենք կարող ենք միավորել մեր ընթացիկ մասնաճյուղը (</a:t>
            </a:r>
            <a:r>
              <a:rPr lang="en-GB" dirty="0">
                <a:solidFill>
                  <a:schemeClr val="bg1"/>
                </a:solidFill>
              </a:rPr>
              <a:t>master</a:t>
            </a:r>
            <a:r>
              <a:rPr lang="hy-AM" dirty="0">
                <a:solidFill>
                  <a:schemeClr val="bg1"/>
                </a:solidFill>
              </a:rPr>
              <a:t>) </a:t>
            </a:r>
            <a:r>
              <a:rPr lang="en-GB" dirty="0">
                <a:solidFill>
                  <a:schemeClr val="bg1"/>
                </a:solidFill>
              </a:rPr>
              <a:t>origin/master(</a:t>
            </a:r>
            <a:r>
              <a:rPr lang="en-GB" dirty="0" err="1">
                <a:solidFill>
                  <a:schemeClr val="bg1"/>
                </a:solidFill>
              </a:rPr>
              <a:t>github</a:t>
            </a:r>
            <a:r>
              <a:rPr lang="en-GB" dirty="0">
                <a:solidFill>
                  <a:schemeClr val="bg1"/>
                </a:solidFill>
              </a:rPr>
              <a:t>) </a:t>
            </a:r>
            <a:r>
              <a:rPr lang="hy-AM" dirty="0">
                <a:solidFill>
                  <a:schemeClr val="bg1"/>
                </a:solidFill>
              </a:rPr>
              <a:t>հետ.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0FC21-A2EC-1650-9C17-C135CE411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31" y="3429000"/>
            <a:ext cx="5676900" cy="1247775"/>
          </a:xfrm>
          <a:prstGeom prst="rect">
            <a:avLst/>
          </a:prstGeom>
        </p:spPr>
      </p:pic>
      <p:pic>
        <p:nvPicPr>
          <p:cNvPr id="3" name="Picture 2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6F88285C-921C-E8FB-2794-C31A877665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206" y="6355079"/>
            <a:ext cx="1002794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3945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3CC9-FC1F-40F3-AE39-AE7991D1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Git Pull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47AF7-4D29-2869-9966-9B2785806913}"/>
              </a:ext>
            </a:extLst>
          </p:cNvPr>
          <p:cNvSpPr txBox="1"/>
          <p:nvPr/>
        </p:nvSpPr>
        <p:spPr>
          <a:xfrm>
            <a:off x="209549" y="1613118"/>
            <a:ext cx="11772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>
                <a:solidFill>
                  <a:schemeClr val="bg1"/>
                </a:solidFill>
              </a:rPr>
              <a:t>Բայց ի՞նչ, եթե դուք պարզապես ցանկանում եք թարմացնել ձեր տեղական շտեմարանը՝ առանց անցնելու այդ բոլոր քայլերը: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pull-</a:t>
            </a:r>
            <a:r>
              <a:rPr lang="hy-AM" dirty="0">
                <a:solidFill>
                  <a:schemeClr val="bg1"/>
                </a:solidFill>
              </a:rPr>
              <a:t>ը </a:t>
            </a:r>
            <a:r>
              <a:rPr lang="en-US" dirty="0">
                <a:solidFill>
                  <a:schemeClr val="bg1"/>
                </a:solidFill>
              </a:rPr>
              <a:t>fetch</a:t>
            </a:r>
            <a:r>
              <a:rPr lang="hy-AM" dirty="0">
                <a:solidFill>
                  <a:schemeClr val="bg1"/>
                </a:solidFill>
              </a:rPr>
              <a:t> և </a:t>
            </a:r>
            <a:r>
              <a:rPr lang="en-US" dirty="0">
                <a:solidFill>
                  <a:schemeClr val="bg1"/>
                </a:solidFill>
              </a:rPr>
              <a:t>merge</a:t>
            </a:r>
            <a:r>
              <a:rPr lang="hy-AM" dirty="0">
                <a:solidFill>
                  <a:schemeClr val="bg1"/>
                </a:solidFill>
              </a:rPr>
              <a:t> համադրություն է: Այն օգտագործվում է բոլոր փոփոխությունները հեռավոր պահոցից դեպի այն մասնաճյուղը, որի վրա աշխատում եք: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EE3F1-89C3-21F5-1752-41412B2F7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17" y="3280976"/>
            <a:ext cx="6972300" cy="2800350"/>
          </a:xfrm>
          <a:prstGeom prst="rect">
            <a:avLst/>
          </a:prstGeom>
        </p:spPr>
      </p:pic>
      <p:pic>
        <p:nvPicPr>
          <p:cNvPr id="3" name="Picture 2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BEDEBCF3-7B66-502D-97DC-34BB33AD58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206" y="6355079"/>
            <a:ext cx="1002794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6850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DDE58119-61B2-F926-903B-1D7037F0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Հարցե՞ր</a:t>
            </a:r>
          </a:p>
        </p:txBody>
      </p:sp>
      <p:pic>
        <p:nvPicPr>
          <p:cNvPr id="2" name="Picture 1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49FA5C88-50FA-B81E-7A96-EC40D12C9E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206" y="6355079"/>
            <a:ext cx="1002794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7894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43CC9-FC1F-40F3-AE39-AE7991D1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>
                <a:solidFill>
                  <a:schemeClr val="bg1"/>
                </a:solidFill>
                <a:effectLst/>
              </a:rPr>
              <a:t>Հավելյալ գրականություն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53FE8D-2E17-660C-7FF8-554E9D157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" r="6" b="9723"/>
          <a:stretch/>
        </p:blipFill>
        <p:spPr bwMode="auto">
          <a:xfrm>
            <a:off x="827088" y="1498600"/>
            <a:ext cx="5260975" cy="467677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0EAC7AFE-68C0-41EB-A1C7-108E60D7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8" y="4795537"/>
            <a:ext cx="5260975" cy="1410656"/>
            <a:chOff x="827088" y="4795537"/>
            <a:chExt cx="5260975" cy="1410656"/>
          </a:xfrm>
        </p:grpSpPr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127393A7-D6DA-410B-8699-AA56B57BF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8EC44C88-69E3-42EE-86E8-9B45F712B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BD47AF7-4D29-2869-9966-9B2785806913}"/>
              </a:ext>
            </a:extLst>
          </p:cNvPr>
          <p:cNvSpPr txBox="1"/>
          <p:nvPr/>
        </p:nvSpPr>
        <p:spPr>
          <a:xfrm>
            <a:off x="6705600" y="3146400"/>
            <a:ext cx="5380892" cy="26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>
                    <a:alpha val="80000"/>
                  </a:schemeClr>
                </a:solidFill>
                <a:hlinkClick r:id="rId5"/>
              </a:rPr>
              <a:t>https://product.hubspot.com/blog/git-and-github-tutorial-for-beginners</a:t>
            </a:r>
            <a:endParaRPr lang="en-US" sz="13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>
                    <a:alpha val="80000"/>
                  </a:schemeClr>
                </a:solidFill>
                <a:hlinkClick r:id="rId6"/>
              </a:rPr>
              <a:t>https://rogerdudler.github.io/git-guide/</a:t>
            </a:r>
            <a:endParaRPr lang="en-US" sz="13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>
                    <a:alpha val="80000"/>
                  </a:schemeClr>
                </a:solidFill>
                <a:hlinkClick r:id="rId7"/>
              </a:rPr>
              <a:t>https://ohshitgit.com/</a:t>
            </a:r>
            <a:endParaRPr lang="en-US" sz="13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>
                    <a:alpha val="80000"/>
                  </a:schemeClr>
                </a:solidFill>
                <a:hlinkClick r:id="rId8"/>
              </a:rPr>
              <a:t>https://www.youtube.com/watch?v=tRZGeaHPoaw</a:t>
            </a:r>
            <a:endParaRPr lang="en-US" sz="13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>
                    <a:alpha val="80000"/>
                  </a:schemeClr>
                </a:solidFill>
                <a:hlinkClick r:id="rId9"/>
              </a:rPr>
              <a:t>https://www.youtube.com/watch?v=iv8rSLsi1xo</a:t>
            </a:r>
            <a:endParaRPr lang="en-US" sz="13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3" name="Picture 2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BEDEBCF3-7B66-502D-97DC-34BB33AD58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206" y="6355079"/>
            <a:ext cx="1002794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537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43CC9-FC1F-40F3-AE39-AE7991D1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Ին՞չ ենք նայելու այս շաբաթ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A59BE-2539-CD2A-A861-FE90BD0FA6D3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Ին՞չ է git-ը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Ինչպե ՞ս տեղադրել git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Ին՞չ է github-ը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Ինչպե ՞ս սարքել github repo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git-ի հրամանները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Հավելյալ գրականություն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3074" name="Picture 2" descr="ProfHacker: Resources for Learning Git and GitHub">
            <a:extLst>
              <a:ext uri="{FF2B5EF4-FFF2-40B4-BE49-F238E27FC236}">
                <a16:creationId xmlns:a16="http://schemas.microsoft.com/office/drawing/2014/main" id="{23AC41AA-8F02-C999-E376-FA12891A8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2614" y="643469"/>
            <a:ext cx="5571062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ED180CAB-C458-5BF8-C8F6-E6E5B41621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206" y="6355079"/>
            <a:ext cx="1002794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764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3CC9-FC1F-40F3-AE39-AE7991D1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chemeClr val="bg1"/>
                </a:solidFill>
                <a:cs typeface="Calibri Light"/>
              </a:rPr>
              <a:t>Ի՞նչ է </a:t>
            </a:r>
            <a:r>
              <a:rPr lang="en-GB" dirty="0">
                <a:solidFill>
                  <a:schemeClr val="bg1"/>
                </a:solidFill>
                <a:cs typeface="Calibri Light"/>
              </a:rPr>
              <a:t>Git(Version Control)-</a:t>
            </a:r>
            <a:r>
              <a:rPr lang="hy-AM" dirty="0">
                <a:solidFill>
                  <a:schemeClr val="bg1"/>
                </a:solidFill>
                <a:cs typeface="Calibri Light"/>
              </a:rPr>
              <a:t>ը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AB864F-F799-7542-93CC-8E818267D7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3478" y="1254123"/>
          <a:ext cx="7412865" cy="5416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8AB0A37-E460-D293-69D2-FB1198F13A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5636" y="2632302"/>
            <a:ext cx="4582886" cy="2784786"/>
          </a:xfrm>
          <a:prstGeom prst="rect">
            <a:avLst/>
          </a:prstGeom>
        </p:spPr>
      </p:pic>
      <p:pic>
        <p:nvPicPr>
          <p:cNvPr id="3" name="Picture 2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ED180CAB-C458-5BF8-C8F6-E6E5B416215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206" y="6355079"/>
            <a:ext cx="1002794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875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1FD993-2588-449B-B944-403F60C6B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964" y="1451491"/>
            <a:ext cx="8474494" cy="470165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3A40A9-28A7-429F-A480-36738764F462}"/>
              </a:ext>
            </a:extLst>
          </p:cNvPr>
          <p:cNvSpPr/>
          <p:nvPr/>
        </p:nvSpPr>
        <p:spPr>
          <a:xfrm>
            <a:off x="6672746" y="3971304"/>
            <a:ext cx="1948740" cy="452908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4E79E-F9AC-4823-B3CA-1D567BA7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080"/>
            <a:ext cx="10515600" cy="763745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cs typeface="Calibri Light"/>
              </a:rPr>
              <a:t>Git Install (Windows)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5B52D-9312-5104-ED4C-F38DE4C98195}"/>
              </a:ext>
            </a:extLst>
          </p:cNvPr>
          <p:cNvSpPr txBox="1"/>
          <p:nvPr/>
        </p:nvSpPr>
        <p:spPr>
          <a:xfrm>
            <a:off x="1111827" y="1082159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https://sourceforge.net/projects/git-osx-installer/files/</a:t>
            </a:r>
          </a:p>
        </p:txBody>
      </p:sp>
      <p:pic>
        <p:nvPicPr>
          <p:cNvPr id="3" name="Picture 2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75BA1E9F-ADF4-76BF-8B27-A1455949AF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206" y="6355079"/>
            <a:ext cx="1002794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130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A20A13-4910-48D5-574B-1BA94CF95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136" y="1619450"/>
            <a:ext cx="8729239" cy="473547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3A40A9-28A7-429F-A480-36738764F462}"/>
              </a:ext>
            </a:extLst>
          </p:cNvPr>
          <p:cNvSpPr/>
          <p:nvPr/>
        </p:nvSpPr>
        <p:spPr>
          <a:xfrm>
            <a:off x="2557946" y="4218023"/>
            <a:ext cx="3206040" cy="452908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4E79E-F9AC-4823-B3CA-1D567BA7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080"/>
            <a:ext cx="10515600" cy="763745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cs typeface="Calibri Light"/>
              </a:rPr>
              <a:t>Git Install (Mac)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5B52D-9312-5104-ED4C-F38DE4C98195}"/>
              </a:ext>
            </a:extLst>
          </p:cNvPr>
          <p:cNvSpPr txBox="1"/>
          <p:nvPr/>
        </p:nvSpPr>
        <p:spPr>
          <a:xfrm>
            <a:off x="1111827" y="1082159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https://sourceforge.net/projects/git-osx-installer/files/</a:t>
            </a:r>
          </a:p>
        </p:txBody>
      </p:sp>
      <p:pic>
        <p:nvPicPr>
          <p:cNvPr id="3" name="Picture 2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E1A72CE1-FBFF-905F-7BBE-9474070AF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206" y="6355079"/>
            <a:ext cx="1002794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940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3CC9-FC1F-40F3-AE39-AE7991D1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chemeClr val="bg1"/>
                </a:solidFill>
                <a:cs typeface="Calibri Light"/>
              </a:rPr>
              <a:t>Ի՞նչ է </a:t>
            </a:r>
            <a:r>
              <a:rPr lang="en-GB" dirty="0" err="1">
                <a:solidFill>
                  <a:schemeClr val="bg1"/>
                </a:solidFill>
                <a:cs typeface="Calibri Light"/>
              </a:rPr>
              <a:t>Github</a:t>
            </a:r>
            <a:r>
              <a:rPr lang="en-GB" dirty="0">
                <a:solidFill>
                  <a:schemeClr val="bg1"/>
                </a:solidFill>
                <a:cs typeface="Calibri Light"/>
              </a:rPr>
              <a:t>-</a:t>
            </a:r>
            <a:r>
              <a:rPr lang="hy-AM" dirty="0">
                <a:solidFill>
                  <a:schemeClr val="bg1"/>
                </a:solidFill>
                <a:cs typeface="Calibri Light"/>
              </a:rPr>
              <a:t>ը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AB864F-F799-7542-93CC-8E818267D7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991604"/>
              </p:ext>
            </p:extLst>
          </p:nvPr>
        </p:nvGraphicFramePr>
        <p:xfrm>
          <a:off x="73478" y="1254123"/>
          <a:ext cx="7412865" cy="5416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4FF4F3D-2A5D-D222-A229-2682E3D7BA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6352" y="2266156"/>
            <a:ext cx="4802170" cy="3138601"/>
          </a:xfrm>
          <a:prstGeom prst="rect">
            <a:avLst/>
          </a:prstGeom>
        </p:spPr>
      </p:pic>
      <p:pic>
        <p:nvPicPr>
          <p:cNvPr id="3" name="Picture 2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79FDC97E-07C0-D164-6520-28A25475869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206" y="6355079"/>
            <a:ext cx="1002794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145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3CC9-FC1F-40F3-AE39-AE7991D1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chemeClr val="bg1"/>
                </a:solidFill>
                <a:cs typeface="Calibri Light"/>
              </a:rPr>
              <a:t>Ինչպե ՞ս սարքել նոր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github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 repo 1</a:t>
            </a:r>
            <a:r>
              <a:rPr lang="hy-AM" dirty="0">
                <a:solidFill>
                  <a:schemeClr val="bg1"/>
                </a:solidFill>
                <a:cs typeface="Calibri Light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F7C63-44B7-39DD-38B1-569943475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7" y="1517196"/>
            <a:ext cx="3149188" cy="483788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C876D5-184D-5658-619F-77342A4A10B8}"/>
              </a:ext>
            </a:extLst>
          </p:cNvPr>
          <p:cNvSpPr/>
          <p:nvPr/>
        </p:nvSpPr>
        <p:spPr>
          <a:xfrm>
            <a:off x="2770217" y="2264969"/>
            <a:ext cx="862890" cy="452908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5F2381-8B77-D2E2-AA33-A9FC4284E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428" y="1517196"/>
            <a:ext cx="6652089" cy="483788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9CECDD-96FB-42CC-6D0A-047E84200236}"/>
              </a:ext>
            </a:extLst>
          </p:cNvPr>
          <p:cNvSpPr/>
          <p:nvPr/>
        </p:nvSpPr>
        <p:spPr>
          <a:xfrm>
            <a:off x="6063828" y="3900499"/>
            <a:ext cx="2345385" cy="369422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0390A9-E6BA-5805-838B-B34E64AC213E}"/>
              </a:ext>
            </a:extLst>
          </p:cNvPr>
          <p:cNvSpPr/>
          <p:nvPr/>
        </p:nvSpPr>
        <p:spPr>
          <a:xfrm>
            <a:off x="4680661" y="5421992"/>
            <a:ext cx="4275560" cy="452908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C45841A8-C558-880C-BC05-2B270BAB70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206" y="6355079"/>
            <a:ext cx="1002794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021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3CC9-FC1F-40F3-AE39-AE7991D1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chemeClr val="bg1"/>
                </a:solidFill>
                <a:cs typeface="Calibri Light"/>
              </a:rPr>
              <a:t>Ինչպե ՞ս սարքել նոր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github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 repo 2</a:t>
            </a:r>
            <a:r>
              <a:rPr lang="hy-AM" dirty="0">
                <a:solidFill>
                  <a:schemeClr val="bg1"/>
                </a:solidFill>
                <a:cs typeface="Calibri Light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AEB40-860A-7F85-3D44-55CA5EA97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823" y="1462984"/>
            <a:ext cx="9360354" cy="5215492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CD84989-AB88-ED82-B933-59AB1AAF5E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899501"/>
              </p:ext>
            </p:extLst>
          </p:nvPr>
        </p:nvGraphicFramePr>
        <p:xfrm>
          <a:off x="4433207" y="2979965"/>
          <a:ext cx="614302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6EAB479-2B6B-F7FD-ADE0-28DA54139B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1048943"/>
              </p:ext>
            </p:extLst>
          </p:nvPr>
        </p:nvGraphicFramePr>
        <p:xfrm>
          <a:off x="4433207" y="5131819"/>
          <a:ext cx="553869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3" name="Picture 2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43643AF2-AFB2-ED01-86FF-B95E32A061D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206" y="6355079"/>
            <a:ext cx="1002794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610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3CC9-FC1F-40F3-AE39-AE7991D1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chemeClr val="bg1"/>
                </a:solidFill>
                <a:cs typeface="Calibri Light"/>
              </a:rPr>
              <a:t>Օգտագործելով </a:t>
            </a:r>
            <a:r>
              <a:rPr lang="en-GB" dirty="0">
                <a:solidFill>
                  <a:schemeClr val="bg1"/>
                </a:solidFill>
                <a:cs typeface="Calibri Light"/>
              </a:rPr>
              <a:t>Git </a:t>
            </a:r>
            <a:r>
              <a:rPr lang="hy-AM" dirty="0">
                <a:solidFill>
                  <a:schemeClr val="bg1"/>
                </a:solidFill>
                <a:cs typeface="Calibri Light"/>
              </a:rPr>
              <a:t>հրամանի տողով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4BEDAF-0454-01F9-38CD-6A1A62A768AA}"/>
              </a:ext>
            </a:extLst>
          </p:cNvPr>
          <p:cNvSpPr txBox="1">
            <a:spLocks/>
          </p:cNvSpPr>
          <p:nvPr/>
        </p:nvSpPr>
        <p:spPr>
          <a:xfrm>
            <a:off x="838200" y="2914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y-AM" dirty="0">
                <a:solidFill>
                  <a:schemeClr val="bg1"/>
                </a:solidFill>
                <a:cs typeface="Calibri Light"/>
              </a:rPr>
              <a:t>Կարգավորել </a:t>
            </a:r>
            <a:r>
              <a:rPr lang="en-GB" dirty="0">
                <a:solidFill>
                  <a:schemeClr val="bg1"/>
                </a:solidFill>
                <a:cs typeface="Calibri Light"/>
              </a:rPr>
              <a:t>Git-</a:t>
            </a:r>
            <a:r>
              <a:rPr lang="hy-AM" dirty="0">
                <a:solidFill>
                  <a:schemeClr val="bg1"/>
                </a:solidFill>
                <a:cs typeface="Calibri Light"/>
              </a:rPr>
              <a:t>ը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949C6F-D8BA-F861-B32B-255F16425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657" y="1950357"/>
            <a:ext cx="43053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77D9B0-34DA-6424-1965-83D9A507E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507" y="4499882"/>
            <a:ext cx="5943600" cy="666750"/>
          </a:xfrm>
          <a:prstGeom prst="rect">
            <a:avLst/>
          </a:prstGeom>
        </p:spPr>
      </p:pic>
      <p:pic>
        <p:nvPicPr>
          <p:cNvPr id="4" name="Picture 3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7CE8A4D9-4C2D-5F61-82C2-06C65508AF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206" y="6355079"/>
            <a:ext cx="1002794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793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758</Words>
  <Application>Microsoft Office PowerPoint</Application>
  <PresentationFormat>Widescreen</PresentationFormat>
  <Paragraphs>85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office theme</vt:lpstr>
      <vt:lpstr>Github-ի Ներածություն</vt:lpstr>
      <vt:lpstr>Ին՞չ ենք նայելու այս շաբաթ</vt:lpstr>
      <vt:lpstr>Ի՞նչ է Git(Version Control)-ը</vt:lpstr>
      <vt:lpstr>Git Install (Windows)</vt:lpstr>
      <vt:lpstr>Git Install (Mac)</vt:lpstr>
      <vt:lpstr>Ի՞նչ է Github-ը</vt:lpstr>
      <vt:lpstr>Ինչպե ՞ս սարքել նոր github repo 1 </vt:lpstr>
      <vt:lpstr>Ինչպե ՞ս սարքել նոր github repo 2 </vt:lpstr>
      <vt:lpstr>Օգտագործելով Git հրամանի տողով</vt:lpstr>
      <vt:lpstr>Init Git</vt:lpstr>
      <vt:lpstr>Git Ստուգել կարգավիճակը</vt:lpstr>
      <vt:lpstr>Git Commit</vt:lpstr>
      <vt:lpstr>Աշխատեք Git Branches-ի հետ</vt:lpstr>
      <vt:lpstr>Push անել լոկալ ռեպոն GitHub</vt:lpstr>
      <vt:lpstr>Git Fetch</vt:lpstr>
      <vt:lpstr>Git Merge</vt:lpstr>
      <vt:lpstr>Git Pull</vt:lpstr>
      <vt:lpstr>Հարցե՞ր</vt:lpstr>
      <vt:lpstr>Հավելյալ գրականություն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2023-03-02T10:57:15Z</dcterms:modified>
</cp:coreProperties>
</file>