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4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5" name="Line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6" name="Line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7" name="Line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8" name="Line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7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8" name="Line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9" name="Line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b="0" sz="44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/>
          <p:nvPr/>
        </p:nvSpPr>
        <p:spPr>
          <a:xfrm>
            <a:off x="458787" y="487362"/>
            <a:ext cx="8448676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458787" y="908050"/>
            <a:ext cx="8448676" cy="0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44569" y="1066787"/>
            <a:ext cx="4924356" cy="1126999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lnSpc>
                <a:spcPts val="3500"/>
              </a:lnSpc>
              <a:defRPr cap="all" sz="3800">
                <a:solidFill>
                  <a:srgbClr val="000000"/>
                </a:solidFill>
                <a:uFillTx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458769" y="2072195"/>
            <a:ext cx="5748357" cy="1343026"/>
          </a:xfrm>
          <a:prstGeom prst="rect">
            <a:avLst/>
          </a:prstGeom>
        </p:spPr>
        <p:txBody>
          <a:bodyPr lIns="0" tIns="0" rIns="0" bIns="0"/>
          <a:lstStyle>
            <a:lvl1pPr marL="174625" indent="-174625" defTabSz="914400">
              <a:lnSpc>
                <a:spcPts val="2400"/>
              </a:lnSpc>
              <a:buSzPct val="69000"/>
              <a:buFont typeface="Lucida Grande"/>
              <a:buChar char="‣"/>
              <a:defRPr b="0" sz="2000">
                <a:solidFill>
                  <a:srgbClr val="000000"/>
                </a:solidFill>
                <a:uFillTx/>
              </a:defRPr>
            </a:lvl1pPr>
            <a:lvl2pPr marL="0" indent="329138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2pPr>
            <a:lvl3pPr marL="0" indent="658277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3pPr>
            <a:lvl4pPr marL="0" indent="987415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4pPr>
            <a:lvl5pPr marL="0" indent="1316552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582397" y="536831"/>
            <a:ext cx="323479" cy="297938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>
              <a:lnSpc>
                <a:spcPts val="2300"/>
              </a:lnSpc>
              <a:defRPr sz="22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8668671" y="4775868"/>
            <a:ext cx="397382" cy="384297"/>
          </a:xfrm>
          <a:prstGeom prst="rect">
            <a:avLst/>
          </a:prstGeom>
        </p:spPr>
        <p:txBody>
          <a:bodyPr lIns="93456" tIns="93456" rIns="93456" bIns="93456" anchor="ctr"/>
          <a:lstStyle>
            <a:lvl1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Text"/>
          <p:cNvSpPr txBox="1"/>
          <p:nvPr>
            <p:ph type="title"/>
          </p:nvPr>
        </p:nvSpPr>
        <p:spPr>
          <a:xfrm>
            <a:off x="475297" y="210555"/>
            <a:ext cx="8412481" cy="876454"/>
          </a:xfrm>
          <a:prstGeom prst="rect">
            <a:avLst/>
          </a:prstGeom>
        </p:spPr>
        <p:txBody>
          <a:bodyPr lIns="93456" tIns="93456" rIns="93456" bIns="93456" anchor="ctr">
            <a:normAutofit fontScale="100000" lnSpcReduction="0"/>
          </a:bodyPr>
          <a:lstStyle>
            <a:lvl1pPr algn="ctr" defTabSz="934719">
              <a:lnSpc>
                <a:spcPct val="100000"/>
              </a:lnSpc>
              <a:defRPr b="0" sz="44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7" name="Body Level One…"/>
          <p:cNvSpPr txBox="1"/>
          <p:nvPr>
            <p:ph type="body" idx="1"/>
          </p:nvPr>
        </p:nvSpPr>
        <p:spPr>
          <a:xfrm>
            <a:off x="475297" y="1226819"/>
            <a:ext cx="8412481" cy="3469935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marL="342900" indent="-139700" defTabSz="934719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b="0" sz="32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58371" indent="-123371" defTabSz="934719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–"/>
              <a:defRPr b="0" sz="32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68400" indent="-101600" defTabSz="934719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b="0" sz="32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1160" indent="-162560" defTabSz="934719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–"/>
              <a:defRPr b="0" sz="32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18360" indent="-162560" defTabSz="934719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»"/>
              <a:defRPr b="0" sz="32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621805" y="4877579"/>
            <a:ext cx="265973" cy="271232"/>
          </a:xfrm>
          <a:prstGeom prst="rect">
            <a:avLst/>
          </a:prstGeom>
        </p:spPr>
        <p:txBody>
          <a:bodyPr lIns="46715" tIns="46715" rIns="46715" bIns="46715" anchor="ctr"/>
          <a:lstStyle>
            <a:lvl1pPr algn="r" defTabSz="934719">
              <a:defRPr b="0" sz="12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dy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Text"/>
          <p:cNvSpPr txBox="1"/>
          <p:nvPr>
            <p:ph type="title"/>
          </p:nvPr>
        </p:nvSpPr>
        <p:spPr>
          <a:xfrm>
            <a:off x="335329" y="529076"/>
            <a:ext cx="8594335" cy="469508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934719">
              <a:lnSpc>
                <a:spcPct val="100000"/>
              </a:lnSpc>
              <a:defRPr b="0" sz="2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6" name="Body Level One…"/>
          <p:cNvSpPr txBox="1"/>
          <p:nvPr>
            <p:ph type="body" idx="1"/>
          </p:nvPr>
        </p:nvSpPr>
        <p:spPr>
          <a:xfrm>
            <a:off x="335329" y="961911"/>
            <a:ext cx="8548028" cy="3859401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marL="0" indent="0" defTabSz="934719"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indent="0" defTabSz="934719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indent="0" defTabSz="934719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indent="0" defTabSz="934719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indent="0" defTabSz="934719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7" name="Shape 59" descr="Shape 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4525750" y="4711972"/>
            <a:ext cx="2181015" cy="322460"/>
          </a:xfrm>
          <a:prstGeom prst="rect">
            <a:avLst/>
          </a:prstGeom>
        </p:spPr>
        <p:txBody>
          <a:bodyPr lIns="93456" tIns="93456" rIns="93456" bIns="93456" anchor="ctr"/>
          <a:lstStyle>
            <a:lvl1pPr algn="r" defTabSz="934719">
              <a:defRPr b="0" sz="1000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/>
          <p:nvPr>
            <p:ph type="title"/>
          </p:nvPr>
        </p:nvSpPr>
        <p:spPr>
          <a:xfrm>
            <a:off x="326563" y="454914"/>
            <a:ext cx="8709949" cy="585428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934719">
              <a:lnSpc>
                <a:spcPct val="100000"/>
              </a:lnSpc>
              <a:defRPr sz="2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idx="1"/>
          </p:nvPr>
        </p:nvSpPr>
        <p:spPr>
          <a:xfrm>
            <a:off x="326563" y="1178085"/>
            <a:ext cx="8709949" cy="3492321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 typeface="Helvetica"/>
              <a:buChar char="●"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 typeface="Helvetica"/>
              <a:buChar char="○"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 typeface="Helvetica"/>
              <a:buChar char="■"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 typeface="Helvetica"/>
              <a:buChar char="●"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 typeface="Helvetica"/>
              <a:buChar char="○"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8668671" y="4775868"/>
            <a:ext cx="397382" cy="384297"/>
          </a:xfrm>
          <a:prstGeom prst="rect">
            <a:avLst/>
          </a:prstGeom>
        </p:spPr>
        <p:txBody>
          <a:bodyPr lIns="93456" tIns="93456" rIns="93456" bIns="93456" anchor="ctr"/>
          <a:lstStyle>
            <a:lvl1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xfrm>
            <a:off x="326563" y="454914"/>
            <a:ext cx="8709949" cy="585428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934719">
              <a:lnSpc>
                <a:spcPct val="100000"/>
              </a:lnSpc>
              <a:defRPr b="0" sz="2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xfrm>
            <a:off x="326563" y="1178085"/>
            <a:ext cx="8709949" cy="3492321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Char char="●"/>
              <a:defRPr b="0" sz="1800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buChar char="○"/>
              <a:defRPr b="0" sz="1800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buChar char="■"/>
              <a:defRPr b="0" sz="1800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buChar char="●"/>
              <a:defRPr b="0" sz="1800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indent="0" defTabSz="93471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buChar char="○"/>
              <a:defRPr b="0" sz="1800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8668671" y="4775868"/>
            <a:ext cx="397382" cy="384297"/>
          </a:xfrm>
          <a:prstGeom prst="rect">
            <a:avLst/>
          </a:prstGeom>
        </p:spPr>
        <p:txBody>
          <a:bodyPr lIns="93456" tIns="93456" rIns="93456" bIns="93456" anchor="ctr"/>
          <a:lstStyle>
            <a:lvl1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4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5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6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59" name="image.tiff" descr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69" name="image.tiff" descr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81" name="image.tiff" descr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3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93" name="image.tiff" descr="image.tiff"/>
          <p:cNvPicPr>
            <a:picLocks noChangeAspect="0"/>
          </p:cNvPicPr>
          <p:nvPr/>
        </p:nvPicPr>
        <p:blipFill>
          <a:blip r:embed="rId2">
            <a:extLst/>
          </a:blip>
          <a:srcRect l="0" t="2653" r="0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5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r2d3.us/visual-intro-to-machine-learning-part-1/" TargetMode="External"/><Relationship Id="rId3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hyperlink" Target="http://www.nytimes.com/imagepages/2008/04/16/us/20080416_OBAMA_GRAPHIC.html" TargetMode="External"/><Relationship Id="rId4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www.r2d3.us/visual-intro-to-machine-learning-part-1/" TargetMode="External"/><Relationship Id="rId3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hyperlink" Target="https://archive.ics.uci.edu/ml/machine-learning-databases/iris/iris.data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hyperlink" Target="http://scikit-learn.org/stable/modules/tree.html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hyperlink" Target="http://scikit-learn.org/stable/auto_examples/tree/plot_tree_regression.html" TargetMode="External"/><Relationship Id="rId4" Type="http://schemas.openxmlformats.org/officeDocument/2006/relationships/image" Target="../media/image1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scikit-learn.org/stable/modules/tree.html" TargetMode="External"/><Relationship Id="rId3" Type="http://schemas.openxmlformats.org/officeDocument/2006/relationships/hyperlink" Target="http://scikit-learn.org/stable/modules/generated/sklearn.tree.DecisionTreeClassifier.html#examples-using-sklearn-tree-decisiontreeclassifier" TargetMode="External"/><Relationship Id="rId4" Type="http://schemas.openxmlformats.org/officeDocument/2006/relationships/image" Target="../media/image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hyperlink" Target="https://www.cia.gov/library/center-for-the-study-of-intelligence/kent-csi/vol18no4/html/v18i4a03p_0001.htm" TargetMode="External"/><Relationship Id="rId4" Type="http://schemas.openxmlformats.org/officeDocument/2006/relationships/hyperlink" Target="https://www.amazon.com/Master-Algorithm-Ultimate-Learning-Machine/dp/0465065708" TargetMode="Externa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youtu.be/QHOazyP-YlM" TargetMode="External"/><Relationship Id="rId3" Type="http://schemas.openxmlformats.org/officeDocument/2006/relationships/hyperlink" Target="https://cloud.google.com/" TargetMode="Externa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217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DATA SCIENCE…"/>
          <p:cNvSpPr txBox="1"/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defRPr sz="8200"/>
            </a:pPr>
            <a:r>
              <a:t>DATA SCIENCE</a:t>
            </a:r>
          </a:p>
          <a:p>
            <a:pPr>
              <a:lnSpc>
                <a:spcPct val="90000"/>
              </a:lnSpc>
              <a:defRPr sz="4100"/>
            </a:pPr>
            <a:r>
              <a:t>Week 6 - Decision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DECISION TREES - HOW IT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</a:t>
            </a:r>
            <a:r>
              <a:rPr i="1">
                <a:solidFill>
                  <a:schemeClr val="accent2"/>
                </a:solidFill>
              </a:rPr>
              <a:t>HOW IT WORKS</a:t>
            </a:r>
          </a:p>
        </p:txBody>
      </p:sp>
      <p:sp>
        <p:nvSpPr>
          <p:cNvPr id="285" name="Scans for a feature to split on that results in the greatest separation between classes in the resulting node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Scans for a feature to split on that results in the greatest separation between classes in the resulting nodes.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DECISION TREES - HOW IT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301" y="1730337"/>
            <a:ext cx="4607344" cy="346719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Line"/>
          <p:cNvSpPr/>
          <p:nvPr/>
        </p:nvSpPr>
        <p:spPr>
          <a:xfrm flipH="1">
            <a:off x="6198214" y="3939201"/>
            <a:ext cx="533503" cy="235514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5" name="Line"/>
          <p:cNvSpPr/>
          <p:nvPr/>
        </p:nvSpPr>
        <p:spPr>
          <a:xfrm flipH="1">
            <a:off x="4404053" y="1330680"/>
            <a:ext cx="508071" cy="508072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6" name="Equal ratio of target classes…"/>
          <p:cNvSpPr txBox="1"/>
          <p:nvPr/>
        </p:nvSpPr>
        <p:spPr>
          <a:xfrm>
            <a:off x="4957683" y="960437"/>
            <a:ext cx="191840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b="0" sz="1800">
                <a:uFillTx/>
              </a:defRPr>
            </a:pPr>
            <a:r>
              <a:t>Equal ratio of target classes</a:t>
            </a:r>
          </a:p>
          <a:p>
            <a:pPr algn="l" defTabSz="914400">
              <a:defRPr b="0" sz="1800">
                <a:uFillTx/>
              </a:defRPr>
            </a:pPr>
            <a:r>
              <a:t>50:50</a:t>
            </a:r>
          </a:p>
        </p:txBody>
      </p:sp>
      <p:sp>
        <p:nvSpPr>
          <p:cNvPr id="297" name="High purity…"/>
          <p:cNvSpPr txBox="1"/>
          <p:nvPr/>
        </p:nvSpPr>
        <p:spPr>
          <a:xfrm>
            <a:off x="6794440" y="3549270"/>
            <a:ext cx="138753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b="0" sz="1800">
                <a:uFillTx/>
              </a:defRPr>
            </a:pPr>
            <a:r>
              <a:t>High purity</a:t>
            </a:r>
          </a:p>
          <a:p>
            <a:pPr algn="l" defTabSz="914400">
              <a:defRPr b="0" sz="1800">
                <a:uFillTx/>
              </a:defRPr>
            </a:pPr>
            <a:r>
              <a:t>of class 1</a:t>
            </a:r>
          </a:p>
        </p:txBody>
      </p:sp>
      <p:sp>
        <p:nvSpPr>
          <p:cNvPr id="298" name="Line"/>
          <p:cNvSpPr/>
          <p:nvPr/>
        </p:nvSpPr>
        <p:spPr>
          <a:xfrm>
            <a:off x="2067980" y="3936484"/>
            <a:ext cx="583826" cy="237003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9" name="High purity…"/>
          <p:cNvSpPr txBox="1"/>
          <p:nvPr/>
        </p:nvSpPr>
        <p:spPr>
          <a:xfrm>
            <a:off x="603404" y="3549270"/>
            <a:ext cx="138753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b="0" sz="1800">
                <a:uFillTx/>
              </a:defRPr>
            </a:pPr>
            <a:r>
              <a:t>High purity</a:t>
            </a:r>
          </a:p>
          <a:p>
            <a:pPr algn="l" defTabSz="914400">
              <a:defRPr b="0" sz="1800">
                <a:uFillTx/>
              </a:defRPr>
            </a:pPr>
            <a:r>
              <a:t>of class 0</a:t>
            </a:r>
          </a:p>
        </p:txBody>
      </p:sp>
      <p:sp>
        <p:nvSpPr>
          <p:cNvPr id="300" name="The Gini Index"/>
          <p:cNvSpPr txBox="1"/>
          <p:nvPr/>
        </p:nvSpPr>
        <p:spPr>
          <a:xfrm>
            <a:off x="2119822" y="931227"/>
            <a:ext cx="21267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Gini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3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4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DECISION TREES - HOW IT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308" name="Scans for a feature to split on that results in the greatest separation between classes in the resulting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1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DECISION TREES - HOW IT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21" y="1235131"/>
            <a:ext cx="3935204" cy="3809229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Line"/>
          <p:cNvSpPr/>
          <p:nvPr/>
        </p:nvSpPr>
        <p:spPr>
          <a:xfrm flipH="1">
            <a:off x="4987982" y="1962836"/>
            <a:ext cx="670354" cy="1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8" name="Line"/>
          <p:cNvSpPr/>
          <p:nvPr/>
        </p:nvSpPr>
        <p:spPr>
          <a:xfrm flipH="1">
            <a:off x="4987982" y="3867835"/>
            <a:ext cx="670354" cy="1"/>
          </a:xfrm>
          <a:prstGeom prst="line">
            <a:avLst/>
          </a:prstGeom>
          <a:ln w="25400">
            <a:solidFill>
              <a:srgbClr val="8B81D2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9" name="Linear decision boundary"/>
          <p:cNvSpPr txBox="1"/>
          <p:nvPr/>
        </p:nvSpPr>
        <p:spPr>
          <a:xfrm>
            <a:off x="5848501" y="1675086"/>
            <a:ext cx="182368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b="0" sz="2100">
                <a:uFillTx/>
              </a:defRPr>
            </a:lvl1pPr>
          </a:lstStyle>
          <a:p>
            <a:pPr/>
            <a:r>
              <a:t>Linear decision boundary</a:t>
            </a:r>
          </a:p>
        </p:txBody>
      </p:sp>
      <p:sp>
        <p:nvSpPr>
          <p:cNvPr id="320" name="Non-linear decision boundary"/>
          <p:cNvSpPr txBox="1"/>
          <p:nvPr/>
        </p:nvSpPr>
        <p:spPr>
          <a:xfrm>
            <a:off x="5801140" y="3369278"/>
            <a:ext cx="191840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b="0" sz="2100">
                <a:uFillTx/>
              </a:defRPr>
            </a:lvl1pPr>
          </a:lstStyle>
          <a:p>
            <a:pPr/>
            <a:r>
              <a:t>Non-linear decision boundary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5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DECISION TREES - HOW IT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328" name="Scans for a feature to split on that results in the greatest separation between classes in the resulting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</a:t>
            </a:r>
          </a:p>
          <a:p>
            <a:pPr>
              <a:spcBef>
                <a:spcPts val="1200"/>
              </a:spcBef>
            </a:pPr>
            <a:r>
              <a:t>Greedy process</a:t>
            </a:r>
          </a:p>
          <a:p>
            <a:pPr>
              <a:spcBef>
                <a:spcPts val="1200"/>
              </a:spcBef>
            </a:pPr>
            <a:r>
              <a:t>Splits within splits</a:t>
            </a:r>
          </a:p>
        </p:txBody>
      </p:sp>
      <p:pic>
        <p:nvPicPr>
          <p:cNvPr id="3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9263" y="1825997"/>
            <a:ext cx="4037255" cy="3060239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DECISION TREES - HOW IT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337" name="Scans for a feature to split on that results in the greatest separation between classes in the resulting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</a:t>
            </a:r>
          </a:p>
          <a:p>
            <a:pPr>
              <a:spcBef>
                <a:spcPts val="1200"/>
              </a:spcBef>
            </a:pPr>
            <a:r>
              <a:t>Greedy process</a:t>
            </a:r>
          </a:p>
          <a:p>
            <a:pPr>
              <a:spcBef>
                <a:spcPts val="1200"/>
              </a:spcBef>
            </a:pPr>
            <a:r>
              <a:t>Splits within splits</a:t>
            </a:r>
          </a:p>
          <a:p>
            <a:pPr>
              <a:spcBef>
                <a:spcPts val="1200"/>
              </a:spcBef>
            </a:pPr>
            <a:r>
              <a:t>Predict each observation belongs to the most commonly occurring class in the region to which it belongs.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DECISION TREES - HOW IT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HOW IT WORKS</a:t>
            </a:r>
          </a:p>
        </p:txBody>
      </p:sp>
      <p:sp>
        <p:nvSpPr>
          <p:cNvPr id="345" name="Scans for a feature to split on that results in the greatest separation between classes in the resulting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Scans for a feature to split on that results in the greatest separation between classes in the resulting nodes.</a:t>
            </a:r>
          </a:p>
          <a:p>
            <a:pPr>
              <a:spcBef>
                <a:spcPts val="1200"/>
              </a:spcBef>
            </a:pPr>
            <a:r>
              <a:t>Non-linear</a:t>
            </a:r>
          </a:p>
          <a:p>
            <a:pPr>
              <a:spcBef>
                <a:spcPts val="1200"/>
              </a:spcBef>
            </a:pPr>
            <a:r>
              <a:t>Greedy process</a:t>
            </a:r>
          </a:p>
          <a:p>
            <a:pPr>
              <a:spcBef>
                <a:spcPts val="1200"/>
              </a:spcBef>
            </a:pPr>
            <a:r>
              <a:t>Splits within splits</a:t>
            </a:r>
          </a:p>
          <a:p>
            <a:pPr>
              <a:spcBef>
                <a:spcPts val="1200"/>
              </a:spcBef>
            </a:pPr>
            <a:r>
              <a:t>For a classification tree, we predict that each observation belongs to the most commonly occurring class of training observations in the region to which it belongs. </a:t>
            </a:r>
          </a:p>
          <a:p>
            <a:pPr>
              <a:spcBef>
                <a:spcPts val="1200"/>
              </a:spcBef>
            </a:pPr>
            <a:r>
              <a:t>We naturally get combinations of features used for our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VISUALISING A DECISION TREE 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VISUALISING A DECISION TREE FIT</a:t>
            </a:r>
          </a:p>
        </p:txBody>
      </p:sp>
      <p:sp>
        <p:nvSpPr>
          <p:cNvPr id="353" name="http://www.r2d3.us/visual-intro-to-machine-learning-part-1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http://www.r2d3.us/visual-intro-to-machine-learning-part-1/</a:t>
            </a:r>
          </a:p>
        </p:txBody>
      </p:sp>
      <p:pic>
        <p:nvPicPr>
          <p:cNvPr id="354" name="Screen Shot 2017-12-17 at 6.54.07 pm.png" descr="Screen Shot 2017-12-17 at 6.54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9252" y="1430033"/>
            <a:ext cx="6211923" cy="3475394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7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58" name="More Detail"/>
          <p:cNvSpPr txBox="1"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More Detail</a:t>
            </a:r>
          </a:p>
        </p:txBody>
      </p:sp>
      <p:sp>
        <p:nvSpPr>
          <p:cNvPr id="359" name="DATA SCIENCE PART TIME COURSE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452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Nonlinear Classification </a:t>
            </a:r>
          </a:p>
        </p:txBody>
      </p:sp>
      <p:sp>
        <p:nvSpPr>
          <p:cNvPr id="362" name="Shape 453"/>
          <p:cNvSpPr txBox="1"/>
          <p:nvPr>
            <p:ph type="body" sz="half" idx="4294967295"/>
          </p:nvPr>
        </p:nvSpPr>
        <p:spPr>
          <a:xfrm>
            <a:off x="335329" y="949950"/>
            <a:ext cx="5123481" cy="3501521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0" indent="0" defTabSz="934719">
              <a:lnSpc>
                <a:spcPct val="100000"/>
              </a:lnSpc>
              <a:spcBef>
                <a:spcPts val="1600"/>
              </a:spcBef>
              <a:buClr>
                <a:srgbClr val="595959"/>
              </a:buClr>
              <a:buFont typeface="Helvetica"/>
              <a:defRPr i="1" sz="2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Decision Trees</a:t>
            </a:r>
          </a:p>
          <a:p>
            <a:pPr marL="457200" indent="-317500" defTabSz="934719">
              <a:lnSpc>
                <a:spcPct val="100000"/>
              </a:lnSpc>
              <a:buClr>
                <a:srgbClr val="000000"/>
              </a:buClr>
              <a:buSzPct val="100000"/>
              <a:buFont typeface="Helvetica"/>
              <a:buChar char="●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split categorical variables using feature-based decision boundaries</a:t>
            </a:r>
            <a:br/>
            <a:r>
              <a:t>   e.g.</a:t>
            </a:r>
          </a:p>
          <a:p>
            <a:pPr lvl="1" marL="914400" indent="-317500" defTabSz="934719">
              <a:lnSpc>
                <a:spcPct val="100000"/>
              </a:lnSpc>
              <a:buClr>
                <a:srgbClr val="000000"/>
              </a:buClr>
              <a:buSzPct val="100000"/>
              <a:buFont typeface="Helvetica"/>
              <a:buChar char="○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reply = yes ?</a:t>
            </a:r>
            <a:endParaRPr sz="1600"/>
          </a:p>
          <a:p>
            <a:pPr lvl="1" marL="914400" indent="-317500" defTabSz="934719">
              <a:lnSpc>
                <a:spcPct val="100000"/>
              </a:lnSpc>
              <a:buClr>
                <a:srgbClr val="000000"/>
              </a:buClr>
              <a:buSzPct val="100000"/>
              <a:buFont typeface="Helvetica"/>
              <a:buChar char="○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colour = green ?</a:t>
            </a:r>
            <a:endParaRPr sz="1600"/>
          </a:p>
          <a:p>
            <a:pPr marL="457200" indent="-3175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split continuous variables using decision boundaries based on some criterion</a:t>
            </a:r>
            <a:br/>
            <a:r>
              <a:t>   e.g.</a:t>
            </a:r>
          </a:p>
          <a:p>
            <a:pPr lvl="1" marL="914400" indent="-317500" defTabSz="934719">
              <a:lnSpc>
                <a:spcPct val="100000"/>
              </a:lnSpc>
              <a:buClr>
                <a:srgbClr val="000000"/>
              </a:buClr>
              <a:buSzPct val="100000"/>
              <a:buFont typeface="Helvetica"/>
              <a:buChar char="○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x &lt; 5 ?</a:t>
            </a:r>
            <a:endParaRPr sz="1600"/>
          </a:p>
          <a:p>
            <a:pPr lvl="1" marL="914400" indent="-3175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○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(x00ff00 &amp; rgb) ?</a:t>
            </a:r>
            <a:endParaRPr sz="1600"/>
          </a:p>
          <a:p>
            <a:pPr marL="457200" indent="-317500" defTabSz="934719">
              <a:lnSpc>
                <a:spcPct val="100000"/>
              </a:lnSpc>
              <a:buClr>
                <a:srgbClr val="000000"/>
              </a:buClr>
              <a:buSzPct val="100000"/>
              <a:buFont typeface="Helvetica"/>
              <a:buChar char="●"/>
              <a:defRPr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goal:</a:t>
            </a:r>
            <a:r>
              <a:rPr b="0"/>
              <a:t> predict class membership for </a:t>
            </a:r>
            <a:r>
              <a:rPr i="1"/>
              <a:t>target variable</a:t>
            </a:r>
          </a:p>
        </p:txBody>
      </p:sp>
      <p:pic>
        <p:nvPicPr>
          <p:cNvPr id="363" name="Shape 454" descr="Shape 4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6" name="Shape 455"/>
          <p:cNvGrpSpPr/>
          <p:nvPr/>
        </p:nvGrpSpPr>
        <p:grpSpPr>
          <a:xfrm>
            <a:off x="6257866" y="2169826"/>
            <a:ext cx="1251201" cy="662401"/>
            <a:chOff x="0" y="0"/>
            <a:chExt cx="1251200" cy="662400"/>
          </a:xfrm>
        </p:grpSpPr>
        <p:sp>
          <p:nvSpPr>
            <p:cNvPr id="364" name="Rounded Rectangle"/>
            <p:cNvSpPr/>
            <p:nvPr/>
          </p:nvSpPr>
          <p:spPr>
            <a:xfrm>
              <a:off x="0" y="0"/>
              <a:ext cx="1251201" cy="662401"/>
            </a:xfrm>
            <a:prstGeom prst="roundRect">
              <a:avLst>
                <a:gd name="adj" fmla="val 16667"/>
              </a:avLst>
            </a:prstGeom>
            <a:solidFill>
              <a:srgbClr val="DAE5F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5" name="(test)i"/>
            <p:cNvSpPr txBox="1"/>
            <p:nvPr/>
          </p:nvSpPr>
          <p:spPr>
            <a:xfrm>
              <a:off x="32335" y="129417"/>
              <a:ext cx="1186530" cy="403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15" tIns="46715" rIns="46715" bIns="46715" numCol="1" anchor="ctr">
              <a:spAutoFit/>
            </a:bodyPr>
            <a:lstStyle/>
            <a:p>
              <a:pPr defTabSz="934719">
                <a:defRPr b="0" sz="18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(test)</a:t>
              </a:r>
              <a:r>
                <a:rPr baseline="-25000" i="1"/>
                <a:t>i</a:t>
              </a:r>
            </a:p>
          </p:txBody>
        </p:sp>
      </p:grpSp>
      <p:sp>
        <p:nvSpPr>
          <p:cNvPr id="381" name="Shape 456"/>
          <p:cNvSpPr/>
          <p:nvPr/>
        </p:nvSpPr>
        <p:spPr>
          <a:xfrm>
            <a:off x="6883450" y="1610584"/>
            <a:ext cx="11" cy="552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4A7DBA"/>
            </a:solidFill>
            <a:tailEnd type="stealth"/>
          </a:ln>
        </p:spPr>
        <p:txBody>
          <a:bodyPr/>
          <a:lstStyle/>
          <a:p>
            <a:pPr/>
          </a:p>
        </p:txBody>
      </p:sp>
      <p:grpSp>
        <p:nvGrpSpPr>
          <p:cNvPr id="370" name="Shape 458"/>
          <p:cNvGrpSpPr/>
          <p:nvPr/>
        </p:nvGrpSpPr>
        <p:grpSpPr>
          <a:xfrm>
            <a:off x="5450937" y="3593826"/>
            <a:ext cx="1251201" cy="767895"/>
            <a:chOff x="0" y="0"/>
            <a:chExt cx="1251200" cy="767893"/>
          </a:xfrm>
        </p:grpSpPr>
        <p:sp>
          <p:nvSpPr>
            <p:cNvPr id="368" name="Rounded Rectangle"/>
            <p:cNvSpPr/>
            <p:nvPr/>
          </p:nvSpPr>
          <p:spPr>
            <a:xfrm>
              <a:off x="0" y="0"/>
              <a:ext cx="1251201" cy="767894"/>
            </a:xfrm>
            <a:prstGeom prst="roundRect">
              <a:avLst>
                <a:gd name="adj" fmla="val 16667"/>
              </a:avLst>
            </a:prstGeom>
            <a:solidFill>
              <a:srgbClr val="EAF1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9" name="Ni rows…"/>
            <p:cNvSpPr txBox="1"/>
            <p:nvPr/>
          </p:nvSpPr>
          <p:spPr>
            <a:xfrm>
              <a:off x="37485" y="117140"/>
              <a:ext cx="1176230" cy="533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15" tIns="46715" rIns="46715" bIns="46715" numCol="1" anchor="ctr">
              <a:spAutoFit/>
            </a:bodyPr>
            <a:lstStyle/>
            <a:p>
              <a:pPr defTabSz="934719">
                <a:defRPr b="0" i="1" sz="14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N</a:t>
              </a:r>
              <a:r>
                <a:rPr baseline="-25000"/>
                <a:t>i</a:t>
              </a:r>
              <a:r>
                <a:rPr i="0"/>
                <a:t> rows</a:t>
              </a:r>
              <a:endParaRPr i="0"/>
            </a:p>
            <a:p>
              <a:pPr defTabSz="934719">
                <a:defRPr b="0" i="1" sz="14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M</a:t>
              </a:r>
              <a:r>
                <a:rPr i="0"/>
                <a:t> columns</a:t>
              </a:r>
            </a:p>
          </p:txBody>
        </p:sp>
      </p:grpSp>
      <p:grpSp>
        <p:nvGrpSpPr>
          <p:cNvPr id="373" name="Shape 459"/>
          <p:cNvGrpSpPr/>
          <p:nvPr/>
        </p:nvGrpSpPr>
        <p:grpSpPr>
          <a:xfrm>
            <a:off x="7051712" y="3600164"/>
            <a:ext cx="1309162" cy="767895"/>
            <a:chOff x="0" y="0"/>
            <a:chExt cx="1309160" cy="767893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1309161" cy="767894"/>
            </a:xfrm>
            <a:prstGeom prst="roundRect">
              <a:avLst>
                <a:gd name="adj" fmla="val 16667"/>
              </a:avLst>
            </a:prstGeom>
            <a:solidFill>
              <a:srgbClr val="EAF1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2" name="(Ni − 1) rows…"/>
            <p:cNvSpPr txBox="1"/>
            <p:nvPr/>
          </p:nvSpPr>
          <p:spPr>
            <a:xfrm>
              <a:off x="37485" y="117140"/>
              <a:ext cx="1234190" cy="533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15" tIns="46715" rIns="46715" bIns="46715" numCol="1" anchor="ctr">
              <a:spAutoFit/>
            </a:bodyPr>
            <a:lstStyle/>
            <a:p>
              <a:pPr defTabSz="934719">
                <a:defRPr b="0" sz="14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(</a:t>
              </a:r>
              <a:r>
                <a:rPr i="1"/>
                <a:t>N</a:t>
              </a:r>
              <a:r>
                <a:rPr baseline="-25000" i="1"/>
                <a:t>i</a:t>
              </a:r>
              <a:r>
                <a:t> − 1) rows</a:t>
              </a:r>
            </a:p>
            <a:p>
              <a:pPr defTabSz="934719">
                <a:defRPr b="0" i="1" sz="14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M</a:t>
              </a:r>
              <a:r>
                <a:rPr i="0"/>
                <a:t> columns</a:t>
              </a:r>
            </a:p>
          </p:txBody>
        </p:sp>
      </p:grpSp>
      <p:sp>
        <p:nvSpPr>
          <p:cNvPr id="374" name="Shape 460"/>
          <p:cNvSpPr/>
          <p:nvPr/>
        </p:nvSpPr>
        <p:spPr>
          <a:xfrm flipH="1">
            <a:off x="6076537" y="2832373"/>
            <a:ext cx="554761" cy="761454"/>
          </a:xfrm>
          <a:prstGeom prst="line">
            <a:avLst/>
          </a:prstGeom>
          <a:ln w="25400">
            <a:solidFill>
              <a:srgbClr val="4A7DBA"/>
            </a:solidFill>
            <a:tailEnd type="stealth"/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5" name="Shape 461"/>
          <p:cNvSpPr/>
          <p:nvPr/>
        </p:nvSpPr>
        <p:spPr>
          <a:xfrm>
            <a:off x="7225133" y="2832271"/>
            <a:ext cx="481161" cy="767894"/>
          </a:xfrm>
          <a:prstGeom prst="line">
            <a:avLst/>
          </a:prstGeom>
          <a:ln w="25400">
            <a:solidFill>
              <a:srgbClr val="4A7DBA"/>
            </a:solidFill>
            <a:tailEnd type="stealth"/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6" name="Shape 462"/>
          <p:cNvSpPr txBox="1"/>
          <p:nvPr/>
        </p:nvSpPr>
        <p:spPr>
          <a:xfrm>
            <a:off x="5681472" y="2905299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r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77" name="Shape 463"/>
          <p:cNvSpPr txBox="1"/>
          <p:nvPr/>
        </p:nvSpPr>
        <p:spPr>
          <a:xfrm>
            <a:off x="7412832" y="2905832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l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False</a:t>
            </a:r>
          </a:p>
        </p:txBody>
      </p:sp>
      <p:grpSp>
        <p:nvGrpSpPr>
          <p:cNvPr id="380" name="Shape 457"/>
          <p:cNvGrpSpPr/>
          <p:nvPr/>
        </p:nvGrpSpPr>
        <p:grpSpPr>
          <a:xfrm>
            <a:off x="6309516" y="836280"/>
            <a:ext cx="1147854" cy="767894"/>
            <a:chOff x="0" y="0"/>
            <a:chExt cx="1147853" cy="767892"/>
          </a:xfrm>
        </p:grpSpPr>
        <p:sp>
          <p:nvSpPr>
            <p:cNvPr id="378" name="Rounded Rectangle"/>
            <p:cNvSpPr/>
            <p:nvPr/>
          </p:nvSpPr>
          <p:spPr>
            <a:xfrm>
              <a:off x="0" y="0"/>
              <a:ext cx="1147854" cy="767893"/>
            </a:xfrm>
            <a:prstGeom prst="roundRect">
              <a:avLst>
                <a:gd name="adj" fmla="val 16667"/>
              </a:avLst>
            </a:prstGeom>
            <a:solidFill>
              <a:srgbClr val="EAF1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9" name="N rows…"/>
            <p:cNvSpPr txBox="1"/>
            <p:nvPr/>
          </p:nvSpPr>
          <p:spPr>
            <a:xfrm>
              <a:off x="37485" y="134030"/>
              <a:ext cx="1072883" cy="499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15" tIns="46715" rIns="46715" bIns="46715" numCol="1" anchor="ctr">
              <a:spAutoFit/>
            </a:bodyPr>
            <a:lstStyle/>
            <a:p>
              <a:pPr defTabSz="934719">
                <a:defRPr b="0" sz="14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N rows</a:t>
              </a:r>
            </a:p>
            <a:p>
              <a:pPr defTabSz="934719">
                <a:defRPr b="0" sz="14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M columns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26" name="What are decision tre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SzPct val="100000"/>
              <a:buAutoNum type="arabicPeriod" startAt="1"/>
            </a:pPr>
            <a:r>
              <a:t>What are decision trees?</a:t>
            </a:r>
          </a:p>
          <a:p>
            <a:pPr marL="352777" indent="-352777">
              <a:buSzPct val="100000"/>
              <a:buAutoNum type="arabicPeriod" startAt="1"/>
            </a:pPr>
            <a:r>
              <a:t>How decision trees work</a:t>
            </a:r>
          </a:p>
          <a:p>
            <a:pPr marL="352777" indent="-352777">
              <a:buSzPct val="100000"/>
              <a:buAutoNum type="arabicPeriod" startAt="1"/>
            </a:pPr>
            <a:r>
              <a:t>Visual example</a:t>
            </a:r>
          </a:p>
          <a:p>
            <a:pPr marL="352777" indent="-352777">
              <a:buSzPct val="100000"/>
              <a:buAutoNum type="arabicPeriod" startAt="1"/>
            </a:pPr>
            <a:r>
              <a:t>Lab</a:t>
            </a:r>
          </a:p>
          <a:p>
            <a:pPr marL="352777" indent="-352777">
              <a:buSzPct val="100000"/>
              <a:buAutoNum type="arabicPeriod" startAt="1"/>
            </a:pPr>
            <a:r>
              <a:t>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468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Decision Trees</a:t>
            </a:r>
          </a:p>
        </p:txBody>
      </p:sp>
      <p:sp>
        <p:nvSpPr>
          <p:cNvPr id="384" name="Shape 469"/>
          <p:cNvSpPr txBox="1"/>
          <p:nvPr>
            <p:ph type="body" sz="half" idx="4294967295"/>
          </p:nvPr>
        </p:nvSpPr>
        <p:spPr>
          <a:xfrm>
            <a:off x="335329" y="949950"/>
            <a:ext cx="4131107" cy="3312615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like the game 20 Questions:  make a decision by answering a series of questions, most often binary (yes | no)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prefer the smallest set of questions that delivers the right answer</a:t>
            </a:r>
          </a:p>
          <a:p>
            <a:pPr marL="457200" indent="-2286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➢"/>
              <a:defRPr b="0" i="1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each question should reduce the search space as much as possible</a:t>
            </a:r>
          </a:p>
        </p:txBody>
      </p:sp>
      <p:pic>
        <p:nvPicPr>
          <p:cNvPr id="385" name="Shape 470" descr="Shape 4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hape 471" descr="Shape 47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7107" y="215765"/>
            <a:ext cx="3043718" cy="4832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484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Building a Decision Tree</a:t>
            </a:r>
          </a:p>
        </p:txBody>
      </p:sp>
      <p:sp>
        <p:nvSpPr>
          <p:cNvPr id="389" name="Shape 485"/>
          <p:cNvSpPr txBox="1"/>
          <p:nvPr>
            <p:ph type="body" sz="quarter" idx="4294967295"/>
          </p:nvPr>
        </p:nvSpPr>
        <p:spPr>
          <a:xfrm>
            <a:off x="411127" y="963751"/>
            <a:ext cx="4131107" cy="1937214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43484" indent="-221742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 tree is a data structure made up of nodes and branches</a:t>
            </a:r>
          </a:p>
          <a:p>
            <a:pPr marL="443484" indent="-221742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each node typically has two or more branches that connect it to its children</a:t>
            </a:r>
            <a:br/>
          </a:p>
        </p:txBody>
      </p:sp>
      <p:pic>
        <p:nvPicPr>
          <p:cNvPr id="390" name="Shape 486" descr="Shape 4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3" name="Shape 487"/>
          <p:cNvGrpSpPr/>
          <p:nvPr/>
        </p:nvGrpSpPr>
        <p:grpSpPr>
          <a:xfrm>
            <a:off x="6284357" y="1719475"/>
            <a:ext cx="1224828" cy="801321"/>
            <a:chOff x="0" y="0"/>
            <a:chExt cx="1224826" cy="801320"/>
          </a:xfrm>
        </p:grpSpPr>
        <p:sp>
          <p:nvSpPr>
            <p:cNvPr id="391" name="Rectangle"/>
            <p:cNvSpPr/>
            <p:nvPr/>
          </p:nvSpPr>
          <p:spPr>
            <a:xfrm>
              <a:off x="-1" y="-1"/>
              <a:ext cx="1224828" cy="801322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Node"/>
            <p:cNvSpPr txBox="1"/>
            <p:nvPr/>
          </p:nvSpPr>
          <p:spPr>
            <a:xfrm>
              <a:off x="-1" y="199253"/>
              <a:ext cx="1224828" cy="402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>
              <a:lvl1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Node</a:t>
              </a:r>
            </a:p>
          </p:txBody>
        </p:sp>
      </p:grpSp>
      <p:sp>
        <p:nvSpPr>
          <p:cNvPr id="404" name="Shape 488"/>
          <p:cNvSpPr/>
          <p:nvPr/>
        </p:nvSpPr>
        <p:spPr>
          <a:xfrm>
            <a:off x="6191941" y="2522353"/>
            <a:ext cx="426623" cy="616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sp>
        <p:nvSpPr>
          <p:cNvPr id="405" name="Shape 490"/>
          <p:cNvSpPr/>
          <p:nvPr/>
        </p:nvSpPr>
        <p:spPr>
          <a:xfrm>
            <a:off x="7170600" y="2522353"/>
            <a:ext cx="419910" cy="616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sp>
        <p:nvSpPr>
          <p:cNvPr id="396" name="Shape 492"/>
          <p:cNvSpPr txBox="1"/>
          <p:nvPr/>
        </p:nvSpPr>
        <p:spPr>
          <a:xfrm>
            <a:off x="5059545" y="2581320"/>
            <a:ext cx="1224827" cy="40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3456" tIns="93456" rIns="93456" bIns="93456">
            <a:spAutoFit/>
          </a:bodyPr>
          <a:lstStyle>
            <a:lvl1pPr algn="r" defTabSz="934719">
              <a:defRPr sz="1400"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Branch</a:t>
            </a:r>
          </a:p>
        </p:txBody>
      </p:sp>
      <p:grpSp>
        <p:nvGrpSpPr>
          <p:cNvPr id="399" name="Shape 489"/>
          <p:cNvGrpSpPr/>
          <p:nvPr/>
        </p:nvGrpSpPr>
        <p:grpSpPr>
          <a:xfrm>
            <a:off x="5301300" y="3140730"/>
            <a:ext cx="1224828" cy="801321"/>
            <a:chOff x="0" y="0"/>
            <a:chExt cx="1224826" cy="801320"/>
          </a:xfrm>
        </p:grpSpPr>
        <p:sp>
          <p:nvSpPr>
            <p:cNvPr id="397" name="Rectangle"/>
            <p:cNvSpPr/>
            <p:nvPr/>
          </p:nvSpPr>
          <p:spPr>
            <a:xfrm>
              <a:off x="-1" y="-1"/>
              <a:ext cx="1224828" cy="801322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8" name="Child…"/>
            <p:cNvSpPr txBox="1"/>
            <p:nvPr/>
          </p:nvSpPr>
          <p:spPr>
            <a:xfrm>
              <a:off x="-1" y="91303"/>
              <a:ext cx="1224828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Child</a:t>
              </a:r>
            </a:p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grpSp>
        <p:nvGrpSpPr>
          <p:cNvPr id="402" name="Shape 491"/>
          <p:cNvGrpSpPr/>
          <p:nvPr/>
        </p:nvGrpSpPr>
        <p:grpSpPr>
          <a:xfrm>
            <a:off x="7251944" y="3140730"/>
            <a:ext cx="1224828" cy="801321"/>
            <a:chOff x="0" y="0"/>
            <a:chExt cx="1224826" cy="801320"/>
          </a:xfrm>
        </p:grpSpPr>
        <p:sp>
          <p:nvSpPr>
            <p:cNvPr id="400" name="Rectangle"/>
            <p:cNvSpPr/>
            <p:nvPr/>
          </p:nvSpPr>
          <p:spPr>
            <a:xfrm>
              <a:off x="-1" y="-1"/>
              <a:ext cx="1224828" cy="801322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Child…"/>
            <p:cNvSpPr txBox="1"/>
            <p:nvPr/>
          </p:nvSpPr>
          <p:spPr>
            <a:xfrm>
              <a:off x="-1" y="91303"/>
              <a:ext cx="1224828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Child</a:t>
              </a:r>
            </a:p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sp>
        <p:nvSpPr>
          <p:cNvPr id="403" name="Shape 493"/>
          <p:cNvSpPr txBox="1"/>
          <p:nvPr/>
        </p:nvSpPr>
        <p:spPr>
          <a:xfrm>
            <a:off x="7474238" y="2581320"/>
            <a:ext cx="1224828" cy="40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3456" tIns="93456" rIns="93456" bIns="93456">
            <a:spAutoFit/>
          </a:bodyPr>
          <a:lstStyle>
            <a:lvl1pPr algn="l" defTabSz="934719">
              <a:defRPr sz="1400"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98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Building a Decision Tree</a:t>
            </a:r>
          </a:p>
        </p:txBody>
      </p:sp>
      <p:sp>
        <p:nvSpPr>
          <p:cNvPr id="408" name="Shape 499"/>
          <p:cNvSpPr txBox="1"/>
          <p:nvPr>
            <p:ph type="body" sz="half" idx="4294967295"/>
          </p:nvPr>
        </p:nvSpPr>
        <p:spPr>
          <a:xfrm>
            <a:off x="411127" y="963751"/>
            <a:ext cx="4131107" cy="3649641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each child is another node in the tree and contains its own subtree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 child node with its own children is also a parent node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nodes with no children are known as </a:t>
            </a:r>
            <a:r>
              <a:rPr b="1" i="1"/>
              <a:t>leaf </a:t>
            </a:r>
            <a:r>
              <a:t>nodes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the number of levels between the top-most parent and the bottom-most leaf is the </a:t>
            </a:r>
            <a:r>
              <a:rPr b="1" i="1"/>
              <a:t>depth </a:t>
            </a:r>
            <a:r>
              <a:t>of the tree </a:t>
            </a:r>
            <a:br/>
          </a:p>
        </p:txBody>
      </p:sp>
      <p:pic>
        <p:nvPicPr>
          <p:cNvPr id="409" name="Shape 500" descr="Shape 5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Shape 501"/>
          <p:cNvGrpSpPr/>
          <p:nvPr/>
        </p:nvGrpSpPr>
        <p:grpSpPr>
          <a:xfrm>
            <a:off x="6635550" y="1171465"/>
            <a:ext cx="1159201" cy="751028"/>
            <a:chOff x="0" y="0"/>
            <a:chExt cx="1159200" cy="751026"/>
          </a:xfrm>
        </p:grpSpPr>
        <p:sp>
          <p:nvSpPr>
            <p:cNvPr id="410" name="Rectangle"/>
            <p:cNvSpPr/>
            <p:nvPr/>
          </p:nvSpPr>
          <p:spPr>
            <a:xfrm>
              <a:off x="-1" y="-1"/>
              <a:ext cx="1159202" cy="751028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Parent…"/>
            <p:cNvSpPr txBox="1"/>
            <p:nvPr/>
          </p:nvSpPr>
          <p:spPr>
            <a:xfrm>
              <a:off x="-1" y="66156"/>
              <a:ext cx="1159202" cy="61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Parent</a:t>
              </a:r>
            </a:p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sp>
        <p:nvSpPr>
          <p:cNvPr id="429" name="Shape 502"/>
          <p:cNvSpPr/>
          <p:nvPr/>
        </p:nvSpPr>
        <p:spPr>
          <a:xfrm>
            <a:off x="6531512" y="1923940"/>
            <a:ext cx="413735" cy="577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sp>
        <p:nvSpPr>
          <p:cNvPr id="430" name="Shape 504"/>
          <p:cNvSpPr/>
          <p:nvPr/>
        </p:nvSpPr>
        <p:spPr>
          <a:xfrm>
            <a:off x="7474323" y="1923940"/>
            <a:ext cx="397284" cy="577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417" name="Shape 503"/>
          <p:cNvGrpSpPr/>
          <p:nvPr/>
        </p:nvGrpSpPr>
        <p:grpSpPr>
          <a:xfrm>
            <a:off x="5596502" y="2503371"/>
            <a:ext cx="1330014" cy="751027"/>
            <a:chOff x="0" y="0"/>
            <a:chExt cx="1330013" cy="751026"/>
          </a:xfrm>
        </p:grpSpPr>
        <p:sp>
          <p:nvSpPr>
            <p:cNvPr id="415" name="Rectangle"/>
            <p:cNvSpPr/>
            <p:nvPr/>
          </p:nvSpPr>
          <p:spPr>
            <a:xfrm>
              <a:off x="-1" y="-1"/>
              <a:ext cx="1330015" cy="751028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Child/Parent…"/>
            <p:cNvSpPr txBox="1"/>
            <p:nvPr/>
          </p:nvSpPr>
          <p:spPr>
            <a:xfrm>
              <a:off x="-1" y="66156"/>
              <a:ext cx="1330015" cy="61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Child/Parent</a:t>
              </a:r>
            </a:p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grpSp>
        <p:nvGrpSpPr>
          <p:cNvPr id="420" name="Shape 505"/>
          <p:cNvGrpSpPr/>
          <p:nvPr/>
        </p:nvGrpSpPr>
        <p:grpSpPr>
          <a:xfrm>
            <a:off x="7551274" y="2503367"/>
            <a:ext cx="1159201" cy="751027"/>
            <a:chOff x="0" y="0"/>
            <a:chExt cx="1159200" cy="751026"/>
          </a:xfrm>
        </p:grpSpPr>
        <p:sp>
          <p:nvSpPr>
            <p:cNvPr id="418" name="Rectangle"/>
            <p:cNvSpPr/>
            <p:nvPr/>
          </p:nvSpPr>
          <p:spPr>
            <a:xfrm>
              <a:off x="-1" y="-1"/>
              <a:ext cx="1159202" cy="751028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9" name="Leaf…"/>
            <p:cNvSpPr txBox="1"/>
            <p:nvPr/>
          </p:nvSpPr>
          <p:spPr>
            <a:xfrm>
              <a:off x="-1" y="66156"/>
              <a:ext cx="1159202" cy="61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sp>
        <p:nvSpPr>
          <p:cNvPr id="421" name="Shape 506"/>
          <p:cNvSpPr/>
          <p:nvPr/>
        </p:nvSpPr>
        <p:spPr>
          <a:xfrm flipH="1">
            <a:off x="5361750" y="3254481"/>
            <a:ext cx="930427" cy="592788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2" name="Shape 508"/>
          <p:cNvSpPr/>
          <p:nvPr/>
        </p:nvSpPr>
        <p:spPr>
          <a:xfrm>
            <a:off x="6292134" y="3254481"/>
            <a:ext cx="915708" cy="592788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25" name="Shape 507"/>
          <p:cNvGrpSpPr/>
          <p:nvPr/>
        </p:nvGrpSpPr>
        <p:grpSpPr>
          <a:xfrm>
            <a:off x="4782149" y="3847268"/>
            <a:ext cx="1159201" cy="766054"/>
            <a:chOff x="0" y="0"/>
            <a:chExt cx="1159200" cy="766053"/>
          </a:xfrm>
        </p:grpSpPr>
        <p:sp>
          <p:nvSpPr>
            <p:cNvPr id="423" name="Rectangle"/>
            <p:cNvSpPr/>
            <p:nvPr/>
          </p:nvSpPr>
          <p:spPr>
            <a:xfrm>
              <a:off x="-1" y="0"/>
              <a:ext cx="1159202" cy="766054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Leaf…"/>
            <p:cNvSpPr txBox="1"/>
            <p:nvPr/>
          </p:nvSpPr>
          <p:spPr>
            <a:xfrm>
              <a:off x="-1" y="73670"/>
              <a:ext cx="115920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grpSp>
        <p:nvGrpSpPr>
          <p:cNvPr id="428" name="Shape 509"/>
          <p:cNvGrpSpPr/>
          <p:nvPr/>
        </p:nvGrpSpPr>
        <p:grpSpPr>
          <a:xfrm>
            <a:off x="6628241" y="3847268"/>
            <a:ext cx="1159201" cy="766054"/>
            <a:chOff x="0" y="0"/>
            <a:chExt cx="1159200" cy="766053"/>
          </a:xfrm>
        </p:grpSpPr>
        <p:sp>
          <p:nvSpPr>
            <p:cNvPr id="426" name="Rectangle"/>
            <p:cNvSpPr/>
            <p:nvPr/>
          </p:nvSpPr>
          <p:spPr>
            <a:xfrm>
              <a:off x="-1" y="0"/>
              <a:ext cx="1159202" cy="766054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7" name="Leaf…"/>
            <p:cNvSpPr txBox="1"/>
            <p:nvPr/>
          </p:nvSpPr>
          <p:spPr>
            <a:xfrm>
              <a:off x="-1" y="73670"/>
              <a:ext cx="115920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514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Building a Decision Tree</a:t>
            </a:r>
          </a:p>
        </p:txBody>
      </p:sp>
      <p:sp>
        <p:nvSpPr>
          <p:cNvPr id="433" name="Shape 515"/>
          <p:cNvSpPr txBox="1"/>
          <p:nvPr>
            <p:ph type="body" sz="half" idx="4294967295"/>
          </p:nvPr>
        </p:nvSpPr>
        <p:spPr>
          <a:xfrm>
            <a:off x="411127" y="963750"/>
            <a:ext cx="4360801" cy="3825361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43484" indent="-221742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each parent node in the tree contains a test that splits the data into two child nodes</a:t>
            </a:r>
          </a:p>
          <a:p>
            <a:pPr marL="443484" indent="-221742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each test implies that samples which pass belong to a particular class</a:t>
            </a:r>
          </a:p>
          <a:p>
            <a:pPr marL="443484" indent="-221742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i="1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true </a:t>
            </a:r>
            <a:r>
              <a:rPr i="0"/>
              <a:t>results go down the left branch and </a:t>
            </a:r>
            <a:r>
              <a:t>false </a:t>
            </a:r>
            <a:r>
              <a:rPr i="0"/>
              <a:t>down the right</a:t>
            </a:r>
            <a:endParaRPr i="0"/>
          </a:p>
          <a:p>
            <a:pPr marL="443484" indent="-221742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parent nodes contain a mixture of correct and incorrect classifications </a:t>
            </a:r>
            <a:br/>
            <a:r>
              <a:t>… </a:t>
            </a:r>
            <a:r>
              <a:rPr b="1" i="1">
                <a:solidFill>
                  <a:srgbClr val="0000FF"/>
                </a:solidFill>
              </a:rPr>
              <a:t>Why?</a:t>
            </a:r>
            <a:endParaRPr b="1" i="1">
              <a:solidFill>
                <a:srgbClr val="0000FF"/>
              </a:solidFill>
            </a:endParaRPr>
          </a:p>
          <a:p>
            <a:pPr marL="0" indent="0" defTabSz="906678">
              <a:lnSpc>
                <a:spcPct val="100000"/>
              </a:lnSpc>
              <a:spcBef>
                <a:spcPts val="900"/>
              </a:spcBef>
              <a:buClr>
                <a:srgbClr val="595959"/>
              </a:buClr>
              <a:buFont typeface="Helvetica"/>
              <a:defRPr b="0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br>
              <a:rPr b="1" i="1">
                <a:solidFill>
                  <a:srgbClr val="0000FF"/>
                </a:solidFill>
              </a:rPr>
            </a:br>
          </a:p>
        </p:txBody>
      </p:sp>
      <p:pic>
        <p:nvPicPr>
          <p:cNvPr id="434" name="Shape 516" descr="Shape 5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7" name="Shape 517"/>
          <p:cNvGrpSpPr/>
          <p:nvPr/>
        </p:nvGrpSpPr>
        <p:grpSpPr>
          <a:xfrm>
            <a:off x="6706158" y="675663"/>
            <a:ext cx="945759" cy="638174"/>
            <a:chOff x="0" y="0"/>
            <a:chExt cx="945757" cy="638173"/>
          </a:xfrm>
        </p:grpSpPr>
        <p:sp>
          <p:nvSpPr>
            <p:cNvPr id="435" name="Rectangle"/>
            <p:cNvSpPr/>
            <p:nvPr/>
          </p:nvSpPr>
          <p:spPr>
            <a:xfrm>
              <a:off x="0" y="-1"/>
              <a:ext cx="945758" cy="63817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6" name="Test"/>
            <p:cNvSpPr txBox="1"/>
            <p:nvPr/>
          </p:nvSpPr>
          <p:spPr>
            <a:xfrm>
              <a:off x="0" y="117680"/>
              <a:ext cx="945758" cy="402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>
              <a:lvl1pPr defTabSz="934719">
                <a:defRPr b="0" i="1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sp>
        <p:nvSpPr>
          <p:cNvPr id="468" name="Shape 518"/>
          <p:cNvSpPr/>
          <p:nvPr/>
        </p:nvSpPr>
        <p:spPr>
          <a:xfrm>
            <a:off x="6635063" y="1315425"/>
            <a:ext cx="328947" cy="490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sp>
        <p:nvSpPr>
          <p:cNvPr id="469" name="Shape 520"/>
          <p:cNvSpPr/>
          <p:nvPr/>
        </p:nvSpPr>
        <p:spPr>
          <a:xfrm>
            <a:off x="7390682" y="1315425"/>
            <a:ext cx="323771" cy="490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442" name="Shape 519"/>
          <p:cNvGrpSpPr/>
          <p:nvPr/>
        </p:nvGrpSpPr>
        <p:grpSpPr>
          <a:xfrm>
            <a:off x="5947156" y="1807576"/>
            <a:ext cx="945761" cy="638174"/>
            <a:chOff x="0" y="0"/>
            <a:chExt cx="945760" cy="638173"/>
          </a:xfrm>
        </p:grpSpPr>
        <p:sp>
          <p:nvSpPr>
            <p:cNvPr id="440" name="Rectangle"/>
            <p:cNvSpPr/>
            <p:nvPr/>
          </p:nvSpPr>
          <p:spPr>
            <a:xfrm>
              <a:off x="-1" y="-1"/>
              <a:ext cx="945762" cy="63817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Test"/>
            <p:cNvSpPr txBox="1"/>
            <p:nvPr/>
          </p:nvSpPr>
          <p:spPr>
            <a:xfrm>
              <a:off x="-1" y="117680"/>
              <a:ext cx="945762" cy="402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>
              <a:lvl1pPr defTabSz="934719">
                <a:defRPr b="0" i="1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grpSp>
        <p:nvGrpSpPr>
          <p:cNvPr id="445" name="Shape 521"/>
          <p:cNvGrpSpPr/>
          <p:nvPr/>
        </p:nvGrpSpPr>
        <p:grpSpPr>
          <a:xfrm>
            <a:off x="7453216" y="1807576"/>
            <a:ext cx="945761" cy="638174"/>
            <a:chOff x="0" y="0"/>
            <a:chExt cx="945760" cy="638173"/>
          </a:xfrm>
        </p:grpSpPr>
        <p:sp>
          <p:nvSpPr>
            <p:cNvPr id="443" name="Rectangle"/>
            <p:cNvSpPr/>
            <p:nvPr/>
          </p:nvSpPr>
          <p:spPr>
            <a:xfrm>
              <a:off x="-1" y="-1"/>
              <a:ext cx="945762" cy="63817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4" name="Leaf…"/>
            <p:cNvSpPr txBox="1"/>
            <p:nvPr/>
          </p:nvSpPr>
          <p:spPr>
            <a:xfrm>
              <a:off x="-1" y="973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sp>
        <p:nvSpPr>
          <p:cNvPr id="446" name="Shape 522"/>
          <p:cNvSpPr/>
          <p:nvPr/>
        </p:nvSpPr>
        <p:spPr>
          <a:xfrm flipH="1">
            <a:off x="5667009" y="2445833"/>
            <a:ext cx="759308" cy="503854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7" name="Shape 524"/>
          <p:cNvSpPr/>
          <p:nvPr/>
        </p:nvSpPr>
        <p:spPr>
          <a:xfrm>
            <a:off x="6426035" y="2445833"/>
            <a:ext cx="747041" cy="503854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50" name="Shape 523"/>
          <p:cNvGrpSpPr/>
          <p:nvPr/>
        </p:nvGrpSpPr>
        <p:grpSpPr>
          <a:xfrm>
            <a:off x="5194129" y="2949686"/>
            <a:ext cx="945761" cy="651054"/>
            <a:chOff x="0" y="0"/>
            <a:chExt cx="945760" cy="651053"/>
          </a:xfrm>
        </p:grpSpPr>
        <p:sp>
          <p:nvSpPr>
            <p:cNvPr id="448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9" name="Leaf…"/>
            <p:cNvSpPr txBox="1"/>
            <p:nvPr/>
          </p:nvSpPr>
          <p:spPr>
            <a:xfrm>
              <a:off x="-1" y="1617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grpSp>
        <p:nvGrpSpPr>
          <p:cNvPr id="453" name="Shape 525"/>
          <p:cNvGrpSpPr/>
          <p:nvPr/>
        </p:nvGrpSpPr>
        <p:grpSpPr>
          <a:xfrm>
            <a:off x="6700195" y="2949686"/>
            <a:ext cx="945761" cy="651054"/>
            <a:chOff x="0" y="0"/>
            <a:chExt cx="945760" cy="651053"/>
          </a:xfrm>
        </p:grpSpPr>
        <p:sp>
          <p:nvSpPr>
            <p:cNvPr id="451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2" name="Test"/>
            <p:cNvSpPr txBox="1"/>
            <p:nvPr/>
          </p:nvSpPr>
          <p:spPr>
            <a:xfrm>
              <a:off x="-1" y="124119"/>
              <a:ext cx="945762" cy="402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>
              <a:lvl1pPr defTabSz="934719">
                <a:defRPr b="0" i="1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sp>
        <p:nvSpPr>
          <p:cNvPr id="454" name="Shape 526"/>
          <p:cNvSpPr/>
          <p:nvPr/>
        </p:nvSpPr>
        <p:spPr>
          <a:xfrm flipH="1">
            <a:off x="6420055" y="3600740"/>
            <a:ext cx="759308" cy="503854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5" name="Shape 528"/>
          <p:cNvSpPr/>
          <p:nvPr/>
        </p:nvSpPr>
        <p:spPr>
          <a:xfrm>
            <a:off x="7179081" y="3600739"/>
            <a:ext cx="747041" cy="503855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58" name="Shape 527"/>
          <p:cNvGrpSpPr/>
          <p:nvPr/>
        </p:nvGrpSpPr>
        <p:grpSpPr>
          <a:xfrm>
            <a:off x="5947175" y="4104593"/>
            <a:ext cx="945761" cy="651054"/>
            <a:chOff x="0" y="0"/>
            <a:chExt cx="945760" cy="651053"/>
          </a:xfrm>
        </p:grpSpPr>
        <p:sp>
          <p:nvSpPr>
            <p:cNvPr id="456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7" name="Leaf…"/>
            <p:cNvSpPr txBox="1"/>
            <p:nvPr/>
          </p:nvSpPr>
          <p:spPr>
            <a:xfrm>
              <a:off x="-1" y="1617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grpSp>
        <p:nvGrpSpPr>
          <p:cNvPr id="461" name="Shape 529"/>
          <p:cNvGrpSpPr/>
          <p:nvPr/>
        </p:nvGrpSpPr>
        <p:grpSpPr>
          <a:xfrm>
            <a:off x="7453241" y="4104593"/>
            <a:ext cx="945761" cy="651054"/>
            <a:chOff x="0" y="0"/>
            <a:chExt cx="945760" cy="651053"/>
          </a:xfrm>
        </p:grpSpPr>
        <p:sp>
          <p:nvSpPr>
            <p:cNvPr id="459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0" name="Leaf…"/>
            <p:cNvSpPr txBox="1"/>
            <p:nvPr/>
          </p:nvSpPr>
          <p:spPr>
            <a:xfrm>
              <a:off x="-1" y="1617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sp>
        <p:nvSpPr>
          <p:cNvPr id="462" name="Shape 530"/>
          <p:cNvSpPr txBox="1"/>
          <p:nvPr/>
        </p:nvSpPr>
        <p:spPr>
          <a:xfrm>
            <a:off x="5889060" y="1315142"/>
            <a:ext cx="696441" cy="29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r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463" name="Shape 531"/>
          <p:cNvSpPr txBox="1"/>
          <p:nvPr/>
        </p:nvSpPr>
        <p:spPr>
          <a:xfrm>
            <a:off x="5194127" y="2641208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r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464" name="Shape 532"/>
          <p:cNvSpPr txBox="1"/>
          <p:nvPr/>
        </p:nvSpPr>
        <p:spPr>
          <a:xfrm>
            <a:off x="6003753" y="3637824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r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465" name="Shape 533"/>
          <p:cNvSpPr txBox="1"/>
          <p:nvPr/>
        </p:nvSpPr>
        <p:spPr>
          <a:xfrm>
            <a:off x="7702529" y="1362864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l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466" name="Shape 534"/>
          <p:cNvSpPr txBox="1"/>
          <p:nvPr/>
        </p:nvSpPr>
        <p:spPr>
          <a:xfrm>
            <a:off x="7005834" y="2540413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l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467" name="Shape 535"/>
          <p:cNvSpPr txBox="1"/>
          <p:nvPr/>
        </p:nvSpPr>
        <p:spPr>
          <a:xfrm>
            <a:off x="7651904" y="3637845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l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540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Building a Decision Tree</a:t>
            </a:r>
          </a:p>
        </p:txBody>
      </p:sp>
      <p:sp>
        <p:nvSpPr>
          <p:cNvPr id="472" name="Shape 541"/>
          <p:cNvSpPr txBox="1"/>
          <p:nvPr>
            <p:ph type="body" sz="half" idx="4294967295"/>
          </p:nvPr>
        </p:nvSpPr>
        <p:spPr>
          <a:xfrm>
            <a:off x="411127" y="963751"/>
            <a:ext cx="4523948" cy="4025308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each test assumes that samples which pass (</a:t>
            </a:r>
            <a:r>
              <a:rPr i="1"/>
              <a:t>true </a:t>
            </a:r>
            <a:r>
              <a:t>results) belong to a particular class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samples which fail the test (</a:t>
            </a:r>
            <a:r>
              <a:rPr i="1"/>
              <a:t>false  </a:t>
            </a:r>
            <a:r>
              <a:t>results) are assumed to belong to a different class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 child test may reverse a previously rejected class membership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when tree-building is complete, the leaf nodes contain the predictions</a:t>
            </a:r>
          </a:p>
          <a:p>
            <a:pPr marL="0" indent="0" defTabSz="934719">
              <a:lnSpc>
                <a:spcPct val="100000"/>
              </a:lnSpc>
              <a:spcBef>
                <a:spcPts val="1000"/>
              </a:spcBef>
              <a:buClr>
                <a:srgbClr val="595959"/>
              </a:buClr>
              <a:buFont typeface="Helvetica"/>
              <a:defRPr i="1" sz="1800">
                <a:solidFill>
                  <a:srgbClr val="0000F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Demo:</a:t>
            </a:r>
            <a:br/>
            <a:r>
              <a:rPr b="0" i="0" sz="1200" u="sng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 invalidUrl="" action="" tgtFrame="" tooltip="" history="1" highlightClick="0" endSnd="0"/>
              </a:rPr>
              <a:t>http://www.r2d3.us/visual-intro-to-machine-learning-part-1/</a:t>
            </a:r>
            <a:r>
              <a:rPr b="0" i="0" sz="16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73" name="Shape 542" descr="Shape 5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6" name="Shape 543"/>
          <p:cNvGrpSpPr/>
          <p:nvPr/>
        </p:nvGrpSpPr>
        <p:grpSpPr>
          <a:xfrm>
            <a:off x="6784052" y="753556"/>
            <a:ext cx="945761" cy="638174"/>
            <a:chOff x="0" y="0"/>
            <a:chExt cx="945760" cy="638173"/>
          </a:xfrm>
        </p:grpSpPr>
        <p:sp>
          <p:nvSpPr>
            <p:cNvPr id="474" name="Rectangle"/>
            <p:cNvSpPr/>
            <p:nvPr/>
          </p:nvSpPr>
          <p:spPr>
            <a:xfrm>
              <a:off x="-1" y="-1"/>
              <a:ext cx="945762" cy="63817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Test"/>
            <p:cNvSpPr txBox="1"/>
            <p:nvPr/>
          </p:nvSpPr>
          <p:spPr>
            <a:xfrm>
              <a:off x="-1" y="117680"/>
              <a:ext cx="945762" cy="402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>
              <a:lvl1pPr defTabSz="934719">
                <a:defRPr b="0" i="1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sp>
        <p:nvSpPr>
          <p:cNvPr id="507" name="Shape 544"/>
          <p:cNvSpPr/>
          <p:nvPr/>
        </p:nvSpPr>
        <p:spPr>
          <a:xfrm>
            <a:off x="6712957" y="1393319"/>
            <a:ext cx="328947" cy="490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sp>
        <p:nvSpPr>
          <p:cNvPr id="508" name="Shape 546"/>
          <p:cNvSpPr/>
          <p:nvPr/>
        </p:nvSpPr>
        <p:spPr>
          <a:xfrm>
            <a:off x="7468577" y="1393319"/>
            <a:ext cx="323770" cy="490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53585F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481" name="Shape 545"/>
          <p:cNvGrpSpPr/>
          <p:nvPr/>
        </p:nvGrpSpPr>
        <p:grpSpPr>
          <a:xfrm>
            <a:off x="6025050" y="1885469"/>
            <a:ext cx="945761" cy="638174"/>
            <a:chOff x="0" y="0"/>
            <a:chExt cx="945760" cy="638173"/>
          </a:xfrm>
        </p:grpSpPr>
        <p:sp>
          <p:nvSpPr>
            <p:cNvPr id="479" name="Rectangle"/>
            <p:cNvSpPr/>
            <p:nvPr/>
          </p:nvSpPr>
          <p:spPr>
            <a:xfrm>
              <a:off x="-1" y="-1"/>
              <a:ext cx="945762" cy="63817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0" name="Test"/>
            <p:cNvSpPr txBox="1"/>
            <p:nvPr/>
          </p:nvSpPr>
          <p:spPr>
            <a:xfrm>
              <a:off x="-1" y="117680"/>
              <a:ext cx="945762" cy="402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>
              <a:lvl1pPr defTabSz="934719">
                <a:defRPr b="0" i="1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grpSp>
        <p:nvGrpSpPr>
          <p:cNvPr id="484" name="Shape 547"/>
          <p:cNvGrpSpPr/>
          <p:nvPr/>
        </p:nvGrpSpPr>
        <p:grpSpPr>
          <a:xfrm>
            <a:off x="7531110" y="1885469"/>
            <a:ext cx="945761" cy="638174"/>
            <a:chOff x="0" y="0"/>
            <a:chExt cx="945760" cy="638173"/>
          </a:xfrm>
        </p:grpSpPr>
        <p:sp>
          <p:nvSpPr>
            <p:cNvPr id="482" name="Rectangle"/>
            <p:cNvSpPr/>
            <p:nvPr/>
          </p:nvSpPr>
          <p:spPr>
            <a:xfrm>
              <a:off x="-1" y="-1"/>
              <a:ext cx="945762" cy="63817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Leaf…"/>
            <p:cNvSpPr txBox="1"/>
            <p:nvPr/>
          </p:nvSpPr>
          <p:spPr>
            <a:xfrm>
              <a:off x="-1" y="973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sp>
        <p:nvSpPr>
          <p:cNvPr id="485" name="Shape 548"/>
          <p:cNvSpPr/>
          <p:nvPr/>
        </p:nvSpPr>
        <p:spPr>
          <a:xfrm flipH="1">
            <a:off x="5744903" y="2523726"/>
            <a:ext cx="759308" cy="503855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6" name="Shape 550"/>
          <p:cNvSpPr/>
          <p:nvPr/>
        </p:nvSpPr>
        <p:spPr>
          <a:xfrm>
            <a:off x="6503928" y="2523726"/>
            <a:ext cx="747041" cy="503855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89" name="Shape 549"/>
          <p:cNvGrpSpPr/>
          <p:nvPr/>
        </p:nvGrpSpPr>
        <p:grpSpPr>
          <a:xfrm>
            <a:off x="5272023" y="3027579"/>
            <a:ext cx="945761" cy="651055"/>
            <a:chOff x="0" y="0"/>
            <a:chExt cx="945760" cy="651053"/>
          </a:xfrm>
        </p:grpSpPr>
        <p:sp>
          <p:nvSpPr>
            <p:cNvPr id="487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8" name="Leaf…"/>
            <p:cNvSpPr txBox="1"/>
            <p:nvPr/>
          </p:nvSpPr>
          <p:spPr>
            <a:xfrm>
              <a:off x="-1" y="1617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grpSp>
        <p:nvGrpSpPr>
          <p:cNvPr id="492" name="Shape 551"/>
          <p:cNvGrpSpPr/>
          <p:nvPr/>
        </p:nvGrpSpPr>
        <p:grpSpPr>
          <a:xfrm>
            <a:off x="6778088" y="3027579"/>
            <a:ext cx="945761" cy="651055"/>
            <a:chOff x="0" y="0"/>
            <a:chExt cx="945760" cy="651053"/>
          </a:xfrm>
        </p:grpSpPr>
        <p:sp>
          <p:nvSpPr>
            <p:cNvPr id="490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1" name="Test"/>
            <p:cNvSpPr txBox="1"/>
            <p:nvPr/>
          </p:nvSpPr>
          <p:spPr>
            <a:xfrm>
              <a:off x="-1" y="124119"/>
              <a:ext cx="945762" cy="402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>
              <a:lvl1pPr defTabSz="934719">
                <a:defRPr b="0" i="1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sp>
        <p:nvSpPr>
          <p:cNvPr id="493" name="Shape 552"/>
          <p:cNvSpPr/>
          <p:nvPr/>
        </p:nvSpPr>
        <p:spPr>
          <a:xfrm flipH="1">
            <a:off x="6497949" y="3678633"/>
            <a:ext cx="759307" cy="503854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4" name="Shape 554"/>
          <p:cNvSpPr/>
          <p:nvPr/>
        </p:nvSpPr>
        <p:spPr>
          <a:xfrm>
            <a:off x="7256974" y="3678633"/>
            <a:ext cx="747041" cy="503854"/>
          </a:xfrm>
          <a:prstGeom prst="line">
            <a:avLst/>
          </a:prstGeom>
          <a:ln w="38100">
            <a:solidFill>
              <a:srgbClr val="53585F"/>
            </a:solidFill>
          </a:ln>
        </p:spPr>
        <p:txBody>
          <a:bodyPr lIns="46735" tIns="46735" rIns="46735" bIns="46735"/>
          <a:lstStyle/>
          <a:p>
            <a:pPr algn="l" defTabSz="934719">
              <a:defRPr b="0" sz="1400"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97" name="Shape 553"/>
          <p:cNvGrpSpPr/>
          <p:nvPr/>
        </p:nvGrpSpPr>
        <p:grpSpPr>
          <a:xfrm>
            <a:off x="6025068" y="4182486"/>
            <a:ext cx="945761" cy="651054"/>
            <a:chOff x="0" y="0"/>
            <a:chExt cx="945760" cy="651053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Leaf…"/>
            <p:cNvSpPr txBox="1"/>
            <p:nvPr/>
          </p:nvSpPr>
          <p:spPr>
            <a:xfrm>
              <a:off x="-1" y="1617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grpSp>
        <p:nvGrpSpPr>
          <p:cNvPr id="500" name="Shape 555"/>
          <p:cNvGrpSpPr/>
          <p:nvPr/>
        </p:nvGrpSpPr>
        <p:grpSpPr>
          <a:xfrm>
            <a:off x="7531134" y="4182486"/>
            <a:ext cx="945761" cy="651054"/>
            <a:chOff x="0" y="0"/>
            <a:chExt cx="945760" cy="65105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945762" cy="651055"/>
            </a:xfrm>
            <a:prstGeom prst="rect">
              <a:avLst/>
            </a:prstGeom>
            <a:solidFill>
              <a:srgbClr val="DCDEE0"/>
            </a:solidFill>
            <a:ln w="3175" cap="flat">
              <a:solidFill>
                <a:srgbClr val="53585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9" name="Leaf…"/>
            <p:cNvSpPr txBox="1"/>
            <p:nvPr/>
          </p:nvSpPr>
          <p:spPr>
            <a:xfrm>
              <a:off x="-1" y="16170"/>
              <a:ext cx="945762" cy="618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ctr">
              <a:spAutoFit/>
            </a:bodyPr>
            <a:lstStyle/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Leaf</a:t>
              </a:r>
            </a:p>
            <a:p>
              <a:pPr defTabSz="934719"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Node</a:t>
              </a:r>
            </a:p>
          </p:txBody>
        </p:sp>
      </p:grpSp>
      <p:sp>
        <p:nvSpPr>
          <p:cNvPr id="501" name="Shape 556"/>
          <p:cNvSpPr txBox="1"/>
          <p:nvPr/>
        </p:nvSpPr>
        <p:spPr>
          <a:xfrm>
            <a:off x="5966953" y="1393036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r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02" name="Shape 557"/>
          <p:cNvSpPr txBox="1"/>
          <p:nvPr/>
        </p:nvSpPr>
        <p:spPr>
          <a:xfrm>
            <a:off x="5272021" y="2563315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r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03" name="Shape 558"/>
          <p:cNvSpPr txBox="1"/>
          <p:nvPr/>
        </p:nvSpPr>
        <p:spPr>
          <a:xfrm>
            <a:off x="6081646" y="3715717"/>
            <a:ext cx="696440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r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04" name="Shape 559"/>
          <p:cNvSpPr txBox="1"/>
          <p:nvPr/>
        </p:nvSpPr>
        <p:spPr>
          <a:xfrm>
            <a:off x="7780422" y="1440757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l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505" name="Shape 560"/>
          <p:cNvSpPr txBox="1"/>
          <p:nvPr/>
        </p:nvSpPr>
        <p:spPr>
          <a:xfrm>
            <a:off x="7083727" y="2618306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l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506" name="Shape 561"/>
          <p:cNvSpPr txBox="1"/>
          <p:nvPr/>
        </p:nvSpPr>
        <p:spPr>
          <a:xfrm>
            <a:off x="7729797" y="3715738"/>
            <a:ext cx="696441" cy="29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>
            <a:lvl1pPr algn="l" defTabSz="934719">
              <a:defRPr b="0" sz="1400"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66"/>
          <p:cNvSpPr txBox="1"/>
          <p:nvPr>
            <p:ph type="title" idx="4294967295"/>
          </p:nvPr>
        </p:nvSpPr>
        <p:spPr>
          <a:xfrm>
            <a:off x="335329" y="263273"/>
            <a:ext cx="8594335" cy="638174"/>
          </a:xfrm>
          <a:prstGeom prst="rect">
            <a:avLst/>
          </a:prstGeom>
          <a:solidFill>
            <a:srgbClr val="FFF2CC"/>
          </a:solidFill>
        </p:spPr>
        <p:txBody>
          <a:bodyPr lIns="93456" tIns="93456" rIns="93456" bIns="93456">
            <a:normAutofit fontScale="100000" lnSpcReduction="0"/>
          </a:bodyPr>
          <a:lstStyle>
            <a:lvl1pPr defTabSz="934719">
              <a:lnSpc>
                <a:spcPct val="100000"/>
              </a:lnSpc>
              <a:defRPr sz="2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Group Exercise</a:t>
            </a:r>
          </a:p>
        </p:txBody>
      </p:sp>
      <p:sp>
        <p:nvSpPr>
          <p:cNvPr id="511" name="Shape 567"/>
          <p:cNvSpPr txBox="1"/>
          <p:nvPr>
            <p:ph type="body" sz="half" idx="4294967295"/>
          </p:nvPr>
        </p:nvSpPr>
        <p:spPr>
          <a:xfrm>
            <a:off x="177447" y="1288613"/>
            <a:ext cx="3034774" cy="3500601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25195" indent="-307086" defTabSz="869289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b="0" sz="148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Using the </a:t>
            </a:r>
            <a:r>
              <a:rPr i="1"/>
              <a:t>iris </a:t>
            </a:r>
            <a:r>
              <a:t>dataset, design a simple decision tree for classifying the samples by species</a:t>
            </a:r>
          </a:p>
          <a:p>
            <a:pPr marL="425195" indent="-307086" defTabSz="869289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b="0" sz="148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Implement the tests in Python and see how well they split the data</a:t>
            </a:r>
          </a:p>
          <a:p>
            <a:pPr marL="425195" indent="-307086" defTabSz="869289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b="0" sz="148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Don’t go beyond a depth of 4</a:t>
            </a:r>
          </a:p>
          <a:p>
            <a:pPr marL="0" indent="0" algn="ctr" defTabSz="869289">
              <a:lnSpc>
                <a:spcPct val="100000"/>
              </a:lnSpc>
              <a:spcBef>
                <a:spcPts val="900"/>
              </a:spcBef>
              <a:buClr>
                <a:srgbClr val="595959"/>
              </a:buClr>
              <a:buFont typeface="Helvetica"/>
              <a:defRPr i="1" sz="148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4 groups</a:t>
            </a:r>
            <a:br/>
            <a:r>
              <a:t>20 minutes</a:t>
            </a:r>
          </a:p>
          <a:p>
            <a:pPr marL="0" indent="0" defTabSz="869289">
              <a:lnSpc>
                <a:spcPct val="100000"/>
              </a:lnSpc>
              <a:spcBef>
                <a:spcPts val="900"/>
              </a:spcBef>
              <a:buClr>
                <a:srgbClr val="595959"/>
              </a:buClr>
              <a:buFont typeface="Helvetica"/>
              <a:defRPr b="0" sz="148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br/>
          </a:p>
        </p:txBody>
      </p:sp>
      <p:pic>
        <p:nvPicPr>
          <p:cNvPr id="512" name="Shape 568" descr="Shape 5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Shape 569" descr="Shape 5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518" y="1119742"/>
            <a:ext cx="3609468" cy="3001041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Shape 570"/>
          <p:cNvSpPr txBox="1"/>
          <p:nvPr/>
        </p:nvSpPr>
        <p:spPr>
          <a:xfrm>
            <a:off x="3215542" y="4652159"/>
            <a:ext cx="5201375" cy="271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/>
          <a:p>
            <a:pPr algn="r" defTabSz="934719">
              <a:defRPr b="0" sz="1200" u="sng">
                <a:solidFill>
                  <a:srgbClr val="0097A7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>
                <a:uFill>
                  <a:solidFill>
                    <a:srgbClr val="0097A7"/>
                  </a:solidFill>
                </a:uFill>
                <a:hlinkClick r:id="rId4" invalidUrl="" action="" tgtFrame="" tooltip="" history="1" highlightClick="0" endSnd="0"/>
              </a:rPr>
              <a:t>https://archive.ics.uci.edu/ml/machine-learning-databases/iris/iris.data</a:t>
            </a:r>
            <a:r>
              <a:rPr u="none"/>
              <a:t> </a:t>
            </a:r>
          </a:p>
        </p:txBody>
      </p:sp>
      <p:sp>
        <p:nvSpPr>
          <p:cNvPr id="515" name="Shape 571"/>
          <p:cNvSpPr txBox="1"/>
          <p:nvPr/>
        </p:nvSpPr>
        <p:spPr>
          <a:xfrm>
            <a:off x="3682903" y="1364411"/>
            <a:ext cx="1902561" cy="328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/>
          <a:p>
            <a:pPr algn="l" defTabSz="934719"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target variable</a:t>
            </a:r>
          </a:p>
          <a:p>
            <a:pPr marL="342900" indent="-254000" algn="l" defTabSz="934719">
              <a:spcBef>
                <a:spcPts val="1000"/>
              </a:spcBef>
              <a:buClr>
                <a:srgbClr val="595959"/>
              </a:buClr>
              <a:buSzPct val="100000"/>
              <a:buFont typeface="Helvetica"/>
              <a:buChar char="•"/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species </a:t>
            </a:r>
            <a:br/>
            <a:r>
              <a:t>(3 classes)</a:t>
            </a:r>
          </a:p>
          <a:p>
            <a:pPr algn="l" defTabSz="934719"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columns:</a:t>
            </a:r>
          </a:p>
          <a:p>
            <a:pPr marL="342900" indent="-254000" algn="l" defTabSz="934719">
              <a:spcBef>
                <a:spcPts val="400"/>
              </a:spcBef>
              <a:buClr>
                <a:srgbClr val="595959"/>
              </a:buClr>
              <a:buSzPct val="100000"/>
              <a:buFont typeface="Helvetica"/>
              <a:buChar char="•"/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sepal length</a:t>
            </a:r>
          </a:p>
          <a:p>
            <a:pPr marL="342900" indent="-254000" algn="l" defTabSz="934719">
              <a:spcBef>
                <a:spcPts val="400"/>
              </a:spcBef>
              <a:buClr>
                <a:srgbClr val="595959"/>
              </a:buClr>
              <a:buSzPct val="100000"/>
              <a:buFont typeface="Helvetica"/>
              <a:buChar char="•"/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sepal width</a:t>
            </a:r>
          </a:p>
          <a:p>
            <a:pPr marL="342900" indent="-254000" algn="l" defTabSz="934719">
              <a:spcBef>
                <a:spcPts val="400"/>
              </a:spcBef>
              <a:buClr>
                <a:srgbClr val="595959"/>
              </a:buClr>
              <a:buSzPct val="100000"/>
              <a:buFont typeface="Helvetica"/>
              <a:buChar char="•"/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petal length</a:t>
            </a:r>
          </a:p>
          <a:p>
            <a:pPr marL="342900" indent="-254000" algn="l" defTabSz="934719">
              <a:spcBef>
                <a:spcPts val="400"/>
              </a:spcBef>
              <a:buClr>
                <a:srgbClr val="595959"/>
              </a:buClr>
              <a:buSzPct val="100000"/>
              <a:buFont typeface="Helvetica"/>
              <a:buChar char="•"/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petal width</a:t>
            </a:r>
          </a:p>
          <a:p>
            <a:pPr marL="342900" indent="-254000" algn="l" defTabSz="934719">
              <a:spcBef>
                <a:spcPts val="400"/>
              </a:spcBef>
              <a:buClr>
                <a:srgbClr val="595959"/>
              </a:buClr>
              <a:buSzPct val="100000"/>
              <a:buFont typeface="Helvetica"/>
              <a:buChar char="•"/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class (3)</a:t>
            </a:r>
          </a:p>
          <a:p>
            <a:pPr algn="l" defTabSz="934719">
              <a:spcBef>
                <a:spcPts val="400"/>
              </a:spcBef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rows:</a:t>
            </a:r>
          </a:p>
          <a:p>
            <a:pPr marL="342900" indent="-254000" algn="l" defTabSz="934719">
              <a:spcBef>
                <a:spcPts val="400"/>
              </a:spcBef>
              <a:buClr>
                <a:srgbClr val="595959"/>
              </a:buClr>
              <a:buSzPct val="100000"/>
              <a:buFont typeface="Helvetica"/>
              <a:buChar char="•"/>
              <a:defRPr b="0" sz="14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50 x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76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Building a Decision Tree: How to choose a split?</a:t>
            </a:r>
          </a:p>
        </p:txBody>
      </p:sp>
      <p:sp>
        <p:nvSpPr>
          <p:cNvPr id="518" name="Shape 577"/>
          <p:cNvSpPr txBox="1"/>
          <p:nvPr>
            <p:ph type="body" idx="4294967295"/>
          </p:nvPr>
        </p:nvSpPr>
        <p:spPr>
          <a:xfrm>
            <a:off x="335329" y="949951"/>
            <a:ext cx="8624082" cy="3574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0" indent="0" defTabSz="906678">
              <a:lnSpc>
                <a:spcPct val="100000"/>
              </a:lnSpc>
              <a:spcBef>
                <a:spcPts val="1500"/>
              </a:spcBef>
              <a:buClr>
                <a:srgbClr val="595959"/>
              </a:buClr>
              <a:buFont typeface="Helvetica"/>
              <a:defRPr i="1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Gini impurity</a:t>
            </a:r>
          </a:p>
          <a:p>
            <a:pPr marL="0" indent="443484" defTabSz="906678">
              <a:lnSpc>
                <a:spcPct val="100000"/>
              </a:lnSpc>
              <a:spcBef>
                <a:spcPts val="1500"/>
              </a:spcBef>
              <a:buClr>
                <a:srgbClr val="595959"/>
              </a:buClr>
              <a:buFont typeface="Helvetica"/>
              <a:defRPr b="0" sz="174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gini impurity of a node  </a:t>
            </a:r>
          </a:p>
          <a:p>
            <a:pPr marL="0" indent="886968" defTabSz="906678">
              <a:lnSpc>
                <a:spcPct val="100000"/>
              </a:lnSpc>
              <a:spcBef>
                <a:spcPts val="1500"/>
              </a:spcBef>
              <a:buClr>
                <a:srgbClr val="595959"/>
              </a:buClr>
              <a:buFont typeface="Helvetica"/>
              <a:defRPr b="0" i="1" sz="1358">
                <a:solidFill>
                  <a:srgbClr val="000000"/>
                </a:solidFill>
                <a:uFillTx/>
                <a:latin typeface="Bitter"/>
                <a:ea typeface="Bitter"/>
                <a:cs typeface="Bitter"/>
                <a:sym typeface="Bitter"/>
              </a:defRPr>
            </a:pPr>
            <a:br/>
            <a:br/>
            <a:br/>
            <a:br/>
            <a:r>
              <a:t>p</a:t>
            </a:r>
            <a:r>
              <a:rPr baseline="-25587"/>
              <a:t>i</a:t>
            </a:r>
            <a:r>
              <a:rPr i="0">
                <a:latin typeface="Proxima Nova"/>
                <a:ea typeface="Proxima Nova"/>
                <a:cs typeface="Proxima Nova"/>
                <a:sym typeface="Proxima Nova"/>
              </a:rPr>
              <a:t> = probability of choosing a sample from class </a:t>
            </a:r>
            <a:r>
              <a:t>i</a:t>
            </a:r>
            <a:r>
              <a:rPr i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i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0">
                <a:latin typeface="Proxima Nova"/>
                <a:ea typeface="Proxima Nova"/>
                <a:cs typeface="Proxima Nova"/>
                <a:sym typeface="Proxima Nova"/>
              </a:rPr>
              <a:t>       (i.e. the proportion of the node that is class </a:t>
            </a:r>
            <a:r>
              <a:t>i</a:t>
            </a:r>
            <a:r>
              <a:rPr i="0"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endParaRPr i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indent="886968" defTabSz="906678">
              <a:lnSpc>
                <a:spcPct val="100000"/>
              </a:lnSpc>
              <a:spcBef>
                <a:spcPts val="1500"/>
              </a:spcBef>
              <a:buClr>
                <a:srgbClr val="595959"/>
              </a:buClr>
              <a:buFont typeface="Helvetica"/>
              <a:defRPr b="0" sz="135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(1 − </a:t>
            </a:r>
            <a:r>
              <a:rPr i="1">
                <a:latin typeface="Bitter"/>
                <a:ea typeface="Bitter"/>
                <a:cs typeface="Bitter"/>
                <a:sym typeface="Bitter"/>
              </a:rPr>
              <a:t>p</a:t>
            </a:r>
            <a:r>
              <a:rPr baseline="-25587" i="1">
                <a:latin typeface="Bitter"/>
                <a:ea typeface="Bitter"/>
                <a:cs typeface="Bitter"/>
                <a:sym typeface="Bitter"/>
              </a:rPr>
              <a:t>i</a:t>
            </a:r>
            <a:r>
              <a:t>) = the probability that the sample’s classification is an error</a:t>
            </a:r>
          </a:p>
          <a:p>
            <a:pPr marL="443484" indent="-307975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35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 </a:t>
            </a:r>
            <a:r>
              <a:rPr b="1" i="1"/>
              <a:t>pure</a:t>
            </a:r>
            <a:r>
              <a:t> node (contains only one class) has </a:t>
            </a:r>
            <a:r>
              <a:rPr i="1">
                <a:latin typeface="Bitter"/>
                <a:ea typeface="Bitter"/>
                <a:cs typeface="Bitter"/>
                <a:sym typeface="Bitter"/>
              </a:rPr>
              <a:t>I</a:t>
            </a:r>
            <a:r>
              <a:rPr baseline="-25587" i="1">
                <a:latin typeface="Bitter"/>
                <a:ea typeface="Bitter"/>
                <a:cs typeface="Bitter"/>
                <a:sym typeface="Bitter"/>
              </a:rPr>
              <a:t>G</a:t>
            </a:r>
            <a:r>
              <a:t> = 0</a:t>
            </a:r>
          </a:p>
          <a:p>
            <a:pPr marL="443484" indent="-307975" defTabSz="906678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35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used by the CART (classification and regression tree) algorithm</a:t>
            </a:r>
          </a:p>
        </p:txBody>
      </p:sp>
      <p:pic>
        <p:nvPicPr>
          <p:cNvPr id="519" name="Shape 578" descr="Shape 5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Shape 579" descr="Shape 57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3614" y="1835320"/>
            <a:ext cx="2087097" cy="954321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&lt;= Minimise Ig"/>
          <p:cNvSpPr txBox="1"/>
          <p:nvPr/>
        </p:nvSpPr>
        <p:spPr>
          <a:xfrm>
            <a:off x="4731836" y="3682999"/>
            <a:ext cx="21271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pPr/>
            <a:r>
              <a:t>&lt;= Minimise 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84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Building a Decision Tree: How to choose a split?</a:t>
            </a:r>
          </a:p>
        </p:txBody>
      </p:sp>
      <p:sp>
        <p:nvSpPr>
          <p:cNvPr id="524" name="Shape 585"/>
          <p:cNvSpPr txBox="1"/>
          <p:nvPr>
            <p:ph type="body" idx="4294967295"/>
          </p:nvPr>
        </p:nvSpPr>
        <p:spPr>
          <a:xfrm>
            <a:off x="335329" y="949951"/>
            <a:ext cx="8624082" cy="3574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0" indent="0" defTabSz="934719">
              <a:lnSpc>
                <a:spcPct val="100000"/>
              </a:lnSpc>
              <a:spcBef>
                <a:spcPts val="1600"/>
              </a:spcBef>
              <a:buClr>
                <a:srgbClr val="595959"/>
              </a:buClr>
              <a:buFont typeface="Helvetica"/>
              <a:defRPr i="1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Classification Error</a:t>
            </a:r>
          </a:p>
          <a:p>
            <a:pPr marL="457200" indent="-3175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accuracy, precision, recall</a:t>
            </a:r>
          </a:p>
          <a:p>
            <a:pPr marL="0" indent="0" defTabSz="934719">
              <a:lnSpc>
                <a:spcPct val="100000"/>
              </a:lnSpc>
              <a:buClr>
                <a:srgbClr val="595959"/>
              </a:buClr>
              <a:buFont typeface="Helvetica"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endParaRPr sz="1400">
              <a:solidFill>
                <a:srgbClr val="000000"/>
              </a:solidFill>
            </a:endParaRPr>
          </a:p>
          <a:p>
            <a:pPr marL="0" indent="0" defTabSz="934719">
              <a:lnSpc>
                <a:spcPct val="100000"/>
              </a:lnSpc>
              <a:spcBef>
                <a:spcPts val="1600"/>
              </a:spcBef>
              <a:buClr>
                <a:srgbClr val="595959"/>
              </a:buClr>
              <a:buFont typeface="Helvetica"/>
              <a:defRPr i="1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Variance reduction</a:t>
            </a:r>
          </a:p>
          <a:p>
            <a:pPr marL="457200" indent="-3175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used where target variable is continuous (regression tree)</a:t>
            </a:r>
          </a:p>
          <a:p>
            <a:pPr marL="0" indent="0" defTabSz="934719">
              <a:lnSpc>
                <a:spcPct val="100000"/>
              </a:lnSpc>
              <a:buClr>
                <a:srgbClr val="595959"/>
              </a:buClr>
              <a:buFont typeface="Helvetica"/>
              <a:defRPr b="0"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endParaRPr sz="1400">
              <a:solidFill>
                <a:srgbClr val="000000"/>
              </a:solidFill>
            </a:endParaRPr>
          </a:p>
          <a:p>
            <a:pPr marL="0" indent="0" defTabSz="934719">
              <a:lnSpc>
                <a:spcPct val="100000"/>
              </a:lnSpc>
              <a:spcBef>
                <a:spcPts val="1600"/>
              </a:spcBef>
              <a:buClr>
                <a:srgbClr val="595959"/>
              </a:buClr>
              <a:buFont typeface="Helvetica"/>
              <a:defRPr i="1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Information Gain</a:t>
            </a:r>
          </a:p>
          <a:p>
            <a:pPr marL="457200" indent="-3175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information gain is modelled as a decrease in entropy (mixing of classes) before and after a split</a:t>
            </a:r>
          </a:p>
          <a:p>
            <a:pPr marL="457200" indent="-3175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used by the ID3, C4.5, C5.0 algorithms</a:t>
            </a:r>
          </a:p>
        </p:txBody>
      </p:sp>
      <p:pic>
        <p:nvPicPr>
          <p:cNvPr id="525" name="Shape 586" descr="Shape 5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91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Building a Decision Tree: When to Stop?</a:t>
            </a:r>
          </a:p>
        </p:txBody>
      </p:sp>
      <p:sp>
        <p:nvSpPr>
          <p:cNvPr id="528" name="Shape 592"/>
          <p:cNvSpPr txBox="1"/>
          <p:nvPr>
            <p:ph type="body" idx="4294967295"/>
          </p:nvPr>
        </p:nvSpPr>
        <p:spPr>
          <a:xfrm>
            <a:off x="335329" y="949951"/>
            <a:ext cx="8624082" cy="3574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57200" indent="-2286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nothing left to split on</a:t>
            </a:r>
          </a:p>
          <a:p>
            <a:pPr lvl="1" marL="914400" indent="-2286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○"/>
              <a:defRPr b="0" sz="16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all leaves are </a:t>
            </a:r>
            <a:r>
              <a:rPr b="1" i="1"/>
              <a:t>pure </a:t>
            </a:r>
            <a:r>
              <a:t>(contain only one class)</a:t>
            </a:r>
          </a:p>
          <a:p>
            <a:pPr lvl="1" marL="9144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○"/>
              <a:defRPr b="0" sz="16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or, all possible splits have been tried </a:t>
            </a:r>
          </a:p>
          <a:p>
            <a:pPr marL="457200" indent="-2286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maximum tree depth reached</a:t>
            </a:r>
          </a:p>
          <a:p>
            <a:pPr lvl="1" marL="914400" indent="-2286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○"/>
              <a:defRPr b="0" sz="16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typically, we want to limit branch length, to avoid complexity</a:t>
            </a:r>
          </a:p>
        </p:txBody>
      </p:sp>
      <p:pic>
        <p:nvPicPr>
          <p:cNvPr id="529" name="Shape 593" descr="Shape 5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98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Decisions Tree in Python</a:t>
            </a:r>
          </a:p>
        </p:txBody>
      </p:sp>
      <p:sp>
        <p:nvSpPr>
          <p:cNvPr id="532" name="Shape 599"/>
          <p:cNvSpPr txBox="1"/>
          <p:nvPr>
            <p:ph type="body" idx="4294967295"/>
          </p:nvPr>
        </p:nvSpPr>
        <p:spPr>
          <a:xfrm>
            <a:off x="335329" y="949951"/>
            <a:ext cx="8624082" cy="3574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0" indent="0" defTabSz="934719">
              <a:lnSpc>
                <a:spcPct val="100000"/>
              </a:lnSpc>
              <a:spcBef>
                <a:spcPts val="1600"/>
              </a:spcBef>
              <a:buClr>
                <a:srgbClr val="595959"/>
              </a:buClr>
              <a:buFont typeface="Helvetica"/>
              <a:defRPr b="0" sz="24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sklearn.tree</a:t>
            </a:r>
          </a:p>
          <a:p>
            <a:pPr marL="0" indent="457200" defTabSz="934719">
              <a:lnSpc>
                <a:spcPct val="100000"/>
              </a:lnSpc>
              <a:spcBef>
                <a:spcPts val="1000"/>
              </a:spcBef>
              <a:buClr>
                <a:srgbClr val="595959"/>
              </a:buClr>
              <a:buFont typeface="Helvetica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DecisionTreeClassifier()	train</a:t>
            </a:r>
          </a:p>
          <a:p>
            <a:pPr marL="0" indent="467359" defTabSz="934719">
              <a:lnSpc>
                <a:spcPct val="100000"/>
              </a:lnSpc>
              <a:spcBef>
                <a:spcPts val="1000"/>
              </a:spcBef>
              <a:buClr>
                <a:srgbClr val="595959"/>
              </a:buClr>
              <a:buFont typeface="Helvetica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export_graphviz()			plot tree</a:t>
            </a:r>
          </a:p>
          <a:p>
            <a:pPr marL="0" indent="467359" defTabSz="934719">
              <a:lnSpc>
                <a:spcPct val="100000"/>
              </a:lnSpc>
              <a:spcBef>
                <a:spcPts val="1000"/>
              </a:spcBef>
              <a:buClr>
                <a:srgbClr val="595959"/>
              </a:buClr>
              <a:buFont typeface="Helvetica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predict()					predict classes</a:t>
            </a:r>
          </a:p>
          <a:p>
            <a:pPr marL="0" indent="467359" defTabSz="934719">
              <a:lnSpc>
                <a:spcPct val="100000"/>
              </a:lnSpc>
              <a:spcBef>
                <a:spcPts val="1000"/>
              </a:spcBef>
              <a:buClr>
                <a:srgbClr val="595959"/>
              </a:buClr>
              <a:buFont typeface="Helvetica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predict_proba()			predict class probabilities</a:t>
            </a:r>
            <a:br/>
          </a:p>
        </p:txBody>
      </p:sp>
      <p:pic>
        <p:nvPicPr>
          <p:cNvPr id="533" name="Shape 600" descr="Shape 6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9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0" name="DECISION TREES"/>
          <p:cNvSpPr txBox="1"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DECISION TREES</a:t>
            </a:r>
          </a:p>
        </p:txBody>
      </p:sp>
      <p:sp>
        <p:nvSpPr>
          <p:cNvPr id="231" name="DATA SCIENCE PART TIME COURSE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Shape 605"/>
          <p:cNvGrpSpPr/>
          <p:nvPr/>
        </p:nvGrpSpPr>
        <p:grpSpPr>
          <a:xfrm>
            <a:off x="2225245" y="339466"/>
            <a:ext cx="6788827" cy="4662099"/>
            <a:chOff x="0" y="0"/>
            <a:chExt cx="6788825" cy="4662098"/>
          </a:xfrm>
        </p:grpSpPr>
        <p:pic>
          <p:nvPicPr>
            <p:cNvPr id="535" name="Shape 606" descr="Shape 60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332" y="0"/>
              <a:ext cx="6739494" cy="4662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6" name="Shape 607"/>
            <p:cNvSpPr/>
            <p:nvPr/>
          </p:nvSpPr>
          <p:spPr>
            <a:xfrm>
              <a:off x="0" y="459307"/>
              <a:ext cx="197328" cy="396623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algn="l"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38" name="Shape 608"/>
          <p:cNvSpPr txBox="1"/>
          <p:nvPr>
            <p:ph type="title"/>
          </p:nvPr>
        </p:nvSpPr>
        <p:spPr>
          <a:xfrm>
            <a:off x="475297" y="210552"/>
            <a:ext cx="2974668" cy="876454"/>
          </a:xfrm>
          <a:prstGeom prst="rect">
            <a:avLst/>
          </a:prstGeom>
          <a:solidFill>
            <a:srgbClr val="FFFFFF"/>
          </a:solidFill>
        </p:spPr>
        <p:txBody>
          <a:bodyPr lIns="46715" tIns="46715" rIns="46715" bIns="46715"/>
          <a:lstStyle>
            <a:lvl1pPr algn="l">
              <a:defRPr b="1" sz="28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Iris Dataset</a:t>
            </a:r>
          </a:p>
        </p:txBody>
      </p:sp>
      <p:grpSp>
        <p:nvGrpSpPr>
          <p:cNvPr id="541" name="Shape 609"/>
          <p:cNvGrpSpPr/>
          <p:nvPr/>
        </p:nvGrpSpPr>
        <p:grpSpPr>
          <a:xfrm>
            <a:off x="195617" y="4531489"/>
            <a:ext cx="4673601" cy="470120"/>
            <a:chOff x="0" y="0"/>
            <a:chExt cx="4673600" cy="470119"/>
          </a:xfrm>
        </p:grpSpPr>
        <p:sp>
          <p:nvSpPr>
            <p:cNvPr id="539" name="Rectangle"/>
            <p:cNvSpPr/>
            <p:nvPr/>
          </p:nvSpPr>
          <p:spPr>
            <a:xfrm>
              <a:off x="0" y="-1"/>
              <a:ext cx="4673601" cy="4701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35" tIns="46735" rIns="46735" bIns="46735" numCol="1" anchor="ctr">
              <a:noAutofit/>
            </a:bodyPr>
            <a:lstStyle/>
            <a:p>
              <a:pPr algn="l" defTabSz="934719">
                <a:defRPr b="0" sz="1400">
                  <a:uFillTx/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0" name="http://scikit-learn.org/stable/modules/tree.html"/>
            <p:cNvSpPr txBox="1"/>
            <p:nvPr/>
          </p:nvSpPr>
          <p:spPr>
            <a:xfrm>
              <a:off x="0" y="99443"/>
              <a:ext cx="4673601" cy="271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15" tIns="46715" rIns="46715" bIns="46715" numCol="1" anchor="ctr">
              <a:spAutoFit/>
            </a:bodyPr>
            <a:lstStyle/>
            <a:p>
              <a:pPr algn="l" defTabSz="934719">
                <a:defRPr b="0" sz="1200" u="sng">
                  <a:solidFill>
                    <a:srgbClr val="4BACC6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rPr>
                  <a:solidFill>
                    <a:srgbClr val="0097A7"/>
                  </a:solidFill>
                  <a:uFill>
                    <a:solidFill>
                      <a:srgbClr val="0097A7"/>
                    </a:solidFill>
                  </a:uFill>
                  <a:hlinkClick r:id="rId3" invalidUrl="" action="" tgtFrame="" tooltip="" history="1" highlightClick="0" endSnd="0"/>
                </a:rPr>
                <a:t>http://scikit-learn.org/stable/modules/tree.html</a:t>
              </a:r>
              <a:r>
                <a:rPr u="none"/>
                <a:t> </a:t>
              </a:r>
            </a:p>
          </p:txBody>
        </p:sp>
      </p:grpSp>
      <p:grpSp>
        <p:nvGrpSpPr>
          <p:cNvPr id="544" name="Shape 610"/>
          <p:cNvGrpSpPr/>
          <p:nvPr/>
        </p:nvGrpSpPr>
        <p:grpSpPr>
          <a:xfrm>
            <a:off x="332671" y="1184193"/>
            <a:ext cx="2739455" cy="2196164"/>
            <a:chOff x="0" y="0"/>
            <a:chExt cx="2739453" cy="2196163"/>
          </a:xfrm>
        </p:grpSpPr>
        <p:sp>
          <p:nvSpPr>
            <p:cNvPr id="542" name="Rectangle"/>
            <p:cNvSpPr/>
            <p:nvPr/>
          </p:nvSpPr>
          <p:spPr>
            <a:xfrm>
              <a:off x="0" y="0"/>
              <a:ext cx="2739454" cy="2020934"/>
            </a:xfrm>
            <a:prstGeom prst="rect">
              <a:avLst/>
            </a:prstGeom>
            <a:solidFill>
              <a:srgbClr val="EFEFE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35" tIns="46735" rIns="46735" bIns="46735" numCol="1" anchor="t">
              <a:noAutofit/>
            </a:bodyPr>
            <a:lstStyle/>
            <a:p>
              <a:pPr algn="l" defTabSz="934719">
                <a:spcBef>
                  <a:spcPts val="600"/>
                </a:spcBef>
                <a:defRPr b="0" sz="14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543" name="test…"/>
            <p:cNvSpPr txBox="1"/>
            <p:nvPr/>
          </p:nvSpPr>
          <p:spPr>
            <a:xfrm>
              <a:off x="0" y="0"/>
              <a:ext cx="2739454" cy="2196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3456" tIns="93456" rIns="93456" bIns="93456" numCol="1" anchor="t">
              <a:spAutoFit/>
            </a:bodyPr>
            <a:lstStyle/>
            <a:p>
              <a:pPr defTabSz="934719">
                <a:spcBef>
                  <a:spcPts val="600"/>
                </a:spcBef>
                <a:defRPr b="0" sz="16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test</a:t>
              </a:r>
            </a:p>
            <a:p>
              <a:pPr defTabSz="934719">
                <a:spcBef>
                  <a:spcPts val="600"/>
                </a:spcBef>
                <a:defRPr b="0" sz="16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gini index of node</a:t>
              </a:r>
            </a:p>
            <a:p>
              <a:pPr defTabSz="934719">
                <a:spcBef>
                  <a:spcPts val="600"/>
                </a:spcBef>
                <a:defRPr b="0" sz="16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number of samples in node</a:t>
              </a:r>
            </a:p>
            <a:p>
              <a:pPr defTabSz="934719">
                <a:spcBef>
                  <a:spcPts val="600"/>
                </a:spcBef>
                <a:defRPr b="0" sz="16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class membership in node</a:t>
              </a:r>
              <a:br/>
              <a:r>
                <a:rPr sz="1400"/>
                <a:t>[setosa, versicolor, virginica]</a:t>
              </a:r>
              <a:endParaRPr sz="1400"/>
            </a:p>
            <a:p>
              <a:pPr defTabSz="934719">
                <a:spcBef>
                  <a:spcPts val="600"/>
                </a:spcBef>
                <a:defRPr b="0" sz="1600"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target class of test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615"/>
          <p:cNvSpPr txBox="1"/>
          <p:nvPr/>
        </p:nvSpPr>
        <p:spPr>
          <a:xfrm>
            <a:off x="326563" y="1870063"/>
            <a:ext cx="4652135" cy="2168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3456" tIns="93456" rIns="93456" bIns="93456" anchor="ctr">
            <a:spAutoFit/>
          </a:bodyPr>
          <a:lstStyle/>
          <a:p>
            <a:pPr algn="l" defTabSz="934719">
              <a:defRPr sz="5200"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Lab 11a:</a:t>
            </a:r>
            <a:br/>
            <a:r>
              <a:rPr sz="3600"/>
              <a:t>Decision Trees</a:t>
            </a:r>
            <a:endParaRPr sz="3600"/>
          </a:p>
          <a:p>
            <a:pPr algn="l" defTabSz="934719">
              <a:defRPr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with </a:t>
            </a:r>
            <a:br/>
            <a:r>
              <a:rPr sz="2400"/>
              <a:t>DecisionTreeClassifier</a:t>
            </a:r>
          </a:p>
        </p:txBody>
      </p:sp>
      <p:pic>
        <p:nvPicPr>
          <p:cNvPr id="547" name="Shape 616" descr="Shape 6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0424" y="2209150"/>
            <a:ext cx="3140522" cy="2412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646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What About Over-fitting?</a:t>
            </a:r>
          </a:p>
        </p:txBody>
      </p:sp>
      <p:sp>
        <p:nvSpPr>
          <p:cNvPr id="550" name="Shape 647"/>
          <p:cNvSpPr txBox="1"/>
          <p:nvPr>
            <p:ph type="body" idx="4294967295"/>
          </p:nvPr>
        </p:nvSpPr>
        <p:spPr>
          <a:xfrm>
            <a:off x="335329" y="949950"/>
            <a:ext cx="5771161" cy="3701468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decision trees tend to be weak models because they can easily overfit a dataset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overfitting occurs when a model memorises the data or bends to a few specific data points rather than picking up general trends in the data</a:t>
            </a:r>
          </a:p>
          <a:p>
            <a:pPr marL="4572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small variations in the data might result in the generation of a completely different tree</a:t>
            </a:r>
          </a:p>
          <a:p>
            <a:pPr marL="457200" indent="-2286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 unconstrained model could build an extreme tree </a:t>
            </a:r>
          </a:p>
          <a:p>
            <a:pPr lvl="1" marL="914400" indent="-2286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○"/>
              <a:defRPr b="0" sz="16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e.g. one feature for each word in a news article</a:t>
            </a:r>
          </a:p>
        </p:txBody>
      </p:sp>
      <p:pic>
        <p:nvPicPr>
          <p:cNvPr id="551" name="Shape 648" descr="Shape 6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Shape 649" descr="Shape 6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5877" y="1781426"/>
            <a:ext cx="2492767" cy="2546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654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What About Over-fitting?</a:t>
            </a:r>
          </a:p>
        </p:txBody>
      </p:sp>
      <p:sp>
        <p:nvSpPr>
          <p:cNvPr id="555" name="Shape 655"/>
          <p:cNvSpPr txBox="1"/>
          <p:nvPr>
            <p:ph type="body" idx="4294967295"/>
          </p:nvPr>
        </p:nvSpPr>
        <p:spPr>
          <a:xfrm>
            <a:off x="335329" y="949951"/>
            <a:ext cx="8624082" cy="3574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0" indent="0" defTabSz="644956">
              <a:lnSpc>
                <a:spcPct val="100000"/>
              </a:lnSpc>
              <a:spcBef>
                <a:spcPts val="1100"/>
              </a:spcBef>
              <a:buClr>
                <a:srgbClr val="595959"/>
              </a:buClr>
              <a:buFont typeface="Helvetica"/>
              <a:defRPr b="0" sz="1242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We can limit our decision trees using a few methods: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limit the number of questions (nodes) a tree can have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limit the tree depth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set the minimum number of samples required at a leaf node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accept a specified level of impurity in the leaf nodes</a:t>
            </a:r>
          </a:p>
          <a:p>
            <a:pPr marL="0" indent="0" defTabSz="644956">
              <a:lnSpc>
                <a:spcPct val="100000"/>
              </a:lnSpc>
              <a:spcBef>
                <a:spcPts val="700"/>
              </a:spcBef>
              <a:buClr>
                <a:srgbClr val="595959"/>
              </a:buClr>
              <a:buFont typeface="Helvetica"/>
              <a:defRPr b="0" i="1" sz="1242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by trial &amp; error: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AutoNum type="arabicPeriod" startAt="1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specify a conservative limit maximum tree depth 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AutoNum type="arabicPeriod" startAt="1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evaluate training error</a:t>
            </a:r>
          </a:p>
          <a:p>
            <a:pPr marL="0" indent="0" defTabSz="644956">
              <a:lnSpc>
                <a:spcPct val="100000"/>
              </a:lnSpc>
              <a:spcBef>
                <a:spcPts val="700"/>
              </a:spcBef>
              <a:buClr>
                <a:srgbClr val="595959"/>
              </a:buClr>
              <a:buFont typeface="Helvetica"/>
              <a:defRPr b="0" i="1" sz="1242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use pruning: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AutoNum type="arabicPeriod" startAt="1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allow all branches to grow until no further information gain achieved</a:t>
            </a:r>
          </a:p>
          <a:p>
            <a:pPr marL="315468" indent="-219075" defTabSz="644956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100000"/>
              <a:buAutoNum type="arabicPeriod" startAt="1"/>
              <a:defRPr b="0" sz="96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prune branches (i.e. eliminate leaf nodes) until an acceptable leaf purity is </a:t>
            </a:r>
            <a:r>
              <a:rPr i="1"/>
              <a:t>just </a:t>
            </a:r>
            <a:r>
              <a:t>achieved</a:t>
            </a:r>
            <a:br/>
            <a:r>
              <a:t>(or some global criterion) </a:t>
            </a:r>
            <a:br/>
          </a:p>
        </p:txBody>
      </p:sp>
      <p:pic>
        <p:nvPicPr>
          <p:cNvPr id="556" name="Shape 656" descr="Shape 6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661"/>
          <p:cNvSpPr txBox="1"/>
          <p:nvPr>
            <p:ph type="title" idx="4294967295"/>
          </p:nvPr>
        </p:nvSpPr>
        <p:spPr>
          <a:xfrm>
            <a:off x="351352" y="4391415"/>
            <a:ext cx="8496508" cy="764828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579526">
              <a:lnSpc>
                <a:spcPct val="100000"/>
              </a:lnSpc>
              <a:defRPr sz="1984"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Divider Slide Title</a:t>
            </a:r>
          </a:p>
        </p:txBody>
      </p:sp>
      <p:pic>
        <p:nvPicPr>
          <p:cNvPr id="559" name="Shape 662" descr="Shape 662"/>
          <p:cNvPicPr>
            <a:picLocks noChangeAspect="1"/>
          </p:cNvPicPr>
          <p:nvPr/>
        </p:nvPicPr>
        <p:blipFill>
          <a:blip r:embed="rId2">
            <a:extLst/>
          </a:blip>
          <a:srcRect l="0" t="12537" r="0" b="2628"/>
          <a:stretch>
            <a:fillRect/>
          </a:stretch>
        </p:blipFill>
        <p:spPr>
          <a:xfrm>
            <a:off x="7937" y="-1"/>
            <a:ext cx="9347205" cy="5257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Shape 663"/>
          <p:cNvSpPr txBox="1"/>
          <p:nvPr/>
        </p:nvSpPr>
        <p:spPr>
          <a:xfrm>
            <a:off x="195566" y="1727544"/>
            <a:ext cx="2302735" cy="325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3456" tIns="93456" rIns="93456" bIns="93456">
            <a:normAutofit fontScale="100000" lnSpcReduction="0"/>
          </a:bodyPr>
          <a:lstStyle/>
          <a:p>
            <a:pPr algn="l" defTabSz="934719">
              <a:defRPr b="0" sz="2400"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Could we use a decision tree for regression?</a:t>
            </a:r>
            <a:endParaRPr sz="2800"/>
          </a:p>
          <a:p>
            <a:pPr algn="l" defTabSz="934719">
              <a:defRPr b="0" sz="2800"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endParaRPr sz="2400"/>
          </a:p>
          <a:p>
            <a:pPr algn="l" defTabSz="934719">
              <a:defRPr b="0" sz="2800"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endParaRPr sz="2400"/>
          </a:p>
          <a:p>
            <a:pPr algn="l" defTabSz="934719">
              <a:defRPr b="0" sz="1800"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What </a:t>
            </a:r>
            <a:r>
              <a:rPr i="1"/>
              <a:t>is</a:t>
            </a:r>
            <a:r>
              <a:t> regression, again?</a:t>
            </a:r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668"/>
          <p:cNvSpPr txBox="1"/>
          <p:nvPr>
            <p:ph type="title" idx="4294967295"/>
          </p:nvPr>
        </p:nvSpPr>
        <p:spPr>
          <a:xfrm>
            <a:off x="335329" y="263273"/>
            <a:ext cx="8594335" cy="598001"/>
          </a:xfrm>
          <a:prstGeom prst="rect">
            <a:avLst/>
          </a:prstGeom>
          <a:solidFill>
            <a:srgbClr val="FFFFFF"/>
          </a:solidFill>
        </p:spPr>
        <p:txBody>
          <a:bodyPr lIns="93456" tIns="93456" rIns="93456" bIns="93456">
            <a:normAutofit fontScale="100000" lnSpcReduction="0"/>
          </a:bodyPr>
          <a:lstStyle>
            <a:lvl1pPr defTabSz="925372">
              <a:lnSpc>
                <a:spcPct val="100000"/>
              </a:lnSpc>
              <a:defRPr sz="2772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Decision Trees for Regression</a:t>
            </a:r>
          </a:p>
        </p:txBody>
      </p:sp>
      <p:pic>
        <p:nvPicPr>
          <p:cNvPr id="563" name="Shape 669" descr="Shape 6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Shape 670"/>
          <p:cNvSpPr txBox="1"/>
          <p:nvPr/>
        </p:nvSpPr>
        <p:spPr>
          <a:xfrm>
            <a:off x="1695345" y="4768538"/>
            <a:ext cx="6346775" cy="271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/>
          <a:p>
            <a:pPr algn="r" defTabSz="934719">
              <a:defRPr b="0" sz="1200" u="sng">
                <a:solidFill>
                  <a:srgbClr val="0097A7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>
                <a:uFill>
                  <a:solidFill>
                    <a:srgbClr val="0097A7"/>
                  </a:solidFill>
                </a:uFill>
                <a:hlinkClick r:id="rId3" invalidUrl="" action="" tgtFrame="" tooltip="" history="1" highlightClick="0" endSnd="0"/>
              </a:rPr>
              <a:t>http://scikit-learn.org/stable/auto_examples/tree/plot_tree_regression.html</a:t>
            </a:r>
            <a:r>
              <a:rPr u="none"/>
              <a:t> </a:t>
            </a:r>
          </a:p>
        </p:txBody>
      </p:sp>
      <p:pic>
        <p:nvPicPr>
          <p:cNvPr id="565" name="Shape 671" descr="Shape 67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8847" y="1046141"/>
            <a:ext cx="4862508" cy="364688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hape 672"/>
          <p:cNvSpPr txBox="1"/>
          <p:nvPr/>
        </p:nvSpPr>
        <p:spPr>
          <a:xfrm>
            <a:off x="470518" y="1414738"/>
            <a:ext cx="2797108" cy="931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15" tIns="46715" rIns="46715" bIns="46715">
            <a:spAutoFit/>
          </a:bodyPr>
          <a:lstStyle/>
          <a:p>
            <a:pPr marL="285750" indent="-285750" algn="l" defTabSz="934719">
              <a:buClr>
                <a:srgbClr val="000000"/>
              </a:buClr>
              <a:buSzPct val="100000"/>
              <a:buFont typeface="Helvetica"/>
              <a:buChar char="•"/>
              <a:defRPr b="0" i="1" sz="1800"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example:</a:t>
            </a:r>
            <a:br/>
            <a:r>
              <a:rPr i="0"/>
              <a:t>1D regression of a noisy sine wave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8" name="Shape 677"/>
          <p:cNvGraphicFramePr/>
          <p:nvPr/>
        </p:nvGraphicFramePr>
        <p:xfrm>
          <a:off x="421030" y="962090"/>
          <a:ext cx="8398656" cy="31231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045116"/>
                <a:gridCol w="4350364"/>
              </a:tblGrid>
              <a:tr h="427324"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Pros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solidFill>
                      <a:srgbClr val="0097A7"/>
                    </a:solidFill>
                  </a:tcPr>
                </a:tc>
              </a:tr>
              <a:tr h="417472"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sz="1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nonlinear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sz="1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overfitting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47647"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sz="1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 tolerate interacting variables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34719">
                        <a:spcBef>
                          <a:spcPts val="1000"/>
                        </a:spcBef>
                        <a:defRPr b="0" sz="1400">
                          <a:uFillTx/>
                          <a:latin typeface="Proxima Nova"/>
                          <a:ea typeface="Proxima Nova"/>
                          <a:cs typeface="Proxima Nova"/>
                          <a:sym typeface="Proxima Nova"/>
                        </a:defRPr>
                      </a:pPr>
                      <a:r>
                        <a:t>can be more susceptible to outliers, labelling error</a:t>
                      </a:r>
                    </a:p>
                    <a:p>
                      <a:pPr algn="l" defTabSz="934719">
                        <a:defRPr b="0" sz="1400">
                          <a:uFillTx/>
                          <a:latin typeface="Proxima Nova"/>
                          <a:ea typeface="Proxima Nova"/>
                          <a:cs typeface="Proxima Nova"/>
                          <a:sym typeface="Proxima Nova"/>
                        </a:defRPr>
                      </a:pPr>
                      <a:r>
                        <a:t>limited predictive power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93369">
                <a:tc>
                  <a:txBody>
                    <a:bodyPr/>
                    <a:lstStyle/>
                    <a:p>
                      <a:pPr algn="l" defTabSz="934719">
                        <a:spcBef>
                          <a:spcPts val="1000"/>
                        </a:spcBef>
                        <a:defRPr b="0" sz="1400">
                          <a:uFillTx/>
                          <a:latin typeface="Proxima Nova"/>
                          <a:ea typeface="Proxima Nova"/>
                          <a:cs typeface="Proxima Nova"/>
                          <a:sym typeface="Proxima Nova"/>
                        </a:defRPr>
                      </a:pPr>
                      <a:r>
                        <a:t>produces sensible rules</a:t>
                      </a:r>
                    </a:p>
                    <a:p>
                      <a:pPr algn="l" defTabSz="934719">
                        <a:spcBef>
                          <a:spcPts val="1000"/>
                        </a:spcBef>
                        <a:defRPr b="0" sz="1400">
                          <a:uFillTx/>
                          <a:latin typeface="Proxima Nova"/>
                          <a:ea typeface="Proxima Nova"/>
                          <a:cs typeface="Proxima Nova"/>
                          <a:sym typeface="Proxima Nova"/>
                        </a:defRPr>
                      </a:pPr>
                      <a:r>
                        <a:t>easy to interpret (if depth not too great)</a:t>
                      </a:r>
                    </a:p>
                    <a:p>
                      <a:pPr algn="l" defTabSz="934719">
                        <a:defRPr b="0" sz="1400">
                          <a:uFillTx/>
                          <a:latin typeface="Proxima Nova"/>
                          <a:ea typeface="Proxima Nova"/>
                          <a:cs typeface="Proxima Nova"/>
                          <a:sym typeface="Proxima Nova"/>
                        </a:defRPr>
                      </a:pPr>
                      <a:r>
                        <a:t>visually engaging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sz="1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 produce complex rules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4155"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sz="1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34719">
                        <a:defRPr b="0" sz="1800">
                          <a:uFillTx/>
                        </a:defRPr>
                      </a:pPr>
                      <a:r>
                        <a:rPr sz="1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 not reveal (mathematical) relationships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rgbClr val="9E9E9E"/>
                      </a:solidFill>
                    </a:lnL>
                    <a:lnR w="3175">
                      <a:solidFill>
                        <a:srgbClr val="9E9E9E"/>
                      </a:solidFill>
                    </a:lnR>
                    <a:lnT w="3175">
                      <a:solidFill>
                        <a:srgbClr val="9E9E9E"/>
                      </a:solidFill>
                    </a:lnT>
                    <a:lnB w="3175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9" name="Shape 678"/>
          <p:cNvSpPr txBox="1"/>
          <p:nvPr>
            <p:ph type="title"/>
          </p:nvPr>
        </p:nvSpPr>
        <p:spPr>
          <a:xfrm>
            <a:off x="265243" y="269892"/>
            <a:ext cx="8496508" cy="587574"/>
          </a:xfrm>
          <a:prstGeom prst="rect">
            <a:avLst/>
          </a:prstGeom>
        </p:spPr>
        <p:txBody>
          <a:bodyPr/>
          <a:lstStyle>
            <a:lvl1pPr defTabSz="887983">
              <a:defRPr b="1" sz="2660"/>
            </a:lvl1pPr>
          </a:lstStyle>
          <a:p>
            <a:pPr/>
            <a:r>
              <a:t>Pros &amp; Cons of Decision Trees</a:t>
            </a:r>
          </a:p>
        </p:txBody>
      </p:sp>
      <p:pic>
        <p:nvPicPr>
          <p:cNvPr id="570" name="Shape 679" descr="Shape 6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718"/>
          <p:cNvSpPr txBox="1"/>
          <p:nvPr>
            <p:ph type="title" idx="4294967295"/>
          </p:nvPr>
        </p:nvSpPr>
        <p:spPr>
          <a:xfrm>
            <a:off x="335329" y="263273"/>
            <a:ext cx="8594335" cy="469507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>
            <a:lvl1pPr defTabSz="626262">
              <a:lnSpc>
                <a:spcPct val="100000"/>
              </a:lnSpc>
              <a:defRPr sz="1876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Additional Resources</a:t>
            </a:r>
          </a:p>
        </p:txBody>
      </p:sp>
      <p:sp>
        <p:nvSpPr>
          <p:cNvPr id="573" name="Shape 719"/>
          <p:cNvSpPr txBox="1"/>
          <p:nvPr>
            <p:ph type="body" idx="4294967295"/>
          </p:nvPr>
        </p:nvSpPr>
        <p:spPr>
          <a:xfrm>
            <a:off x="335329" y="965846"/>
            <a:ext cx="8548027" cy="3843454"/>
          </a:xfrm>
          <a:prstGeom prst="rect">
            <a:avLst/>
          </a:prstGeom>
        </p:spPr>
        <p:txBody>
          <a:bodyPr lIns="93456" tIns="93456" rIns="93456" bIns="93456">
            <a:normAutofit fontScale="100000" lnSpcReduction="0"/>
          </a:bodyPr>
          <a:lstStyle/>
          <a:p>
            <a:pPr marL="457200" indent="-3429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Scikit-learn decision trees tutorial</a:t>
            </a:r>
          </a:p>
          <a:p>
            <a:pPr lvl="1" marL="914400" indent="-228600" defTabSz="934719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Helvetica"/>
              <a:buChar char="○"/>
              <a:defRPr b="0" sz="1600" u="sng">
                <a:solidFill>
                  <a:srgbClr val="0097A7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>
                <a:uFill>
                  <a:solidFill>
                    <a:srgbClr val="0097A7"/>
                  </a:solidFill>
                </a:uFill>
                <a:hlinkClick r:id="rId2" invalidUrl="" action="" tgtFrame="" tooltip="" history="1" highlightClick="0" endSnd="0"/>
              </a:rPr>
              <a:t>http://scikit-learn.org/stable/modules/tree.html</a:t>
            </a:r>
            <a:r>
              <a:rPr u="none">
                <a:solidFill>
                  <a:srgbClr val="000000"/>
                </a:solidFill>
              </a:rPr>
              <a:t> </a:t>
            </a:r>
          </a:p>
          <a:p>
            <a:pPr marL="457200" indent="-3429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●"/>
              <a:defRPr b="0" sz="18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sklearn.tree.DecisionTreeClassifier</a:t>
            </a:r>
          </a:p>
          <a:p>
            <a:pPr lvl="1" marL="914400" indent="-317500" defTabSz="93471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Helvetica"/>
              <a:buChar char="○"/>
              <a:defRPr b="0" sz="1400" u="sng">
                <a:solidFill>
                  <a:srgbClr val="0097A7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>
                <a:uFill>
                  <a:solidFill>
                    <a:srgbClr val="0097A7"/>
                  </a:solidFill>
                </a:uFill>
                <a:hlinkClick r:id="rId3" invalidUrl="" action="" tgtFrame="" tooltip="" history="1" highlightClick="0" endSnd="0"/>
              </a:rPr>
              <a:t>http://scikit-learn.org/stable/modules/generated/sklearn.tree.DecisionTreeClassifier.html#examples-using-sklearn-tree-decisiontreeclassifier</a:t>
            </a:r>
            <a:r>
              <a:rPr u="none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574" name="Shape 720" descr="Shape 7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7269" y="4725171"/>
            <a:ext cx="323074" cy="32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712"/>
          <p:cNvSpPr txBox="1"/>
          <p:nvPr/>
        </p:nvSpPr>
        <p:spPr>
          <a:xfrm>
            <a:off x="326563" y="1457313"/>
            <a:ext cx="4652135" cy="2993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3456" tIns="93456" rIns="93456" bIns="93456" anchor="ctr">
            <a:spAutoFit/>
          </a:bodyPr>
          <a:lstStyle/>
          <a:p>
            <a:pPr algn="l" defTabSz="934719">
              <a:defRPr sz="5200"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Lab 11b:</a:t>
            </a:r>
            <a:br/>
            <a:r>
              <a:rPr sz="3600"/>
              <a:t>Decision Trees</a:t>
            </a:r>
            <a:endParaRPr sz="3600"/>
          </a:p>
          <a:p>
            <a:pPr algn="l" defTabSz="934719">
              <a:defRPr sz="1800">
                <a:solidFill>
                  <a:srgbClr val="595959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pPr>
            <a:br>
              <a:rPr sz="3600"/>
            </a:br>
            <a:r>
              <a:t>Build a decision tree for predicting survival using the </a:t>
            </a:r>
            <a:br/>
            <a:r>
              <a:rPr sz="2400"/>
              <a:t>Titanic Data Set !</a:t>
            </a:r>
          </a:p>
        </p:txBody>
      </p:sp>
      <p:pic>
        <p:nvPicPr>
          <p:cNvPr id="577" name="Shape 713" descr="Shape 7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4275" y="1965170"/>
            <a:ext cx="3540876" cy="262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3" name="Slide Number"/>
          <p:cNvSpPr txBox="1"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4" name="Python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Environment</a:t>
            </a:r>
          </a:p>
        </p:txBody>
      </p:sp>
      <p:sp>
        <p:nvSpPr>
          <p:cNvPr id="585" name="You will find files to build a common environment here:…"/>
          <p:cNvSpPr txBox="1"/>
          <p:nvPr>
            <p:ph type="body" idx="1"/>
          </p:nvPr>
        </p:nvSpPr>
        <p:spPr>
          <a:xfrm>
            <a:off x="468153" y="983297"/>
            <a:ext cx="8426769" cy="449370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SzTx/>
              <a:buFontTx/>
              <a:buNone/>
              <a:defRPr b="0" sz="900"/>
            </a:pPr>
            <a:r>
              <a:t>You will find files to build a common environment here: 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 b="0" sz="900"/>
            </a:pPr>
            <a:r>
              <a:t>/dat10syd/env/ananconda_spec_file.txt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 b="0" sz="900"/>
            </a:pPr>
            <a:r>
              <a:t>/dat10syd/env/pip_requirements.txt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SzTx/>
              <a:buFontTx/>
              <a:buNone/>
              <a:defRPr b="0" sz="900"/>
            </a:pPr>
            <a:r>
              <a:t>To create the new Anaconda environment: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In Anaconda navigator go to “Environments” on the left sidebar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Click “New” or the “+” sign at the bottom of the pane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Give the environment a name e.g. “dat10syd_env”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Select Python 3.6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Select /dat10syd/env/ananconda_spec_file.txt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Click “Create”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Once the env is created, right click on it and click “terminal”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type pip3 install -r /dat10syd/env/pip_requirements.txt</a:t>
            </a:r>
          </a:p>
          <a:p>
            <a:pPr marL="158750" indent="-158750">
              <a:lnSpc>
                <a:spcPct val="100000"/>
              </a:lnSpc>
              <a:spcBef>
                <a:spcPts val="1200"/>
              </a:spcBef>
              <a:buSzPct val="100000"/>
              <a:buFontTx/>
              <a:buAutoNum type="arabicPeriod" startAt="1"/>
              <a:defRPr b="0" sz="900"/>
            </a:pPr>
            <a:r>
              <a:t>Volunteer to set this up on Windows and share the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pip freeze</a:t>
            </a:r>
            <a:r>
              <a:t> file?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64" y="0"/>
            <a:ext cx="8433148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BB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9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2" name="SYNCHING YOUR FORK WITH THE COURSE REP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SYNCHING YOUR FORK WITH THE COURSE REPO</a:t>
            </a:r>
          </a:p>
        </p:txBody>
      </p:sp>
      <p:sp>
        <p:nvSpPr>
          <p:cNvPr id="593" name="re-name your labs with lab_name.&lt;yourname&gt;.ipynb  (to prevent a conflict)…"/>
          <p:cNvSpPr txBox="1"/>
          <p:nvPr/>
        </p:nvSpPr>
        <p:spPr>
          <a:xfrm>
            <a:off x="454024" y="1226372"/>
            <a:ext cx="8455027" cy="490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599" marR="65828" indent="-228599" algn="l" defTabSz="914400">
              <a:spcBef>
                <a:spcPts val="500"/>
              </a:spcBef>
              <a:buSzPct val="100000"/>
              <a:buAutoNum type="arabicPeriod" startAt="1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  re-name your labs with lab_name.&lt;yourname&gt;.ipynb  (to prevent a conflict)</a:t>
            </a:r>
          </a:p>
          <a:p>
            <a:pPr marL="228599" marR="65828" indent="-228599" algn="l" defTabSz="914400">
              <a:spcBef>
                <a:spcPts val="500"/>
              </a:spcBef>
              <a:buSzPct val="100000"/>
              <a:buAutoNum type="arabicPeriod" startAt="1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  cd &lt;path to the root of your DAT10SYD local repo&gt;</a:t>
            </a:r>
          </a:p>
          <a:p>
            <a:pPr marL="228599" marR="65828" indent="-228599" algn="l" defTabSz="914400">
              <a:spcBef>
                <a:spcPts val="500"/>
              </a:spcBef>
              <a:buSzPct val="100000"/>
              <a:buAutoNum type="arabicPeriod" startAt="1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  commit your changes ahead of sync</a:t>
            </a:r>
          </a:p>
          <a:p>
            <a:pPr lvl="1" marL="457200" marR="65828" indent="-228600" algn="l" defTabSz="914400">
              <a:spcBef>
                <a:spcPts val="500"/>
              </a:spcBef>
              <a:buSzPct val="100000"/>
              <a:buChar char="•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git status</a:t>
            </a:r>
          </a:p>
          <a:p>
            <a:pPr lvl="1" marL="457200" marR="65828" indent="-228600" algn="l" defTabSz="914400">
              <a:spcBef>
                <a:spcPts val="500"/>
              </a:spcBef>
              <a:buSzPct val="100000"/>
              <a:buChar char="•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git add .</a:t>
            </a:r>
          </a:p>
          <a:p>
            <a:pPr lvl="1" marL="457200" marR="65828" indent="-228600" algn="l" defTabSz="914400">
              <a:spcBef>
                <a:spcPts val="500"/>
              </a:spcBef>
              <a:buSzPct val="100000"/>
              <a:buChar char="•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git commit -m “descriptive label for the commit”</a:t>
            </a:r>
          </a:p>
          <a:p>
            <a:pPr lvl="1" marL="457200" marR="65828" indent="-228600" algn="l" defTabSz="914400">
              <a:spcBef>
                <a:spcPts val="500"/>
              </a:spcBef>
              <a:buSzPct val="100000"/>
              <a:buChar char="•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git status</a:t>
            </a:r>
          </a:p>
          <a:p>
            <a:pPr marL="228599" marR="65828" indent="-228599" algn="l" defTabSz="914400">
              <a:spcBef>
                <a:spcPts val="500"/>
              </a:spcBef>
              <a:buSzPct val="100000"/>
              <a:buAutoNum type="arabicPeriod" startAt="1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   download new material from official course repo (upstream) and merge it</a:t>
            </a:r>
          </a:p>
          <a:p>
            <a:pPr lvl="1" marL="457200" marR="65828" indent="-228600" algn="l" defTabSz="914400">
              <a:spcBef>
                <a:spcPts val="500"/>
              </a:spcBef>
              <a:buSzPct val="100000"/>
              <a:buChar char="•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git checkout master  (ensures you are in the master branch)</a:t>
            </a:r>
          </a:p>
          <a:p>
            <a:pPr lvl="1" marL="457200" marR="65828" indent="-228600" algn="l" defTabSz="914400">
              <a:spcBef>
                <a:spcPts val="500"/>
              </a:spcBef>
              <a:buSzPct val="100000"/>
              <a:buChar char="•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git fetch upstream</a:t>
            </a:r>
          </a:p>
          <a:p>
            <a:pPr lvl="1" marL="457200" marR="65828" indent="-228600" algn="l" defTabSz="914400">
              <a:spcBef>
                <a:spcPts val="500"/>
              </a:spcBef>
              <a:buSzPct val="100000"/>
              <a:buChar char="•"/>
              <a:defRPr b="0" sz="1700">
                <a:latin typeface="Futura"/>
                <a:ea typeface="Futura"/>
                <a:cs typeface="Futura"/>
                <a:sym typeface="Futura"/>
              </a:defRPr>
            </a:pPr>
            <a:r>
              <a:t>git merge upstream/master</a:t>
            </a:r>
          </a:p>
          <a:p>
            <a:pPr marR="65828" algn="l" defTabSz="914400">
              <a:spcBef>
                <a:spcPts val="500"/>
              </a:spcBef>
              <a:defRPr b="0" sz="1700">
                <a:latin typeface="Futura"/>
                <a:ea typeface="Futura"/>
                <a:cs typeface="Futura"/>
                <a:sym typeface="Futura"/>
              </a:defRPr>
            </a:pPr>
          </a:p>
          <a:p>
            <a:pPr marR="65828" algn="l" defTabSz="914400">
              <a:spcBef>
                <a:spcPts val="500"/>
              </a:spcBef>
              <a:defRPr b="0" sz="1700"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pic>
        <p:nvPicPr>
          <p:cNvPr id="594" name="homepage-2.png" descr="homepag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0609" y="2130071"/>
            <a:ext cx="1526741" cy="1526741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DISCUSSION TIME…"/>
          <p:cNvSpPr txBox="1"/>
          <p:nvPr/>
        </p:nvSpPr>
        <p:spPr>
          <a:xfrm>
            <a:off x="347662" y="1116012"/>
            <a:ext cx="8426451" cy="3894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27728" marR="27728" algn="l">
              <a:lnSpc>
                <a:spcPts val="7600"/>
              </a:lnSpc>
              <a:spcBef>
                <a:spcPts val="600"/>
              </a:spcBef>
              <a:defRPr sz="8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DISCUSSION TIME</a:t>
            </a:r>
            <a:endParaRPr sz="1900"/>
          </a:p>
          <a:p>
            <a:pPr marL="199812" marR="27728" indent="-131444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900"/>
          </a:p>
          <a:p>
            <a:pPr marL="207115" marR="27728" indent="-138747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900"/>
              <a:t>Review of last week</a:t>
            </a:r>
            <a:endParaRPr sz="1900"/>
          </a:p>
          <a:p>
            <a:pPr marL="207115" marR="27728" indent="-138747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900"/>
              <a:t>Further Reading for Decision Trees</a:t>
            </a:r>
            <a:endParaRPr sz="1900"/>
          </a:p>
          <a:p>
            <a:pPr marL="207115" marR="27728" indent="-138747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900"/>
              <a:t>Check in with homework/course project</a:t>
            </a:r>
            <a:endParaRPr sz="1900"/>
          </a:p>
          <a:p>
            <a:pPr marL="207115" marR="27728" indent="-138747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900"/>
              <a:t>Pre-Reading</a:t>
            </a:r>
          </a:p>
        </p:txBody>
      </p:sp>
      <p:sp>
        <p:nvSpPr>
          <p:cNvPr id="59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9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99" name="DATA SCIENCE - Week 6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0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03" name="WEEK 5 Review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WEEK 5 Review</a:t>
            </a:r>
          </a:p>
        </p:txBody>
      </p:sp>
      <p:sp>
        <p:nvSpPr>
          <p:cNvPr id="604" name="DISCUSSION TIME…"/>
          <p:cNvSpPr txBox="1"/>
          <p:nvPr/>
        </p:nvSpPr>
        <p:spPr>
          <a:xfrm>
            <a:off x="347662" y="1116012"/>
            <a:ext cx="8426451" cy="3894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27728" marR="27728" algn="l">
              <a:lnSpc>
                <a:spcPts val="7600"/>
              </a:lnSpc>
              <a:defRPr sz="8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DISCUSSION TIME</a:t>
            </a:r>
          </a:p>
          <a:p>
            <a:pPr marL="27728" marR="27728" algn="l">
              <a:lnSpc>
                <a:spcPct val="120000"/>
              </a:lnSpc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  <a:p>
            <a:pPr marL="27728" marR="27728" algn="l">
              <a:lnSpc>
                <a:spcPct val="120000"/>
              </a:lnSpc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1900"/>
          </a:p>
          <a:p>
            <a:pPr marL="207115" marR="27728" indent="-138747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900"/>
              <a:t>Recommendations</a:t>
            </a:r>
            <a:endParaRPr sz="1900"/>
          </a:p>
          <a:p>
            <a:pPr marL="207115" marR="27728" indent="-138747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900"/>
              <a:t>SQL &amp; Productivity Tools</a:t>
            </a:r>
            <a:endParaRPr sz="1900"/>
          </a:p>
          <a:p>
            <a:pPr marL="207115" marR="27728" indent="-138747" algn="l">
              <a:lnSpc>
                <a:spcPct val="120000"/>
              </a:lnSpc>
              <a:buSzPct val="69000"/>
              <a:buFont typeface="Lucida Grande"/>
              <a:buChar char="‣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900"/>
              <a:t>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07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08" name="DISCUSSION TIME"/>
          <p:cNvSpPr txBox="1"/>
          <p:nvPr>
            <p:ph type="title" idx="4294967295"/>
          </p:nvPr>
        </p:nvSpPr>
        <p:spPr>
          <a:xfrm>
            <a:off x="347662" y="1116012"/>
            <a:ext cx="8814843" cy="591095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>
              <a:lnSpc>
                <a:spcPts val="7600"/>
              </a:lnSpc>
              <a:defRPr sz="8800"/>
            </a:lvl1pPr>
          </a:lstStyle>
          <a:p>
            <a:pPr/>
            <a:r>
              <a:t>DISCUSSION TIME</a:t>
            </a:r>
          </a:p>
        </p:txBody>
      </p:sp>
      <p:sp>
        <p:nvSpPr>
          <p:cNvPr id="609" name="DATA SCIENCE - Week 6 Day 1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6 Day 1</a:t>
            </a:r>
          </a:p>
        </p:txBody>
      </p:sp>
      <p:pic>
        <p:nvPicPr>
          <p:cNvPr id="6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9042" y="2043086"/>
            <a:ext cx="2012746" cy="3049614"/>
          </a:xfrm>
          <a:prstGeom prst="rect">
            <a:avLst/>
          </a:prstGeom>
          <a:ln w="25400"/>
        </p:spPr>
      </p:pic>
      <p:sp>
        <p:nvSpPr>
          <p:cNvPr id="611" name="CIA using Decision Trees…"/>
          <p:cNvSpPr txBox="1"/>
          <p:nvPr/>
        </p:nvSpPr>
        <p:spPr>
          <a:xfrm>
            <a:off x="167686" y="3127880"/>
            <a:ext cx="6808378" cy="188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728" marR="27728" algn="l">
              <a:lnSpc>
                <a:spcPct val="120000"/>
              </a:lnSpc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sz="1500"/>
              <a:t>CIA using Decision Trees</a:t>
            </a:r>
            <a:endParaRPr sz="1500"/>
          </a:p>
          <a:p>
            <a:pPr marL="199813" marR="27728" indent="-131445" algn="l">
              <a:lnSpc>
                <a:spcPct val="120000"/>
              </a:lnSpc>
              <a:buSzPct val="69000"/>
              <a:buFont typeface="Lucida Grande"/>
              <a:buChar char="‣"/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https://www.cia.gov/library/center-for-the-study-of-intelligence/kent-csi/vol18no4/html/v18i4a03p_0001.htm</a:t>
            </a:r>
          </a:p>
          <a:p>
            <a:pPr marL="199813" marR="27728" indent="-131445" algn="l">
              <a:lnSpc>
                <a:spcPct val="120000"/>
              </a:lnSpc>
              <a:buSzPct val="69000"/>
              <a:buFont typeface="Lucida Grande"/>
              <a:buChar char="‣"/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  <a:p>
            <a:pPr marL="27728" marR="27728" algn="l">
              <a:lnSpc>
                <a:spcPct val="120000"/>
              </a:lnSpc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Overview of difference approaches to building models</a:t>
            </a:r>
          </a:p>
          <a:p>
            <a:pPr marL="199813" marR="27728" indent="-131445" algn="l">
              <a:lnSpc>
                <a:spcPct val="120000"/>
              </a:lnSpc>
              <a:buSzPct val="69000"/>
              <a:buFont typeface="Lucida Grande"/>
              <a:buChar char="‣"/>
              <a:def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https://www.amazon.com/Master-Algorithm-Ultimate-Learning-Machine/dp/0465065708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14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15" name="DATA SCIENCE - Week 6 Day 1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6 Day 1</a:t>
            </a:r>
          </a:p>
        </p:txBody>
      </p:sp>
      <p:sp>
        <p:nvSpPr>
          <p:cNvPr id="616" name="PRE-READING…"/>
          <p:cNvSpPr txBox="1"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ts val="7600"/>
              </a:lnSpc>
              <a:defRPr sz="8800"/>
            </a:pPr>
            <a:r>
              <a:t>PRE-READING</a:t>
            </a:r>
          </a:p>
          <a:p>
            <a:pPr marL="27728" marR="27728">
              <a:lnSpc>
                <a:spcPct val="120000"/>
              </a:lnSpc>
              <a:defRPr sz="1800"/>
            </a:pPr>
          </a:p>
          <a:p>
            <a:pPr marL="27728" marR="27728">
              <a:lnSpc>
                <a:spcPct val="120000"/>
              </a:lnSpc>
              <a:defRPr sz="1800"/>
            </a:pPr>
            <a:r>
              <a:t>An Introduction to Statistical Learning</a:t>
            </a:r>
            <a:endParaRPr sz="1900"/>
          </a:p>
          <a:p>
            <a:pPr marL="20711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Chapter 8 - Tree-Based Methods </a:t>
            </a:r>
            <a:r>
              <a:rPr sz="1900" u="sng"/>
              <a:t>or</a:t>
            </a:r>
            <a:r>
              <a:rPr sz="1900"/>
              <a:t> </a:t>
            </a:r>
            <a:endParaRPr sz="1900"/>
          </a:p>
          <a:p>
            <a:pPr marL="207115" marR="27728" indent="-138747">
              <a:lnSpc>
                <a:spcPct val="120000"/>
              </a:lnSpc>
              <a:buSzPct val="69000"/>
              <a:buFont typeface="Lucida Grande"/>
              <a:defRPr sz="1800"/>
            </a:pPr>
            <a:r>
              <a:rPr sz="1900"/>
              <a:t>(</a:t>
            </a:r>
            <a:r>
              <a:rPr u="sng">
                <a:hlinkClick r:id="rId2" invalidUrl="" action="" tgtFrame="" tooltip="" history="1" highlightClick="0" endSnd="0"/>
              </a:rPr>
              <a:t>https://youtu.be/QHOazyP-YlM</a:t>
            </a:r>
            <a:r>
              <a:rPr sz="1900"/>
              <a:t>) &amp; (https://www.youtube.com/watch?v=sRktKszFmSk)</a:t>
            </a:r>
            <a:endParaRPr sz="1900"/>
          </a:p>
          <a:p>
            <a:pPr marL="199812" marR="27728" indent="-131444">
              <a:lnSpc>
                <a:spcPct val="120000"/>
              </a:lnSpc>
              <a:buSzPct val="69000"/>
              <a:buFont typeface="Lucida Grande"/>
              <a:defRPr sz="1800"/>
            </a:pPr>
            <a:endParaRPr sz="1900"/>
          </a:p>
          <a:p>
            <a:pPr marL="27728" marR="27728">
              <a:lnSpc>
                <a:spcPct val="120000"/>
              </a:lnSpc>
              <a:defRPr sz="1800"/>
            </a:pPr>
            <a:r>
              <a:rPr sz="1900"/>
              <a:t>Signup to Google Cloud Platform</a:t>
            </a:r>
            <a:endParaRPr sz="1900"/>
          </a:p>
          <a:p>
            <a:pPr marL="184890" marR="27728" indent="-157162">
              <a:lnSpc>
                <a:spcPct val="120000"/>
              </a:lnSpc>
              <a:buSzPct val="69000"/>
              <a:buFont typeface="Lucida Grande"/>
              <a:defRPr sz="1800"/>
            </a:pPr>
            <a:r>
              <a:rPr u="sng">
                <a:hlinkClick r:id="rId3" invalidUrl="" action="" tgtFrame="" tooltip="" history="1" highlightClick="0" endSnd="0"/>
              </a:rPr>
              <a:t>https://cloud.google.com/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19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20" name="Final Project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Final Project</a:t>
            </a:r>
          </a:p>
        </p:txBody>
      </p:sp>
      <p:sp>
        <p:nvSpPr>
          <p:cNvPr id="621" name="FINAL PROJECT…"/>
          <p:cNvSpPr txBox="1"/>
          <p:nvPr/>
        </p:nvSpPr>
        <p:spPr>
          <a:xfrm>
            <a:off x="347662" y="1116012"/>
            <a:ext cx="8426451" cy="3894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27728" marR="27728" algn="l">
              <a:lnSpc>
                <a:spcPts val="7600"/>
              </a:lnSpc>
              <a:defRPr sz="7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FINAL PROJECT</a:t>
            </a:r>
          </a:p>
          <a:p>
            <a:pPr marL="27728" marR="27728" algn="l">
              <a:lnSpc>
                <a:spcPts val="2500"/>
              </a:lnSpc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  <a:p>
            <a:pPr marL="27728" marR="27728" algn="l">
              <a:lnSpc>
                <a:spcPts val="2500"/>
              </a:lnSpc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Complete Project 1 for Tues 12th Dec 2017</a:t>
            </a:r>
          </a:p>
          <a:p>
            <a:pPr marL="27728" marR="27728" algn="l">
              <a:lnSpc>
                <a:spcPts val="2500"/>
              </a:lnSpc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Complete Project 2 for Tues 19th Dec 2017</a:t>
            </a:r>
          </a:p>
          <a:p>
            <a:pPr marL="27728" marR="27728" algn="l">
              <a:lnSpc>
                <a:spcPts val="2500"/>
              </a:lnSpc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Complete Project 3 for Tues 9th Jan 2018 </a:t>
            </a:r>
            <a:r>
              <a:rPr>
                <a:solidFill>
                  <a:srgbClr val="FF4035"/>
                </a:solidFill>
              </a:rPr>
              <a:t>&lt;= NEXT TUESDAY</a:t>
            </a:r>
          </a:p>
          <a:p>
            <a:pPr marL="27728" marR="27728" algn="l">
              <a:lnSpc>
                <a:spcPts val="2500"/>
              </a:lnSpc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Complete Project 4 for Tues 16th Jan 2018</a:t>
            </a:r>
          </a:p>
          <a:p>
            <a:pPr marL="27728" marR="27728" algn="l">
              <a:lnSpc>
                <a:spcPts val="2500"/>
              </a:lnSpc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Complete Project 5 for Tues 23th Jan 2018</a:t>
            </a:r>
          </a:p>
          <a:p>
            <a:pPr marL="27728" marR="27728" algn="l">
              <a:lnSpc>
                <a:spcPts val="2500"/>
              </a:lnSpc>
              <a:defRPr i="1" sz="2500">
                <a:solidFill>
                  <a:srgbClr val="FF2D19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Deliver Final Project Tues 30th Jan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24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25" name="Final Project"/>
          <p:cNvSpPr txBox="1"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Final Project</a:t>
            </a:r>
          </a:p>
        </p:txBody>
      </p:sp>
      <p:pic>
        <p:nvPicPr>
          <p:cNvPr id="626" name="Screen Shot 2017-12-19 at 4.25.47 pm.png" descr="Screen Shot 2017-12-19 at 4.25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5232" y="1078685"/>
            <a:ext cx="4780562" cy="3986763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WHAT ARE DECISION TRE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DECISION TREES?</a:t>
            </a:r>
          </a:p>
        </p:txBody>
      </p:sp>
      <p:sp>
        <p:nvSpPr>
          <p:cNvPr id="245" name="A supervised learning technique that can be used for classification or regress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</a:lvl1pPr>
          </a:lstStyle>
          <a:p>
            <a:pPr/>
            <a:r>
              <a:t>A supervised learning technique that can be used for classification or regression.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49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WHAT ARE DECISION TRE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DECISION TREES?</a:t>
            </a:r>
          </a:p>
        </p:txBody>
      </p:sp>
      <p:sp>
        <p:nvSpPr>
          <p:cNvPr id="253" name="A supervised learning technique that can be used for classification or regress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A supervised learning technique that can be used for classification or regression. </a:t>
            </a:r>
          </a:p>
          <a:p>
            <a:pPr>
              <a:spcBef>
                <a:spcPts val="1200"/>
              </a:spcBef>
            </a:pPr>
            <a:r>
              <a:t>Visually engaging and easy to interpret.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7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WHAT ARE DECISION TRE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DECISION TREES?</a:t>
            </a:r>
          </a:p>
        </p:txBody>
      </p:sp>
      <p:sp>
        <p:nvSpPr>
          <p:cNvPr id="261" name="Supervised learning techniq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Supervised learning technique </a:t>
            </a:r>
          </a:p>
          <a:p>
            <a:pPr>
              <a:spcBef>
                <a:spcPts val="1200"/>
              </a:spcBef>
            </a:pPr>
            <a:r>
              <a:t>Used for classification or regression. </a:t>
            </a:r>
          </a:p>
          <a:p>
            <a:pPr>
              <a:spcBef>
                <a:spcPts val="1200"/>
              </a:spcBef>
            </a:pPr>
            <a:r>
              <a:t>Visually engaging and easy to interpret. </a:t>
            </a:r>
          </a:p>
          <a:p>
            <a:pPr>
              <a:spcBef>
                <a:spcPts val="1200"/>
              </a:spcBef>
            </a:pPr>
            <a:r>
              <a:t>Foundation for getting into very powerful techniques.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4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5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DECISION TREES - SHORTCOM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</a:t>
            </a:r>
            <a:r>
              <a:rPr i="1">
                <a:solidFill>
                  <a:srgbClr val="FF2600"/>
                </a:solidFill>
              </a:rPr>
              <a:t>SHORTCOMINGS</a:t>
            </a:r>
          </a:p>
        </p:txBody>
      </p:sp>
      <p:sp>
        <p:nvSpPr>
          <p:cNvPr id="269" name="Prone to overfitting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Prone to overfitting.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DECISION TREES - SHORTCOM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 - </a:t>
            </a:r>
            <a:r>
              <a:rPr i="1">
                <a:solidFill>
                  <a:srgbClr val="FF2600"/>
                </a:solidFill>
              </a:rPr>
              <a:t>SHORTCOMINGS</a:t>
            </a:r>
          </a:p>
        </p:txBody>
      </p:sp>
      <p:sp>
        <p:nvSpPr>
          <p:cNvPr id="277" name="Prone to overfit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Prone to overfitting.</a:t>
            </a:r>
          </a:p>
          <a:p>
            <a:pPr>
              <a:spcBef>
                <a:spcPts val="1200"/>
              </a:spcBef>
            </a:pPr>
            <a:r>
              <a:t>Predictive power is lower in comparison to many other modern techniques.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