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9" d="100"/>
          <a:sy n="59" d="100"/>
        </p:scale>
        <p:origin x="8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058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31532" y="14959631"/>
            <a:ext cx="14630400" cy="8229600"/>
          </a:xfrm>
          <a:prstGeom prst="rect">
            <a:avLst/>
          </a:prstGeom>
          <a:solidFill>
            <a:srgbClr val="EFECE6"/>
          </a:solidFill>
          <a:ln/>
        </p:spPr>
      </p:sp>
      <p:pic>
        <p:nvPicPr>
          <p:cNvPr id="5" name="Image 1" descr="preencoded.png"/>
          <p:cNvPicPr>
            <a:picLocks noChangeAspect="1"/>
          </p:cNvPicPr>
          <p:nvPr/>
        </p:nvPicPr>
        <p:blipFill>
          <a:blip r:embed="rId3"/>
          <a:stretch>
            <a:fillRect/>
          </a:stretch>
        </p:blipFill>
        <p:spPr>
          <a:xfrm>
            <a:off x="8456192" y="2725817"/>
            <a:ext cx="5896556" cy="3321724"/>
          </a:xfrm>
          <a:prstGeom prst="rect">
            <a:avLst/>
          </a:prstGeom>
        </p:spPr>
      </p:pic>
      <p:sp>
        <p:nvSpPr>
          <p:cNvPr id="6" name="Text 2"/>
          <p:cNvSpPr/>
          <p:nvPr/>
        </p:nvSpPr>
        <p:spPr>
          <a:xfrm>
            <a:off x="833199" y="711162"/>
            <a:ext cx="7477601" cy="2499598"/>
          </a:xfrm>
          <a:prstGeom prst="rect">
            <a:avLst/>
          </a:prstGeom>
          <a:noFill/>
          <a:ln/>
        </p:spPr>
        <p:txBody>
          <a:bodyPr wrap="square" rtlCol="0" anchor="t"/>
          <a:lstStyle/>
          <a:p>
            <a:pPr marL="0" indent="0">
              <a:lnSpc>
                <a:spcPts val="6561"/>
              </a:lnSpc>
              <a:buNone/>
            </a:pPr>
            <a:r>
              <a:rPr lang="en-US" sz="5249" b="1" dirty="0">
                <a:solidFill>
                  <a:srgbClr val="282824"/>
                </a:solidFill>
                <a:latin typeface="Lato" pitchFamily="34" charset="0"/>
                <a:ea typeface="Lato" pitchFamily="34" charset="-122"/>
                <a:cs typeface="Lato" pitchFamily="34" charset="-120"/>
              </a:rPr>
              <a:t>Introduction to Insurance Claim Fraud Detection</a:t>
            </a:r>
            <a:endParaRPr lang="en-US" sz="5249" dirty="0"/>
          </a:p>
        </p:txBody>
      </p:sp>
      <p:sp>
        <p:nvSpPr>
          <p:cNvPr id="7" name="Text 3"/>
          <p:cNvSpPr/>
          <p:nvPr/>
        </p:nvSpPr>
        <p:spPr>
          <a:xfrm>
            <a:off x="833199" y="3473779"/>
            <a:ext cx="7477601" cy="710803"/>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Insurance claim fraud detection involves using deep learning algorithms to analyze patterns and anomalies in claim data.</a:t>
            </a:r>
            <a:endParaRPr lang="en-US" sz="1750" dirty="0"/>
          </a:p>
        </p:txBody>
      </p:sp>
      <p:sp>
        <p:nvSpPr>
          <p:cNvPr id="8" name="Text 4"/>
          <p:cNvSpPr/>
          <p:nvPr/>
        </p:nvSpPr>
        <p:spPr>
          <a:xfrm>
            <a:off x="833199" y="4447601"/>
            <a:ext cx="7477601" cy="710803"/>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By leveraging advanced techniques, insurers can identify suspicious claims and mitigate potential losses.</a:t>
            </a:r>
            <a:endParaRPr lang="en-US" sz="1750" dirty="0"/>
          </a:p>
        </p:txBody>
      </p:sp>
      <p:sp>
        <p:nvSpPr>
          <p:cNvPr id="9" name="Shape 5"/>
          <p:cNvSpPr/>
          <p:nvPr/>
        </p:nvSpPr>
        <p:spPr>
          <a:xfrm>
            <a:off x="833199" y="6314123"/>
            <a:ext cx="355402" cy="355402"/>
          </a:xfrm>
          <a:prstGeom prst="roundRect">
            <a:avLst>
              <a:gd name="adj" fmla="val 25726039"/>
            </a:avLst>
          </a:prstGeom>
          <a:noFill/>
          <a:ln w="7620">
            <a:solidFill>
              <a:srgbClr val="FFFFFF"/>
            </a:solidFill>
            <a:prstDash val="solid"/>
          </a:ln>
        </p:spPr>
      </p:sp>
      <p:sp>
        <p:nvSpPr>
          <p:cNvPr id="11" name="Text 6"/>
          <p:cNvSpPr/>
          <p:nvPr/>
        </p:nvSpPr>
        <p:spPr>
          <a:xfrm>
            <a:off x="1299686" y="6297454"/>
            <a:ext cx="1749742" cy="388858"/>
          </a:xfrm>
          <a:prstGeom prst="rect">
            <a:avLst/>
          </a:prstGeom>
          <a:noFill/>
          <a:ln/>
        </p:spPr>
        <p:txBody>
          <a:bodyPr wrap="none" rtlCol="0" anchor="t"/>
          <a:lstStyle/>
          <a:p>
            <a:pPr marL="0" indent="0" algn="l">
              <a:lnSpc>
                <a:spcPts val="3062"/>
              </a:lnSpc>
              <a:buNone/>
            </a:pPr>
            <a:endParaRPr lang="en-US" sz="2187" dirty="0"/>
          </a:p>
        </p:txBody>
      </p:sp>
      <p:sp>
        <p:nvSpPr>
          <p:cNvPr id="13" name="TextBox 12"/>
          <p:cNvSpPr txBox="1"/>
          <p:nvPr/>
        </p:nvSpPr>
        <p:spPr>
          <a:xfrm>
            <a:off x="1010900" y="5677126"/>
            <a:ext cx="5673679" cy="1754326"/>
          </a:xfrm>
          <a:prstGeom prst="rect">
            <a:avLst/>
          </a:prstGeom>
          <a:noFill/>
        </p:spPr>
        <p:txBody>
          <a:bodyPr wrap="square" rtlCol="0">
            <a:spAutoFit/>
          </a:bodyPr>
          <a:lstStyle/>
          <a:p>
            <a:r>
              <a:rPr lang="en-US" dirty="0" smtClean="0"/>
              <a:t>Presented by</a:t>
            </a:r>
          </a:p>
          <a:p>
            <a:r>
              <a:rPr lang="en-US" dirty="0"/>
              <a:t> </a:t>
            </a:r>
            <a:r>
              <a:rPr lang="en-US" dirty="0" smtClean="0"/>
              <a:t>                     SURENDAR A</a:t>
            </a:r>
          </a:p>
          <a:p>
            <a:r>
              <a:rPr lang="en-US" dirty="0"/>
              <a:t> </a:t>
            </a:r>
            <a:r>
              <a:rPr lang="en-US" dirty="0" smtClean="0"/>
              <a:t>                     KVCET/CSE –III Year</a:t>
            </a:r>
          </a:p>
          <a:p>
            <a:r>
              <a:rPr lang="en-US" dirty="0"/>
              <a:t> </a:t>
            </a:r>
            <a:r>
              <a:rPr lang="en-US" dirty="0" smtClean="0"/>
              <a:t>                     NM ID: au421221104-45</a:t>
            </a:r>
          </a:p>
          <a:p>
            <a:r>
              <a:rPr lang="en-US" dirty="0"/>
              <a:t> </a:t>
            </a:r>
            <a:r>
              <a:rPr lang="en-US" dirty="0" smtClean="0"/>
              <a:t>                      Email ID: surendar2003721@gmail.com</a:t>
            </a:r>
          </a:p>
          <a:p>
            <a:r>
              <a:rPr lang="en-US" dirty="0"/>
              <a:t> </a:t>
            </a:r>
            <a:r>
              <a:rPr lang="en-US" dirty="0" smtClean="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037993" y="2390418"/>
            <a:ext cx="7515582"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Conclusion and key takeaways</a:t>
            </a:r>
            <a:endParaRPr lang="en-US" sz="4374" dirty="0"/>
          </a:p>
        </p:txBody>
      </p:sp>
      <p:sp>
        <p:nvSpPr>
          <p:cNvPr id="5" name="Text 3"/>
          <p:cNvSpPr/>
          <p:nvPr/>
        </p:nvSpPr>
        <p:spPr>
          <a:xfrm>
            <a:off x="2393394" y="3529132"/>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4A4A45"/>
                </a:solidFill>
                <a:latin typeface="Lato" pitchFamily="34" charset="0"/>
                <a:ea typeface="Lato" pitchFamily="34" charset="-122"/>
                <a:cs typeface="Lato" pitchFamily="34" charset="-120"/>
              </a:rPr>
              <a:t>Importance of deep learning:</a:t>
            </a:r>
            <a:r>
              <a:rPr lang="en-US" sz="1750" dirty="0">
                <a:solidFill>
                  <a:srgbClr val="4A4A45"/>
                </a:solidFill>
                <a:latin typeface="Lato" pitchFamily="34" charset="0"/>
                <a:ea typeface="Lato" pitchFamily="34" charset="-122"/>
                <a:cs typeface="Lato" pitchFamily="34" charset="-120"/>
              </a:rPr>
              <a:t> Deep learning offers powerful tools for accurate fraud detection in insurance claims.</a:t>
            </a:r>
            <a:endParaRPr lang="en-US" sz="1750" dirty="0"/>
          </a:p>
        </p:txBody>
      </p:sp>
      <p:sp>
        <p:nvSpPr>
          <p:cNvPr id="6" name="Text 4"/>
          <p:cNvSpPr/>
          <p:nvPr/>
        </p:nvSpPr>
        <p:spPr>
          <a:xfrm>
            <a:off x="2393394" y="4328755"/>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4A4A45"/>
                </a:solidFill>
                <a:latin typeface="Lato" pitchFamily="34" charset="0"/>
                <a:ea typeface="Lato" pitchFamily="34" charset="-122"/>
                <a:cs typeface="Lato" pitchFamily="34" charset="-120"/>
              </a:rPr>
              <a:t>Continuous improvement:</a:t>
            </a:r>
            <a:r>
              <a:rPr lang="en-US" sz="1750" dirty="0">
                <a:solidFill>
                  <a:srgbClr val="4A4A45"/>
                </a:solidFill>
                <a:latin typeface="Lato" pitchFamily="34" charset="0"/>
                <a:ea typeface="Lato" pitchFamily="34" charset="-122"/>
                <a:cs typeface="Lato" pitchFamily="34" charset="-120"/>
              </a:rPr>
              <a:t> Regular model updates and data analysis are essential for staying ahead of evolving fraud techniques.</a:t>
            </a:r>
            <a:endParaRPr lang="en-US" sz="1750" dirty="0"/>
          </a:p>
        </p:txBody>
      </p:sp>
      <p:sp>
        <p:nvSpPr>
          <p:cNvPr id="7" name="Text 5"/>
          <p:cNvSpPr/>
          <p:nvPr/>
        </p:nvSpPr>
        <p:spPr>
          <a:xfrm>
            <a:off x="2393394" y="5128379"/>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4A4A45"/>
                </a:solidFill>
                <a:latin typeface="Lato" pitchFamily="34" charset="0"/>
                <a:ea typeface="Lato" pitchFamily="34" charset="-122"/>
                <a:cs typeface="Lato" pitchFamily="34" charset="-120"/>
              </a:rPr>
              <a:t>Collaboration and regulation:</a:t>
            </a:r>
            <a:r>
              <a:rPr lang="en-US" sz="1750" dirty="0">
                <a:solidFill>
                  <a:srgbClr val="4A4A45"/>
                </a:solidFill>
                <a:latin typeface="Lato" pitchFamily="34" charset="0"/>
                <a:ea typeface="Lato" pitchFamily="34" charset="-122"/>
                <a:cs typeface="Lato" pitchFamily="34" charset="-120"/>
              </a:rPr>
              <a:t> Collaboration between industry partners and regulatory bodies is crucial for combating fraud effectively.</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77654" y="1649254"/>
            <a:ext cx="4931093" cy="4931093"/>
          </a:xfrm>
          <a:prstGeom prst="rect">
            <a:avLst/>
          </a:prstGeom>
        </p:spPr>
      </p:pic>
      <p:sp>
        <p:nvSpPr>
          <p:cNvPr id="6" name="Text 2"/>
          <p:cNvSpPr/>
          <p:nvPr/>
        </p:nvSpPr>
        <p:spPr>
          <a:xfrm>
            <a:off x="6319599" y="1374815"/>
            <a:ext cx="7477601" cy="2083118"/>
          </a:xfrm>
          <a:prstGeom prst="rect">
            <a:avLst/>
          </a:prstGeom>
          <a:noFill/>
          <a:ln/>
        </p:spPr>
        <p:txBody>
          <a:bodyPr wrap="squar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Understanding the Challenges of Fraud Detection in Insurance Claims</a:t>
            </a:r>
            <a:endParaRPr lang="en-US" sz="4374" dirty="0"/>
          </a:p>
        </p:txBody>
      </p:sp>
      <p:sp>
        <p:nvSpPr>
          <p:cNvPr id="7" name="Text 3"/>
          <p:cNvSpPr/>
          <p:nvPr/>
        </p:nvSpPr>
        <p:spPr>
          <a:xfrm>
            <a:off x="6319599" y="4131826"/>
            <a:ext cx="7477601" cy="1066205"/>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Fraud detection in insurance claims presents significant challenges due to the complex nature of fraudulent activities and the ability of fraudsters to adapt and evolve their techniques over time.</a:t>
            </a:r>
            <a:endParaRPr lang="en-US" sz="1750" dirty="0"/>
          </a:p>
        </p:txBody>
      </p:sp>
      <p:sp>
        <p:nvSpPr>
          <p:cNvPr id="8" name="Text 4"/>
          <p:cNvSpPr/>
          <p:nvPr/>
        </p:nvSpPr>
        <p:spPr>
          <a:xfrm>
            <a:off x="6319599" y="5447943"/>
            <a:ext cx="7477601" cy="1066205"/>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Insurance companies face the task of distinguishing between legitimate and fraudulent claims while ensuring a seamless and efficient claims process for genuine policyholders.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037993" y="2025015"/>
            <a:ext cx="10554414" cy="1388745"/>
          </a:xfrm>
          <a:prstGeom prst="rect">
            <a:avLst/>
          </a:prstGeom>
          <a:noFill/>
          <a:ln/>
        </p:spPr>
        <p:txBody>
          <a:bodyPr wrap="squar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Traditional methods vs. Deep Learning for fraud detection</a:t>
            </a:r>
            <a:endParaRPr lang="en-US" sz="4374" dirty="0"/>
          </a:p>
        </p:txBody>
      </p:sp>
      <p:sp>
        <p:nvSpPr>
          <p:cNvPr id="5" name="Text 3"/>
          <p:cNvSpPr/>
          <p:nvPr/>
        </p:nvSpPr>
        <p:spPr>
          <a:xfrm>
            <a:off x="2037993" y="3969187"/>
            <a:ext cx="2777490"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Traditional Methods</a:t>
            </a:r>
            <a:endParaRPr lang="en-US" sz="2187" dirty="0"/>
          </a:p>
        </p:txBody>
      </p:sp>
      <p:sp>
        <p:nvSpPr>
          <p:cNvPr id="6" name="Text 4"/>
          <p:cNvSpPr/>
          <p:nvPr/>
        </p:nvSpPr>
        <p:spPr>
          <a:xfrm>
            <a:off x="2037993" y="4538543"/>
            <a:ext cx="5006221" cy="355402"/>
          </a:xfrm>
          <a:prstGeom prst="rect">
            <a:avLst/>
          </a:prstGeom>
          <a:noFill/>
          <a:ln/>
        </p:spPr>
        <p:txBody>
          <a:bodyPr wrap="non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Manual rules-based approaches</a:t>
            </a:r>
            <a:endParaRPr lang="en-US" sz="1750" dirty="0"/>
          </a:p>
        </p:txBody>
      </p:sp>
      <p:sp>
        <p:nvSpPr>
          <p:cNvPr id="7" name="Text 5"/>
          <p:cNvSpPr/>
          <p:nvPr/>
        </p:nvSpPr>
        <p:spPr>
          <a:xfrm>
            <a:off x="2037993" y="5093851"/>
            <a:ext cx="5006221" cy="355402"/>
          </a:xfrm>
          <a:prstGeom prst="rect">
            <a:avLst/>
          </a:prstGeom>
          <a:noFill/>
          <a:ln/>
        </p:spPr>
        <p:txBody>
          <a:bodyPr wrap="non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Relies heavily on human expertise</a:t>
            </a:r>
            <a:endParaRPr lang="en-US" sz="1750" dirty="0"/>
          </a:p>
        </p:txBody>
      </p:sp>
      <p:sp>
        <p:nvSpPr>
          <p:cNvPr id="8" name="Text 6"/>
          <p:cNvSpPr/>
          <p:nvPr/>
        </p:nvSpPr>
        <p:spPr>
          <a:xfrm>
            <a:off x="2037993" y="5649158"/>
            <a:ext cx="5006221" cy="355402"/>
          </a:xfrm>
          <a:prstGeom prst="rect">
            <a:avLst/>
          </a:prstGeom>
          <a:noFill/>
          <a:ln/>
        </p:spPr>
        <p:txBody>
          <a:bodyPr wrap="non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Difficulty in handling large datasets</a:t>
            </a:r>
            <a:endParaRPr lang="en-US" sz="1750" dirty="0"/>
          </a:p>
        </p:txBody>
      </p:sp>
      <p:sp>
        <p:nvSpPr>
          <p:cNvPr id="9" name="Text 7"/>
          <p:cNvSpPr/>
          <p:nvPr/>
        </p:nvSpPr>
        <p:spPr>
          <a:xfrm>
            <a:off x="7593806" y="3969187"/>
            <a:ext cx="2777490"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Deep Learning</a:t>
            </a:r>
            <a:endParaRPr lang="en-US" sz="2187" dirty="0"/>
          </a:p>
        </p:txBody>
      </p:sp>
      <p:sp>
        <p:nvSpPr>
          <p:cNvPr id="10" name="Text 8"/>
          <p:cNvSpPr/>
          <p:nvPr/>
        </p:nvSpPr>
        <p:spPr>
          <a:xfrm>
            <a:off x="7593806" y="4538543"/>
            <a:ext cx="5006221" cy="355402"/>
          </a:xfrm>
          <a:prstGeom prst="rect">
            <a:avLst/>
          </a:prstGeom>
          <a:noFill/>
          <a:ln/>
        </p:spPr>
        <p:txBody>
          <a:bodyPr wrap="non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Automatic feature learning</a:t>
            </a:r>
            <a:endParaRPr lang="en-US" sz="1750" dirty="0"/>
          </a:p>
        </p:txBody>
      </p:sp>
      <p:sp>
        <p:nvSpPr>
          <p:cNvPr id="11" name="Text 9"/>
          <p:cNvSpPr/>
          <p:nvPr/>
        </p:nvSpPr>
        <p:spPr>
          <a:xfrm>
            <a:off x="7593806" y="5093851"/>
            <a:ext cx="5006221" cy="355402"/>
          </a:xfrm>
          <a:prstGeom prst="rect">
            <a:avLst/>
          </a:prstGeom>
          <a:noFill/>
          <a:ln/>
        </p:spPr>
        <p:txBody>
          <a:bodyPr wrap="non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Can handle unstructured data</a:t>
            </a:r>
            <a:endParaRPr lang="en-US" sz="1750" dirty="0"/>
          </a:p>
        </p:txBody>
      </p:sp>
      <p:sp>
        <p:nvSpPr>
          <p:cNvPr id="12" name="Text 10"/>
          <p:cNvSpPr/>
          <p:nvPr/>
        </p:nvSpPr>
        <p:spPr>
          <a:xfrm>
            <a:off x="7593806" y="5649158"/>
            <a:ext cx="5006221" cy="355402"/>
          </a:xfrm>
          <a:prstGeom prst="rect">
            <a:avLst/>
          </a:prstGeom>
          <a:noFill/>
          <a:ln/>
        </p:spPr>
        <p:txBody>
          <a:bodyPr wrap="non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Adaptable to evolving fraud patterns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037993" y="1468279"/>
            <a:ext cx="10554414" cy="1388745"/>
          </a:xfrm>
          <a:prstGeom prst="rect">
            <a:avLst/>
          </a:prstGeom>
          <a:noFill/>
          <a:ln/>
        </p:spPr>
        <p:txBody>
          <a:bodyPr wrap="squar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Benefits of using Deep Learning in insurance claim fraud detection</a:t>
            </a:r>
            <a:endParaRPr lang="en-US" sz="4374" dirty="0"/>
          </a:p>
        </p:txBody>
      </p:sp>
      <p:sp>
        <p:nvSpPr>
          <p:cNvPr id="5" name="Shape 3"/>
          <p:cNvSpPr/>
          <p:nvPr/>
        </p:nvSpPr>
        <p:spPr>
          <a:xfrm>
            <a:off x="2037993" y="3530560"/>
            <a:ext cx="388739" cy="388739"/>
          </a:xfrm>
          <a:prstGeom prst="roundRect">
            <a:avLst>
              <a:gd name="adj" fmla="val 34295"/>
            </a:avLst>
          </a:prstGeom>
          <a:solidFill>
            <a:srgbClr val="E1DBD0"/>
          </a:solidFill>
          <a:ln/>
        </p:spPr>
      </p:sp>
      <p:sp>
        <p:nvSpPr>
          <p:cNvPr id="6" name="Text 4"/>
          <p:cNvSpPr/>
          <p:nvPr/>
        </p:nvSpPr>
        <p:spPr>
          <a:xfrm>
            <a:off x="2648903" y="3551277"/>
            <a:ext cx="2777490"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Improved Accuracy</a:t>
            </a:r>
            <a:endParaRPr lang="en-US" sz="2187" dirty="0"/>
          </a:p>
        </p:txBody>
      </p:sp>
      <p:sp>
        <p:nvSpPr>
          <p:cNvPr id="7" name="Text 5"/>
          <p:cNvSpPr/>
          <p:nvPr/>
        </p:nvSpPr>
        <p:spPr>
          <a:xfrm>
            <a:off x="2648903" y="4031694"/>
            <a:ext cx="4555212" cy="710803"/>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Deep learning models can detect complex patterns and anomalies with greater precision.</a:t>
            </a:r>
            <a:endParaRPr lang="en-US" sz="1750" dirty="0"/>
          </a:p>
        </p:txBody>
      </p:sp>
      <p:sp>
        <p:nvSpPr>
          <p:cNvPr id="8" name="Shape 6"/>
          <p:cNvSpPr/>
          <p:nvPr/>
        </p:nvSpPr>
        <p:spPr>
          <a:xfrm>
            <a:off x="7426285" y="3530560"/>
            <a:ext cx="388739" cy="388739"/>
          </a:xfrm>
          <a:prstGeom prst="roundRect">
            <a:avLst>
              <a:gd name="adj" fmla="val 34295"/>
            </a:avLst>
          </a:prstGeom>
          <a:solidFill>
            <a:srgbClr val="E1DBD0"/>
          </a:solidFill>
          <a:ln/>
        </p:spPr>
      </p:sp>
      <p:sp>
        <p:nvSpPr>
          <p:cNvPr id="9" name="Text 7"/>
          <p:cNvSpPr/>
          <p:nvPr/>
        </p:nvSpPr>
        <p:spPr>
          <a:xfrm>
            <a:off x="8037195" y="3551277"/>
            <a:ext cx="2777490"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Real-Time Detection</a:t>
            </a:r>
            <a:endParaRPr lang="en-US" sz="2187" dirty="0"/>
          </a:p>
        </p:txBody>
      </p:sp>
      <p:sp>
        <p:nvSpPr>
          <p:cNvPr id="10" name="Text 8"/>
          <p:cNvSpPr/>
          <p:nvPr/>
        </p:nvSpPr>
        <p:spPr>
          <a:xfrm>
            <a:off x="8037195" y="4031694"/>
            <a:ext cx="4555212" cy="1066205"/>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Deep learning algorithms enable swift identification of fraudulent claims, reducing financial losses.</a:t>
            </a:r>
            <a:endParaRPr lang="en-US" sz="1750" dirty="0"/>
          </a:p>
        </p:txBody>
      </p:sp>
      <p:sp>
        <p:nvSpPr>
          <p:cNvPr id="11" name="Shape 9"/>
          <p:cNvSpPr/>
          <p:nvPr/>
        </p:nvSpPr>
        <p:spPr>
          <a:xfrm>
            <a:off x="2037993" y="5549265"/>
            <a:ext cx="388739" cy="388739"/>
          </a:xfrm>
          <a:prstGeom prst="roundRect">
            <a:avLst>
              <a:gd name="adj" fmla="val 34295"/>
            </a:avLst>
          </a:prstGeom>
          <a:solidFill>
            <a:srgbClr val="E1DBD0"/>
          </a:solidFill>
          <a:ln/>
        </p:spPr>
      </p:sp>
      <p:sp>
        <p:nvSpPr>
          <p:cNvPr id="12" name="Text 10"/>
          <p:cNvSpPr/>
          <p:nvPr/>
        </p:nvSpPr>
        <p:spPr>
          <a:xfrm>
            <a:off x="2648903" y="5569982"/>
            <a:ext cx="3622000"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Adaptability to New Patterns</a:t>
            </a:r>
            <a:endParaRPr lang="en-US" sz="2187" dirty="0"/>
          </a:p>
        </p:txBody>
      </p:sp>
      <p:sp>
        <p:nvSpPr>
          <p:cNvPr id="13" name="Text 11"/>
          <p:cNvSpPr/>
          <p:nvPr/>
        </p:nvSpPr>
        <p:spPr>
          <a:xfrm>
            <a:off x="2648903" y="6050399"/>
            <a:ext cx="4555212" cy="710803"/>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They can adapt to new types of fraud without needing manual updates.</a:t>
            </a:r>
            <a:endParaRPr lang="en-US" sz="1750" dirty="0"/>
          </a:p>
        </p:txBody>
      </p:sp>
      <p:sp>
        <p:nvSpPr>
          <p:cNvPr id="14" name="Shape 12"/>
          <p:cNvSpPr/>
          <p:nvPr/>
        </p:nvSpPr>
        <p:spPr>
          <a:xfrm>
            <a:off x="7426285" y="5549265"/>
            <a:ext cx="388739" cy="388739"/>
          </a:xfrm>
          <a:prstGeom prst="roundRect">
            <a:avLst>
              <a:gd name="adj" fmla="val 34295"/>
            </a:avLst>
          </a:prstGeom>
          <a:solidFill>
            <a:srgbClr val="E1DBD0"/>
          </a:solidFill>
          <a:ln/>
        </p:spPr>
      </p:sp>
      <p:sp>
        <p:nvSpPr>
          <p:cNvPr id="15" name="Text 13"/>
          <p:cNvSpPr/>
          <p:nvPr/>
        </p:nvSpPr>
        <p:spPr>
          <a:xfrm>
            <a:off x="8037195" y="5569982"/>
            <a:ext cx="2958703"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Reduced False Positives</a:t>
            </a:r>
            <a:endParaRPr lang="en-US" sz="2187" dirty="0"/>
          </a:p>
        </p:txBody>
      </p:sp>
      <p:sp>
        <p:nvSpPr>
          <p:cNvPr id="16" name="Text 14"/>
          <p:cNvSpPr/>
          <p:nvPr/>
        </p:nvSpPr>
        <p:spPr>
          <a:xfrm>
            <a:off x="8037195" y="6050399"/>
            <a:ext cx="4555212" cy="710803"/>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Deep learning reduces the number of false alarms, saving time and resources.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5" name="Image 1" descr="preencoded.png"/>
          <p:cNvPicPr>
            <a:picLocks noChangeAspect="1"/>
          </p:cNvPicPr>
          <p:nvPr/>
        </p:nvPicPr>
        <p:blipFill>
          <a:blip r:embed="rId3"/>
          <a:stretch>
            <a:fillRect/>
          </a:stretch>
        </p:blipFill>
        <p:spPr>
          <a:xfrm>
            <a:off x="9421654" y="2851190"/>
            <a:ext cx="4931093" cy="2527102"/>
          </a:xfrm>
          <a:prstGeom prst="rect">
            <a:avLst/>
          </a:prstGeom>
        </p:spPr>
      </p:pic>
      <p:sp>
        <p:nvSpPr>
          <p:cNvPr id="6" name="Text 2"/>
          <p:cNvSpPr/>
          <p:nvPr/>
        </p:nvSpPr>
        <p:spPr>
          <a:xfrm>
            <a:off x="833199" y="1937623"/>
            <a:ext cx="7477601" cy="1388745"/>
          </a:xfrm>
          <a:prstGeom prst="rect">
            <a:avLst/>
          </a:prstGeom>
          <a:noFill/>
          <a:ln/>
        </p:spPr>
        <p:txBody>
          <a:bodyPr wrap="squar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Data Requirements and Preprocessing</a:t>
            </a:r>
            <a:endParaRPr lang="en-US" sz="4374" dirty="0"/>
          </a:p>
        </p:txBody>
      </p:sp>
      <p:sp>
        <p:nvSpPr>
          <p:cNvPr id="7" name="Text 3"/>
          <p:cNvSpPr/>
          <p:nvPr/>
        </p:nvSpPr>
        <p:spPr>
          <a:xfrm>
            <a:off x="833199" y="3659624"/>
            <a:ext cx="7477601" cy="710803"/>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High-quality and diverse datasets are essential for training deep learning models in insurance claim fraud detection.</a:t>
            </a:r>
            <a:endParaRPr lang="en-US" sz="1750" dirty="0"/>
          </a:p>
        </p:txBody>
      </p:sp>
      <p:sp>
        <p:nvSpPr>
          <p:cNvPr id="8" name="Text 4"/>
          <p:cNvSpPr/>
          <p:nvPr/>
        </p:nvSpPr>
        <p:spPr>
          <a:xfrm>
            <a:off x="833199" y="4620339"/>
            <a:ext cx="7477601" cy="710803"/>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Data preprocessing involves normalization, outlier detection, and feature engineering to optimize model performance.</a:t>
            </a:r>
            <a:endParaRPr lang="en-US" sz="1750" dirty="0"/>
          </a:p>
        </p:txBody>
      </p:sp>
      <p:sp>
        <p:nvSpPr>
          <p:cNvPr id="9" name="Text 5"/>
          <p:cNvSpPr/>
          <p:nvPr/>
        </p:nvSpPr>
        <p:spPr>
          <a:xfrm>
            <a:off x="833199" y="5581055"/>
            <a:ext cx="7477601" cy="710803"/>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Proper handling of imbalanced datasets is crucial to ensure accurate and reliable fraud detection.</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pic>
        <p:nvPicPr>
          <p:cNvPr id="5" name="Image 1" descr="preencoded.png"/>
          <p:cNvPicPr>
            <a:picLocks noChangeAspect="1"/>
          </p:cNvPicPr>
          <p:nvPr/>
        </p:nvPicPr>
        <p:blipFill>
          <a:blip r:embed="rId4"/>
          <a:stretch>
            <a:fillRect/>
          </a:stretch>
        </p:blipFill>
        <p:spPr>
          <a:xfrm>
            <a:off x="11250454" y="2563654"/>
            <a:ext cx="3102293" cy="3102293"/>
          </a:xfrm>
          <a:prstGeom prst="rect">
            <a:avLst/>
          </a:prstGeom>
        </p:spPr>
      </p:pic>
      <p:sp>
        <p:nvSpPr>
          <p:cNvPr id="6" name="Text 2"/>
          <p:cNvSpPr/>
          <p:nvPr/>
        </p:nvSpPr>
        <p:spPr>
          <a:xfrm>
            <a:off x="916484" y="424329"/>
            <a:ext cx="9306401" cy="1388745"/>
          </a:xfrm>
          <a:prstGeom prst="rect">
            <a:avLst/>
          </a:prstGeom>
          <a:noFill/>
          <a:ln/>
        </p:spPr>
        <p:txBody>
          <a:bodyPr wrap="squar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Building and Training Deep Learning Models for Fraud Detection</a:t>
            </a:r>
            <a:endParaRPr lang="en-US" sz="4374" dirty="0"/>
          </a:p>
        </p:txBody>
      </p:sp>
      <p:sp>
        <p:nvSpPr>
          <p:cNvPr id="7" name="Shape 3"/>
          <p:cNvSpPr/>
          <p:nvPr/>
        </p:nvSpPr>
        <p:spPr>
          <a:xfrm>
            <a:off x="1144310" y="2477929"/>
            <a:ext cx="44410" cy="4995624"/>
          </a:xfrm>
          <a:prstGeom prst="rect">
            <a:avLst/>
          </a:prstGeom>
          <a:solidFill>
            <a:srgbClr val="CDCDCA"/>
          </a:solidFill>
          <a:ln/>
        </p:spPr>
      </p:sp>
      <p:sp>
        <p:nvSpPr>
          <p:cNvPr id="8" name="Shape 4"/>
          <p:cNvSpPr/>
          <p:nvPr/>
        </p:nvSpPr>
        <p:spPr>
          <a:xfrm>
            <a:off x="1416427" y="2879229"/>
            <a:ext cx="777597" cy="44410"/>
          </a:xfrm>
          <a:prstGeom prst="rect">
            <a:avLst/>
          </a:prstGeom>
          <a:solidFill>
            <a:srgbClr val="CDCDCA"/>
          </a:solidFill>
          <a:ln/>
        </p:spPr>
      </p:sp>
      <p:sp>
        <p:nvSpPr>
          <p:cNvPr id="9" name="Shape 5"/>
          <p:cNvSpPr/>
          <p:nvPr/>
        </p:nvSpPr>
        <p:spPr>
          <a:xfrm>
            <a:off x="916484" y="2651522"/>
            <a:ext cx="499943" cy="499943"/>
          </a:xfrm>
          <a:prstGeom prst="roundRect">
            <a:avLst>
              <a:gd name="adj" fmla="val 26667"/>
            </a:avLst>
          </a:prstGeom>
          <a:solidFill>
            <a:srgbClr val="E1DBD0"/>
          </a:solidFill>
          <a:ln/>
        </p:spPr>
      </p:sp>
      <p:sp>
        <p:nvSpPr>
          <p:cNvPr id="10" name="Text 6"/>
          <p:cNvSpPr/>
          <p:nvPr/>
        </p:nvSpPr>
        <p:spPr>
          <a:xfrm>
            <a:off x="1069717" y="2693194"/>
            <a:ext cx="193358" cy="416481"/>
          </a:xfrm>
          <a:prstGeom prst="rect">
            <a:avLst/>
          </a:prstGeom>
          <a:noFill/>
          <a:ln/>
        </p:spPr>
        <p:txBody>
          <a:bodyPr wrap="none" rtlCol="0" anchor="t"/>
          <a:lstStyle/>
          <a:p>
            <a:pPr marL="0" indent="0" algn="ctr">
              <a:lnSpc>
                <a:spcPts val="3281"/>
              </a:lnSpc>
              <a:buNone/>
            </a:pPr>
            <a:r>
              <a:rPr lang="en-US" sz="2624" b="1" dirty="0">
                <a:solidFill>
                  <a:srgbClr val="282824"/>
                </a:solidFill>
                <a:latin typeface="Lato" pitchFamily="34" charset="0"/>
                <a:ea typeface="Lato" pitchFamily="34" charset="-122"/>
                <a:cs typeface="Lato" pitchFamily="34" charset="-120"/>
              </a:rPr>
              <a:t>1</a:t>
            </a:r>
            <a:endParaRPr lang="en-US" sz="2624" dirty="0"/>
          </a:p>
        </p:txBody>
      </p:sp>
      <p:sp>
        <p:nvSpPr>
          <p:cNvPr id="11" name="Text 7"/>
          <p:cNvSpPr/>
          <p:nvPr/>
        </p:nvSpPr>
        <p:spPr>
          <a:xfrm>
            <a:off x="2388513" y="2700099"/>
            <a:ext cx="2777490" cy="347186"/>
          </a:xfrm>
          <a:prstGeom prst="rect">
            <a:avLst/>
          </a:prstGeom>
          <a:noFill/>
          <a:ln/>
        </p:spPr>
        <p:txBody>
          <a:bodyPr wrap="none" rtlCol="0" anchor="t"/>
          <a:lstStyle/>
          <a:p>
            <a:pPr marL="0" indent="0" algn="l">
              <a:lnSpc>
                <a:spcPts val="2734"/>
              </a:lnSpc>
              <a:buNone/>
            </a:pPr>
            <a:r>
              <a:rPr lang="en-US" sz="2187" b="1" dirty="0">
                <a:solidFill>
                  <a:srgbClr val="282824"/>
                </a:solidFill>
                <a:latin typeface="Lato" pitchFamily="34" charset="0"/>
                <a:ea typeface="Lato" pitchFamily="34" charset="-122"/>
                <a:cs typeface="Lato" pitchFamily="34" charset="-120"/>
              </a:rPr>
              <a:t>Data Collection</a:t>
            </a:r>
            <a:endParaRPr lang="en-US" sz="2187" dirty="0"/>
          </a:p>
        </p:txBody>
      </p:sp>
      <p:sp>
        <p:nvSpPr>
          <p:cNvPr id="12" name="Text 8"/>
          <p:cNvSpPr/>
          <p:nvPr/>
        </p:nvSpPr>
        <p:spPr>
          <a:xfrm>
            <a:off x="2388513" y="3180517"/>
            <a:ext cx="7751088" cy="355402"/>
          </a:xfrm>
          <a:prstGeom prst="rect">
            <a:avLst/>
          </a:prstGeom>
          <a:noFill/>
          <a:ln/>
        </p:spPr>
        <p:txBody>
          <a:bodyPr wrap="none" rtlCol="0" anchor="t"/>
          <a:lstStyle/>
          <a:p>
            <a:pPr marL="0" indent="0" algn="l">
              <a:lnSpc>
                <a:spcPts val="2799"/>
              </a:lnSpc>
              <a:buNone/>
            </a:pPr>
            <a:r>
              <a:rPr lang="en-US" sz="1750" dirty="0">
                <a:solidFill>
                  <a:srgbClr val="4A4A45"/>
                </a:solidFill>
                <a:latin typeface="Lato" pitchFamily="34" charset="0"/>
                <a:ea typeface="Lato" pitchFamily="34" charset="-122"/>
                <a:cs typeface="Lato" pitchFamily="34" charset="-120"/>
              </a:rPr>
              <a:t>Gathering relevant and diverse datasets to train the deep learning models.</a:t>
            </a:r>
            <a:endParaRPr lang="en-US" sz="1750" dirty="0"/>
          </a:p>
        </p:txBody>
      </p:sp>
      <p:sp>
        <p:nvSpPr>
          <p:cNvPr id="13" name="Shape 9"/>
          <p:cNvSpPr/>
          <p:nvPr/>
        </p:nvSpPr>
        <p:spPr>
          <a:xfrm>
            <a:off x="1416427" y="4381560"/>
            <a:ext cx="777597" cy="44410"/>
          </a:xfrm>
          <a:prstGeom prst="rect">
            <a:avLst/>
          </a:prstGeom>
          <a:solidFill>
            <a:srgbClr val="CDCDCA"/>
          </a:solidFill>
          <a:ln/>
        </p:spPr>
      </p:sp>
      <p:sp>
        <p:nvSpPr>
          <p:cNvPr id="14" name="Shape 10"/>
          <p:cNvSpPr/>
          <p:nvPr/>
        </p:nvSpPr>
        <p:spPr>
          <a:xfrm>
            <a:off x="916484" y="4153853"/>
            <a:ext cx="499943" cy="499943"/>
          </a:xfrm>
          <a:prstGeom prst="roundRect">
            <a:avLst>
              <a:gd name="adj" fmla="val 26667"/>
            </a:avLst>
          </a:prstGeom>
          <a:solidFill>
            <a:srgbClr val="E1DBD0"/>
          </a:solidFill>
          <a:ln/>
        </p:spPr>
      </p:sp>
      <p:sp>
        <p:nvSpPr>
          <p:cNvPr id="15" name="Text 11"/>
          <p:cNvSpPr/>
          <p:nvPr/>
        </p:nvSpPr>
        <p:spPr>
          <a:xfrm>
            <a:off x="1069717" y="4195524"/>
            <a:ext cx="193358" cy="416481"/>
          </a:xfrm>
          <a:prstGeom prst="rect">
            <a:avLst/>
          </a:prstGeom>
          <a:noFill/>
          <a:ln/>
        </p:spPr>
        <p:txBody>
          <a:bodyPr wrap="none" rtlCol="0" anchor="t"/>
          <a:lstStyle/>
          <a:p>
            <a:pPr marL="0" indent="0" algn="ctr">
              <a:lnSpc>
                <a:spcPts val="3281"/>
              </a:lnSpc>
              <a:buNone/>
            </a:pPr>
            <a:r>
              <a:rPr lang="en-US" sz="2624" b="1" dirty="0">
                <a:solidFill>
                  <a:srgbClr val="282824"/>
                </a:solidFill>
                <a:latin typeface="Lato" pitchFamily="34" charset="0"/>
                <a:ea typeface="Lato" pitchFamily="34" charset="-122"/>
                <a:cs typeface="Lato" pitchFamily="34" charset="-120"/>
              </a:rPr>
              <a:t>2</a:t>
            </a:r>
            <a:endParaRPr lang="en-US" sz="2624" dirty="0"/>
          </a:p>
        </p:txBody>
      </p:sp>
      <p:sp>
        <p:nvSpPr>
          <p:cNvPr id="16" name="Text 12"/>
          <p:cNvSpPr/>
          <p:nvPr/>
        </p:nvSpPr>
        <p:spPr>
          <a:xfrm>
            <a:off x="2388513" y="4202430"/>
            <a:ext cx="2777490" cy="347186"/>
          </a:xfrm>
          <a:prstGeom prst="rect">
            <a:avLst/>
          </a:prstGeom>
          <a:noFill/>
          <a:ln/>
        </p:spPr>
        <p:txBody>
          <a:bodyPr wrap="none" rtlCol="0" anchor="t"/>
          <a:lstStyle/>
          <a:p>
            <a:pPr marL="0" indent="0" algn="l">
              <a:lnSpc>
                <a:spcPts val="2734"/>
              </a:lnSpc>
              <a:buNone/>
            </a:pPr>
            <a:r>
              <a:rPr lang="en-US" sz="2187" b="1" dirty="0">
                <a:solidFill>
                  <a:srgbClr val="282824"/>
                </a:solidFill>
                <a:latin typeface="Lato" pitchFamily="34" charset="0"/>
                <a:ea typeface="Lato" pitchFamily="34" charset="-122"/>
                <a:cs typeface="Lato" pitchFamily="34" charset="-120"/>
              </a:rPr>
              <a:t>Preprocessing</a:t>
            </a:r>
            <a:endParaRPr lang="en-US" sz="2187" dirty="0"/>
          </a:p>
        </p:txBody>
      </p:sp>
      <p:sp>
        <p:nvSpPr>
          <p:cNvPr id="17" name="Text 13"/>
          <p:cNvSpPr/>
          <p:nvPr/>
        </p:nvSpPr>
        <p:spPr>
          <a:xfrm>
            <a:off x="2388513" y="4682847"/>
            <a:ext cx="7751088" cy="710803"/>
          </a:xfrm>
          <a:prstGeom prst="rect">
            <a:avLst/>
          </a:prstGeom>
          <a:noFill/>
          <a:ln/>
        </p:spPr>
        <p:txBody>
          <a:bodyPr wrap="square" rtlCol="0" anchor="t"/>
          <a:lstStyle/>
          <a:p>
            <a:pPr marL="0" indent="0" algn="l">
              <a:lnSpc>
                <a:spcPts val="2799"/>
              </a:lnSpc>
              <a:buNone/>
            </a:pPr>
            <a:r>
              <a:rPr lang="en-US" sz="1750" dirty="0">
                <a:solidFill>
                  <a:srgbClr val="4A4A45"/>
                </a:solidFill>
                <a:latin typeface="Lato" pitchFamily="34" charset="0"/>
                <a:ea typeface="Lato" pitchFamily="34" charset="-122"/>
                <a:cs typeface="Lato" pitchFamily="34" charset="-120"/>
              </a:rPr>
              <a:t>Applying data cleaning, normalization, and feature engineering to prepare the data.</a:t>
            </a:r>
            <a:endParaRPr lang="en-US" sz="1750" dirty="0"/>
          </a:p>
        </p:txBody>
      </p:sp>
      <p:sp>
        <p:nvSpPr>
          <p:cNvPr id="18" name="Shape 14"/>
          <p:cNvSpPr/>
          <p:nvPr/>
        </p:nvSpPr>
        <p:spPr>
          <a:xfrm>
            <a:off x="1416427" y="6239292"/>
            <a:ext cx="777597" cy="44410"/>
          </a:xfrm>
          <a:prstGeom prst="rect">
            <a:avLst/>
          </a:prstGeom>
          <a:solidFill>
            <a:srgbClr val="CDCDCA"/>
          </a:solidFill>
          <a:ln/>
        </p:spPr>
      </p:sp>
      <p:sp>
        <p:nvSpPr>
          <p:cNvPr id="19" name="Shape 15"/>
          <p:cNvSpPr/>
          <p:nvPr/>
        </p:nvSpPr>
        <p:spPr>
          <a:xfrm>
            <a:off x="916484" y="6011585"/>
            <a:ext cx="499943" cy="499943"/>
          </a:xfrm>
          <a:prstGeom prst="roundRect">
            <a:avLst>
              <a:gd name="adj" fmla="val 26667"/>
            </a:avLst>
          </a:prstGeom>
          <a:solidFill>
            <a:srgbClr val="E1DBD0"/>
          </a:solidFill>
          <a:ln/>
        </p:spPr>
      </p:sp>
      <p:sp>
        <p:nvSpPr>
          <p:cNvPr id="20" name="Text 16"/>
          <p:cNvSpPr/>
          <p:nvPr/>
        </p:nvSpPr>
        <p:spPr>
          <a:xfrm>
            <a:off x="1069717" y="6053257"/>
            <a:ext cx="193358" cy="416481"/>
          </a:xfrm>
          <a:prstGeom prst="rect">
            <a:avLst/>
          </a:prstGeom>
          <a:noFill/>
          <a:ln/>
        </p:spPr>
        <p:txBody>
          <a:bodyPr wrap="none" rtlCol="0" anchor="t"/>
          <a:lstStyle/>
          <a:p>
            <a:pPr marL="0" indent="0" algn="ctr">
              <a:lnSpc>
                <a:spcPts val="3281"/>
              </a:lnSpc>
              <a:buNone/>
            </a:pPr>
            <a:r>
              <a:rPr lang="en-US" sz="2624" b="1" dirty="0">
                <a:solidFill>
                  <a:srgbClr val="282824"/>
                </a:solidFill>
                <a:latin typeface="Lato" pitchFamily="34" charset="0"/>
                <a:ea typeface="Lato" pitchFamily="34" charset="-122"/>
                <a:cs typeface="Lato" pitchFamily="34" charset="-120"/>
              </a:rPr>
              <a:t>3</a:t>
            </a:r>
            <a:endParaRPr lang="en-US" sz="2624" dirty="0"/>
          </a:p>
        </p:txBody>
      </p:sp>
      <p:sp>
        <p:nvSpPr>
          <p:cNvPr id="21" name="Text 17"/>
          <p:cNvSpPr/>
          <p:nvPr/>
        </p:nvSpPr>
        <p:spPr>
          <a:xfrm>
            <a:off x="2388513" y="6060162"/>
            <a:ext cx="2777490" cy="347186"/>
          </a:xfrm>
          <a:prstGeom prst="rect">
            <a:avLst/>
          </a:prstGeom>
          <a:noFill/>
          <a:ln/>
        </p:spPr>
        <p:txBody>
          <a:bodyPr wrap="none" rtlCol="0" anchor="t"/>
          <a:lstStyle/>
          <a:p>
            <a:pPr marL="0" indent="0" algn="l">
              <a:lnSpc>
                <a:spcPts val="2734"/>
              </a:lnSpc>
              <a:buNone/>
            </a:pPr>
            <a:r>
              <a:rPr lang="en-US" sz="2187" b="1" dirty="0">
                <a:solidFill>
                  <a:srgbClr val="282824"/>
                </a:solidFill>
                <a:latin typeface="Lato" pitchFamily="34" charset="0"/>
                <a:ea typeface="Lato" pitchFamily="34" charset="-122"/>
                <a:cs typeface="Lato" pitchFamily="34" charset="-120"/>
              </a:rPr>
              <a:t>Model Architecture</a:t>
            </a:r>
            <a:endParaRPr lang="en-US" sz="2187" dirty="0"/>
          </a:p>
        </p:txBody>
      </p:sp>
      <p:sp>
        <p:nvSpPr>
          <p:cNvPr id="22" name="Text 18"/>
          <p:cNvSpPr/>
          <p:nvPr/>
        </p:nvSpPr>
        <p:spPr>
          <a:xfrm>
            <a:off x="2388513" y="6540579"/>
            <a:ext cx="7751088" cy="710803"/>
          </a:xfrm>
          <a:prstGeom prst="rect">
            <a:avLst/>
          </a:prstGeom>
          <a:noFill/>
          <a:ln/>
        </p:spPr>
        <p:txBody>
          <a:bodyPr wrap="square" rtlCol="0" anchor="t"/>
          <a:lstStyle/>
          <a:p>
            <a:pPr marL="0" indent="0" algn="l">
              <a:lnSpc>
                <a:spcPts val="2799"/>
              </a:lnSpc>
              <a:buNone/>
            </a:pPr>
            <a:r>
              <a:rPr lang="en-US" sz="1750" dirty="0">
                <a:solidFill>
                  <a:srgbClr val="4A4A45"/>
                </a:solidFill>
                <a:latin typeface="Lato" pitchFamily="34" charset="0"/>
                <a:ea typeface="Lato" pitchFamily="34" charset="-122"/>
                <a:cs typeface="Lato" pitchFamily="34" charset="-120"/>
              </a:rPr>
              <a:t>Designing the neural network structure, choosing layers, and optimizing parameters.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037993" y="930831"/>
            <a:ext cx="10554414" cy="1388745"/>
          </a:xfrm>
          <a:prstGeom prst="rect">
            <a:avLst/>
          </a:prstGeom>
          <a:noFill/>
          <a:ln/>
        </p:spPr>
        <p:txBody>
          <a:bodyPr wrap="squar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Evaluating the Performance of Deep Learning Models in Fraud Detection</a:t>
            </a:r>
            <a:endParaRPr lang="en-US" sz="4374" dirty="0"/>
          </a:p>
        </p:txBody>
      </p:sp>
      <p:sp>
        <p:nvSpPr>
          <p:cNvPr id="5" name="Text 3"/>
          <p:cNvSpPr/>
          <p:nvPr/>
        </p:nvSpPr>
        <p:spPr>
          <a:xfrm>
            <a:off x="2037993" y="2852738"/>
            <a:ext cx="5006221" cy="2132409"/>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When evaluating the performance of deep learning models in fraud detection, it is essential to consider metrics such as precision, recall, and F1 score. Additionally, the detection of false positives and false negatives is crucial for assessing the model's effectiveness.</a:t>
            </a:r>
            <a:endParaRPr lang="en-US" sz="1750" dirty="0"/>
          </a:p>
        </p:txBody>
      </p:sp>
      <p:pic>
        <p:nvPicPr>
          <p:cNvPr id="6" name="Image 0" descr="preencoded.png"/>
          <p:cNvPicPr>
            <a:picLocks noChangeAspect="1"/>
          </p:cNvPicPr>
          <p:nvPr/>
        </p:nvPicPr>
        <p:blipFill>
          <a:blip r:embed="rId3"/>
          <a:stretch>
            <a:fillRect/>
          </a:stretch>
        </p:blipFill>
        <p:spPr>
          <a:xfrm>
            <a:off x="7593806" y="2902744"/>
            <a:ext cx="5006221" cy="414611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037993" y="1053941"/>
            <a:ext cx="9963864"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Case studies and real-world applications</a:t>
            </a:r>
            <a:endParaRPr lang="en-US" sz="4374" dirty="0"/>
          </a:p>
        </p:txBody>
      </p:sp>
      <p:pic>
        <p:nvPicPr>
          <p:cNvPr id="5" name="Image 0" descr="preencoded.png"/>
          <p:cNvPicPr>
            <a:picLocks noChangeAspect="1"/>
          </p:cNvPicPr>
          <p:nvPr/>
        </p:nvPicPr>
        <p:blipFill>
          <a:blip r:embed="rId3"/>
          <a:stretch>
            <a:fillRect/>
          </a:stretch>
        </p:blipFill>
        <p:spPr>
          <a:xfrm>
            <a:off x="2037993" y="2192655"/>
            <a:ext cx="5110520" cy="3158490"/>
          </a:xfrm>
          <a:prstGeom prst="rect">
            <a:avLst/>
          </a:prstGeom>
        </p:spPr>
      </p:pic>
      <p:sp>
        <p:nvSpPr>
          <p:cNvPr id="6" name="Text 3"/>
          <p:cNvSpPr/>
          <p:nvPr/>
        </p:nvSpPr>
        <p:spPr>
          <a:xfrm>
            <a:off x="2037993" y="5628799"/>
            <a:ext cx="2804041" cy="347186"/>
          </a:xfrm>
          <a:prstGeom prst="rect">
            <a:avLst/>
          </a:prstGeom>
          <a:noFill/>
          <a:ln/>
        </p:spPr>
        <p:txBody>
          <a:bodyPr wrap="none" rtlCol="0" anchor="t"/>
          <a:lstStyle/>
          <a:p>
            <a:pPr marL="0" indent="0" algn="l">
              <a:lnSpc>
                <a:spcPts val="2734"/>
              </a:lnSpc>
              <a:buNone/>
            </a:pPr>
            <a:r>
              <a:rPr lang="en-US" sz="2187" b="1" dirty="0">
                <a:solidFill>
                  <a:srgbClr val="282824"/>
                </a:solidFill>
                <a:latin typeface="Lato" pitchFamily="34" charset="0"/>
                <a:ea typeface="Lato" pitchFamily="34" charset="-122"/>
                <a:cs typeface="Lato" pitchFamily="34" charset="-120"/>
              </a:rPr>
              <a:t>Real-world Case Study</a:t>
            </a:r>
            <a:endParaRPr lang="en-US" sz="2187" dirty="0"/>
          </a:p>
        </p:txBody>
      </p:sp>
      <p:sp>
        <p:nvSpPr>
          <p:cNvPr id="7" name="Text 4"/>
          <p:cNvSpPr/>
          <p:nvPr/>
        </p:nvSpPr>
        <p:spPr>
          <a:xfrm>
            <a:off x="2037993" y="6109216"/>
            <a:ext cx="5110520" cy="710803"/>
          </a:xfrm>
          <a:prstGeom prst="rect">
            <a:avLst/>
          </a:prstGeom>
          <a:noFill/>
          <a:ln/>
        </p:spPr>
        <p:txBody>
          <a:bodyPr wrap="square" rtlCol="0" anchor="t"/>
          <a:lstStyle/>
          <a:p>
            <a:pPr marL="0" indent="0" algn="l">
              <a:lnSpc>
                <a:spcPts val="2799"/>
              </a:lnSpc>
              <a:buNone/>
            </a:pPr>
            <a:r>
              <a:rPr lang="en-US" sz="1750" dirty="0">
                <a:solidFill>
                  <a:srgbClr val="4A4A45"/>
                </a:solidFill>
                <a:latin typeface="Lato" pitchFamily="34" charset="0"/>
                <a:ea typeface="Lato" pitchFamily="34" charset="-122"/>
                <a:cs typeface="Lato" pitchFamily="34" charset="-120"/>
              </a:rPr>
              <a:t>Explore how deep learning was used to uncover fraudulent insurance claims in a major case study.</a:t>
            </a:r>
            <a:endParaRPr lang="en-US" sz="1750" dirty="0"/>
          </a:p>
        </p:txBody>
      </p:sp>
      <p:pic>
        <p:nvPicPr>
          <p:cNvPr id="8" name="Image 1" descr="preencoded.png"/>
          <p:cNvPicPr>
            <a:picLocks noChangeAspect="1"/>
          </p:cNvPicPr>
          <p:nvPr/>
        </p:nvPicPr>
        <p:blipFill>
          <a:blip r:embed="rId4"/>
          <a:stretch>
            <a:fillRect/>
          </a:stretch>
        </p:blipFill>
        <p:spPr>
          <a:xfrm>
            <a:off x="7481768" y="2192655"/>
            <a:ext cx="5110639" cy="3158609"/>
          </a:xfrm>
          <a:prstGeom prst="rect">
            <a:avLst/>
          </a:prstGeom>
        </p:spPr>
      </p:pic>
      <p:sp>
        <p:nvSpPr>
          <p:cNvPr id="9" name="Text 5"/>
          <p:cNvSpPr/>
          <p:nvPr/>
        </p:nvSpPr>
        <p:spPr>
          <a:xfrm>
            <a:off x="7481768" y="5628918"/>
            <a:ext cx="2777490" cy="347186"/>
          </a:xfrm>
          <a:prstGeom prst="rect">
            <a:avLst/>
          </a:prstGeom>
          <a:noFill/>
          <a:ln/>
        </p:spPr>
        <p:txBody>
          <a:bodyPr wrap="none" rtlCol="0" anchor="t"/>
          <a:lstStyle/>
          <a:p>
            <a:pPr marL="0" indent="0" algn="l">
              <a:lnSpc>
                <a:spcPts val="2734"/>
              </a:lnSpc>
              <a:buNone/>
            </a:pPr>
            <a:r>
              <a:rPr lang="en-US" sz="2187" b="1" dirty="0">
                <a:solidFill>
                  <a:srgbClr val="282824"/>
                </a:solidFill>
                <a:latin typeface="Lato" pitchFamily="34" charset="0"/>
                <a:ea typeface="Lato" pitchFamily="34" charset="-122"/>
                <a:cs typeface="Lato" pitchFamily="34" charset="-120"/>
              </a:rPr>
              <a:t>Practical Application</a:t>
            </a:r>
            <a:endParaRPr lang="en-US" sz="2187" dirty="0"/>
          </a:p>
        </p:txBody>
      </p:sp>
      <p:sp>
        <p:nvSpPr>
          <p:cNvPr id="10" name="Text 6"/>
          <p:cNvSpPr/>
          <p:nvPr/>
        </p:nvSpPr>
        <p:spPr>
          <a:xfrm>
            <a:off x="7481768" y="6109335"/>
            <a:ext cx="5110639" cy="1066205"/>
          </a:xfrm>
          <a:prstGeom prst="rect">
            <a:avLst/>
          </a:prstGeom>
          <a:noFill/>
          <a:ln/>
        </p:spPr>
        <p:txBody>
          <a:bodyPr wrap="square" rtlCol="0" anchor="t"/>
          <a:lstStyle/>
          <a:p>
            <a:pPr marL="0" indent="0" algn="l">
              <a:lnSpc>
                <a:spcPts val="2799"/>
              </a:lnSpc>
              <a:buNone/>
            </a:pPr>
            <a:r>
              <a:rPr lang="en-US" sz="1750" dirty="0">
                <a:solidFill>
                  <a:srgbClr val="4A4A45"/>
                </a:solidFill>
                <a:latin typeface="Lato" pitchFamily="34" charset="0"/>
                <a:ea typeface="Lato" pitchFamily="34" charset="-122"/>
                <a:cs typeface="Lato" pitchFamily="34" charset="-120"/>
              </a:rPr>
              <a:t>Discover a real-world example of deep learning technology effectively combating insurance claim fraud.</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509599" y="556974"/>
            <a:ext cx="9611082" cy="1897023"/>
          </a:xfrm>
          <a:prstGeom prst="rect">
            <a:avLst/>
          </a:prstGeom>
          <a:noFill/>
          <a:ln/>
        </p:spPr>
        <p:txBody>
          <a:bodyPr wrap="square" rtlCol="0" anchor="t"/>
          <a:lstStyle/>
          <a:p>
            <a:pPr marL="0" indent="0">
              <a:lnSpc>
                <a:spcPts val="4979"/>
              </a:lnSpc>
              <a:buNone/>
            </a:pPr>
            <a:r>
              <a:rPr lang="en-US" sz="3983" b="1" dirty="0">
                <a:solidFill>
                  <a:srgbClr val="282824"/>
                </a:solidFill>
                <a:latin typeface="Lato" pitchFamily="34" charset="0"/>
                <a:ea typeface="Lato" pitchFamily="34" charset="-122"/>
                <a:cs typeface="Lato" pitchFamily="34" charset="-120"/>
              </a:rPr>
              <a:t>Future trends and advancements in deep learning for insurance claim fraud detection</a:t>
            </a:r>
            <a:endParaRPr lang="en-US" sz="3983" dirty="0"/>
          </a:p>
        </p:txBody>
      </p:sp>
      <p:pic>
        <p:nvPicPr>
          <p:cNvPr id="5" name="Image 0" descr="preencoded.png"/>
          <p:cNvPicPr>
            <a:picLocks noChangeAspect="1"/>
          </p:cNvPicPr>
          <p:nvPr/>
        </p:nvPicPr>
        <p:blipFill>
          <a:blip r:embed="rId3"/>
          <a:stretch>
            <a:fillRect/>
          </a:stretch>
        </p:blipFill>
        <p:spPr>
          <a:xfrm>
            <a:off x="4317683" y="2858572"/>
            <a:ext cx="1189315" cy="1165622"/>
          </a:xfrm>
          <a:prstGeom prst="rect">
            <a:avLst/>
          </a:prstGeom>
        </p:spPr>
      </p:pic>
      <p:sp>
        <p:nvSpPr>
          <p:cNvPr id="6" name="Text 3"/>
          <p:cNvSpPr/>
          <p:nvPr/>
        </p:nvSpPr>
        <p:spPr>
          <a:xfrm>
            <a:off x="4838938" y="3383518"/>
            <a:ext cx="146685" cy="404574"/>
          </a:xfrm>
          <a:prstGeom prst="rect">
            <a:avLst/>
          </a:prstGeom>
          <a:noFill/>
          <a:ln/>
        </p:spPr>
        <p:txBody>
          <a:bodyPr wrap="none" rtlCol="0" anchor="t"/>
          <a:lstStyle/>
          <a:p>
            <a:pPr marL="0" indent="0" algn="ctr">
              <a:lnSpc>
                <a:spcPts val="3186"/>
              </a:lnSpc>
              <a:buNone/>
            </a:pPr>
            <a:r>
              <a:rPr lang="en-US" sz="1992" b="1" dirty="0">
                <a:solidFill>
                  <a:srgbClr val="282824"/>
                </a:solidFill>
                <a:latin typeface="Lato" pitchFamily="34" charset="0"/>
                <a:ea typeface="Lato" pitchFamily="34" charset="-122"/>
                <a:cs typeface="Lato" pitchFamily="34" charset="-120"/>
              </a:rPr>
              <a:t>1</a:t>
            </a:r>
            <a:endParaRPr lang="en-US" sz="1992" dirty="0"/>
          </a:p>
        </p:txBody>
      </p:sp>
      <p:sp>
        <p:nvSpPr>
          <p:cNvPr id="7" name="Text 4"/>
          <p:cNvSpPr/>
          <p:nvPr/>
        </p:nvSpPr>
        <p:spPr>
          <a:xfrm>
            <a:off x="5709285" y="3060859"/>
            <a:ext cx="2589490" cy="316111"/>
          </a:xfrm>
          <a:prstGeom prst="rect">
            <a:avLst/>
          </a:prstGeom>
          <a:noFill/>
          <a:ln/>
        </p:spPr>
        <p:txBody>
          <a:bodyPr wrap="none" rtlCol="0" anchor="t"/>
          <a:lstStyle/>
          <a:p>
            <a:pPr marL="0" indent="0" algn="l">
              <a:lnSpc>
                <a:spcPts val="2489"/>
              </a:lnSpc>
              <a:buNone/>
            </a:pPr>
            <a:r>
              <a:rPr lang="en-US" sz="1992" b="1" dirty="0">
                <a:solidFill>
                  <a:srgbClr val="282824"/>
                </a:solidFill>
                <a:latin typeface="Lato" pitchFamily="34" charset="0"/>
                <a:ea typeface="Lato" pitchFamily="34" charset="-122"/>
                <a:cs typeface="Lato" pitchFamily="34" charset="-120"/>
              </a:rPr>
              <a:t>Unsupervised Learning</a:t>
            </a:r>
            <a:endParaRPr lang="en-US" sz="1992" dirty="0"/>
          </a:p>
        </p:txBody>
      </p:sp>
      <p:sp>
        <p:nvSpPr>
          <p:cNvPr id="8" name="Text 5"/>
          <p:cNvSpPr/>
          <p:nvPr/>
        </p:nvSpPr>
        <p:spPr>
          <a:xfrm>
            <a:off x="5709285" y="3498294"/>
            <a:ext cx="3694390" cy="323612"/>
          </a:xfrm>
          <a:prstGeom prst="rect">
            <a:avLst/>
          </a:prstGeom>
          <a:noFill/>
          <a:ln/>
        </p:spPr>
        <p:txBody>
          <a:bodyPr wrap="none" rtlCol="0" anchor="t"/>
          <a:lstStyle/>
          <a:p>
            <a:pPr marL="0" indent="0" algn="l">
              <a:lnSpc>
                <a:spcPts val="2549"/>
              </a:lnSpc>
              <a:buNone/>
            </a:pPr>
            <a:r>
              <a:rPr lang="en-US" sz="1593" dirty="0">
                <a:solidFill>
                  <a:srgbClr val="4A4A45"/>
                </a:solidFill>
                <a:latin typeface="Lato" pitchFamily="34" charset="0"/>
                <a:ea typeface="Lato" pitchFamily="34" charset="-122"/>
                <a:cs typeface="Lato" pitchFamily="34" charset="-120"/>
              </a:rPr>
              <a:t>Discovering patterns without labeled data</a:t>
            </a:r>
            <a:endParaRPr lang="en-US" sz="1593" dirty="0"/>
          </a:p>
        </p:txBody>
      </p:sp>
      <p:sp>
        <p:nvSpPr>
          <p:cNvPr id="9" name="Shape 6"/>
          <p:cNvSpPr/>
          <p:nvPr/>
        </p:nvSpPr>
        <p:spPr>
          <a:xfrm>
            <a:off x="5557480" y="4026783"/>
            <a:ext cx="6512719" cy="20181"/>
          </a:xfrm>
          <a:prstGeom prst="rect">
            <a:avLst/>
          </a:prstGeom>
          <a:solidFill>
            <a:srgbClr val="CDCDCA"/>
          </a:solidFill>
          <a:ln/>
        </p:spPr>
      </p:sp>
      <p:pic>
        <p:nvPicPr>
          <p:cNvPr id="10" name="Image 1" descr="preencoded.png"/>
          <p:cNvPicPr>
            <a:picLocks noChangeAspect="1"/>
          </p:cNvPicPr>
          <p:nvPr/>
        </p:nvPicPr>
        <p:blipFill>
          <a:blip r:embed="rId4"/>
          <a:stretch>
            <a:fillRect/>
          </a:stretch>
        </p:blipFill>
        <p:spPr>
          <a:xfrm>
            <a:off x="3722965" y="4074676"/>
            <a:ext cx="2378631" cy="1165622"/>
          </a:xfrm>
          <a:prstGeom prst="rect">
            <a:avLst/>
          </a:prstGeom>
        </p:spPr>
      </p:pic>
      <p:sp>
        <p:nvSpPr>
          <p:cNvPr id="11" name="Text 7"/>
          <p:cNvSpPr/>
          <p:nvPr/>
        </p:nvSpPr>
        <p:spPr>
          <a:xfrm>
            <a:off x="4838819" y="4455200"/>
            <a:ext cx="146685" cy="404574"/>
          </a:xfrm>
          <a:prstGeom prst="rect">
            <a:avLst/>
          </a:prstGeom>
          <a:noFill/>
          <a:ln/>
        </p:spPr>
        <p:txBody>
          <a:bodyPr wrap="none" rtlCol="0" anchor="t"/>
          <a:lstStyle/>
          <a:p>
            <a:pPr marL="0" indent="0" algn="ctr">
              <a:lnSpc>
                <a:spcPts val="3186"/>
              </a:lnSpc>
              <a:buNone/>
            </a:pPr>
            <a:r>
              <a:rPr lang="en-US" sz="1992" b="1" dirty="0">
                <a:solidFill>
                  <a:srgbClr val="282824"/>
                </a:solidFill>
                <a:latin typeface="Lato" pitchFamily="34" charset="0"/>
                <a:ea typeface="Lato" pitchFamily="34" charset="-122"/>
                <a:cs typeface="Lato" pitchFamily="34" charset="-120"/>
              </a:rPr>
              <a:t>2</a:t>
            </a:r>
            <a:endParaRPr lang="en-US" sz="1992" dirty="0"/>
          </a:p>
        </p:txBody>
      </p:sp>
      <p:sp>
        <p:nvSpPr>
          <p:cNvPr id="12" name="Text 8"/>
          <p:cNvSpPr/>
          <p:nvPr/>
        </p:nvSpPr>
        <p:spPr>
          <a:xfrm>
            <a:off x="6303883" y="4276963"/>
            <a:ext cx="2529245" cy="316111"/>
          </a:xfrm>
          <a:prstGeom prst="rect">
            <a:avLst/>
          </a:prstGeom>
          <a:noFill/>
          <a:ln/>
        </p:spPr>
        <p:txBody>
          <a:bodyPr wrap="none" rtlCol="0" anchor="t"/>
          <a:lstStyle/>
          <a:p>
            <a:pPr marL="0" indent="0" algn="l">
              <a:lnSpc>
                <a:spcPts val="2489"/>
              </a:lnSpc>
              <a:buNone/>
            </a:pPr>
            <a:r>
              <a:rPr lang="en-US" sz="1992" b="1" dirty="0">
                <a:solidFill>
                  <a:srgbClr val="282824"/>
                </a:solidFill>
                <a:latin typeface="Lato" pitchFamily="34" charset="0"/>
                <a:ea typeface="Lato" pitchFamily="34" charset="-122"/>
                <a:cs typeface="Lato" pitchFamily="34" charset="-120"/>
              </a:rPr>
              <a:t>Explainable AI</a:t>
            </a:r>
            <a:endParaRPr lang="en-US" sz="1992" dirty="0"/>
          </a:p>
        </p:txBody>
      </p:sp>
      <p:sp>
        <p:nvSpPr>
          <p:cNvPr id="13" name="Text 9"/>
          <p:cNvSpPr/>
          <p:nvPr/>
        </p:nvSpPr>
        <p:spPr>
          <a:xfrm>
            <a:off x="6303883" y="4714399"/>
            <a:ext cx="3706773" cy="323612"/>
          </a:xfrm>
          <a:prstGeom prst="rect">
            <a:avLst/>
          </a:prstGeom>
          <a:noFill/>
          <a:ln/>
        </p:spPr>
        <p:txBody>
          <a:bodyPr wrap="none" rtlCol="0" anchor="t"/>
          <a:lstStyle/>
          <a:p>
            <a:pPr marL="0" indent="0" algn="l">
              <a:lnSpc>
                <a:spcPts val="2549"/>
              </a:lnSpc>
              <a:buNone/>
            </a:pPr>
            <a:r>
              <a:rPr lang="en-US" sz="1593" dirty="0">
                <a:solidFill>
                  <a:srgbClr val="4A4A45"/>
                </a:solidFill>
                <a:latin typeface="Lato" pitchFamily="34" charset="0"/>
                <a:ea typeface="Lato" pitchFamily="34" charset="-122"/>
                <a:cs typeface="Lato" pitchFamily="34" charset="-120"/>
              </a:rPr>
              <a:t>Providing transparency in model decisions</a:t>
            </a:r>
            <a:endParaRPr lang="en-US" sz="1593" dirty="0"/>
          </a:p>
        </p:txBody>
      </p:sp>
      <p:sp>
        <p:nvSpPr>
          <p:cNvPr id="14" name="Shape 10"/>
          <p:cNvSpPr/>
          <p:nvPr/>
        </p:nvSpPr>
        <p:spPr>
          <a:xfrm>
            <a:off x="6152078" y="5242887"/>
            <a:ext cx="5918121" cy="20181"/>
          </a:xfrm>
          <a:prstGeom prst="rect">
            <a:avLst/>
          </a:prstGeom>
          <a:solidFill>
            <a:srgbClr val="CDCDCA"/>
          </a:solidFill>
          <a:ln/>
        </p:spPr>
      </p:sp>
      <p:pic>
        <p:nvPicPr>
          <p:cNvPr id="15" name="Image 2" descr="preencoded.png"/>
          <p:cNvPicPr>
            <a:picLocks noChangeAspect="1"/>
          </p:cNvPicPr>
          <p:nvPr/>
        </p:nvPicPr>
        <p:blipFill>
          <a:blip r:embed="rId5"/>
          <a:stretch>
            <a:fillRect/>
          </a:stretch>
        </p:blipFill>
        <p:spPr>
          <a:xfrm>
            <a:off x="3128248" y="5290780"/>
            <a:ext cx="3568065" cy="1165622"/>
          </a:xfrm>
          <a:prstGeom prst="rect">
            <a:avLst/>
          </a:prstGeom>
        </p:spPr>
      </p:pic>
      <p:sp>
        <p:nvSpPr>
          <p:cNvPr id="16" name="Text 11"/>
          <p:cNvSpPr/>
          <p:nvPr/>
        </p:nvSpPr>
        <p:spPr>
          <a:xfrm>
            <a:off x="4838938" y="5671304"/>
            <a:ext cx="146685" cy="404574"/>
          </a:xfrm>
          <a:prstGeom prst="rect">
            <a:avLst/>
          </a:prstGeom>
          <a:noFill/>
          <a:ln/>
        </p:spPr>
        <p:txBody>
          <a:bodyPr wrap="none" rtlCol="0" anchor="t"/>
          <a:lstStyle/>
          <a:p>
            <a:pPr marL="0" indent="0" algn="ctr">
              <a:lnSpc>
                <a:spcPts val="3186"/>
              </a:lnSpc>
              <a:buNone/>
            </a:pPr>
            <a:r>
              <a:rPr lang="en-US" sz="1992" b="1" dirty="0">
                <a:solidFill>
                  <a:srgbClr val="282824"/>
                </a:solidFill>
                <a:latin typeface="Lato" pitchFamily="34" charset="0"/>
                <a:ea typeface="Lato" pitchFamily="34" charset="-122"/>
                <a:cs typeface="Lato" pitchFamily="34" charset="-120"/>
              </a:rPr>
              <a:t>3</a:t>
            </a:r>
            <a:endParaRPr lang="en-US" sz="1992" dirty="0"/>
          </a:p>
        </p:txBody>
      </p:sp>
      <p:sp>
        <p:nvSpPr>
          <p:cNvPr id="17" name="Text 12"/>
          <p:cNvSpPr/>
          <p:nvPr/>
        </p:nvSpPr>
        <p:spPr>
          <a:xfrm>
            <a:off x="6898600" y="5493068"/>
            <a:ext cx="2529245" cy="316111"/>
          </a:xfrm>
          <a:prstGeom prst="rect">
            <a:avLst/>
          </a:prstGeom>
          <a:noFill/>
          <a:ln/>
        </p:spPr>
        <p:txBody>
          <a:bodyPr wrap="none" rtlCol="0" anchor="t"/>
          <a:lstStyle/>
          <a:p>
            <a:pPr marL="0" indent="0" algn="l">
              <a:lnSpc>
                <a:spcPts val="2489"/>
              </a:lnSpc>
              <a:buNone/>
            </a:pPr>
            <a:r>
              <a:rPr lang="en-US" sz="1992" b="1" dirty="0">
                <a:solidFill>
                  <a:srgbClr val="282824"/>
                </a:solidFill>
                <a:latin typeface="Lato" pitchFamily="34" charset="0"/>
                <a:ea typeface="Lato" pitchFamily="34" charset="-122"/>
                <a:cs typeface="Lato" pitchFamily="34" charset="-120"/>
              </a:rPr>
              <a:t>Adversarial Networks</a:t>
            </a:r>
            <a:endParaRPr lang="en-US" sz="1992" dirty="0"/>
          </a:p>
        </p:txBody>
      </p:sp>
      <p:sp>
        <p:nvSpPr>
          <p:cNvPr id="18" name="Text 13"/>
          <p:cNvSpPr/>
          <p:nvPr/>
        </p:nvSpPr>
        <p:spPr>
          <a:xfrm>
            <a:off x="6898600" y="5930503"/>
            <a:ext cx="3722608" cy="323612"/>
          </a:xfrm>
          <a:prstGeom prst="rect">
            <a:avLst/>
          </a:prstGeom>
          <a:noFill/>
          <a:ln/>
        </p:spPr>
        <p:txBody>
          <a:bodyPr wrap="none" rtlCol="0" anchor="t"/>
          <a:lstStyle/>
          <a:p>
            <a:pPr marL="0" indent="0" algn="l">
              <a:lnSpc>
                <a:spcPts val="2549"/>
              </a:lnSpc>
              <a:buNone/>
            </a:pPr>
            <a:r>
              <a:rPr lang="en-US" sz="1593" dirty="0">
                <a:solidFill>
                  <a:srgbClr val="4A4A45"/>
                </a:solidFill>
                <a:latin typeface="Lato" pitchFamily="34" charset="0"/>
                <a:ea typeface="Lato" pitchFamily="34" charset="-122"/>
                <a:cs typeface="Lato" pitchFamily="34" charset="-120"/>
              </a:rPr>
              <a:t>Improving resilience to adversarial attacks</a:t>
            </a:r>
            <a:endParaRPr lang="en-US" sz="1593" dirty="0"/>
          </a:p>
        </p:txBody>
      </p:sp>
      <p:sp>
        <p:nvSpPr>
          <p:cNvPr id="19" name="Shape 14"/>
          <p:cNvSpPr/>
          <p:nvPr/>
        </p:nvSpPr>
        <p:spPr>
          <a:xfrm>
            <a:off x="6746796" y="6458992"/>
            <a:ext cx="5323403" cy="20181"/>
          </a:xfrm>
          <a:prstGeom prst="rect">
            <a:avLst/>
          </a:prstGeom>
          <a:solidFill>
            <a:srgbClr val="CDCDCA"/>
          </a:solidFill>
          <a:ln/>
        </p:spPr>
      </p:sp>
      <p:pic>
        <p:nvPicPr>
          <p:cNvPr id="20" name="Image 3" descr="preencoded.png"/>
          <p:cNvPicPr>
            <a:picLocks noChangeAspect="1"/>
          </p:cNvPicPr>
          <p:nvPr/>
        </p:nvPicPr>
        <p:blipFill>
          <a:blip r:embed="rId6"/>
          <a:stretch>
            <a:fillRect/>
          </a:stretch>
        </p:blipFill>
        <p:spPr>
          <a:xfrm>
            <a:off x="2533531" y="6506885"/>
            <a:ext cx="4757380" cy="1165622"/>
          </a:xfrm>
          <a:prstGeom prst="rect">
            <a:avLst/>
          </a:prstGeom>
        </p:spPr>
      </p:pic>
      <p:sp>
        <p:nvSpPr>
          <p:cNvPr id="21" name="Text 15"/>
          <p:cNvSpPr/>
          <p:nvPr/>
        </p:nvSpPr>
        <p:spPr>
          <a:xfrm>
            <a:off x="4838819" y="6887408"/>
            <a:ext cx="146685" cy="404574"/>
          </a:xfrm>
          <a:prstGeom prst="rect">
            <a:avLst/>
          </a:prstGeom>
          <a:noFill/>
          <a:ln/>
        </p:spPr>
        <p:txBody>
          <a:bodyPr wrap="none" rtlCol="0" anchor="t"/>
          <a:lstStyle/>
          <a:p>
            <a:pPr marL="0" indent="0" algn="ctr">
              <a:lnSpc>
                <a:spcPts val="3186"/>
              </a:lnSpc>
              <a:buNone/>
            </a:pPr>
            <a:r>
              <a:rPr lang="en-US" sz="1992" b="1" dirty="0">
                <a:solidFill>
                  <a:srgbClr val="282824"/>
                </a:solidFill>
                <a:latin typeface="Lato" pitchFamily="34" charset="0"/>
                <a:ea typeface="Lato" pitchFamily="34" charset="-122"/>
                <a:cs typeface="Lato" pitchFamily="34" charset="-120"/>
              </a:rPr>
              <a:t>4</a:t>
            </a:r>
            <a:endParaRPr lang="en-US" sz="1992" dirty="0"/>
          </a:p>
        </p:txBody>
      </p:sp>
      <p:sp>
        <p:nvSpPr>
          <p:cNvPr id="22" name="Text 16"/>
          <p:cNvSpPr/>
          <p:nvPr/>
        </p:nvSpPr>
        <p:spPr>
          <a:xfrm>
            <a:off x="7493198" y="6709172"/>
            <a:ext cx="3615214" cy="316111"/>
          </a:xfrm>
          <a:prstGeom prst="rect">
            <a:avLst/>
          </a:prstGeom>
          <a:noFill/>
          <a:ln/>
        </p:spPr>
        <p:txBody>
          <a:bodyPr wrap="none" rtlCol="0" anchor="t"/>
          <a:lstStyle/>
          <a:p>
            <a:pPr marL="0" indent="0" algn="l">
              <a:lnSpc>
                <a:spcPts val="2489"/>
              </a:lnSpc>
              <a:buNone/>
            </a:pPr>
            <a:r>
              <a:rPr lang="en-US" sz="1992" b="1" dirty="0">
                <a:solidFill>
                  <a:srgbClr val="282824"/>
                </a:solidFill>
                <a:latin typeface="Lato" pitchFamily="34" charset="0"/>
                <a:ea typeface="Lato" pitchFamily="34" charset="-122"/>
                <a:cs typeface="Lato" pitchFamily="34" charset="-120"/>
              </a:rPr>
              <a:t>Automated Feature Engineering</a:t>
            </a:r>
            <a:endParaRPr lang="en-US" sz="1992" dirty="0"/>
          </a:p>
        </p:txBody>
      </p:sp>
      <p:sp>
        <p:nvSpPr>
          <p:cNvPr id="23" name="Text 17"/>
          <p:cNvSpPr/>
          <p:nvPr/>
        </p:nvSpPr>
        <p:spPr>
          <a:xfrm>
            <a:off x="7493198" y="7146608"/>
            <a:ext cx="3810714" cy="323612"/>
          </a:xfrm>
          <a:prstGeom prst="rect">
            <a:avLst/>
          </a:prstGeom>
          <a:noFill/>
          <a:ln/>
        </p:spPr>
        <p:txBody>
          <a:bodyPr wrap="none" rtlCol="0" anchor="t"/>
          <a:lstStyle/>
          <a:p>
            <a:pPr marL="0" indent="0" algn="l">
              <a:lnSpc>
                <a:spcPts val="2549"/>
              </a:lnSpc>
              <a:buNone/>
            </a:pPr>
            <a:r>
              <a:rPr lang="en-US" sz="1593" dirty="0">
                <a:solidFill>
                  <a:srgbClr val="4A4A45"/>
                </a:solidFill>
                <a:latin typeface="Lato" pitchFamily="34" charset="0"/>
                <a:ea typeface="Lato" pitchFamily="34" charset="-122"/>
                <a:cs typeface="Lato" pitchFamily="34" charset="-120"/>
              </a:rPr>
              <a:t>Streamlining the feature extraction process</a:t>
            </a:r>
            <a:endParaRPr lang="en-US" sz="1593"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555</Words>
  <Application>Microsoft Office PowerPoint</Application>
  <PresentationFormat>Custom</PresentationFormat>
  <Paragraphs>78</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SURENDAR A</cp:lastModifiedBy>
  <cp:revision>5</cp:revision>
  <dcterms:created xsi:type="dcterms:W3CDTF">2024-04-02T05:15:32Z</dcterms:created>
  <dcterms:modified xsi:type="dcterms:W3CDTF">2024-04-02T08:45:47Z</dcterms:modified>
</cp:coreProperties>
</file>