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4102100" cy="5829300"/>
  <p:notesSz cx="4102100" cy="5829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8133" y="1807083"/>
            <a:ext cx="3492182" cy="12241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16267" y="3264408"/>
            <a:ext cx="2875915" cy="145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05422" y="1340739"/>
            <a:ext cx="1787175" cy="38473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115851" y="1340739"/>
            <a:ext cx="1787175" cy="38473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422" y="233172"/>
            <a:ext cx="3697605" cy="932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422" y="1340739"/>
            <a:ext cx="3697605" cy="38473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396873" y="5421249"/>
            <a:ext cx="1314704" cy="291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05422" y="5421249"/>
            <a:ext cx="944943" cy="291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958084" y="5421249"/>
            <a:ext cx="944943" cy="291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75" y="406400"/>
            <a:ext cx="352679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 spc="15" b="1">
                <a:latin typeface="Roboto Bk"/>
                <a:cs typeface="Roboto Bk"/>
              </a:rPr>
              <a:t>Project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Name: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ReviewGen: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Generating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Realistic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Product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Reviews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with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Text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Generation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Models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175" y="1168400"/>
            <a:ext cx="3704590" cy="439166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257810">
              <a:lnSpc>
                <a:spcPts val="1050"/>
              </a:lnSpc>
              <a:spcBef>
                <a:spcPts val="160"/>
              </a:spcBef>
              <a:buAutoNum type="arabicPeriod"/>
              <a:tabLst>
                <a:tab pos="135255" algn="l"/>
              </a:tabLst>
            </a:pPr>
            <a:r>
              <a:rPr dirty="0" sz="900" spc="45" b="1">
                <a:latin typeface="Roboto Bk"/>
                <a:cs typeface="Roboto Bk"/>
              </a:rPr>
              <a:t>**Data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Collection**: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Gather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a</a:t>
            </a:r>
            <a:r>
              <a:rPr dirty="0" sz="900" spc="5" b="1">
                <a:latin typeface="Roboto Bk"/>
                <a:cs typeface="Roboto Bk"/>
              </a:rPr>
              <a:t> dataset </a:t>
            </a:r>
            <a:r>
              <a:rPr dirty="0" sz="900" spc="10" b="1">
                <a:latin typeface="Roboto Bk"/>
                <a:cs typeface="Roboto Bk"/>
              </a:rPr>
              <a:t>of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45" b="1">
                <a:latin typeface="Roboto Bk"/>
                <a:cs typeface="Roboto Bk"/>
              </a:rPr>
              <a:t>real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product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reviews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50" b="1">
                <a:latin typeface="Roboto Bk"/>
                <a:cs typeface="Roboto Bk"/>
              </a:rPr>
              <a:t>from </a:t>
            </a:r>
            <a:r>
              <a:rPr dirty="0" sz="900" spc="35" b="1">
                <a:latin typeface="Roboto Bk"/>
                <a:cs typeface="Roboto Bk"/>
              </a:rPr>
              <a:t>various </a:t>
            </a:r>
            <a:r>
              <a:rPr dirty="0" sz="900" spc="10" b="1">
                <a:latin typeface="Roboto Bk"/>
                <a:cs typeface="Roboto Bk"/>
              </a:rPr>
              <a:t>sources </a:t>
            </a:r>
            <a:r>
              <a:rPr dirty="0" sz="900" spc="25" b="1">
                <a:latin typeface="Roboto Bk"/>
                <a:cs typeface="Roboto Bk"/>
              </a:rPr>
              <a:t>like </a:t>
            </a:r>
            <a:r>
              <a:rPr dirty="0" sz="900" spc="15" b="1">
                <a:latin typeface="Roboto Bk"/>
                <a:cs typeface="Roboto Bk"/>
              </a:rPr>
              <a:t>e-commerce </a:t>
            </a:r>
            <a:r>
              <a:rPr dirty="0" sz="900" spc="10" b="1">
                <a:latin typeface="Roboto Bk"/>
                <a:cs typeface="Roboto Bk"/>
              </a:rPr>
              <a:t>websites, </a:t>
            </a:r>
            <a:r>
              <a:rPr dirty="0" sz="900" spc="5" b="1">
                <a:latin typeface="Roboto Bk"/>
                <a:cs typeface="Roboto Bk"/>
              </a:rPr>
              <a:t>social </a:t>
            </a:r>
            <a:r>
              <a:rPr dirty="0" sz="900" spc="40" b="1">
                <a:latin typeface="Roboto Bk"/>
                <a:cs typeface="Roboto Bk"/>
              </a:rPr>
              <a:t>media </a:t>
            </a:r>
            <a:r>
              <a:rPr dirty="0" sz="900" spc="4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platforms,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60" b="1">
                <a:latin typeface="Roboto Bk"/>
                <a:cs typeface="Roboto Bk"/>
              </a:rPr>
              <a:t>or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review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aggregators.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buFont typeface="Roboto Bk"/>
              <a:buAutoNum type="arabicPeriod"/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Roboto Bk"/>
              <a:buAutoNum type="arabicPeriod"/>
            </a:pPr>
            <a:endParaRPr sz="850">
              <a:latin typeface="Roboto Bk"/>
              <a:cs typeface="Roboto Bk"/>
            </a:endParaRPr>
          </a:p>
          <a:p>
            <a:pPr marL="12700" marR="41275">
              <a:lnSpc>
                <a:spcPts val="1050"/>
              </a:lnSpc>
              <a:spcBef>
                <a:spcPts val="5"/>
              </a:spcBef>
              <a:buAutoNum type="arabicPeriod"/>
              <a:tabLst>
                <a:tab pos="135255" algn="l"/>
              </a:tabLst>
            </a:pPr>
            <a:r>
              <a:rPr dirty="0" sz="900" spc="45" b="1">
                <a:latin typeface="Roboto Bk"/>
                <a:cs typeface="Roboto Bk"/>
              </a:rPr>
              <a:t>**Data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Preprocessing**: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Clean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50" b="1">
                <a:latin typeface="Roboto Bk"/>
                <a:cs typeface="Roboto Bk"/>
              </a:rPr>
              <a:t>and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preprocess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the</a:t>
            </a:r>
            <a:r>
              <a:rPr dirty="0" sz="900" spc="10" b="1">
                <a:latin typeface="Roboto Bk"/>
                <a:cs typeface="Roboto Bk"/>
              </a:rPr>
              <a:t> collected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data.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This </a:t>
            </a:r>
            <a:r>
              <a:rPr dirty="0" sz="900" spc="40" b="1">
                <a:latin typeface="Roboto Bk"/>
                <a:cs typeface="Roboto Bk"/>
              </a:rPr>
              <a:t>may involve </a:t>
            </a:r>
            <a:r>
              <a:rPr dirty="0" sz="900" spc="45" b="1">
                <a:latin typeface="Roboto Bk"/>
                <a:cs typeface="Roboto Bk"/>
              </a:rPr>
              <a:t>removing </a:t>
            </a:r>
            <a:r>
              <a:rPr dirty="0" sz="900" spc="60" b="1">
                <a:latin typeface="Roboto Bk"/>
                <a:cs typeface="Roboto Bk"/>
              </a:rPr>
              <a:t>HTML </a:t>
            </a:r>
            <a:r>
              <a:rPr dirty="0" sz="900" spc="-20" b="1">
                <a:latin typeface="Roboto Bk"/>
                <a:cs typeface="Roboto Bk"/>
              </a:rPr>
              <a:t>tags, </a:t>
            </a:r>
            <a:r>
              <a:rPr dirty="0" sz="900" spc="25" b="1">
                <a:latin typeface="Roboto Bk"/>
                <a:cs typeface="Roboto Bk"/>
              </a:rPr>
              <a:t>punctuation, </a:t>
            </a:r>
            <a:r>
              <a:rPr dirty="0" sz="900" spc="10" b="1">
                <a:latin typeface="Roboto Bk"/>
                <a:cs typeface="Roboto Bk"/>
              </a:rPr>
              <a:t>special </a:t>
            </a:r>
            <a:r>
              <a:rPr dirty="0" sz="900" spc="15" b="1">
                <a:latin typeface="Roboto Bk"/>
                <a:cs typeface="Roboto Bk"/>
              </a:rPr>
              <a:t> characters, </a:t>
            </a:r>
            <a:r>
              <a:rPr dirty="0" sz="900" spc="50" b="1">
                <a:latin typeface="Roboto Bk"/>
                <a:cs typeface="Roboto Bk"/>
              </a:rPr>
              <a:t>and </a:t>
            </a:r>
            <a:r>
              <a:rPr dirty="0" sz="900" spc="45" b="1">
                <a:latin typeface="Roboto Bk"/>
                <a:cs typeface="Roboto Bk"/>
              </a:rPr>
              <a:t>performing </a:t>
            </a:r>
            <a:r>
              <a:rPr dirty="0" sz="900" spc="20" b="1">
                <a:latin typeface="Roboto Bk"/>
                <a:cs typeface="Roboto Bk"/>
              </a:rPr>
              <a:t>tokenization, </a:t>
            </a:r>
            <a:r>
              <a:rPr dirty="0" sz="900" spc="15" b="1">
                <a:latin typeface="Roboto Bk"/>
                <a:cs typeface="Roboto Bk"/>
              </a:rPr>
              <a:t>stemming, </a:t>
            </a:r>
            <a:r>
              <a:rPr dirty="0" sz="900" spc="50" b="1">
                <a:latin typeface="Roboto Bk"/>
                <a:cs typeface="Roboto Bk"/>
              </a:rPr>
              <a:t>and </a:t>
            </a:r>
            <a:r>
              <a:rPr dirty="0" sz="900" spc="5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lemmatization.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buFont typeface="Roboto Bk"/>
              <a:buAutoNum type="arabicPeriod"/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Roboto Bk"/>
              <a:buAutoNum type="arabicPeriod"/>
            </a:pPr>
            <a:endParaRPr sz="850">
              <a:latin typeface="Roboto Bk"/>
              <a:cs typeface="Roboto Bk"/>
            </a:endParaRPr>
          </a:p>
          <a:p>
            <a:pPr marL="12700" marR="45720">
              <a:lnSpc>
                <a:spcPts val="1050"/>
              </a:lnSpc>
              <a:spcBef>
                <a:spcPts val="5"/>
              </a:spcBef>
              <a:buAutoNum type="arabicPeriod"/>
              <a:tabLst>
                <a:tab pos="135255" algn="l"/>
              </a:tabLst>
            </a:pPr>
            <a:r>
              <a:rPr dirty="0" sz="900" spc="45" b="1">
                <a:latin typeface="Roboto Bk"/>
                <a:cs typeface="Roboto Bk"/>
              </a:rPr>
              <a:t>**Model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Selection**: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b="1">
                <a:latin typeface="Roboto Bk"/>
                <a:cs typeface="Roboto Bk"/>
              </a:rPr>
              <a:t>Choose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a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suitable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text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generation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model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for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the </a:t>
            </a:r>
            <a:r>
              <a:rPr dirty="0" sz="900" spc="-10" b="1">
                <a:latin typeface="Roboto Bk"/>
                <a:cs typeface="Roboto Bk"/>
              </a:rPr>
              <a:t>task. </a:t>
            </a:r>
            <a:r>
              <a:rPr dirty="0" sz="900" spc="20" b="1">
                <a:latin typeface="Roboto Bk"/>
                <a:cs typeface="Roboto Bk"/>
              </a:rPr>
              <a:t>Options </a:t>
            </a:r>
            <a:r>
              <a:rPr dirty="0" sz="900" spc="35" b="1">
                <a:latin typeface="Roboto Bk"/>
                <a:cs typeface="Roboto Bk"/>
              </a:rPr>
              <a:t>include </a:t>
            </a:r>
            <a:r>
              <a:rPr dirty="0" sz="900" spc="50" b="1">
                <a:latin typeface="Roboto Bk"/>
                <a:cs typeface="Roboto Bk"/>
              </a:rPr>
              <a:t>recurrent neural </a:t>
            </a:r>
            <a:r>
              <a:rPr dirty="0" sz="900" spc="35" b="1">
                <a:latin typeface="Roboto Bk"/>
                <a:cs typeface="Roboto Bk"/>
              </a:rPr>
              <a:t>networks </a:t>
            </a:r>
            <a:r>
              <a:rPr dirty="0" sz="900" b="1">
                <a:latin typeface="Roboto Bk"/>
                <a:cs typeface="Roboto Bk"/>
              </a:rPr>
              <a:t>(RNNs), </a:t>
            </a:r>
            <a:r>
              <a:rPr dirty="0" sz="900" spc="20" b="1">
                <a:latin typeface="Roboto Bk"/>
                <a:cs typeface="Roboto Bk"/>
              </a:rPr>
              <a:t>long </a:t>
            </a:r>
            <a:r>
              <a:rPr dirty="0" sz="900" spc="2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short-term </a:t>
            </a:r>
            <a:r>
              <a:rPr dirty="0" sz="900" spc="50" b="1">
                <a:latin typeface="Roboto Bk"/>
                <a:cs typeface="Roboto Bk"/>
              </a:rPr>
              <a:t>memory </a:t>
            </a:r>
            <a:r>
              <a:rPr dirty="0" sz="900" spc="35" b="1">
                <a:latin typeface="Roboto Bk"/>
                <a:cs typeface="Roboto Bk"/>
              </a:rPr>
              <a:t>networks </a:t>
            </a:r>
            <a:r>
              <a:rPr dirty="0" sz="900" spc="-5" b="1">
                <a:latin typeface="Roboto Bk"/>
                <a:cs typeface="Roboto Bk"/>
              </a:rPr>
              <a:t>(LSTMs), </a:t>
            </a:r>
            <a:r>
              <a:rPr dirty="0" sz="900" spc="30" b="1">
                <a:latin typeface="Roboto Bk"/>
                <a:cs typeface="Roboto Bk"/>
              </a:rPr>
              <a:t>generative </a:t>
            </a:r>
            <a:r>
              <a:rPr dirty="0" sz="900" spc="35" b="1">
                <a:latin typeface="Roboto Bk"/>
                <a:cs typeface="Roboto Bk"/>
              </a:rPr>
              <a:t>adversarial </a:t>
            </a:r>
            <a:r>
              <a:rPr dirty="0" sz="900" spc="40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networks </a:t>
            </a:r>
            <a:r>
              <a:rPr dirty="0" sz="900" spc="5" b="1">
                <a:latin typeface="Roboto Bk"/>
                <a:cs typeface="Roboto Bk"/>
              </a:rPr>
              <a:t>(GANs), </a:t>
            </a:r>
            <a:r>
              <a:rPr dirty="0" sz="900" spc="60" b="1">
                <a:latin typeface="Roboto Bk"/>
                <a:cs typeface="Roboto Bk"/>
              </a:rPr>
              <a:t>or </a:t>
            </a:r>
            <a:r>
              <a:rPr dirty="0" sz="900" spc="25" b="1">
                <a:latin typeface="Roboto Bk"/>
                <a:cs typeface="Roboto Bk"/>
              </a:rPr>
              <a:t>transformer-based </a:t>
            </a:r>
            <a:r>
              <a:rPr dirty="0" sz="900" spc="20" b="1">
                <a:latin typeface="Roboto Bk"/>
                <a:cs typeface="Roboto Bk"/>
              </a:rPr>
              <a:t>models </a:t>
            </a:r>
            <a:r>
              <a:rPr dirty="0" sz="900" spc="25" b="1">
                <a:latin typeface="Roboto Bk"/>
                <a:cs typeface="Roboto Bk"/>
              </a:rPr>
              <a:t>like </a:t>
            </a:r>
            <a:r>
              <a:rPr dirty="0" sz="900" spc="20" b="1">
                <a:latin typeface="Roboto Bk"/>
                <a:cs typeface="Roboto Bk"/>
              </a:rPr>
              <a:t>GPT </a:t>
            </a:r>
            <a:r>
              <a:rPr dirty="0" sz="900" spc="25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(Generative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Pre-trained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Transformer).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buFont typeface="Roboto Bk"/>
              <a:buAutoNum type="arabicPeriod"/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Roboto Bk"/>
              <a:buAutoNum type="arabicPeriod"/>
            </a:pPr>
            <a:endParaRPr sz="850">
              <a:latin typeface="Roboto Bk"/>
              <a:cs typeface="Roboto Bk"/>
            </a:endParaRPr>
          </a:p>
          <a:p>
            <a:pPr marL="12700" marR="5080">
              <a:lnSpc>
                <a:spcPts val="1050"/>
              </a:lnSpc>
              <a:buAutoNum type="arabicPeriod"/>
              <a:tabLst>
                <a:tab pos="135255" algn="l"/>
              </a:tabLst>
            </a:pPr>
            <a:r>
              <a:rPr dirty="0" sz="900" spc="45" b="1">
                <a:latin typeface="Roboto Bk"/>
                <a:cs typeface="Roboto Bk"/>
              </a:rPr>
              <a:t>**Model Training**: </a:t>
            </a:r>
            <a:r>
              <a:rPr dirty="0" sz="900" spc="55" b="1">
                <a:latin typeface="Roboto Bk"/>
                <a:cs typeface="Roboto Bk"/>
              </a:rPr>
              <a:t>Train </a:t>
            </a:r>
            <a:r>
              <a:rPr dirty="0" sz="900" spc="25" b="1">
                <a:latin typeface="Roboto Bk"/>
                <a:cs typeface="Roboto Bk"/>
              </a:rPr>
              <a:t>the </a:t>
            </a:r>
            <a:r>
              <a:rPr dirty="0" sz="900" spc="5" b="1">
                <a:latin typeface="Roboto Bk"/>
                <a:cs typeface="Roboto Bk"/>
              </a:rPr>
              <a:t>selected </a:t>
            </a:r>
            <a:r>
              <a:rPr dirty="0" sz="900" spc="35" b="1">
                <a:latin typeface="Roboto Bk"/>
                <a:cs typeface="Roboto Bk"/>
              </a:rPr>
              <a:t>model </a:t>
            </a:r>
            <a:r>
              <a:rPr dirty="0" sz="900" spc="40" b="1">
                <a:latin typeface="Roboto Bk"/>
                <a:cs typeface="Roboto Bk"/>
              </a:rPr>
              <a:t>on </a:t>
            </a:r>
            <a:r>
              <a:rPr dirty="0" sz="900" spc="25" b="1">
                <a:latin typeface="Roboto Bk"/>
                <a:cs typeface="Roboto Bk"/>
              </a:rPr>
              <a:t>the </a:t>
            </a:r>
            <a:r>
              <a:rPr dirty="0" sz="900" spc="3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preprocessed </a:t>
            </a:r>
            <a:r>
              <a:rPr dirty="0" sz="900" b="1">
                <a:latin typeface="Roboto Bk"/>
                <a:cs typeface="Roboto Bk"/>
              </a:rPr>
              <a:t>dataset. </a:t>
            </a:r>
            <a:r>
              <a:rPr dirty="0" sz="900" spc="20" b="1">
                <a:latin typeface="Roboto Bk"/>
                <a:cs typeface="Roboto Bk"/>
              </a:rPr>
              <a:t>Fine-tune </a:t>
            </a:r>
            <a:r>
              <a:rPr dirty="0" sz="900" spc="25" b="1">
                <a:latin typeface="Roboto Bk"/>
                <a:cs typeface="Roboto Bk"/>
              </a:rPr>
              <a:t>the </a:t>
            </a:r>
            <a:r>
              <a:rPr dirty="0" sz="900" spc="15" b="1">
                <a:latin typeface="Roboto Bk"/>
                <a:cs typeface="Roboto Bk"/>
              </a:rPr>
              <a:t>model's </a:t>
            </a:r>
            <a:r>
              <a:rPr dirty="0" sz="900" spc="30" b="1">
                <a:latin typeface="Roboto Bk"/>
                <a:cs typeface="Roboto Bk"/>
              </a:rPr>
              <a:t>parameters </a:t>
            </a:r>
            <a:r>
              <a:rPr dirty="0" sz="900" spc="5" b="1">
                <a:latin typeface="Roboto Bk"/>
                <a:cs typeface="Roboto Bk"/>
              </a:rPr>
              <a:t>to </a:t>
            </a:r>
            <a:r>
              <a:rPr dirty="0" sz="900" spc="25" b="1">
                <a:latin typeface="Roboto Bk"/>
                <a:cs typeface="Roboto Bk"/>
              </a:rPr>
              <a:t>optimize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performance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for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generating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realistic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product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reviews.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buFont typeface="Roboto Bk"/>
              <a:buAutoNum type="arabicPeriod"/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Roboto Bk"/>
              <a:buAutoNum type="arabicPeriod"/>
            </a:pPr>
            <a:endParaRPr sz="850">
              <a:latin typeface="Roboto Bk"/>
              <a:cs typeface="Roboto Bk"/>
            </a:endParaRPr>
          </a:p>
          <a:p>
            <a:pPr marL="12700" marR="59690">
              <a:lnSpc>
                <a:spcPts val="1050"/>
              </a:lnSpc>
              <a:buAutoNum type="arabicPeriod"/>
              <a:tabLst>
                <a:tab pos="135255" algn="l"/>
              </a:tabLst>
            </a:pPr>
            <a:r>
              <a:rPr dirty="0" sz="900" spc="45" b="1">
                <a:latin typeface="Roboto Bk"/>
                <a:cs typeface="Roboto Bk"/>
              </a:rPr>
              <a:t>**Evaluation**: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Evaluate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the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trained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model's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performance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using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metrics </a:t>
            </a:r>
            <a:r>
              <a:rPr dirty="0" sz="900" spc="25" b="1">
                <a:latin typeface="Roboto Bk"/>
                <a:cs typeface="Roboto Bk"/>
              </a:rPr>
              <a:t>like perplexity, </a:t>
            </a:r>
            <a:r>
              <a:rPr dirty="0" sz="900" spc="35" b="1">
                <a:latin typeface="Roboto Bk"/>
                <a:cs typeface="Roboto Bk"/>
              </a:rPr>
              <a:t>BLEU </a:t>
            </a:r>
            <a:r>
              <a:rPr dirty="0" sz="900" b="1">
                <a:latin typeface="Roboto Bk"/>
                <a:cs typeface="Roboto Bk"/>
              </a:rPr>
              <a:t>score, </a:t>
            </a:r>
            <a:r>
              <a:rPr dirty="0" sz="900" spc="60" b="1">
                <a:latin typeface="Roboto Bk"/>
                <a:cs typeface="Roboto Bk"/>
              </a:rPr>
              <a:t>or human </a:t>
            </a:r>
            <a:r>
              <a:rPr dirty="0" sz="900" spc="25" b="1">
                <a:latin typeface="Roboto Bk"/>
                <a:cs typeface="Roboto Bk"/>
              </a:rPr>
              <a:t>evaluation. </a:t>
            </a:r>
            <a:r>
              <a:rPr dirty="0" sz="900" spc="-25" b="1">
                <a:latin typeface="Roboto Bk"/>
                <a:cs typeface="Roboto Bk"/>
              </a:rPr>
              <a:t>Assess </a:t>
            </a:r>
            <a:r>
              <a:rPr dirty="0" sz="900" spc="-20" b="1">
                <a:latin typeface="Roboto Bk"/>
                <a:cs typeface="Roboto Bk"/>
              </a:rPr>
              <a:t> </a:t>
            </a:r>
            <a:r>
              <a:rPr dirty="0" sz="900" spc="65" b="1">
                <a:latin typeface="Roboto Bk"/>
                <a:cs typeface="Roboto Bk"/>
              </a:rPr>
              <a:t>how </a:t>
            </a:r>
            <a:r>
              <a:rPr dirty="0" sz="900" spc="45" b="1">
                <a:latin typeface="Roboto Bk"/>
                <a:cs typeface="Roboto Bk"/>
              </a:rPr>
              <a:t>well </a:t>
            </a:r>
            <a:r>
              <a:rPr dirty="0" sz="900" spc="25" b="1">
                <a:latin typeface="Roboto Bk"/>
                <a:cs typeface="Roboto Bk"/>
              </a:rPr>
              <a:t>the generated </a:t>
            </a:r>
            <a:r>
              <a:rPr dirty="0" sz="900" spc="40" b="1">
                <a:latin typeface="Roboto Bk"/>
                <a:cs typeface="Roboto Bk"/>
              </a:rPr>
              <a:t>reviews </a:t>
            </a:r>
            <a:r>
              <a:rPr dirty="0" sz="900" spc="30" b="1">
                <a:latin typeface="Roboto Bk"/>
                <a:cs typeface="Roboto Bk"/>
              </a:rPr>
              <a:t>match </a:t>
            </a:r>
            <a:r>
              <a:rPr dirty="0" sz="900" spc="25" b="1">
                <a:latin typeface="Roboto Bk"/>
                <a:cs typeface="Roboto Bk"/>
              </a:rPr>
              <a:t>the </a:t>
            </a:r>
            <a:r>
              <a:rPr dirty="0" sz="900" b="1">
                <a:latin typeface="Roboto Bk"/>
                <a:cs typeface="Roboto Bk"/>
              </a:rPr>
              <a:t>style, </a:t>
            </a:r>
            <a:r>
              <a:rPr dirty="0" sz="900" spc="20" b="1">
                <a:latin typeface="Roboto Bk"/>
                <a:cs typeface="Roboto Bk"/>
              </a:rPr>
              <a:t>coherence, </a:t>
            </a:r>
            <a:r>
              <a:rPr dirty="0" sz="900" spc="50" b="1">
                <a:latin typeface="Roboto Bk"/>
                <a:cs typeface="Roboto Bk"/>
              </a:rPr>
              <a:t>and </a:t>
            </a:r>
            <a:r>
              <a:rPr dirty="0" sz="900" spc="5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sentiment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of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45" b="1">
                <a:latin typeface="Roboto Bk"/>
                <a:cs typeface="Roboto Bk"/>
              </a:rPr>
              <a:t>real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reviews.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buFont typeface="Roboto Bk"/>
              <a:buAutoNum type="arabicPeriod"/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Roboto Bk"/>
              <a:buAutoNum type="arabicPeriod"/>
            </a:pPr>
            <a:endParaRPr sz="850">
              <a:latin typeface="Roboto Bk"/>
              <a:cs typeface="Roboto Bk"/>
            </a:endParaRPr>
          </a:p>
          <a:p>
            <a:pPr marL="12700" marR="80645">
              <a:lnSpc>
                <a:spcPts val="1050"/>
              </a:lnSpc>
              <a:buAutoNum type="arabicPeriod"/>
              <a:tabLst>
                <a:tab pos="135255" algn="l"/>
              </a:tabLst>
            </a:pPr>
            <a:r>
              <a:rPr dirty="0" sz="900" spc="40" b="1">
                <a:latin typeface="Roboto Bk"/>
                <a:cs typeface="Roboto Bk"/>
              </a:rPr>
              <a:t>**Deployment**: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Create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50" b="1">
                <a:latin typeface="Roboto Bk"/>
                <a:cs typeface="Roboto Bk"/>
              </a:rPr>
              <a:t>an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interface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60" b="1">
                <a:latin typeface="Roboto Bk"/>
                <a:cs typeface="Roboto Bk"/>
              </a:rPr>
              <a:t>or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application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60" b="1">
                <a:latin typeface="Roboto Bk"/>
                <a:cs typeface="Roboto Bk"/>
              </a:rPr>
              <a:t>where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users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can </a:t>
            </a:r>
            <a:r>
              <a:rPr dirty="0" sz="900" spc="45" b="1">
                <a:latin typeface="Roboto Bk"/>
                <a:cs typeface="Roboto Bk"/>
              </a:rPr>
              <a:t>input </a:t>
            </a:r>
            <a:r>
              <a:rPr dirty="0" sz="900" spc="35" b="1">
                <a:latin typeface="Roboto Bk"/>
                <a:cs typeface="Roboto Bk"/>
              </a:rPr>
              <a:t>product </a:t>
            </a:r>
            <a:r>
              <a:rPr dirty="0" sz="900" spc="15" b="1">
                <a:latin typeface="Roboto Bk"/>
                <a:cs typeface="Roboto Bk"/>
              </a:rPr>
              <a:t>details </a:t>
            </a:r>
            <a:r>
              <a:rPr dirty="0" sz="900" spc="60" b="1">
                <a:latin typeface="Roboto Bk"/>
                <a:cs typeface="Roboto Bk"/>
              </a:rPr>
              <a:t>or </a:t>
            </a:r>
            <a:r>
              <a:rPr dirty="0" sz="900" spc="5" b="1">
                <a:latin typeface="Roboto Bk"/>
                <a:cs typeface="Roboto Bk"/>
              </a:rPr>
              <a:t>categories, </a:t>
            </a:r>
            <a:r>
              <a:rPr dirty="0" sz="900" spc="50" b="1">
                <a:latin typeface="Roboto Bk"/>
                <a:cs typeface="Roboto Bk"/>
              </a:rPr>
              <a:t>and </a:t>
            </a:r>
            <a:r>
              <a:rPr dirty="0" sz="900" spc="25" b="1">
                <a:latin typeface="Roboto Bk"/>
                <a:cs typeface="Roboto Bk"/>
              </a:rPr>
              <a:t>the </a:t>
            </a:r>
            <a:r>
              <a:rPr dirty="0" sz="900" spc="40" b="1">
                <a:latin typeface="Roboto Bk"/>
                <a:cs typeface="Roboto Bk"/>
              </a:rPr>
              <a:t>trained </a:t>
            </a:r>
            <a:r>
              <a:rPr dirty="0" sz="900" spc="35" b="1">
                <a:latin typeface="Roboto Bk"/>
                <a:cs typeface="Roboto Bk"/>
              </a:rPr>
              <a:t>model </a:t>
            </a:r>
            <a:r>
              <a:rPr dirty="0" sz="900" spc="40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generates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realistic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reviews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accordingly.</a:t>
            </a:r>
            <a:endParaRPr sz="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75" y="0"/>
            <a:ext cx="3520440" cy="572516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 spc="-35" b="1">
                <a:latin typeface="Roboto Bk"/>
                <a:cs typeface="Roboto Bk"/>
              </a:rPr>
              <a:t>7. </a:t>
            </a:r>
            <a:r>
              <a:rPr dirty="0" sz="900" spc="30" b="1">
                <a:latin typeface="Roboto Bk"/>
                <a:cs typeface="Roboto Bk"/>
              </a:rPr>
              <a:t>**Testing**: </a:t>
            </a:r>
            <a:r>
              <a:rPr dirty="0" sz="900" spc="-10" b="1">
                <a:latin typeface="Roboto Bk"/>
                <a:cs typeface="Roboto Bk"/>
              </a:rPr>
              <a:t>Test </a:t>
            </a:r>
            <a:r>
              <a:rPr dirty="0" sz="900" spc="25" b="1">
                <a:latin typeface="Roboto Bk"/>
                <a:cs typeface="Roboto Bk"/>
              </a:rPr>
              <a:t>the deployed </a:t>
            </a:r>
            <a:r>
              <a:rPr dirty="0" sz="900" b="1">
                <a:latin typeface="Roboto Bk"/>
                <a:cs typeface="Roboto Bk"/>
              </a:rPr>
              <a:t>system </a:t>
            </a:r>
            <a:r>
              <a:rPr dirty="0" sz="900" spc="5" b="1">
                <a:latin typeface="Roboto Bk"/>
                <a:cs typeface="Roboto Bk"/>
              </a:rPr>
              <a:t>to </a:t>
            </a:r>
            <a:r>
              <a:rPr dirty="0" sz="900" spc="35" b="1">
                <a:latin typeface="Roboto Bk"/>
                <a:cs typeface="Roboto Bk"/>
              </a:rPr>
              <a:t>ensure </a:t>
            </a:r>
            <a:r>
              <a:rPr dirty="0" sz="900" spc="20" b="1">
                <a:latin typeface="Roboto Bk"/>
                <a:cs typeface="Roboto Bk"/>
              </a:rPr>
              <a:t>it functions </a:t>
            </a:r>
            <a:r>
              <a:rPr dirty="0" sz="900" spc="-15" b="1">
                <a:latin typeface="Roboto Bk"/>
                <a:cs typeface="Roboto Bk"/>
              </a:rPr>
              <a:t>as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expected </a:t>
            </a:r>
            <a:r>
              <a:rPr dirty="0" sz="900" spc="50" b="1">
                <a:latin typeface="Roboto Bk"/>
                <a:cs typeface="Roboto Bk"/>
              </a:rPr>
              <a:t>and </a:t>
            </a:r>
            <a:r>
              <a:rPr dirty="0" sz="900" spc="15" b="1">
                <a:latin typeface="Roboto Bk"/>
                <a:cs typeface="Roboto Bk"/>
              </a:rPr>
              <a:t>generates </a:t>
            </a:r>
            <a:r>
              <a:rPr dirty="0" sz="900" spc="25" b="1">
                <a:latin typeface="Roboto Bk"/>
                <a:cs typeface="Roboto Bk"/>
              </a:rPr>
              <a:t>high-quality </a:t>
            </a:r>
            <a:r>
              <a:rPr dirty="0" sz="900" spc="40" b="1">
                <a:latin typeface="Roboto Bk"/>
                <a:cs typeface="Roboto Bk"/>
              </a:rPr>
              <a:t>reviews </a:t>
            </a:r>
            <a:r>
              <a:rPr dirty="0" sz="900" b="1">
                <a:latin typeface="Roboto Bk"/>
                <a:cs typeface="Roboto Bk"/>
              </a:rPr>
              <a:t>across </a:t>
            </a:r>
            <a:r>
              <a:rPr dirty="0" sz="900" spc="30" b="1">
                <a:latin typeface="Roboto Bk"/>
                <a:cs typeface="Roboto Bk"/>
              </a:rPr>
              <a:t>different </a:t>
            </a:r>
            <a:r>
              <a:rPr dirty="0" sz="900" spc="35" b="1">
                <a:latin typeface="Roboto Bk"/>
                <a:cs typeface="Roboto Bk"/>
              </a:rPr>
              <a:t> product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5" b="1">
                <a:latin typeface="Roboto Bk"/>
                <a:cs typeface="Roboto Bk"/>
              </a:rPr>
              <a:t>categories.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Roboto Bk"/>
              <a:cs typeface="Roboto Bk"/>
            </a:endParaRPr>
          </a:p>
          <a:p>
            <a:pPr marL="12700" marR="198755">
              <a:lnSpc>
                <a:spcPts val="1050"/>
              </a:lnSpc>
              <a:spcBef>
                <a:spcPts val="5"/>
              </a:spcBef>
            </a:pPr>
            <a:r>
              <a:rPr dirty="0" sz="900" spc="35" b="1">
                <a:latin typeface="Roboto Bk"/>
                <a:cs typeface="Roboto Bk"/>
              </a:rPr>
              <a:t>Below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-10" b="1">
                <a:latin typeface="Roboto Bk"/>
                <a:cs typeface="Roboto Bk"/>
              </a:rPr>
              <a:t>is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a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Python</a:t>
            </a:r>
            <a:r>
              <a:rPr dirty="0" sz="900" spc="10" b="1">
                <a:latin typeface="Roboto Bk"/>
                <a:cs typeface="Roboto Bk"/>
              </a:rPr>
              <a:t> code </a:t>
            </a:r>
            <a:r>
              <a:rPr dirty="0" sz="900" spc="20" b="1">
                <a:latin typeface="Roboto Bk"/>
                <a:cs typeface="Roboto Bk"/>
              </a:rPr>
              <a:t>snippet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demonstrating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65" b="1">
                <a:latin typeface="Roboto Bk"/>
                <a:cs typeface="Roboto Bk"/>
              </a:rPr>
              <a:t>how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5" b="1">
                <a:latin typeface="Roboto Bk"/>
                <a:cs typeface="Roboto Bk"/>
              </a:rPr>
              <a:t>to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45" b="1">
                <a:latin typeface="Roboto Bk"/>
                <a:cs typeface="Roboto Bk"/>
              </a:rPr>
              <a:t>train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a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simple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text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generation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model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using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TensorFlow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50" b="1">
                <a:latin typeface="Roboto Bk"/>
                <a:cs typeface="Roboto Bk"/>
              </a:rPr>
              <a:t>and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Keras: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95" b="1">
                <a:latin typeface="Roboto Bk"/>
                <a:cs typeface="Roboto Bk"/>
              </a:rPr>
              <a:t>```python</a:t>
            </a:r>
            <a:endParaRPr sz="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900" spc="45" b="1">
                <a:latin typeface="Roboto Bk"/>
                <a:cs typeface="Roboto Bk"/>
              </a:rPr>
              <a:t>import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tensorﬂow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-15" b="1">
                <a:latin typeface="Roboto Bk"/>
                <a:cs typeface="Roboto Bk"/>
              </a:rPr>
              <a:t>as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b="1">
                <a:latin typeface="Roboto Bk"/>
                <a:cs typeface="Roboto Bk"/>
              </a:rPr>
              <a:t>tf</a:t>
            </a:r>
            <a:endParaRPr sz="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900" spc="50" b="1">
                <a:latin typeface="Roboto Bk"/>
                <a:cs typeface="Roboto Bk"/>
              </a:rPr>
              <a:t>from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tensorﬂow.keras.preprocessing.text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45" b="1">
                <a:latin typeface="Roboto Bk"/>
                <a:cs typeface="Roboto Bk"/>
              </a:rPr>
              <a:t>import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Tokenizer</a:t>
            </a:r>
            <a:endParaRPr sz="900">
              <a:latin typeface="Roboto Bk"/>
              <a:cs typeface="Roboto Bk"/>
            </a:endParaRPr>
          </a:p>
          <a:p>
            <a:pPr marL="12700" marR="561340">
              <a:lnSpc>
                <a:spcPts val="1050"/>
              </a:lnSpc>
              <a:spcBef>
                <a:spcPts val="630"/>
              </a:spcBef>
            </a:pPr>
            <a:r>
              <a:rPr dirty="0" sz="900" spc="50" b="1">
                <a:latin typeface="Roboto Bk"/>
                <a:cs typeface="Roboto Bk"/>
              </a:rPr>
              <a:t>from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tensorﬂow.keras.preprocessing.sequence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45" b="1">
                <a:latin typeface="Roboto Bk"/>
                <a:cs typeface="Roboto Bk"/>
              </a:rPr>
              <a:t>import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pad_sequences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Roboto Bk"/>
              <a:cs typeface="Roboto Bk"/>
            </a:endParaRPr>
          </a:p>
          <a:p>
            <a:pPr marL="12700" marR="1527810">
              <a:lnSpc>
                <a:spcPct val="152800"/>
              </a:lnSpc>
            </a:pPr>
            <a:r>
              <a:rPr dirty="0" sz="900" spc="-20" b="1">
                <a:latin typeface="Roboto Bk"/>
                <a:cs typeface="Roboto Bk"/>
              </a:rPr>
              <a:t>#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Sample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5" b="1">
                <a:latin typeface="Roboto Bk"/>
                <a:cs typeface="Roboto Bk"/>
              </a:rPr>
              <a:t>dataset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of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product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reviews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reviews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70" b="1">
                <a:latin typeface="Roboto Bk"/>
                <a:cs typeface="Roboto Bk"/>
              </a:rPr>
              <a:t>[</a:t>
            </a:r>
            <a:endParaRPr sz="900">
              <a:latin typeface="Roboto Bk"/>
              <a:cs typeface="Roboto Bk"/>
            </a:endParaRPr>
          </a:p>
          <a:p>
            <a:pPr marL="131445">
              <a:lnSpc>
                <a:spcPct val="100000"/>
              </a:lnSpc>
              <a:spcBef>
                <a:spcPts val="570"/>
              </a:spcBef>
            </a:pPr>
            <a:r>
              <a:rPr dirty="0" sz="900" spc="15" b="1">
                <a:latin typeface="Roboto Bk"/>
                <a:cs typeface="Roboto Bk"/>
              </a:rPr>
              <a:t>"This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product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-10" b="1">
                <a:latin typeface="Roboto Bk"/>
                <a:cs typeface="Roboto Bk"/>
              </a:rPr>
              <a:t>is </a:t>
            </a:r>
            <a:r>
              <a:rPr dirty="0" sz="900" spc="20" b="1">
                <a:latin typeface="Roboto Bk"/>
                <a:cs typeface="Roboto Bk"/>
              </a:rPr>
              <a:t>amazing!",</a:t>
            </a:r>
            <a:endParaRPr sz="900">
              <a:latin typeface="Roboto Bk"/>
              <a:cs typeface="Roboto Bk"/>
            </a:endParaRPr>
          </a:p>
          <a:p>
            <a:pPr marL="131445" marR="1063625">
              <a:lnSpc>
                <a:spcPct val="152800"/>
              </a:lnSpc>
            </a:pPr>
            <a:r>
              <a:rPr dirty="0" sz="900" spc="25" b="1">
                <a:latin typeface="Roboto Bk"/>
                <a:cs typeface="Roboto Bk"/>
              </a:rPr>
              <a:t>"The </a:t>
            </a:r>
            <a:r>
              <a:rPr dirty="0" sz="900" spc="35" b="1">
                <a:latin typeface="Roboto Bk"/>
                <a:cs typeface="Roboto Bk"/>
              </a:rPr>
              <a:t>quality </a:t>
            </a:r>
            <a:r>
              <a:rPr dirty="0" sz="900" spc="10" b="1">
                <a:latin typeface="Roboto Bk"/>
                <a:cs typeface="Roboto Bk"/>
              </a:rPr>
              <a:t>of this </a:t>
            </a:r>
            <a:r>
              <a:rPr dirty="0" sz="900" spc="35" b="1">
                <a:latin typeface="Roboto Bk"/>
                <a:cs typeface="Roboto Bk"/>
              </a:rPr>
              <a:t>product </a:t>
            </a:r>
            <a:r>
              <a:rPr dirty="0" sz="900" spc="-10" b="1">
                <a:latin typeface="Roboto Bk"/>
                <a:cs typeface="Roboto Bk"/>
              </a:rPr>
              <a:t>is </a:t>
            </a:r>
            <a:r>
              <a:rPr dirty="0" sz="900" spc="5" b="1">
                <a:latin typeface="Roboto Bk"/>
                <a:cs typeface="Roboto Bk"/>
              </a:rPr>
              <a:t>excellent.", 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"I'm </a:t>
            </a:r>
            <a:r>
              <a:rPr dirty="0" sz="900" spc="55" b="1">
                <a:latin typeface="Roboto Bk"/>
                <a:cs typeface="Roboto Bk"/>
              </a:rPr>
              <a:t>very </a:t>
            </a:r>
            <a:r>
              <a:rPr dirty="0" sz="900" spc="5" b="1">
                <a:latin typeface="Roboto Bk"/>
                <a:cs typeface="Roboto Bk"/>
              </a:rPr>
              <a:t>satisﬁed </a:t>
            </a:r>
            <a:r>
              <a:rPr dirty="0" sz="900" spc="55" b="1">
                <a:latin typeface="Roboto Bk"/>
                <a:cs typeface="Roboto Bk"/>
              </a:rPr>
              <a:t>with </a:t>
            </a:r>
            <a:r>
              <a:rPr dirty="0" sz="900" spc="60" b="1">
                <a:latin typeface="Roboto Bk"/>
                <a:cs typeface="Roboto Bk"/>
              </a:rPr>
              <a:t>my </a:t>
            </a:r>
            <a:r>
              <a:rPr dirty="0" sz="900" spc="10" b="1">
                <a:latin typeface="Roboto Bk"/>
                <a:cs typeface="Roboto Bk"/>
              </a:rPr>
              <a:t>purchase.", 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"Not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60" b="1">
                <a:latin typeface="Roboto Bk"/>
                <a:cs typeface="Roboto Bk"/>
              </a:rPr>
              <a:t>worth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the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money,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very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disappointed."</a:t>
            </a:r>
            <a:endParaRPr sz="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900" spc="70" b="1">
                <a:latin typeface="Roboto Bk"/>
                <a:cs typeface="Roboto Bk"/>
              </a:rPr>
              <a:t>]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Roboto Bk"/>
              <a:cs typeface="Roboto Bk"/>
            </a:endParaRPr>
          </a:p>
          <a:p>
            <a:pPr marL="12700" marR="2239645">
              <a:lnSpc>
                <a:spcPct val="152800"/>
              </a:lnSpc>
            </a:pPr>
            <a:r>
              <a:rPr dirty="0" sz="900" spc="-20" b="1">
                <a:latin typeface="Roboto Bk"/>
                <a:cs typeface="Roboto Bk"/>
              </a:rPr>
              <a:t># </a:t>
            </a:r>
            <a:r>
              <a:rPr dirty="0" sz="900" spc="20" b="1">
                <a:latin typeface="Roboto Bk"/>
                <a:cs typeface="Roboto Bk"/>
              </a:rPr>
              <a:t>Tokenize </a:t>
            </a:r>
            <a:r>
              <a:rPr dirty="0" sz="900" spc="25" b="1">
                <a:latin typeface="Roboto Bk"/>
                <a:cs typeface="Roboto Bk"/>
              </a:rPr>
              <a:t>the </a:t>
            </a:r>
            <a:r>
              <a:rPr dirty="0" sz="900" spc="15" b="1">
                <a:latin typeface="Roboto Bk"/>
                <a:cs typeface="Roboto Bk"/>
              </a:rPr>
              <a:t>text </a:t>
            </a:r>
            <a:r>
              <a:rPr dirty="0" sz="900" spc="20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tokenizer</a:t>
            </a:r>
            <a:r>
              <a:rPr dirty="0" sz="900" spc="-20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-1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Tokenizer()</a:t>
            </a:r>
            <a:endParaRPr sz="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900" spc="20" b="1">
                <a:latin typeface="Roboto Bk"/>
                <a:cs typeface="Roboto Bk"/>
              </a:rPr>
              <a:t>tokenizer.ﬁt_on_texts(reviews)</a:t>
            </a:r>
            <a:endParaRPr sz="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900" spc="25" b="1">
                <a:latin typeface="Roboto Bk"/>
                <a:cs typeface="Roboto Bk"/>
              </a:rPr>
              <a:t>total_words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20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len(tokenizer.word_index)</a:t>
            </a:r>
            <a:r>
              <a:rPr dirty="0" sz="900" spc="20" b="1">
                <a:latin typeface="Roboto Bk"/>
                <a:cs typeface="Roboto Bk"/>
              </a:rPr>
              <a:t> +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-20" b="1">
                <a:latin typeface="Roboto Bk"/>
                <a:cs typeface="Roboto Bk"/>
              </a:rPr>
              <a:t>1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Roboto Bk"/>
              <a:cs typeface="Roboto Bk"/>
            </a:endParaRPr>
          </a:p>
          <a:p>
            <a:pPr marL="12700" marR="1341755">
              <a:lnSpc>
                <a:spcPct val="152800"/>
              </a:lnSpc>
            </a:pPr>
            <a:r>
              <a:rPr dirty="0" sz="900" spc="-20" b="1">
                <a:latin typeface="Roboto Bk"/>
                <a:cs typeface="Roboto Bk"/>
              </a:rPr>
              <a:t>#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Create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45" b="1">
                <a:latin typeface="Roboto Bk"/>
                <a:cs typeface="Roboto Bk"/>
              </a:rPr>
              <a:t>input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sequences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using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n-grams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input_sequences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70" b="1">
                <a:latin typeface="Roboto Bk"/>
                <a:cs typeface="Roboto Bk"/>
              </a:rPr>
              <a:t>[]</a:t>
            </a:r>
            <a:endParaRPr sz="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900" spc="40" b="1">
                <a:latin typeface="Roboto Bk"/>
                <a:cs typeface="Roboto Bk"/>
              </a:rPr>
              <a:t>for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review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in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reviews:</a:t>
            </a:r>
            <a:endParaRPr sz="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75" y="0"/>
            <a:ext cx="3653154" cy="587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marR="608965">
              <a:lnSpc>
                <a:spcPct val="152800"/>
              </a:lnSpc>
              <a:spcBef>
                <a:spcPts val="100"/>
              </a:spcBef>
            </a:pPr>
            <a:r>
              <a:rPr dirty="0" sz="900" spc="10" b="1">
                <a:latin typeface="Roboto Bk"/>
                <a:cs typeface="Roboto Bk"/>
              </a:rPr>
              <a:t>token_list</a:t>
            </a:r>
            <a:r>
              <a:rPr dirty="0" sz="900" spc="50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5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tokenizer.texts_to_sequences([review])[0] </a:t>
            </a:r>
            <a:r>
              <a:rPr dirty="0" sz="900" spc="-204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for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i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in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range(1,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len(token_list)):</a:t>
            </a:r>
            <a:endParaRPr sz="900">
              <a:latin typeface="Roboto Bk"/>
              <a:cs typeface="Roboto Bk"/>
            </a:endParaRPr>
          </a:p>
          <a:p>
            <a:pPr marL="250190" marR="1000125">
              <a:lnSpc>
                <a:spcPct val="152800"/>
              </a:lnSpc>
            </a:pPr>
            <a:r>
              <a:rPr dirty="0" sz="900" spc="25" b="1">
                <a:latin typeface="Roboto Bk"/>
                <a:cs typeface="Roboto Bk"/>
              </a:rPr>
              <a:t>n_gram_sequence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token_list[:i+1] </a:t>
            </a:r>
            <a:r>
              <a:rPr dirty="0" sz="900" spc="2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input_sequences.append(n_gram_sequence)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20" b="1">
                <a:latin typeface="Roboto Bk"/>
                <a:cs typeface="Roboto Bk"/>
              </a:rPr>
              <a:t>#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Pad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sequences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for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equal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length</a:t>
            </a:r>
            <a:endParaRPr sz="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900" spc="25" b="1">
                <a:latin typeface="Roboto Bk"/>
                <a:cs typeface="Roboto Bk"/>
              </a:rPr>
              <a:t>max_sequence_len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max([len(x)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for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x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in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input_sequences])</a:t>
            </a:r>
            <a:endParaRPr sz="900">
              <a:latin typeface="Roboto Bk"/>
              <a:cs typeface="Roboto Bk"/>
            </a:endParaRPr>
          </a:p>
          <a:p>
            <a:pPr marL="12700" marR="814069">
              <a:lnSpc>
                <a:spcPts val="1050"/>
              </a:lnSpc>
              <a:spcBef>
                <a:spcPts val="630"/>
              </a:spcBef>
            </a:pPr>
            <a:r>
              <a:rPr dirty="0" sz="900" spc="20" b="1">
                <a:latin typeface="Roboto Bk"/>
                <a:cs typeface="Roboto Bk"/>
              </a:rPr>
              <a:t>input_sequences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15" b="1">
                <a:latin typeface="Roboto Bk"/>
                <a:cs typeface="Roboto Bk"/>
              </a:rPr>
              <a:t> pad_sequences(input_sequences,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maxlen=max_sequence_len,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padding='pre')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dirty="0" sz="900" spc="-20" b="1">
                <a:latin typeface="Roboto Bk"/>
                <a:cs typeface="Roboto Bk"/>
              </a:rPr>
              <a:t>#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Create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predictors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50" b="1">
                <a:latin typeface="Roboto Bk"/>
                <a:cs typeface="Roboto Bk"/>
              </a:rPr>
              <a:t>and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labels</a:t>
            </a:r>
            <a:endParaRPr sz="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900" spc="20" b="1">
                <a:latin typeface="Roboto Bk"/>
                <a:cs typeface="Roboto Bk"/>
              </a:rPr>
              <a:t>predictors, </a:t>
            </a:r>
            <a:r>
              <a:rPr dirty="0" sz="900" spc="30" b="1">
                <a:latin typeface="Roboto Bk"/>
                <a:cs typeface="Roboto Bk"/>
              </a:rPr>
              <a:t>label</a:t>
            </a:r>
            <a:r>
              <a:rPr dirty="0" sz="900" spc="25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2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input_sequences[:,:-1],input_sequences[:,-1]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8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dirty="0" sz="900" spc="-20" b="1">
                <a:latin typeface="Roboto Bk"/>
                <a:cs typeface="Roboto Bk"/>
              </a:rPr>
              <a:t>#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Convert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labels</a:t>
            </a:r>
            <a:r>
              <a:rPr dirty="0" sz="900" spc="5" b="1">
                <a:latin typeface="Roboto Bk"/>
                <a:cs typeface="Roboto Bk"/>
              </a:rPr>
              <a:t> to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categorical</a:t>
            </a:r>
            <a:endParaRPr sz="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900" spc="30" b="1">
                <a:latin typeface="Roboto Bk"/>
                <a:cs typeface="Roboto Bk"/>
              </a:rPr>
              <a:t>label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tf.keras.utils.to_categorical(label,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num_classes=total_words)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Roboto Bk"/>
              <a:cs typeface="Roboto Bk"/>
            </a:endParaRPr>
          </a:p>
          <a:p>
            <a:pPr marL="12700" marR="1255395">
              <a:lnSpc>
                <a:spcPct val="152800"/>
              </a:lnSpc>
            </a:pPr>
            <a:r>
              <a:rPr dirty="0" sz="900" spc="-20" b="1">
                <a:latin typeface="Roboto Bk"/>
                <a:cs typeface="Roboto Bk"/>
              </a:rPr>
              <a:t>#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Deﬁne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the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model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architecture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(e.g.,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LSTM)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model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tf.keras.Sequential([</a:t>
            </a:r>
            <a:endParaRPr sz="900">
              <a:latin typeface="Roboto Bk"/>
              <a:cs typeface="Roboto Bk"/>
            </a:endParaRPr>
          </a:p>
          <a:p>
            <a:pPr marL="12700" marR="1207770" indent="118745">
              <a:lnSpc>
                <a:spcPts val="1050"/>
              </a:lnSpc>
              <a:spcBef>
                <a:spcPts val="630"/>
              </a:spcBef>
            </a:pPr>
            <a:r>
              <a:rPr dirty="0" sz="900" spc="-5" b="1">
                <a:latin typeface="Roboto Bk"/>
                <a:cs typeface="Roboto Bk"/>
              </a:rPr>
              <a:t>tf.</a:t>
            </a:r>
            <a:r>
              <a:rPr dirty="0" sz="900" spc="-25" b="1">
                <a:latin typeface="Roboto Bk"/>
                <a:cs typeface="Roboto Bk"/>
              </a:rPr>
              <a:t>k</a:t>
            </a:r>
            <a:r>
              <a:rPr dirty="0" sz="900" spc="70" b="1">
                <a:latin typeface="Roboto Bk"/>
                <a:cs typeface="Roboto Bk"/>
              </a:rPr>
              <a:t>e</a:t>
            </a:r>
            <a:r>
              <a:rPr dirty="0" sz="900" spc="25" b="1">
                <a:latin typeface="Roboto Bk"/>
                <a:cs typeface="Roboto Bk"/>
              </a:rPr>
              <a:t>r</a:t>
            </a:r>
            <a:r>
              <a:rPr dirty="0" sz="900" spc="-5" b="1">
                <a:latin typeface="Roboto Bk"/>
                <a:cs typeface="Roboto Bk"/>
              </a:rPr>
              <a:t>as.l</a:t>
            </a:r>
            <a:r>
              <a:rPr dirty="0" sz="900" spc="-25" b="1">
                <a:latin typeface="Roboto Bk"/>
                <a:cs typeface="Roboto Bk"/>
              </a:rPr>
              <a:t>a</a:t>
            </a:r>
            <a:r>
              <a:rPr dirty="0" sz="900" spc="25" b="1">
                <a:latin typeface="Roboto Bk"/>
                <a:cs typeface="Roboto Bk"/>
              </a:rPr>
              <a:t>yers.Embedding(total_words,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-20" b="1">
                <a:latin typeface="Roboto Bk"/>
                <a:cs typeface="Roboto Bk"/>
              </a:rPr>
              <a:t>64,  </a:t>
            </a:r>
            <a:r>
              <a:rPr dirty="0" sz="900" spc="20" b="1">
                <a:latin typeface="Roboto Bk"/>
                <a:cs typeface="Roboto Bk"/>
              </a:rPr>
              <a:t>input_length=max_sequence_len-1),</a:t>
            </a:r>
            <a:endParaRPr sz="900">
              <a:latin typeface="Roboto Bk"/>
              <a:cs typeface="Roboto Bk"/>
            </a:endParaRPr>
          </a:p>
          <a:p>
            <a:pPr marL="131445" marR="519430">
              <a:lnSpc>
                <a:spcPts val="1650"/>
              </a:lnSpc>
              <a:spcBef>
                <a:spcPts val="120"/>
              </a:spcBef>
            </a:pPr>
            <a:r>
              <a:rPr dirty="0" sz="900" spc="10" b="1">
                <a:latin typeface="Roboto Bk"/>
                <a:cs typeface="Roboto Bk"/>
              </a:rPr>
              <a:t>tf.keras.layers.Bidirectional(tf.keras.layers.LSTM(20)), 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tf.keras.layers.Dense(total_words,</a:t>
            </a:r>
            <a:r>
              <a:rPr dirty="0" sz="900" spc="114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activation='softmax')</a:t>
            </a:r>
            <a:endParaRPr sz="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900" spc="30" b="1">
                <a:latin typeface="Roboto Bk"/>
                <a:cs typeface="Roboto Bk"/>
              </a:rPr>
              <a:t>])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8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dirty="0" sz="900" spc="-20" b="1">
                <a:latin typeface="Roboto Bk"/>
                <a:cs typeface="Roboto Bk"/>
              </a:rPr>
              <a:t># </a:t>
            </a:r>
            <a:r>
              <a:rPr dirty="0" sz="900" spc="25" b="1">
                <a:latin typeface="Roboto Bk"/>
                <a:cs typeface="Roboto Bk"/>
              </a:rPr>
              <a:t>Compile</a:t>
            </a:r>
            <a:r>
              <a:rPr dirty="0" sz="900" spc="-2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the</a:t>
            </a:r>
            <a:r>
              <a:rPr dirty="0" sz="900" spc="-20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model</a:t>
            </a:r>
            <a:endParaRPr sz="900">
              <a:latin typeface="Roboto Bk"/>
              <a:cs typeface="Roboto Bk"/>
            </a:endParaRPr>
          </a:p>
          <a:p>
            <a:pPr marL="12700" marR="78105">
              <a:lnSpc>
                <a:spcPts val="1050"/>
              </a:lnSpc>
              <a:spcBef>
                <a:spcPts val="630"/>
              </a:spcBef>
            </a:pPr>
            <a:r>
              <a:rPr dirty="0" sz="900" spc="15" b="1">
                <a:latin typeface="Roboto Bk"/>
                <a:cs typeface="Roboto Bk"/>
              </a:rPr>
              <a:t>model.compile(loss='categorical_crossentropy',</a:t>
            </a:r>
            <a:r>
              <a:rPr dirty="0" sz="900" spc="-3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optimizer='adam', </a:t>
            </a:r>
            <a:r>
              <a:rPr dirty="0" sz="900" spc="-21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metrics=['accuracy'])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dirty="0" sz="900" spc="-20" b="1">
                <a:latin typeface="Roboto Bk"/>
                <a:cs typeface="Roboto Bk"/>
              </a:rPr>
              <a:t># </a:t>
            </a:r>
            <a:r>
              <a:rPr dirty="0" sz="900" spc="55" b="1">
                <a:latin typeface="Roboto Bk"/>
                <a:cs typeface="Roboto Bk"/>
              </a:rPr>
              <a:t>Train</a:t>
            </a:r>
            <a:r>
              <a:rPr dirty="0" sz="900" spc="-1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the</a:t>
            </a:r>
            <a:r>
              <a:rPr dirty="0" sz="900" spc="-15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model</a:t>
            </a:r>
            <a:endParaRPr sz="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75" y="0"/>
            <a:ext cx="3704590" cy="507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 b="1">
                <a:latin typeface="Roboto Bk"/>
                <a:cs typeface="Roboto Bk"/>
              </a:rPr>
              <a:t>history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model.ﬁt(predictors,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label,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-5" b="1">
                <a:latin typeface="Roboto Bk"/>
                <a:cs typeface="Roboto Bk"/>
              </a:rPr>
              <a:t>epochs=100,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verbose=1)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Roboto Bk"/>
              <a:cs typeface="Roboto Bk"/>
            </a:endParaRPr>
          </a:p>
          <a:p>
            <a:pPr marL="12700" marR="1530350">
              <a:lnSpc>
                <a:spcPct val="152800"/>
              </a:lnSpc>
              <a:spcBef>
                <a:spcPts val="5"/>
              </a:spcBef>
            </a:pPr>
            <a:r>
              <a:rPr dirty="0" sz="900" spc="-20" b="1">
                <a:latin typeface="Roboto Bk"/>
                <a:cs typeface="Roboto Bk"/>
              </a:rPr>
              <a:t>#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Generate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text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using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the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trained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model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seed_text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"This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product"</a:t>
            </a:r>
            <a:endParaRPr sz="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900" spc="35" b="1">
                <a:latin typeface="Roboto Bk"/>
                <a:cs typeface="Roboto Bk"/>
              </a:rPr>
              <a:t>next_words</a:t>
            </a:r>
            <a:r>
              <a:rPr dirty="0" sz="900" spc="-15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-20" b="1">
                <a:latin typeface="Roboto Bk"/>
                <a:cs typeface="Roboto Bk"/>
              </a:rPr>
              <a:t>5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40" b="1">
                <a:latin typeface="Roboto Bk"/>
                <a:cs typeface="Roboto Bk"/>
              </a:rPr>
              <a:t>for</a:t>
            </a:r>
            <a:r>
              <a:rPr dirty="0" sz="900" spc="-15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_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in</a:t>
            </a:r>
            <a:r>
              <a:rPr dirty="0" sz="900" spc="-15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range(next_words):</a:t>
            </a:r>
            <a:endParaRPr sz="900">
              <a:latin typeface="Roboto Bk"/>
              <a:cs typeface="Roboto Bk"/>
            </a:endParaRPr>
          </a:p>
          <a:p>
            <a:pPr marL="131445" marR="534035">
              <a:lnSpc>
                <a:spcPct val="152800"/>
              </a:lnSpc>
            </a:pPr>
            <a:r>
              <a:rPr dirty="0" sz="900" spc="10" b="1">
                <a:latin typeface="Roboto Bk"/>
                <a:cs typeface="Roboto Bk"/>
              </a:rPr>
              <a:t>token_list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tokenizer.texts_to_sequences([seed_text])[0]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token_list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15" b="1">
                <a:latin typeface="Roboto Bk"/>
                <a:cs typeface="Roboto Bk"/>
              </a:rPr>
              <a:t>pad_sequences([token_list],</a:t>
            </a:r>
            <a:endParaRPr sz="900">
              <a:latin typeface="Roboto Bk"/>
              <a:cs typeface="Roboto Bk"/>
            </a:endParaRPr>
          </a:p>
          <a:p>
            <a:pPr marL="12700">
              <a:lnSpc>
                <a:spcPts val="1050"/>
              </a:lnSpc>
            </a:pPr>
            <a:r>
              <a:rPr dirty="0" sz="900" spc="20" b="1">
                <a:latin typeface="Roboto Bk"/>
                <a:cs typeface="Roboto Bk"/>
              </a:rPr>
              <a:t>maxlen=max_sequence_len-1,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padding='pre')</a:t>
            </a:r>
            <a:endParaRPr sz="900">
              <a:latin typeface="Roboto Bk"/>
              <a:cs typeface="Roboto Bk"/>
            </a:endParaRPr>
          </a:p>
          <a:p>
            <a:pPr marL="131445" marR="522605">
              <a:lnSpc>
                <a:spcPct val="152800"/>
              </a:lnSpc>
            </a:pPr>
            <a:r>
              <a:rPr dirty="0" sz="900" spc="30" b="1">
                <a:latin typeface="Roboto Bk"/>
                <a:cs typeface="Roboto Bk"/>
              </a:rPr>
              <a:t>predicted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10" b="1">
                <a:latin typeface="Roboto Bk"/>
                <a:cs typeface="Roboto Bk"/>
              </a:rPr>
              <a:t> model.predict_classes(token_list,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verbose=0)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45" b="1">
                <a:latin typeface="Roboto Bk"/>
                <a:cs typeface="Roboto Bk"/>
              </a:rPr>
              <a:t>output_word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-20" b="1">
                <a:latin typeface="Roboto Bk"/>
                <a:cs typeface="Roboto Bk"/>
              </a:rPr>
              <a:t>""</a:t>
            </a:r>
            <a:endParaRPr sz="900">
              <a:latin typeface="Roboto Bk"/>
              <a:cs typeface="Roboto Bk"/>
            </a:endParaRPr>
          </a:p>
          <a:p>
            <a:pPr marL="250190" marR="918210" indent="-119380">
              <a:lnSpc>
                <a:spcPct val="152800"/>
              </a:lnSpc>
            </a:pPr>
            <a:r>
              <a:rPr dirty="0" sz="900" spc="40" b="1">
                <a:latin typeface="Roboto Bk"/>
                <a:cs typeface="Roboto Bk"/>
              </a:rPr>
              <a:t>for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50" b="1">
                <a:latin typeface="Roboto Bk"/>
                <a:cs typeface="Roboto Bk"/>
              </a:rPr>
              <a:t>word,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45" b="1">
                <a:latin typeface="Roboto Bk"/>
                <a:cs typeface="Roboto Bk"/>
              </a:rPr>
              <a:t>index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in</a:t>
            </a:r>
            <a:r>
              <a:rPr dirty="0" sz="900" spc="-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tokenizer.word_index.items(): </a:t>
            </a:r>
            <a:r>
              <a:rPr dirty="0" sz="900" spc="-204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if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45" b="1">
                <a:latin typeface="Roboto Bk"/>
                <a:cs typeface="Roboto Bk"/>
              </a:rPr>
              <a:t>index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==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predicted:</a:t>
            </a:r>
            <a:endParaRPr sz="900">
              <a:latin typeface="Roboto Bk"/>
              <a:cs typeface="Roboto Bk"/>
            </a:endParaRPr>
          </a:p>
          <a:p>
            <a:pPr marL="368935" marR="2212975">
              <a:lnSpc>
                <a:spcPct val="152800"/>
              </a:lnSpc>
            </a:pPr>
            <a:r>
              <a:rPr dirty="0" sz="900" spc="45" b="1">
                <a:latin typeface="Roboto Bk"/>
                <a:cs typeface="Roboto Bk"/>
              </a:rPr>
              <a:t>output_word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-25" b="1">
                <a:latin typeface="Roboto Bk"/>
                <a:cs typeface="Roboto Bk"/>
              </a:rPr>
              <a:t>=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word  </a:t>
            </a:r>
            <a:r>
              <a:rPr dirty="0" sz="900" spc="45" b="1">
                <a:latin typeface="Roboto Bk"/>
                <a:cs typeface="Roboto Bk"/>
              </a:rPr>
              <a:t>break</a:t>
            </a:r>
            <a:endParaRPr sz="900">
              <a:latin typeface="Roboto Bk"/>
              <a:cs typeface="Roboto Bk"/>
            </a:endParaRPr>
          </a:p>
          <a:p>
            <a:pPr marL="12700" marR="1924685" indent="118745">
              <a:lnSpc>
                <a:spcPct val="152800"/>
              </a:lnSpc>
            </a:pPr>
            <a:r>
              <a:rPr dirty="0" sz="900" spc="10" b="1">
                <a:latin typeface="Roboto Bk"/>
                <a:cs typeface="Roboto Bk"/>
              </a:rPr>
              <a:t>seed_text</a:t>
            </a:r>
            <a:r>
              <a:rPr dirty="0" sz="900" spc="-15" b="1">
                <a:latin typeface="Roboto Bk"/>
                <a:cs typeface="Roboto Bk"/>
              </a:rPr>
              <a:t> </a:t>
            </a:r>
            <a:r>
              <a:rPr dirty="0" sz="900" b="1">
                <a:latin typeface="Roboto Bk"/>
                <a:cs typeface="Roboto Bk"/>
              </a:rPr>
              <a:t>+=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-20" b="1">
                <a:latin typeface="Roboto Bk"/>
                <a:cs typeface="Roboto Bk"/>
              </a:rPr>
              <a:t>"</a:t>
            </a:r>
            <a:r>
              <a:rPr dirty="0" sz="900" spc="-15" b="1">
                <a:latin typeface="Roboto Bk"/>
                <a:cs typeface="Roboto Bk"/>
              </a:rPr>
              <a:t> </a:t>
            </a:r>
            <a:r>
              <a:rPr dirty="0" sz="900" spc="-20" b="1">
                <a:latin typeface="Roboto Bk"/>
                <a:cs typeface="Roboto Bk"/>
              </a:rPr>
              <a:t>"</a:t>
            </a:r>
            <a:r>
              <a:rPr dirty="0" sz="900" spc="-1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+</a:t>
            </a:r>
            <a:r>
              <a:rPr dirty="0" sz="900" spc="-15" b="1">
                <a:latin typeface="Roboto Bk"/>
                <a:cs typeface="Roboto Bk"/>
              </a:rPr>
              <a:t> </a:t>
            </a:r>
            <a:r>
              <a:rPr dirty="0" sz="900" spc="45" b="1">
                <a:latin typeface="Roboto Bk"/>
                <a:cs typeface="Roboto Bk"/>
              </a:rPr>
              <a:t>output_word </a:t>
            </a:r>
            <a:r>
              <a:rPr dirty="0" sz="900" spc="-204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print(seed_text)</a:t>
            </a:r>
            <a:endParaRPr sz="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900" spc="210" b="1">
                <a:latin typeface="Roboto Bk"/>
                <a:cs typeface="Roboto Bk"/>
              </a:rPr>
              <a:t>```</a:t>
            </a:r>
            <a:endParaRPr sz="9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0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900">
              <a:latin typeface="Roboto Bk"/>
              <a:cs typeface="Roboto Bk"/>
            </a:endParaRPr>
          </a:p>
          <a:p>
            <a:pPr marL="12700" marR="5080">
              <a:lnSpc>
                <a:spcPts val="1050"/>
              </a:lnSpc>
            </a:pPr>
            <a:r>
              <a:rPr dirty="0" sz="900" spc="20" b="1">
                <a:latin typeface="Roboto Bk"/>
                <a:cs typeface="Roboto Bk"/>
              </a:rPr>
              <a:t>This</a:t>
            </a:r>
            <a:r>
              <a:rPr dirty="0" sz="900" spc="10" b="1">
                <a:latin typeface="Roboto Bk"/>
                <a:cs typeface="Roboto Bk"/>
              </a:rPr>
              <a:t> code </a:t>
            </a:r>
            <a:r>
              <a:rPr dirty="0" sz="900" spc="30" b="1">
                <a:latin typeface="Roboto Bk"/>
                <a:cs typeface="Roboto Bk"/>
              </a:rPr>
              <a:t>provides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a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5" b="1">
                <a:latin typeface="Roboto Bk"/>
                <a:cs typeface="Roboto Bk"/>
              </a:rPr>
              <a:t>basic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50" b="1">
                <a:latin typeface="Roboto Bk"/>
                <a:cs typeface="Roboto Bk"/>
              </a:rPr>
              <a:t>framework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for</a:t>
            </a:r>
            <a:r>
              <a:rPr dirty="0" sz="900" spc="15" b="1">
                <a:latin typeface="Roboto Bk"/>
                <a:cs typeface="Roboto Bk"/>
              </a:rPr>
              <a:t> </a:t>
            </a:r>
            <a:r>
              <a:rPr dirty="0" sz="900" spc="40" b="1">
                <a:latin typeface="Roboto Bk"/>
                <a:cs typeface="Roboto Bk"/>
              </a:rPr>
              <a:t>training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a</a:t>
            </a:r>
            <a:r>
              <a:rPr dirty="0" sz="900" spc="15" b="1">
                <a:latin typeface="Roboto Bk"/>
                <a:cs typeface="Roboto Bk"/>
              </a:rPr>
              <a:t> text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generation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model </a:t>
            </a:r>
            <a:r>
              <a:rPr dirty="0" sz="900" spc="20" b="1">
                <a:latin typeface="Roboto Bk"/>
                <a:cs typeface="Roboto Bk"/>
              </a:rPr>
              <a:t>using </a:t>
            </a:r>
            <a:r>
              <a:rPr dirty="0" sz="900" spc="15" b="1">
                <a:latin typeface="Roboto Bk"/>
                <a:cs typeface="Roboto Bk"/>
              </a:rPr>
              <a:t>LSTM </a:t>
            </a:r>
            <a:r>
              <a:rPr dirty="0" sz="900" spc="10" b="1">
                <a:latin typeface="Roboto Bk"/>
                <a:cs typeface="Roboto Bk"/>
              </a:rPr>
              <a:t>layers. </a:t>
            </a:r>
            <a:r>
              <a:rPr dirty="0" sz="900" spc="45" b="1">
                <a:latin typeface="Roboto Bk"/>
                <a:cs typeface="Roboto Bk"/>
              </a:rPr>
              <a:t>However, </a:t>
            </a:r>
            <a:r>
              <a:rPr dirty="0" sz="900" spc="40" b="1">
                <a:latin typeface="Roboto Bk"/>
                <a:cs typeface="Roboto Bk"/>
              </a:rPr>
              <a:t>for </a:t>
            </a:r>
            <a:r>
              <a:rPr dirty="0" sz="900" spc="25" b="1">
                <a:latin typeface="Roboto Bk"/>
                <a:cs typeface="Roboto Bk"/>
              </a:rPr>
              <a:t>a </a:t>
            </a:r>
            <a:r>
              <a:rPr dirty="0" sz="900" spc="15" b="1">
                <a:latin typeface="Roboto Bk"/>
                <a:cs typeface="Roboto Bk"/>
              </a:rPr>
              <a:t>full-ﬂedged </a:t>
            </a:r>
            <a:r>
              <a:rPr dirty="0" sz="900" spc="25" b="1">
                <a:latin typeface="Roboto Bk"/>
                <a:cs typeface="Roboto Bk"/>
              </a:rPr>
              <a:t>project like </a:t>
            </a:r>
            <a:r>
              <a:rPr dirty="0" sz="900" spc="3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"ReviewGen," </a:t>
            </a:r>
            <a:r>
              <a:rPr dirty="0" sz="900" spc="40" b="1">
                <a:latin typeface="Roboto Bk"/>
                <a:cs typeface="Roboto Bk"/>
              </a:rPr>
              <a:t>you </a:t>
            </a:r>
            <a:r>
              <a:rPr dirty="0" sz="900" spc="55" b="1">
                <a:latin typeface="Roboto Bk"/>
                <a:cs typeface="Roboto Bk"/>
              </a:rPr>
              <a:t>would </a:t>
            </a:r>
            <a:r>
              <a:rPr dirty="0" sz="900" spc="35" b="1">
                <a:latin typeface="Roboto Bk"/>
                <a:cs typeface="Roboto Bk"/>
              </a:rPr>
              <a:t>need </a:t>
            </a:r>
            <a:r>
              <a:rPr dirty="0" sz="900" spc="5" b="1">
                <a:latin typeface="Roboto Bk"/>
                <a:cs typeface="Roboto Bk"/>
              </a:rPr>
              <a:t>to </a:t>
            </a:r>
            <a:r>
              <a:rPr dirty="0" sz="900" spc="40" b="1">
                <a:latin typeface="Roboto Bk"/>
                <a:cs typeface="Roboto Bk"/>
              </a:rPr>
              <a:t>expand </a:t>
            </a:r>
            <a:r>
              <a:rPr dirty="0" sz="900" spc="50" b="1">
                <a:latin typeface="Roboto Bk"/>
                <a:cs typeface="Roboto Bk"/>
              </a:rPr>
              <a:t>upon </a:t>
            </a:r>
            <a:r>
              <a:rPr dirty="0" sz="900" spc="10" b="1">
                <a:latin typeface="Roboto Bk"/>
                <a:cs typeface="Roboto Bk"/>
              </a:rPr>
              <a:t>this code </a:t>
            </a:r>
            <a:r>
              <a:rPr dirty="0" sz="900" spc="55" b="1">
                <a:latin typeface="Roboto Bk"/>
                <a:cs typeface="Roboto Bk"/>
              </a:rPr>
              <a:t>with </a:t>
            </a:r>
            <a:r>
              <a:rPr dirty="0" sz="900" spc="50" b="1">
                <a:latin typeface="Roboto Bk"/>
                <a:cs typeface="Roboto Bk"/>
              </a:rPr>
              <a:t>more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10" b="1">
                <a:latin typeface="Roboto Bk"/>
                <a:cs typeface="Roboto Bk"/>
              </a:rPr>
              <a:t>sophisticated </a:t>
            </a:r>
            <a:r>
              <a:rPr dirty="0" sz="900" spc="35" b="1">
                <a:latin typeface="Roboto Bk"/>
                <a:cs typeface="Roboto Bk"/>
              </a:rPr>
              <a:t>model </a:t>
            </a:r>
            <a:r>
              <a:rPr dirty="0" sz="900" spc="20" b="1">
                <a:latin typeface="Roboto Bk"/>
                <a:cs typeface="Roboto Bk"/>
              </a:rPr>
              <a:t>architectures, extensive </a:t>
            </a:r>
            <a:r>
              <a:rPr dirty="0" sz="900" spc="25" b="1">
                <a:latin typeface="Roboto Bk"/>
                <a:cs typeface="Roboto Bk"/>
              </a:rPr>
              <a:t>data </a:t>
            </a:r>
            <a:r>
              <a:rPr dirty="0" sz="900" spc="15" b="1">
                <a:latin typeface="Roboto Bk"/>
                <a:cs typeface="Roboto Bk"/>
              </a:rPr>
              <a:t>preprocessing, </a:t>
            </a:r>
            <a:r>
              <a:rPr dirty="0" sz="900" spc="20" b="1">
                <a:latin typeface="Roboto Bk"/>
                <a:cs typeface="Roboto Bk"/>
              </a:rPr>
              <a:t> </a:t>
            </a:r>
            <a:r>
              <a:rPr dirty="0" sz="900" spc="50" b="1">
                <a:latin typeface="Roboto Bk"/>
                <a:cs typeface="Roboto Bk"/>
              </a:rPr>
              <a:t>and </a:t>
            </a:r>
            <a:r>
              <a:rPr dirty="0" sz="900" spc="25" b="1">
                <a:latin typeface="Roboto Bk"/>
                <a:cs typeface="Roboto Bk"/>
              </a:rPr>
              <a:t>robust </a:t>
            </a:r>
            <a:r>
              <a:rPr dirty="0" sz="900" spc="35" b="1">
                <a:latin typeface="Roboto Bk"/>
                <a:cs typeface="Roboto Bk"/>
              </a:rPr>
              <a:t>evaluation </a:t>
            </a:r>
            <a:r>
              <a:rPr dirty="0" sz="900" spc="15" b="1">
                <a:latin typeface="Roboto Bk"/>
                <a:cs typeface="Roboto Bk"/>
              </a:rPr>
              <a:t>techniques. </a:t>
            </a:r>
            <a:r>
              <a:rPr dirty="0" sz="900" spc="20" b="1">
                <a:latin typeface="Roboto Bk"/>
                <a:cs typeface="Roboto Bk"/>
              </a:rPr>
              <a:t>Additionally, </a:t>
            </a:r>
            <a:r>
              <a:rPr dirty="0" sz="900" spc="30" b="1">
                <a:latin typeface="Roboto Bk"/>
                <a:cs typeface="Roboto Bk"/>
              </a:rPr>
              <a:t>deploying </a:t>
            </a:r>
            <a:r>
              <a:rPr dirty="0" sz="900" spc="25" b="1">
                <a:latin typeface="Roboto Bk"/>
                <a:cs typeface="Roboto Bk"/>
              </a:rPr>
              <a:t>the </a:t>
            </a:r>
            <a:r>
              <a:rPr dirty="0" sz="900" spc="30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model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50" b="1">
                <a:latin typeface="Roboto Bk"/>
                <a:cs typeface="Roboto Bk"/>
              </a:rPr>
              <a:t>and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integrating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20" b="1">
                <a:latin typeface="Roboto Bk"/>
                <a:cs typeface="Roboto Bk"/>
              </a:rPr>
              <a:t>it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with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50" b="1">
                <a:latin typeface="Roboto Bk"/>
                <a:cs typeface="Roboto Bk"/>
              </a:rPr>
              <a:t>an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25" b="1">
                <a:latin typeface="Roboto Bk"/>
                <a:cs typeface="Roboto Bk"/>
              </a:rPr>
              <a:t>interface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would</a:t>
            </a:r>
            <a:r>
              <a:rPr dirty="0" sz="900" spc="5" b="1">
                <a:latin typeface="Roboto Bk"/>
                <a:cs typeface="Roboto Bk"/>
              </a:rPr>
              <a:t> </a:t>
            </a:r>
            <a:r>
              <a:rPr dirty="0" sz="900" spc="55" b="1">
                <a:latin typeface="Roboto Bk"/>
                <a:cs typeface="Roboto Bk"/>
              </a:rPr>
              <a:t>require</a:t>
            </a:r>
            <a:r>
              <a:rPr dirty="0" sz="900" spc="10" b="1">
                <a:latin typeface="Roboto Bk"/>
                <a:cs typeface="Roboto Bk"/>
              </a:rPr>
              <a:t> </a:t>
            </a:r>
            <a:r>
              <a:rPr dirty="0" sz="900" spc="35" b="1">
                <a:latin typeface="Roboto Bk"/>
                <a:cs typeface="Roboto Bk"/>
              </a:rPr>
              <a:t>additional </a:t>
            </a:r>
            <a:r>
              <a:rPr dirty="0" sz="900" spc="-210" b="1">
                <a:latin typeface="Roboto Bk"/>
                <a:cs typeface="Roboto Bk"/>
              </a:rPr>
              <a:t> </a:t>
            </a:r>
            <a:r>
              <a:rPr dirty="0" sz="900" spc="30" b="1">
                <a:latin typeface="Roboto Bk"/>
                <a:cs typeface="Roboto Bk"/>
              </a:rPr>
              <a:t>development</a:t>
            </a:r>
            <a:r>
              <a:rPr dirty="0" sz="900" b="1">
                <a:latin typeface="Roboto Bk"/>
                <a:cs typeface="Roboto Bk"/>
              </a:rPr>
              <a:t> </a:t>
            </a:r>
            <a:r>
              <a:rPr dirty="0" sz="900" spc="45" b="1">
                <a:latin typeface="Roboto Bk"/>
                <a:cs typeface="Roboto Bk"/>
              </a:rPr>
              <a:t>work.</a:t>
            </a:r>
            <a:endParaRPr sz="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2024-04-01T12:50:51Z</dcterms:created>
  <dcterms:modified xsi:type="dcterms:W3CDTF">2024-04-01T12:50:51Z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2024-04-01T00:00:00Z</vt:filetime>
  </property>
</Properties>
</file>