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8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1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8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72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8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6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12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21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24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4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5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96F6-07E1-4B40-B536-92D43D29D733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D66C-C93E-4A39-8285-9D3D85CC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57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7" y="0"/>
            <a:ext cx="769662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7870" y="543697"/>
            <a:ext cx="174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07Feb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92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Snow_wetness_TerraSAR-X\sa\india_ma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18" y="213294"/>
            <a:ext cx="3017520" cy="2803136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 flipH="1">
            <a:off x="1565188" y="683745"/>
            <a:ext cx="82379" cy="7414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8" name="Picture 8" descr="E:\Snow_Wetness_Modified\post_processing\himachal_pradesh_map_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7957" y="3012226"/>
            <a:ext cx="3838344" cy="347472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16200000" flipH="1">
            <a:off x="640369" y="1703049"/>
            <a:ext cx="3946169" cy="202239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</p:cNvCxnSpPr>
          <p:nvPr/>
        </p:nvCxnSpPr>
        <p:spPr>
          <a:xfrm rot="16200000" flipH="1">
            <a:off x="1050326" y="1239796"/>
            <a:ext cx="3739974" cy="262787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02443" y="4654378"/>
            <a:ext cx="107092" cy="1812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10" name="Picture 10" descr="E:\Snow_Wetness_Modified\post_processing\Study are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6729" y="1046205"/>
            <a:ext cx="3931920" cy="479981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flipV="1">
            <a:off x="4217774" y="1235673"/>
            <a:ext cx="3748218" cy="3410475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rot="16200000" flipH="1">
            <a:off x="5731477" y="3260123"/>
            <a:ext cx="700216" cy="385119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714497" y="321283"/>
            <a:ext cx="8471495" cy="4720273"/>
            <a:chOff x="2714497" y="321283"/>
            <a:chExt cx="8471495" cy="4720273"/>
          </a:xfrm>
        </p:grpSpPr>
        <p:pic>
          <p:nvPicPr>
            <p:cNvPr id="25602" name="Picture 2" descr="E:\Snow_wetness_TerraSAR-X\sa\india_map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497" y="1275974"/>
              <a:ext cx="2926080" cy="2718192"/>
            </a:xfrm>
            <a:prstGeom prst="rect">
              <a:avLst/>
            </a:prstGeom>
            <a:noFill/>
          </p:spPr>
        </p:pic>
        <p:pic>
          <p:nvPicPr>
            <p:cNvPr id="25605" name="Picture 5" descr="E:\Snow_Wetness_Modified\sa_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2123" y="321283"/>
              <a:ext cx="4613869" cy="4709160"/>
            </a:xfrm>
            <a:prstGeom prst="rect">
              <a:avLst/>
            </a:prstGeom>
            <a:noFill/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4002302" y="337751"/>
              <a:ext cx="2579730" cy="14179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3671894" y="2139655"/>
              <a:ext cx="3237715" cy="256608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 flipH="1">
              <a:off x="3970638" y="1738187"/>
              <a:ext cx="82379" cy="741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79" y="0"/>
            <a:ext cx="768664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0908" y="518984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Feb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46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479"/>
          <a:stretch/>
        </p:blipFill>
        <p:spPr>
          <a:xfrm>
            <a:off x="2258998" y="0"/>
            <a:ext cx="756050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6465" y="79907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06 Feb 2013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86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30" y="0"/>
            <a:ext cx="76873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73730" y="403654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 Feb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67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77" y="0"/>
            <a:ext cx="771784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00" y="444843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Feb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53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03" y="0"/>
            <a:ext cx="76775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8400" y="444843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Feb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8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45" y="4446372"/>
            <a:ext cx="2469709" cy="219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23622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Surface Snow Wetness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390002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Volume Snow Wetness Map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495800" y="2743201"/>
            <a:ext cx="3576638" cy="1590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Weightage of surface scattering 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= P</a:t>
            </a:r>
            <a:r>
              <a:rPr lang="en-US" altLang="en-US" sz="1100" b="1" baseline="-25000" dirty="0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/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+P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endParaRPr lang="en-US" altLang="en-US" sz="1100" b="1" baseline="-25000" dirty="0">
              <a:latin typeface="Times New Roman" pitchFamily="18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Weightage of volume scattering 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=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/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+P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endParaRPr lang="en-US" altLang="en-US" sz="1100" b="1" dirty="0">
              <a:latin typeface="Times New Roman" pitchFamily="18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+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=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Effective Snow Wetness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SW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eff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=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* SW</a:t>
            </a:r>
            <a:r>
              <a:rPr lang="en-US" altLang="en-US" sz="1100" b="1" baseline="-25000" dirty="0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+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*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SW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endParaRPr lang="en-US" altLang="en-US" sz="1100" b="1" dirty="0"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Where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Ps &amp;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P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- surface &amp; volume scattering of snow cover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SW</a:t>
            </a:r>
            <a:r>
              <a:rPr lang="en-US" altLang="en-US" sz="1100" b="1" baseline="-25000" dirty="0">
                <a:latin typeface="Calibri" pitchFamily="34" charset="0"/>
                <a:cs typeface="Arial" pitchFamily="34" charset="0"/>
              </a:rPr>
              <a:t>s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&amp; </a:t>
            </a:r>
            <a:r>
              <a:rPr lang="en-US" altLang="en-US" sz="1100" b="1" dirty="0" err="1">
                <a:latin typeface="Calibri" pitchFamily="34" charset="0"/>
                <a:cs typeface="Arial" pitchFamily="34" charset="0"/>
              </a:rPr>
              <a:t>SW</a:t>
            </a:r>
            <a:r>
              <a:rPr lang="en-US" altLang="en-US" sz="1100" b="1" baseline="-25000" dirty="0" err="1">
                <a:latin typeface="Calibri" pitchFamily="34" charset="0"/>
                <a:cs typeface="Arial" pitchFamily="34" charset="0"/>
              </a:rPr>
              <a:t>v</a:t>
            </a:r>
            <a:r>
              <a:rPr lang="en-US" altLang="en-US" sz="1100" b="1" dirty="0">
                <a:latin typeface="Calibri" pitchFamily="34" charset="0"/>
                <a:cs typeface="Arial" pitchFamily="34" charset="0"/>
              </a:rPr>
              <a:t> - surface &amp; Volume snow wetness</a:t>
            </a:r>
            <a:endParaRPr lang="en-US" alt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flipV="1">
            <a:off x="3609976" y="2590800"/>
            <a:ext cx="885825" cy="1371600"/>
          </a:xfrm>
          <a:custGeom>
            <a:avLst/>
            <a:gdLst>
              <a:gd name="G0" fmla="+- 14784 0 0"/>
              <a:gd name="G1" fmla="+- 4579 0 0"/>
              <a:gd name="G2" fmla="+- 12158 0 4579"/>
              <a:gd name="G3" fmla="+- G2 0 4579"/>
              <a:gd name="G4" fmla="*/ G3 32768 32059"/>
              <a:gd name="G5" fmla="*/ G4 1 2"/>
              <a:gd name="G6" fmla="+- 21600 0 14784"/>
              <a:gd name="G7" fmla="*/ G6 4579 6079"/>
              <a:gd name="G8" fmla="+- G7 14784 0"/>
              <a:gd name="T0" fmla="*/ 14784 w 21600"/>
              <a:gd name="T1" fmla="*/ 0 h 21600"/>
              <a:gd name="T2" fmla="*/ 14784 w 21600"/>
              <a:gd name="T3" fmla="*/ 12158 h 21600"/>
              <a:gd name="T4" fmla="*/ 153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84" y="0"/>
                </a:lnTo>
                <a:lnTo>
                  <a:pt x="14784" y="4579"/>
                </a:lnTo>
                <a:lnTo>
                  <a:pt x="12427" y="4579"/>
                </a:lnTo>
                <a:cubicBezTo>
                  <a:pt x="5564" y="4579"/>
                  <a:pt x="0" y="7972"/>
                  <a:pt x="0" y="12158"/>
                </a:cubicBezTo>
                <a:lnTo>
                  <a:pt x="0" y="21600"/>
                </a:lnTo>
                <a:lnTo>
                  <a:pt x="3066" y="21600"/>
                </a:lnTo>
                <a:lnTo>
                  <a:pt x="3066" y="12158"/>
                </a:lnTo>
                <a:cubicBezTo>
                  <a:pt x="3066" y="9629"/>
                  <a:pt x="7257" y="7579"/>
                  <a:pt x="12427" y="7579"/>
                </a:cubicBezTo>
                <a:lnTo>
                  <a:pt x="14784" y="7579"/>
                </a:lnTo>
                <a:lnTo>
                  <a:pt x="14784" y="1215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flipH="1" flipV="1">
            <a:off x="8077200" y="2632076"/>
            <a:ext cx="862012" cy="1482725"/>
          </a:xfrm>
          <a:custGeom>
            <a:avLst/>
            <a:gdLst>
              <a:gd name="G0" fmla="+- 14784 0 0"/>
              <a:gd name="G1" fmla="+- 4579 0 0"/>
              <a:gd name="G2" fmla="+- 12158 0 4579"/>
              <a:gd name="G3" fmla="+- G2 0 4579"/>
              <a:gd name="G4" fmla="*/ G3 32768 32059"/>
              <a:gd name="G5" fmla="*/ G4 1 2"/>
              <a:gd name="G6" fmla="+- 21600 0 14784"/>
              <a:gd name="G7" fmla="*/ G6 4579 6079"/>
              <a:gd name="G8" fmla="+- G7 14784 0"/>
              <a:gd name="T0" fmla="*/ 14784 w 21600"/>
              <a:gd name="T1" fmla="*/ 0 h 21600"/>
              <a:gd name="T2" fmla="*/ 14784 w 21600"/>
              <a:gd name="T3" fmla="*/ 12158 h 21600"/>
              <a:gd name="T4" fmla="*/ 153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84" y="0"/>
                </a:lnTo>
                <a:lnTo>
                  <a:pt x="14784" y="4579"/>
                </a:lnTo>
                <a:lnTo>
                  <a:pt x="12427" y="4579"/>
                </a:lnTo>
                <a:cubicBezTo>
                  <a:pt x="5564" y="4579"/>
                  <a:pt x="0" y="7972"/>
                  <a:pt x="0" y="12158"/>
                </a:cubicBezTo>
                <a:lnTo>
                  <a:pt x="0" y="21600"/>
                </a:lnTo>
                <a:lnTo>
                  <a:pt x="3066" y="21600"/>
                </a:lnTo>
                <a:lnTo>
                  <a:pt x="3066" y="12158"/>
                </a:lnTo>
                <a:cubicBezTo>
                  <a:pt x="3066" y="9629"/>
                  <a:pt x="7257" y="7579"/>
                  <a:pt x="12427" y="7579"/>
                </a:cubicBezTo>
                <a:lnTo>
                  <a:pt x="14784" y="7579"/>
                </a:lnTo>
                <a:lnTo>
                  <a:pt x="14784" y="1215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105526" y="4343401"/>
            <a:ext cx="219075" cy="196850"/>
          </a:xfrm>
          <a:prstGeom prst="downArrow">
            <a:avLst>
              <a:gd name="adj1" fmla="val 50000"/>
              <a:gd name="adj2" fmla="val 31159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9860" y="6593473"/>
            <a:ext cx="231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Effective Snow Wetness Map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253806" y="5207549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2" y="76200"/>
            <a:ext cx="2572613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0"/>
            <a:ext cx="2572613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839" y="4540251"/>
            <a:ext cx="2321036" cy="1920240"/>
          </a:xfrm>
          <a:prstGeom prst="rect">
            <a:avLst/>
          </a:prstGeom>
        </p:spPr>
      </p:pic>
      <p:pic>
        <p:nvPicPr>
          <p:cNvPr id="5121" name="Picture 1" descr="E:\Snow_Wetness_Modified\post_processing\18Feb2014\pl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99714" y="3334672"/>
            <a:ext cx="4023360" cy="3342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98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46724" y="518984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Feb 2012</a:t>
            </a:r>
          </a:p>
          <a:p>
            <a:r>
              <a:rPr lang="en-US" dirty="0" smtClean="0"/>
              <a:t>Shi &amp; </a:t>
            </a:r>
            <a:r>
              <a:rPr lang="en-US" dirty="0" err="1" smtClean="0"/>
              <a:t>Dozzier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79" y="0"/>
            <a:ext cx="768664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28" y="5211204"/>
            <a:ext cx="1876425" cy="1543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96" y="2263310"/>
            <a:ext cx="2469709" cy="219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5574" y="232924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Surface Snow Wetness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266432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Volume Snow Wetness Map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flipV="1">
            <a:off x="3609976" y="2590800"/>
            <a:ext cx="885825" cy="1371600"/>
          </a:xfrm>
          <a:custGeom>
            <a:avLst/>
            <a:gdLst>
              <a:gd name="G0" fmla="+- 14784 0 0"/>
              <a:gd name="G1" fmla="+- 4579 0 0"/>
              <a:gd name="G2" fmla="+- 12158 0 4579"/>
              <a:gd name="G3" fmla="+- G2 0 4579"/>
              <a:gd name="G4" fmla="*/ G3 32768 32059"/>
              <a:gd name="G5" fmla="*/ G4 1 2"/>
              <a:gd name="G6" fmla="+- 21600 0 14784"/>
              <a:gd name="G7" fmla="*/ G6 4579 6079"/>
              <a:gd name="G8" fmla="+- G7 14784 0"/>
              <a:gd name="T0" fmla="*/ 14784 w 21600"/>
              <a:gd name="T1" fmla="*/ 0 h 21600"/>
              <a:gd name="T2" fmla="*/ 14784 w 21600"/>
              <a:gd name="T3" fmla="*/ 12158 h 21600"/>
              <a:gd name="T4" fmla="*/ 153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84" y="0"/>
                </a:lnTo>
                <a:lnTo>
                  <a:pt x="14784" y="4579"/>
                </a:lnTo>
                <a:lnTo>
                  <a:pt x="12427" y="4579"/>
                </a:lnTo>
                <a:cubicBezTo>
                  <a:pt x="5564" y="4579"/>
                  <a:pt x="0" y="7972"/>
                  <a:pt x="0" y="12158"/>
                </a:cubicBezTo>
                <a:lnTo>
                  <a:pt x="0" y="21600"/>
                </a:lnTo>
                <a:lnTo>
                  <a:pt x="3066" y="21600"/>
                </a:lnTo>
                <a:lnTo>
                  <a:pt x="3066" y="12158"/>
                </a:lnTo>
                <a:cubicBezTo>
                  <a:pt x="3066" y="9629"/>
                  <a:pt x="7257" y="7579"/>
                  <a:pt x="12427" y="7579"/>
                </a:cubicBezTo>
                <a:lnTo>
                  <a:pt x="14784" y="7579"/>
                </a:lnTo>
                <a:lnTo>
                  <a:pt x="14784" y="1215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flipH="1" flipV="1">
            <a:off x="7813584" y="2483792"/>
            <a:ext cx="862012" cy="1482725"/>
          </a:xfrm>
          <a:custGeom>
            <a:avLst/>
            <a:gdLst>
              <a:gd name="G0" fmla="+- 14784 0 0"/>
              <a:gd name="G1" fmla="+- 4579 0 0"/>
              <a:gd name="G2" fmla="+- 12158 0 4579"/>
              <a:gd name="G3" fmla="+- G2 0 4579"/>
              <a:gd name="G4" fmla="*/ G3 32768 32059"/>
              <a:gd name="G5" fmla="*/ G4 1 2"/>
              <a:gd name="G6" fmla="+- 21600 0 14784"/>
              <a:gd name="G7" fmla="*/ G6 4579 6079"/>
              <a:gd name="G8" fmla="+- G7 14784 0"/>
              <a:gd name="T0" fmla="*/ 14784 w 21600"/>
              <a:gd name="T1" fmla="*/ 0 h 21600"/>
              <a:gd name="T2" fmla="*/ 14784 w 21600"/>
              <a:gd name="T3" fmla="*/ 12158 h 21600"/>
              <a:gd name="T4" fmla="*/ 153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84" y="0"/>
                </a:lnTo>
                <a:lnTo>
                  <a:pt x="14784" y="4579"/>
                </a:lnTo>
                <a:lnTo>
                  <a:pt x="12427" y="4579"/>
                </a:lnTo>
                <a:cubicBezTo>
                  <a:pt x="5564" y="4579"/>
                  <a:pt x="0" y="7972"/>
                  <a:pt x="0" y="12158"/>
                </a:cubicBezTo>
                <a:lnTo>
                  <a:pt x="0" y="21600"/>
                </a:lnTo>
                <a:lnTo>
                  <a:pt x="3066" y="21600"/>
                </a:lnTo>
                <a:lnTo>
                  <a:pt x="3066" y="12158"/>
                </a:lnTo>
                <a:cubicBezTo>
                  <a:pt x="3066" y="9629"/>
                  <a:pt x="7257" y="7579"/>
                  <a:pt x="12427" y="7579"/>
                </a:cubicBezTo>
                <a:lnTo>
                  <a:pt x="14784" y="7579"/>
                </a:lnTo>
                <a:lnTo>
                  <a:pt x="14784" y="1215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6379" y="4443398"/>
            <a:ext cx="231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Effective Snow Wetness Map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76" y="4846320"/>
            <a:ext cx="3047994" cy="201168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6089049" y="3164565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2" y="76200"/>
            <a:ext cx="2572613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0"/>
            <a:ext cx="2572613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996" y="619041"/>
            <a:ext cx="1701236" cy="14074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98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99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IIT Bombay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</dc:creator>
  <cp:lastModifiedBy>Farjana</cp:lastModifiedBy>
  <cp:revision>34</cp:revision>
  <dcterms:created xsi:type="dcterms:W3CDTF">2014-08-18T06:35:45Z</dcterms:created>
  <dcterms:modified xsi:type="dcterms:W3CDTF">2014-10-27T17:58:44Z</dcterms:modified>
</cp:coreProperties>
</file>