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0" r:id="rId5"/>
    <p:sldId id="259" r:id="rId6"/>
    <p:sldId id="260" r:id="rId7"/>
    <p:sldId id="265" r:id="rId8"/>
    <p:sldId id="266" r:id="rId9"/>
    <p:sldId id="267" r:id="rId10"/>
    <p:sldId id="268" r:id="rId11"/>
    <p:sldId id="269" r:id="rId12"/>
    <p:sldId id="261" r:id="rId13"/>
    <p:sldId id="262" r:id="rId14"/>
    <p:sldId id="263"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8" d="100"/>
          <a:sy n="98" d="100"/>
        </p:scale>
        <p:origin x="1018" y="-2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FF6BA-6B1B-4915-817B-4F418E93CADE}" type="doc">
      <dgm:prSet loTypeId="urn:microsoft.com/office/officeart/2005/8/layout/process5" loCatId="process" qsTypeId="urn:microsoft.com/office/officeart/2005/8/quickstyle/simple4" qsCatId="simple" csTypeId="urn:microsoft.com/office/officeart/2005/8/colors/colorful5" csCatId="colorful"/>
      <dgm:spPr/>
      <dgm:t>
        <a:bodyPr/>
        <a:lstStyle/>
        <a:p>
          <a:endParaRPr lang="en-US"/>
        </a:p>
      </dgm:t>
    </dgm:pt>
    <dgm:pt modelId="{1929CCDC-844A-4769-8A6D-63E52D0B740E}">
      <dgm:prSet/>
      <dgm:spPr/>
      <dgm:t>
        <a:bodyPr/>
        <a:lstStyle/>
        <a:p>
          <a:r>
            <a:rPr lang="en-US"/>
            <a:t>1. Data Collection: Gathered course ratings, difficulty levels, and certificate types.</a:t>
          </a:r>
        </a:p>
      </dgm:t>
    </dgm:pt>
    <dgm:pt modelId="{244C5290-B858-42BB-ADAD-A5E573996E29}" type="parTrans" cxnId="{DE6B276B-C50A-491A-8B3C-EC6CE565CF5E}">
      <dgm:prSet/>
      <dgm:spPr/>
      <dgm:t>
        <a:bodyPr/>
        <a:lstStyle/>
        <a:p>
          <a:endParaRPr lang="en-US"/>
        </a:p>
      </dgm:t>
    </dgm:pt>
    <dgm:pt modelId="{B7BCDC69-BA85-436B-98EA-8EC67D5F7E29}" type="sibTrans" cxnId="{DE6B276B-C50A-491A-8B3C-EC6CE565CF5E}">
      <dgm:prSet/>
      <dgm:spPr/>
      <dgm:t>
        <a:bodyPr/>
        <a:lstStyle/>
        <a:p>
          <a:endParaRPr lang="en-US"/>
        </a:p>
      </dgm:t>
    </dgm:pt>
    <dgm:pt modelId="{2092D210-BD34-4226-9D32-512E770BA6F9}">
      <dgm:prSet/>
      <dgm:spPr/>
      <dgm:t>
        <a:bodyPr/>
        <a:lstStyle/>
        <a:p>
          <a:r>
            <a:rPr lang="en-US"/>
            <a:t>2. Data Cleaning: Checked for accuracy, removed missing values and outliers.</a:t>
          </a:r>
        </a:p>
      </dgm:t>
    </dgm:pt>
    <dgm:pt modelId="{7E748A84-BCBE-4678-ADA5-443C06C23B27}" type="parTrans" cxnId="{0B711F33-F12C-454C-AD6F-1274E5770D4E}">
      <dgm:prSet/>
      <dgm:spPr/>
      <dgm:t>
        <a:bodyPr/>
        <a:lstStyle/>
        <a:p>
          <a:endParaRPr lang="en-US"/>
        </a:p>
      </dgm:t>
    </dgm:pt>
    <dgm:pt modelId="{CC6E2C6C-F2F2-46C0-B39A-8AE7BB06AD52}" type="sibTrans" cxnId="{0B711F33-F12C-454C-AD6F-1274E5770D4E}">
      <dgm:prSet/>
      <dgm:spPr/>
      <dgm:t>
        <a:bodyPr/>
        <a:lstStyle/>
        <a:p>
          <a:endParaRPr lang="en-US"/>
        </a:p>
      </dgm:t>
    </dgm:pt>
    <dgm:pt modelId="{9DBED86F-57BD-4F34-843C-E240E85A13B6}">
      <dgm:prSet/>
      <dgm:spPr/>
      <dgm:t>
        <a:bodyPr/>
        <a:lstStyle/>
        <a:p>
          <a:r>
            <a:rPr lang="en-US"/>
            <a:t>3. Exploratory Data Analysis (EDA): Used histograms, boxplots, and statistics.</a:t>
          </a:r>
        </a:p>
      </dgm:t>
    </dgm:pt>
    <dgm:pt modelId="{0EDBE11F-E304-431E-B325-CE4070DE4832}" type="parTrans" cxnId="{7480B819-0545-4FAD-BC24-3D8FFB15737D}">
      <dgm:prSet/>
      <dgm:spPr/>
      <dgm:t>
        <a:bodyPr/>
        <a:lstStyle/>
        <a:p>
          <a:endParaRPr lang="en-US"/>
        </a:p>
      </dgm:t>
    </dgm:pt>
    <dgm:pt modelId="{224C3333-FC4C-4CBC-9593-816440F6D19B}" type="sibTrans" cxnId="{7480B819-0545-4FAD-BC24-3D8FFB15737D}">
      <dgm:prSet/>
      <dgm:spPr/>
      <dgm:t>
        <a:bodyPr/>
        <a:lstStyle/>
        <a:p>
          <a:endParaRPr lang="en-US"/>
        </a:p>
      </dgm:t>
    </dgm:pt>
    <dgm:pt modelId="{29905753-3210-4D3C-9A52-92B993A8CAF0}">
      <dgm:prSet/>
      <dgm:spPr/>
      <dgm:t>
        <a:bodyPr/>
        <a:lstStyle/>
        <a:p>
          <a:r>
            <a:rPr lang="en-US"/>
            <a:t>4. Identified trends in student ratings.</a:t>
          </a:r>
        </a:p>
      </dgm:t>
    </dgm:pt>
    <dgm:pt modelId="{6DED0603-CC53-4D8C-9A8E-EBCAA9B21F86}" type="parTrans" cxnId="{4124F830-0B50-4B86-874A-B3D6027C8607}">
      <dgm:prSet/>
      <dgm:spPr/>
      <dgm:t>
        <a:bodyPr/>
        <a:lstStyle/>
        <a:p>
          <a:endParaRPr lang="en-US"/>
        </a:p>
      </dgm:t>
    </dgm:pt>
    <dgm:pt modelId="{0CACDDDF-5C89-4DA0-908D-D0413A4CF0DD}" type="sibTrans" cxnId="{4124F830-0B50-4B86-874A-B3D6027C8607}">
      <dgm:prSet/>
      <dgm:spPr/>
      <dgm:t>
        <a:bodyPr/>
        <a:lstStyle/>
        <a:p>
          <a:endParaRPr lang="en-US"/>
        </a:p>
      </dgm:t>
    </dgm:pt>
    <dgm:pt modelId="{ED26F29B-8BFC-4440-8E06-80A4E923C1A1}">
      <dgm:prSet/>
      <dgm:spPr/>
      <dgm:t>
        <a:bodyPr/>
        <a:lstStyle/>
        <a:p>
          <a:r>
            <a:rPr lang="en-US"/>
            <a:t>5. Derived insights and recommendations.</a:t>
          </a:r>
        </a:p>
      </dgm:t>
    </dgm:pt>
    <dgm:pt modelId="{C46DB454-3951-4942-9109-2D0BF4547246}" type="parTrans" cxnId="{14E7DDF6-DEF9-455D-B928-5329FD1D9C5C}">
      <dgm:prSet/>
      <dgm:spPr/>
      <dgm:t>
        <a:bodyPr/>
        <a:lstStyle/>
        <a:p>
          <a:endParaRPr lang="en-US"/>
        </a:p>
      </dgm:t>
    </dgm:pt>
    <dgm:pt modelId="{84A55873-8B84-4F85-9282-FD064E6777A7}" type="sibTrans" cxnId="{14E7DDF6-DEF9-455D-B928-5329FD1D9C5C}">
      <dgm:prSet/>
      <dgm:spPr/>
      <dgm:t>
        <a:bodyPr/>
        <a:lstStyle/>
        <a:p>
          <a:endParaRPr lang="en-US"/>
        </a:p>
      </dgm:t>
    </dgm:pt>
    <dgm:pt modelId="{E16E7729-ABA1-4318-A537-D22061845428}" type="pres">
      <dgm:prSet presAssocID="{825FF6BA-6B1B-4915-817B-4F418E93CADE}" presName="diagram" presStyleCnt="0">
        <dgm:presLayoutVars>
          <dgm:dir/>
          <dgm:resizeHandles val="exact"/>
        </dgm:presLayoutVars>
      </dgm:prSet>
      <dgm:spPr/>
    </dgm:pt>
    <dgm:pt modelId="{E0B83028-4150-47A6-A1AC-B1C5E959BD27}" type="pres">
      <dgm:prSet presAssocID="{1929CCDC-844A-4769-8A6D-63E52D0B740E}" presName="node" presStyleLbl="node1" presStyleIdx="0" presStyleCnt="5">
        <dgm:presLayoutVars>
          <dgm:bulletEnabled val="1"/>
        </dgm:presLayoutVars>
      </dgm:prSet>
      <dgm:spPr/>
    </dgm:pt>
    <dgm:pt modelId="{E6FB12FA-CCD2-44BC-8E3E-FE640FE9FF30}" type="pres">
      <dgm:prSet presAssocID="{B7BCDC69-BA85-436B-98EA-8EC67D5F7E29}" presName="sibTrans" presStyleLbl="sibTrans2D1" presStyleIdx="0" presStyleCnt="4"/>
      <dgm:spPr/>
    </dgm:pt>
    <dgm:pt modelId="{00B39004-004F-4AF8-94A5-20A8E49E739F}" type="pres">
      <dgm:prSet presAssocID="{B7BCDC69-BA85-436B-98EA-8EC67D5F7E29}" presName="connectorText" presStyleLbl="sibTrans2D1" presStyleIdx="0" presStyleCnt="4"/>
      <dgm:spPr/>
    </dgm:pt>
    <dgm:pt modelId="{2F176E9F-61DF-4F62-9A49-E556F6ADFC71}" type="pres">
      <dgm:prSet presAssocID="{2092D210-BD34-4226-9D32-512E770BA6F9}" presName="node" presStyleLbl="node1" presStyleIdx="1" presStyleCnt="5">
        <dgm:presLayoutVars>
          <dgm:bulletEnabled val="1"/>
        </dgm:presLayoutVars>
      </dgm:prSet>
      <dgm:spPr/>
    </dgm:pt>
    <dgm:pt modelId="{8BDE2CBC-6080-48C5-AEF7-C6A2DF74FF32}" type="pres">
      <dgm:prSet presAssocID="{CC6E2C6C-F2F2-46C0-B39A-8AE7BB06AD52}" presName="sibTrans" presStyleLbl="sibTrans2D1" presStyleIdx="1" presStyleCnt="4"/>
      <dgm:spPr/>
    </dgm:pt>
    <dgm:pt modelId="{7BCC1174-6F45-4560-B55A-547D7EBC2A88}" type="pres">
      <dgm:prSet presAssocID="{CC6E2C6C-F2F2-46C0-B39A-8AE7BB06AD52}" presName="connectorText" presStyleLbl="sibTrans2D1" presStyleIdx="1" presStyleCnt="4"/>
      <dgm:spPr/>
    </dgm:pt>
    <dgm:pt modelId="{33040651-92AA-410F-87D4-A575A4ED445D}" type="pres">
      <dgm:prSet presAssocID="{9DBED86F-57BD-4F34-843C-E240E85A13B6}" presName="node" presStyleLbl="node1" presStyleIdx="2" presStyleCnt="5">
        <dgm:presLayoutVars>
          <dgm:bulletEnabled val="1"/>
        </dgm:presLayoutVars>
      </dgm:prSet>
      <dgm:spPr/>
    </dgm:pt>
    <dgm:pt modelId="{0F7E3A66-45C7-4869-AD60-6AD41B98F0C9}" type="pres">
      <dgm:prSet presAssocID="{224C3333-FC4C-4CBC-9593-816440F6D19B}" presName="sibTrans" presStyleLbl="sibTrans2D1" presStyleIdx="2" presStyleCnt="4"/>
      <dgm:spPr/>
    </dgm:pt>
    <dgm:pt modelId="{DB4B1EE1-67E1-4CF3-9E76-74F6FD333DF5}" type="pres">
      <dgm:prSet presAssocID="{224C3333-FC4C-4CBC-9593-816440F6D19B}" presName="connectorText" presStyleLbl="sibTrans2D1" presStyleIdx="2" presStyleCnt="4"/>
      <dgm:spPr/>
    </dgm:pt>
    <dgm:pt modelId="{A49F6067-7762-4302-A63F-3B33E874C5AE}" type="pres">
      <dgm:prSet presAssocID="{29905753-3210-4D3C-9A52-92B993A8CAF0}" presName="node" presStyleLbl="node1" presStyleIdx="3" presStyleCnt="5">
        <dgm:presLayoutVars>
          <dgm:bulletEnabled val="1"/>
        </dgm:presLayoutVars>
      </dgm:prSet>
      <dgm:spPr/>
    </dgm:pt>
    <dgm:pt modelId="{FC7E7972-14F9-4686-9CD9-758D378BEAB0}" type="pres">
      <dgm:prSet presAssocID="{0CACDDDF-5C89-4DA0-908D-D0413A4CF0DD}" presName="sibTrans" presStyleLbl="sibTrans2D1" presStyleIdx="3" presStyleCnt="4"/>
      <dgm:spPr/>
    </dgm:pt>
    <dgm:pt modelId="{1BC95224-7DB4-4CA8-952A-59B0EEAB2AC4}" type="pres">
      <dgm:prSet presAssocID="{0CACDDDF-5C89-4DA0-908D-D0413A4CF0DD}" presName="connectorText" presStyleLbl="sibTrans2D1" presStyleIdx="3" presStyleCnt="4"/>
      <dgm:spPr/>
    </dgm:pt>
    <dgm:pt modelId="{87DC32D1-C8BC-4ABB-8B26-FE1AD4DCA123}" type="pres">
      <dgm:prSet presAssocID="{ED26F29B-8BFC-4440-8E06-80A4E923C1A1}" presName="node" presStyleLbl="node1" presStyleIdx="4" presStyleCnt="5">
        <dgm:presLayoutVars>
          <dgm:bulletEnabled val="1"/>
        </dgm:presLayoutVars>
      </dgm:prSet>
      <dgm:spPr/>
    </dgm:pt>
  </dgm:ptLst>
  <dgm:cxnLst>
    <dgm:cxn modelId="{9DA09905-4E88-4CAE-9377-C266BA005C03}" type="presOf" srcId="{0CACDDDF-5C89-4DA0-908D-D0413A4CF0DD}" destId="{1BC95224-7DB4-4CA8-952A-59B0EEAB2AC4}" srcOrd="1" destOrd="0" presId="urn:microsoft.com/office/officeart/2005/8/layout/process5"/>
    <dgm:cxn modelId="{7480B819-0545-4FAD-BC24-3D8FFB15737D}" srcId="{825FF6BA-6B1B-4915-817B-4F418E93CADE}" destId="{9DBED86F-57BD-4F34-843C-E240E85A13B6}" srcOrd="2" destOrd="0" parTransId="{0EDBE11F-E304-431E-B325-CE4070DE4832}" sibTransId="{224C3333-FC4C-4CBC-9593-816440F6D19B}"/>
    <dgm:cxn modelId="{4124F830-0B50-4B86-874A-B3D6027C8607}" srcId="{825FF6BA-6B1B-4915-817B-4F418E93CADE}" destId="{29905753-3210-4D3C-9A52-92B993A8CAF0}" srcOrd="3" destOrd="0" parTransId="{6DED0603-CC53-4D8C-9A8E-EBCAA9B21F86}" sibTransId="{0CACDDDF-5C89-4DA0-908D-D0413A4CF0DD}"/>
    <dgm:cxn modelId="{0B711F33-F12C-454C-AD6F-1274E5770D4E}" srcId="{825FF6BA-6B1B-4915-817B-4F418E93CADE}" destId="{2092D210-BD34-4226-9D32-512E770BA6F9}" srcOrd="1" destOrd="0" parTransId="{7E748A84-BCBE-4678-ADA5-443C06C23B27}" sibTransId="{CC6E2C6C-F2F2-46C0-B39A-8AE7BB06AD52}"/>
    <dgm:cxn modelId="{37823F66-95F7-4980-9525-24D2C9261A6F}" type="presOf" srcId="{ED26F29B-8BFC-4440-8E06-80A4E923C1A1}" destId="{87DC32D1-C8BC-4ABB-8B26-FE1AD4DCA123}" srcOrd="0" destOrd="0" presId="urn:microsoft.com/office/officeart/2005/8/layout/process5"/>
    <dgm:cxn modelId="{C1B1C467-36B8-4632-B7E5-61990575D4B7}" type="presOf" srcId="{224C3333-FC4C-4CBC-9593-816440F6D19B}" destId="{DB4B1EE1-67E1-4CF3-9E76-74F6FD333DF5}" srcOrd="1" destOrd="0" presId="urn:microsoft.com/office/officeart/2005/8/layout/process5"/>
    <dgm:cxn modelId="{DE6B276B-C50A-491A-8B3C-EC6CE565CF5E}" srcId="{825FF6BA-6B1B-4915-817B-4F418E93CADE}" destId="{1929CCDC-844A-4769-8A6D-63E52D0B740E}" srcOrd="0" destOrd="0" parTransId="{244C5290-B858-42BB-ADAD-A5E573996E29}" sibTransId="{B7BCDC69-BA85-436B-98EA-8EC67D5F7E29}"/>
    <dgm:cxn modelId="{49B84071-87A7-48DE-8450-E6C8EA5ADFCE}" type="presOf" srcId="{0CACDDDF-5C89-4DA0-908D-D0413A4CF0DD}" destId="{FC7E7972-14F9-4686-9CD9-758D378BEAB0}" srcOrd="0" destOrd="0" presId="urn:microsoft.com/office/officeart/2005/8/layout/process5"/>
    <dgm:cxn modelId="{8149185A-E8FF-489C-9298-8E7D61351012}" type="presOf" srcId="{CC6E2C6C-F2F2-46C0-B39A-8AE7BB06AD52}" destId="{8BDE2CBC-6080-48C5-AEF7-C6A2DF74FF32}" srcOrd="0" destOrd="0" presId="urn:microsoft.com/office/officeart/2005/8/layout/process5"/>
    <dgm:cxn modelId="{2D87F486-7242-4827-A85F-91DEDA6D48AC}" type="presOf" srcId="{224C3333-FC4C-4CBC-9593-816440F6D19B}" destId="{0F7E3A66-45C7-4869-AD60-6AD41B98F0C9}" srcOrd="0" destOrd="0" presId="urn:microsoft.com/office/officeart/2005/8/layout/process5"/>
    <dgm:cxn modelId="{5DDE7A89-49F7-415A-9AE8-87F0971D5D7D}" type="presOf" srcId="{CC6E2C6C-F2F2-46C0-B39A-8AE7BB06AD52}" destId="{7BCC1174-6F45-4560-B55A-547D7EBC2A88}" srcOrd="1" destOrd="0" presId="urn:microsoft.com/office/officeart/2005/8/layout/process5"/>
    <dgm:cxn modelId="{4B71148D-1E12-460C-AB3F-0EFBA30B9A7A}" type="presOf" srcId="{1929CCDC-844A-4769-8A6D-63E52D0B740E}" destId="{E0B83028-4150-47A6-A1AC-B1C5E959BD27}" srcOrd="0" destOrd="0" presId="urn:microsoft.com/office/officeart/2005/8/layout/process5"/>
    <dgm:cxn modelId="{EB6BDAB9-7973-4A02-A409-8B772C0F7709}" type="presOf" srcId="{29905753-3210-4D3C-9A52-92B993A8CAF0}" destId="{A49F6067-7762-4302-A63F-3B33E874C5AE}" srcOrd="0" destOrd="0" presId="urn:microsoft.com/office/officeart/2005/8/layout/process5"/>
    <dgm:cxn modelId="{BB7C27BF-93F5-4AB7-BE9D-B79353CC304D}" type="presOf" srcId="{825FF6BA-6B1B-4915-817B-4F418E93CADE}" destId="{E16E7729-ABA1-4318-A537-D22061845428}" srcOrd="0" destOrd="0" presId="urn:microsoft.com/office/officeart/2005/8/layout/process5"/>
    <dgm:cxn modelId="{C6AC34C8-DB6D-4B90-B498-8C647B4C18EA}" type="presOf" srcId="{9DBED86F-57BD-4F34-843C-E240E85A13B6}" destId="{33040651-92AA-410F-87D4-A575A4ED445D}" srcOrd="0" destOrd="0" presId="urn:microsoft.com/office/officeart/2005/8/layout/process5"/>
    <dgm:cxn modelId="{1F05A3D3-A2F4-42F1-A23C-9B68EB71AE63}" type="presOf" srcId="{B7BCDC69-BA85-436B-98EA-8EC67D5F7E29}" destId="{E6FB12FA-CCD2-44BC-8E3E-FE640FE9FF30}" srcOrd="0" destOrd="0" presId="urn:microsoft.com/office/officeart/2005/8/layout/process5"/>
    <dgm:cxn modelId="{29A99ED5-FBEF-4134-B022-132622865F36}" type="presOf" srcId="{2092D210-BD34-4226-9D32-512E770BA6F9}" destId="{2F176E9F-61DF-4F62-9A49-E556F6ADFC71}" srcOrd="0" destOrd="0" presId="urn:microsoft.com/office/officeart/2005/8/layout/process5"/>
    <dgm:cxn modelId="{CE29A1E9-1988-4867-922B-58A9E5A58971}" type="presOf" srcId="{B7BCDC69-BA85-436B-98EA-8EC67D5F7E29}" destId="{00B39004-004F-4AF8-94A5-20A8E49E739F}" srcOrd="1" destOrd="0" presId="urn:microsoft.com/office/officeart/2005/8/layout/process5"/>
    <dgm:cxn modelId="{14E7DDF6-DEF9-455D-B928-5329FD1D9C5C}" srcId="{825FF6BA-6B1B-4915-817B-4F418E93CADE}" destId="{ED26F29B-8BFC-4440-8E06-80A4E923C1A1}" srcOrd="4" destOrd="0" parTransId="{C46DB454-3951-4942-9109-2D0BF4547246}" sibTransId="{84A55873-8B84-4F85-9282-FD064E6777A7}"/>
    <dgm:cxn modelId="{8C0C0CE4-FD84-490D-9D8C-7A3236C2D71C}" type="presParOf" srcId="{E16E7729-ABA1-4318-A537-D22061845428}" destId="{E0B83028-4150-47A6-A1AC-B1C5E959BD27}" srcOrd="0" destOrd="0" presId="urn:microsoft.com/office/officeart/2005/8/layout/process5"/>
    <dgm:cxn modelId="{CE66D1C7-8308-448B-BB3C-AD2B3C5D6938}" type="presParOf" srcId="{E16E7729-ABA1-4318-A537-D22061845428}" destId="{E6FB12FA-CCD2-44BC-8E3E-FE640FE9FF30}" srcOrd="1" destOrd="0" presId="urn:microsoft.com/office/officeart/2005/8/layout/process5"/>
    <dgm:cxn modelId="{74874776-5FC4-4AB9-86D8-14FEA1A9E361}" type="presParOf" srcId="{E6FB12FA-CCD2-44BC-8E3E-FE640FE9FF30}" destId="{00B39004-004F-4AF8-94A5-20A8E49E739F}" srcOrd="0" destOrd="0" presId="urn:microsoft.com/office/officeart/2005/8/layout/process5"/>
    <dgm:cxn modelId="{373648B1-C51B-4691-AE7D-105BC2C3A00F}" type="presParOf" srcId="{E16E7729-ABA1-4318-A537-D22061845428}" destId="{2F176E9F-61DF-4F62-9A49-E556F6ADFC71}" srcOrd="2" destOrd="0" presId="urn:microsoft.com/office/officeart/2005/8/layout/process5"/>
    <dgm:cxn modelId="{23F3A781-AADD-4921-B59A-9E8666F9DB08}" type="presParOf" srcId="{E16E7729-ABA1-4318-A537-D22061845428}" destId="{8BDE2CBC-6080-48C5-AEF7-C6A2DF74FF32}" srcOrd="3" destOrd="0" presId="urn:microsoft.com/office/officeart/2005/8/layout/process5"/>
    <dgm:cxn modelId="{3004C5C3-5498-43A9-9AC8-CB45DCAC8A23}" type="presParOf" srcId="{8BDE2CBC-6080-48C5-AEF7-C6A2DF74FF32}" destId="{7BCC1174-6F45-4560-B55A-547D7EBC2A88}" srcOrd="0" destOrd="0" presId="urn:microsoft.com/office/officeart/2005/8/layout/process5"/>
    <dgm:cxn modelId="{16FB86FB-02A4-4554-BA1C-A36E92F1B966}" type="presParOf" srcId="{E16E7729-ABA1-4318-A537-D22061845428}" destId="{33040651-92AA-410F-87D4-A575A4ED445D}" srcOrd="4" destOrd="0" presId="urn:microsoft.com/office/officeart/2005/8/layout/process5"/>
    <dgm:cxn modelId="{FD6887D3-B06B-4F0A-ADFB-D6B61D28ABC8}" type="presParOf" srcId="{E16E7729-ABA1-4318-A537-D22061845428}" destId="{0F7E3A66-45C7-4869-AD60-6AD41B98F0C9}" srcOrd="5" destOrd="0" presId="urn:microsoft.com/office/officeart/2005/8/layout/process5"/>
    <dgm:cxn modelId="{0D72774A-F173-401E-9303-AEA531DF86EC}" type="presParOf" srcId="{0F7E3A66-45C7-4869-AD60-6AD41B98F0C9}" destId="{DB4B1EE1-67E1-4CF3-9E76-74F6FD333DF5}" srcOrd="0" destOrd="0" presId="urn:microsoft.com/office/officeart/2005/8/layout/process5"/>
    <dgm:cxn modelId="{209D9D12-C23A-4D95-8ED6-8F1B78C9FD03}" type="presParOf" srcId="{E16E7729-ABA1-4318-A537-D22061845428}" destId="{A49F6067-7762-4302-A63F-3B33E874C5AE}" srcOrd="6" destOrd="0" presId="urn:microsoft.com/office/officeart/2005/8/layout/process5"/>
    <dgm:cxn modelId="{73578AD7-1AEF-4187-A3B9-48206593BA2F}" type="presParOf" srcId="{E16E7729-ABA1-4318-A537-D22061845428}" destId="{FC7E7972-14F9-4686-9CD9-758D378BEAB0}" srcOrd="7" destOrd="0" presId="urn:microsoft.com/office/officeart/2005/8/layout/process5"/>
    <dgm:cxn modelId="{FBC58F50-C3BE-4C14-85DD-BF1B52E744A4}" type="presParOf" srcId="{FC7E7972-14F9-4686-9CD9-758D378BEAB0}" destId="{1BC95224-7DB4-4CA8-952A-59B0EEAB2AC4}" srcOrd="0" destOrd="0" presId="urn:microsoft.com/office/officeart/2005/8/layout/process5"/>
    <dgm:cxn modelId="{86D4196D-EC65-4078-B436-3E501A6F2466}" type="presParOf" srcId="{E16E7729-ABA1-4318-A537-D22061845428}" destId="{87DC32D1-C8BC-4ABB-8B26-FE1AD4DCA123}"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B1E03F-C340-4B93-B366-C72B110AA4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824AA18-1EB3-43CF-B015-060918B9DBE8}">
      <dgm:prSet/>
      <dgm:spPr/>
      <dgm:t>
        <a:bodyPr/>
        <a:lstStyle/>
        <a:p>
          <a:r>
            <a:rPr lang="en-US"/>
            <a:t>- Easier courses (Beginner, Mixed) receive higher ratings.</a:t>
          </a:r>
        </a:p>
      </dgm:t>
    </dgm:pt>
    <dgm:pt modelId="{60A62827-B14D-487E-A707-07BE72456C6A}" type="parTrans" cxnId="{C672464A-43D2-47F2-830F-CE86C1A5707B}">
      <dgm:prSet/>
      <dgm:spPr/>
      <dgm:t>
        <a:bodyPr/>
        <a:lstStyle/>
        <a:p>
          <a:endParaRPr lang="en-US"/>
        </a:p>
      </dgm:t>
    </dgm:pt>
    <dgm:pt modelId="{D81C0FD3-604A-4336-862D-9455B353405A}" type="sibTrans" cxnId="{C672464A-43D2-47F2-830F-CE86C1A5707B}">
      <dgm:prSet/>
      <dgm:spPr/>
      <dgm:t>
        <a:bodyPr/>
        <a:lstStyle/>
        <a:p>
          <a:endParaRPr lang="en-US"/>
        </a:p>
      </dgm:t>
    </dgm:pt>
    <dgm:pt modelId="{6D636206-2B7D-40C2-84C7-89B82F877FA8}">
      <dgm:prSet/>
      <dgm:spPr/>
      <dgm:t>
        <a:bodyPr/>
        <a:lstStyle/>
        <a:p>
          <a:r>
            <a:rPr lang="en-US"/>
            <a:t>- 'COURSE' and 'PROFESSIONAL CERTIFICATE' rated higher than 'SPECIALIZATION'.</a:t>
          </a:r>
        </a:p>
      </dgm:t>
    </dgm:pt>
    <dgm:pt modelId="{63629438-3B88-4ED1-AA14-41FF1B188E87}" type="parTrans" cxnId="{0289F245-8157-4BA6-8984-F2863DF4AD5B}">
      <dgm:prSet/>
      <dgm:spPr/>
      <dgm:t>
        <a:bodyPr/>
        <a:lstStyle/>
        <a:p>
          <a:endParaRPr lang="en-US"/>
        </a:p>
      </dgm:t>
    </dgm:pt>
    <dgm:pt modelId="{20AA6D84-2C93-4CE7-9669-C9C7DAD7A61B}" type="sibTrans" cxnId="{0289F245-8157-4BA6-8984-F2863DF4AD5B}">
      <dgm:prSet/>
      <dgm:spPr/>
      <dgm:t>
        <a:bodyPr/>
        <a:lstStyle/>
        <a:p>
          <a:endParaRPr lang="en-US"/>
        </a:p>
      </dgm:t>
    </dgm:pt>
    <dgm:pt modelId="{1D511448-FF3D-4693-8DD4-85CAF335CB39}">
      <dgm:prSet/>
      <dgm:spPr/>
      <dgm:t>
        <a:bodyPr/>
        <a:lstStyle/>
        <a:p>
          <a:r>
            <a:rPr lang="en-US"/>
            <a:t>- Advanced courses show greater variability in ratings.</a:t>
          </a:r>
        </a:p>
      </dgm:t>
    </dgm:pt>
    <dgm:pt modelId="{059595D4-1033-4989-9FC6-BC8A6180965C}" type="parTrans" cxnId="{5870A9D5-F375-47A0-A3DC-C6E7498AED87}">
      <dgm:prSet/>
      <dgm:spPr/>
      <dgm:t>
        <a:bodyPr/>
        <a:lstStyle/>
        <a:p>
          <a:endParaRPr lang="en-US"/>
        </a:p>
      </dgm:t>
    </dgm:pt>
    <dgm:pt modelId="{617A7926-BC27-49CA-AEE7-990CF1E106BA}" type="sibTrans" cxnId="{5870A9D5-F375-47A0-A3DC-C6E7498AED87}">
      <dgm:prSet/>
      <dgm:spPr/>
      <dgm:t>
        <a:bodyPr/>
        <a:lstStyle/>
        <a:p>
          <a:endParaRPr lang="en-US"/>
        </a:p>
      </dgm:t>
    </dgm:pt>
    <dgm:pt modelId="{A4ED884E-11CA-48F0-BDEE-CF86BA118693}" type="pres">
      <dgm:prSet presAssocID="{A9B1E03F-C340-4B93-B366-C72B110AA431}" presName="root" presStyleCnt="0">
        <dgm:presLayoutVars>
          <dgm:dir/>
          <dgm:resizeHandles val="exact"/>
        </dgm:presLayoutVars>
      </dgm:prSet>
      <dgm:spPr/>
    </dgm:pt>
    <dgm:pt modelId="{9393A71F-0E6F-485F-96CA-9DF850BD5F22}" type="pres">
      <dgm:prSet presAssocID="{E824AA18-1EB3-43CF-B015-060918B9DBE8}" presName="compNode" presStyleCnt="0"/>
      <dgm:spPr/>
    </dgm:pt>
    <dgm:pt modelId="{5D136BC6-1302-480B-A857-7F5E72899858}" type="pres">
      <dgm:prSet presAssocID="{E824AA18-1EB3-43CF-B015-060918B9DBE8}" presName="bgRect" presStyleLbl="bgShp" presStyleIdx="0" presStyleCnt="3"/>
      <dgm:spPr/>
    </dgm:pt>
    <dgm:pt modelId="{4E6E039F-3B06-46E0-AAB0-D408045D4640}" type="pres">
      <dgm:prSet presAssocID="{E824AA18-1EB3-43CF-B015-060918B9DB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nnis racket and ball"/>
        </a:ext>
      </dgm:extLst>
    </dgm:pt>
    <dgm:pt modelId="{6F5BDB48-6F19-4992-9B3D-F8BA25DB0084}" type="pres">
      <dgm:prSet presAssocID="{E824AA18-1EB3-43CF-B015-060918B9DBE8}" presName="spaceRect" presStyleCnt="0"/>
      <dgm:spPr/>
    </dgm:pt>
    <dgm:pt modelId="{1A029E11-1BBD-4445-A0A2-C017736C7467}" type="pres">
      <dgm:prSet presAssocID="{E824AA18-1EB3-43CF-B015-060918B9DBE8}" presName="parTx" presStyleLbl="revTx" presStyleIdx="0" presStyleCnt="3">
        <dgm:presLayoutVars>
          <dgm:chMax val="0"/>
          <dgm:chPref val="0"/>
        </dgm:presLayoutVars>
      </dgm:prSet>
      <dgm:spPr/>
    </dgm:pt>
    <dgm:pt modelId="{AD412F41-042B-4D7C-B891-5D7609C2F908}" type="pres">
      <dgm:prSet presAssocID="{D81C0FD3-604A-4336-862D-9455B353405A}" presName="sibTrans" presStyleCnt="0"/>
      <dgm:spPr/>
    </dgm:pt>
    <dgm:pt modelId="{D83AA33D-E08E-4E34-BBB4-6C0EFF1BBB48}" type="pres">
      <dgm:prSet presAssocID="{6D636206-2B7D-40C2-84C7-89B82F877FA8}" presName="compNode" presStyleCnt="0"/>
      <dgm:spPr/>
    </dgm:pt>
    <dgm:pt modelId="{C88ABA87-13A6-4761-84FD-A607AC17A3BC}" type="pres">
      <dgm:prSet presAssocID="{6D636206-2B7D-40C2-84C7-89B82F877FA8}" presName="bgRect" presStyleLbl="bgShp" presStyleIdx="1" presStyleCnt="3"/>
      <dgm:spPr/>
    </dgm:pt>
    <dgm:pt modelId="{2D83618D-CEB3-4EE8-9CB6-56178EB052FC}" type="pres">
      <dgm:prSet presAssocID="{6D636206-2B7D-40C2-84C7-89B82F877F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D5F993C6-18EF-467F-AE6E-10347E768FD7}" type="pres">
      <dgm:prSet presAssocID="{6D636206-2B7D-40C2-84C7-89B82F877FA8}" presName="spaceRect" presStyleCnt="0"/>
      <dgm:spPr/>
    </dgm:pt>
    <dgm:pt modelId="{1B1C0A1B-9987-4B31-A483-C4B3913509C0}" type="pres">
      <dgm:prSet presAssocID="{6D636206-2B7D-40C2-84C7-89B82F877FA8}" presName="parTx" presStyleLbl="revTx" presStyleIdx="1" presStyleCnt="3">
        <dgm:presLayoutVars>
          <dgm:chMax val="0"/>
          <dgm:chPref val="0"/>
        </dgm:presLayoutVars>
      </dgm:prSet>
      <dgm:spPr/>
    </dgm:pt>
    <dgm:pt modelId="{A5160718-C9B0-4424-84EC-5AF2DC5DCC4E}" type="pres">
      <dgm:prSet presAssocID="{20AA6D84-2C93-4CE7-9669-C9C7DAD7A61B}" presName="sibTrans" presStyleCnt="0"/>
      <dgm:spPr/>
    </dgm:pt>
    <dgm:pt modelId="{A16F9AAC-1B8D-4CE7-B8D5-E628F7791870}" type="pres">
      <dgm:prSet presAssocID="{1D511448-FF3D-4693-8DD4-85CAF335CB39}" presName="compNode" presStyleCnt="0"/>
      <dgm:spPr/>
    </dgm:pt>
    <dgm:pt modelId="{B6BBA651-0B1E-40B5-B700-5C4117EAFBA9}" type="pres">
      <dgm:prSet presAssocID="{1D511448-FF3D-4693-8DD4-85CAF335CB39}" presName="bgRect" presStyleLbl="bgShp" presStyleIdx="2" presStyleCnt="3"/>
      <dgm:spPr/>
    </dgm:pt>
    <dgm:pt modelId="{5ECA2004-205B-4D4C-82FC-D7E86641B150}" type="pres">
      <dgm:prSet presAssocID="{1D511448-FF3D-4693-8DD4-85CAF335CB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aduation Cap"/>
        </a:ext>
      </dgm:extLst>
    </dgm:pt>
    <dgm:pt modelId="{E90A82EC-F95E-4501-AB5D-6CFBBF84F06D}" type="pres">
      <dgm:prSet presAssocID="{1D511448-FF3D-4693-8DD4-85CAF335CB39}" presName="spaceRect" presStyleCnt="0"/>
      <dgm:spPr/>
    </dgm:pt>
    <dgm:pt modelId="{6D005441-5E4D-415B-A2F9-101A419414EF}" type="pres">
      <dgm:prSet presAssocID="{1D511448-FF3D-4693-8DD4-85CAF335CB39}" presName="parTx" presStyleLbl="revTx" presStyleIdx="2" presStyleCnt="3">
        <dgm:presLayoutVars>
          <dgm:chMax val="0"/>
          <dgm:chPref val="0"/>
        </dgm:presLayoutVars>
      </dgm:prSet>
      <dgm:spPr/>
    </dgm:pt>
  </dgm:ptLst>
  <dgm:cxnLst>
    <dgm:cxn modelId="{C2470E23-BF25-44BB-A8FF-1A441398B32D}" type="presOf" srcId="{E824AA18-1EB3-43CF-B015-060918B9DBE8}" destId="{1A029E11-1BBD-4445-A0A2-C017736C7467}" srcOrd="0" destOrd="0" presId="urn:microsoft.com/office/officeart/2018/2/layout/IconVerticalSolidList"/>
    <dgm:cxn modelId="{0289F245-8157-4BA6-8984-F2863DF4AD5B}" srcId="{A9B1E03F-C340-4B93-B366-C72B110AA431}" destId="{6D636206-2B7D-40C2-84C7-89B82F877FA8}" srcOrd="1" destOrd="0" parTransId="{63629438-3B88-4ED1-AA14-41FF1B188E87}" sibTransId="{20AA6D84-2C93-4CE7-9669-C9C7DAD7A61B}"/>
    <dgm:cxn modelId="{C672464A-43D2-47F2-830F-CE86C1A5707B}" srcId="{A9B1E03F-C340-4B93-B366-C72B110AA431}" destId="{E824AA18-1EB3-43CF-B015-060918B9DBE8}" srcOrd="0" destOrd="0" parTransId="{60A62827-B14D-487E-A707-07BE72456C6A}" sibTransId="{D81C0FD3-604A-4336-862D-9455B353405A}"/>
    <dgm:cxn modelId="{878C2C56-B94D-42A7-929D-1320E44280C3}" type="presOf" srcId="{6D636206-2B7D-40C2-84C7-89B82F877FA8}" destId="{1B1C0A1B-9987-4B31-A483-C4B3913509C0}" srcOrd="0" destOrd="0" presId="urn:microsoft.com/office/officeart/2018/2/layout/IconVerticalSolidList"/>
    <dgm:cxn modelId="{73DD5681-9568-4480-BCD8-B592F70A55E9}" type="presOf" srcId="{A9B1E03F-C340-4B93-B366-C72B110AA431}" destId="{A4ED884E-11CA-48F0-BDEE-CF86BA118693}" srcOrd="0" destOrd="0" presId="urn:microsoft.com/office/officeart/2018/2/layout/IconVerticalSolidList"/>
    <dgm:cxn modelId="{F199C8C7-830F-4653-AD8C-7842C81ED9F9}" type="presOf" srcId="{1D511448-FF3D-4693-8DD4-85CAF335CB39}" destId="{6D005441-5E4D-415B-A2F9-101A419414EF}" srcOrd="0" destOrd="0" presId="urn:microsoft.com/office/officeart/2018/2/layout/IconVerticalSolidList"/>
    <dgm:cxn modelId="{5870A9D5-F375-47A0-A3DC-C6E7498AED87}" srcId="{A9B1E03F-C340-4B93-B366-C72B110AA431}" destId="{1D511448-FF3D-4693-8DD4-85CAF335CB39}" srcOrd="2" destOrd="0" parTransId="{059595D4-1033-4989-9FC6-BC8A6180965C}" sibTransId="{617A7926-BC27-49CA-AEE7-990CF1E106BA}"/>
    <dgm:cxn modelId="{4F7384E7-962B-4296-A506-A4D3E6FC8014}" type="presParOf" srcId="{A4ED884E-11CA-48F0-BDEE-CF86BA118693}" destId="{9393A71F-0E6F-485F-96CA-9DF850BD5F22}" srcOrd="0" destOrd="0" presId="urn:microsoft.com/office/officeart/2018/2/layout/IconVerticalSolidList"/>
    <dgm:cxn modelId="{A554A84A-A035-412B-BF12-614BB186B579}" type="presParOf" srcId="{9393A71F-0E6F-485F-96CA-9DF850BD5F22}" destId="{5D136BC6-1302-480B-A857-7F5E72899858}" srcOrd="0" destOrd="0" presId="urn:microsoft.com/office/officeart/2018/2/layout/IconVerticalSolidList"/>
    <dgm:cxn modelId="{E7137AE3-AFC8-4E8A-A814-D335050277BC}" type="presParOf" srcId="{9393A71F-0E6F-485F-96CA-9DF850BD5F22}" destId="{4E6E039F-3B06-46E0-AAB0-D408045D4640}" srcOrd="1" destOrd="0" presId="urn:microsoft.com/office/officeart/2018/2/layout/IconVerticalSolidList"/>
    <dgm:cxn modelId="{8BA140DA-7EC2-499D-BC50-6F23E3B9231E}" type="presParOf" srcId="{9393A71F-0E6F-485F-96CA-9DF850BD5F22}" destId="{6F5BDB48-6F19-4992-9B3D-F8BA25DB0084}" srcOrd="2" destOrd="0" presId="urn:microsoft.com/office/officeart/2018/2/layout/IconVerticalSolidList"/>
    <dgm:cxn modelId="{C09CC5E8-45C6-4547-AA8F-A0FD5269CF44}" type="presParOf" srcId="{9393A71F-0E6F-485F-96CA-9DF850BD5F22}" destId="{1A029E11-1BBD-4445-A0A2-C017736C7467}" srcOrd="3" destOrd="0" presId="urn:microsoft.com/office/officeart/2018/2/layout/IconVerticalSolidList"/>
    <dgm:cxn modelId="{00023D02-C2AF-40B5-A926-D6F2BF2B0ED7}" type="presParOf" srcId="{A4ED884E-11CA-48F0-BDEE-CF86BA118693}" destId="{AD412F41-042B-4D7C-B891-5D7609C2F908}" srcOrd="1" destOrd="0" presId="urn:microsoft.com/office/officeart/2018/2/layout/IconVerticalSolidList"/>
    <dgm:cxn modelId="{0EBC76A6-D2DC-4BA2-B83F-13512A912451}" type="presParOf" srcId="{A4ED884E-11CA-48F0-BDEE-CF86BA118693}" destId="{D83AA33D-E08E-4E34-BBB4-6C0EFF1BBB48}" srcOrd="2" destOrd="0" presId="urn:microsoft.com/office/officeart/2018/2/layout/IconVerticalSolidList"/>
    <dgm:cxn modelId="{F290EDA0-C92C-42A7-BAC2-DE6A44143286}" type="presParOf" srcId="{D83AA33D-E08E-4E34-BBB4-6C0EFF1BBB48}" destId="{C88ABA87-13A6-4761-84FD-A607AC17A3BC}" srcOrd="0" destOrd="0" presId="urn:microsoft.com/office/officeart/2018/2/layout/IconVerticalSolidList"/>
    <dgm:cxn modelId="{B5C56DA9-FFF5-40D1-AAC0-EEF8A4A54890}" type="presParOf" srcId="{D83AA33D-E08E-4E34-BBB4-6C0EFF1BBB48}" destId="{2D83618D-CEB3-4EE8-9CB6-56178EB052FC}" srcOrd="1" destOrd="0" presId="urn:microsoft.com/office/officeart/2018/2/layout/IconVerticalSolidList"/>
    <dgm:cxn modelId="{67A27FCC-A9C8-4C0A-8BB0-9366CAD41209}" type="presParOf" srcId="{D83AA33D-E08E-4E34-BBB4-6C0EFF1BBB48}" destId="{D5F993C6-18EF-467F-AE6E-10347E768FD7}" srcOrd="2" destOrd="0" presId="urn:microsoft.com/office/officeart/2018/2/layout/IconVerticalSolidList"/>
    <dgm:cxn modelId="{59D6D25B-3058-4A27-98B9-BC10D46F1802}" type="presParOf" srcId="{D83AA33D-E08E-4E34-BBB4-6C0EFF1BBB48}" destId="{1B1C0A1B-9987-4B31-A483-C4B3913509C0}" srcOrd="3" destOrd="0" presId="urn:microsoft.com/office/officeart/2018/2/layout/IconVerticalSolidList"/>
    <dgm:cxn modelId="{2A2E8ABD-FE04-4786-84C4-4C8647F0608D}" type="presParOf" srcId="{A4ED884E-11CA-48F0-BDEE-CF86BA118693}" destId="{A5160718-C9B0-4424-84EC-5AF2DC5DCC4E}" srcOrd="3" destOrd="0" presId="urn:microsoft.com/office/officeart/2018/2/layout/IconVerticalSolidList"/>
    <dgm:cxn modelId="{2ADFBA3F-6CDD-4FA3-AB00-6A0A76CB1ED8}" type="presParOf" srcId="{A4ED884E-11CA-48F0-BDEE-CF86BA118693}" destId="{A16F9AAC-1B8D-4CE7-B8D5-E628F7791870}" srcOrd="4" destOrd="0" presId="urn:microsoft.com/office/officeart/2018/2/layout/IconVerticalSolidList"/>
    <dgm:cxn modelId="{5359C18E-D7CB-453F-B533-2463A1A6A16B}" type="presParOf" srcId="{A16F9AAC-1B8D-4CE7-B8D5-E628F7791870}" destId="{B6BBA651-0B1E-40B5-B700-5C4117EAFBA9}" srcOrd="0" destOrd="0" presId="urn:microsoft.com/office/officeart/2018/2/layout/IconVerticalSolidList"/>
    <dgm:cxn modelId="{3EAAAF6C-A31E-4E4A-A1EA-12DDCFFB7B7F}" type="presParOf" srcId="{A16F9AAC-1B8D-4CE7-B8D5-E628F7791870}" destId="{5ECA2004-205B-4D4C-82FC-D7E86641B150}" srcOrd="1" destOrd="0" presId="urn:microsoft.com/office/officeart/2018/2/layout/IconVerticalSolidList"/>
    <dgm:cxn modelId="{A458362C-5A04-48C6-8372-0D45F0B37122}" type="presParOf" srcId="{A16F9AAC-1B8D-4CE7-B8D5-E628F7791870}" destId="{E90A82EC-F95E-4501-AB5D-6CFBBF84F06D}" srcOrd="2" destOrd="0" presId="urn:microsoft.com/office/officeart/2018/2/layout/IconVerticalSolidList"/>
    <dgm:cxn modelId="{7760B03C-0EF4-402A-AD3C-938E75E43067}" type="presParOf" srcId="{A16F9AAC-1B8D-4CE7-B8D5-E628F7791870}" destId="{6D005441-5E4D-415B-A2F9-101A419414E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83028-4150-47A6-A1AC-B1C5E959BD27}">
      <dsp:nvSpPr>
        <dsp:cNvPr id="0" name=""/>
        <dsp:cNvSpPr/>
      </dsp:nvSpPr>
      <dsp:spPr>
        <a:xfrm>
          <a:off x="6331" y="148432"/>
          <a:ext cx="1892268" cy="1135360"/>
        </a:xfrm>
        <a:prstGeom prst="roundRect">
          <a:avLst>
            <a:gd name="adj" fmla="val 10000"/>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1. Data Collection: Gathered course ratings, difficulty levels, and certificate types.</a:t>
          </a:r>
        </a:p>
      </dsp:txBody>
      <dsp:txXfrm>
        <a:off x="39585" y="181686"/>
        <a:ext cx="1825760" cy="1068852"/>
      </dsp:txXfrm>
    </dsp:sp>
    <dsp:sp modelId="{E6FB12FA-CCD2-44BC-8E3E-FE640FE9FF30}">
      <dsp:nvSpPr>
        <dsp:cNvPr id="0" name=""/>
        <dsp:cNvSpPr/>
      </dsp:nvSpPr>
      <dsp:spPr>
        <a:xfrm>
          <a:off x="2065118" y="481471"/>
          <a:ext cx="401160" cy="469282"/>
        </a:xfrm>
        <a:prstGeom prst="rightArrow">
          <a:avLst>
            <a:gd name="adj1" fmla="val 60000"/>
            <a:gd name="adj2" fmla="val 50000"/>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065118" y="575327"/>
        <a:ext cx="280812" cy="281570"/>
      </dsp:txXfrm>
    </dsp:sp>
    <dsp:sp modelId="{2F176E9F-61DF-4F62-9A49-E556F6ADFC71}">
      <dsp:nvSpPr>
        <dsp:cNvPr id="0" name=""/>
        <dsp:cNvSpPr/>
      </dsp:nvSpPr>
      <dsp:spPr>
        <a:xfrm>
          <a:off x="2655506" y="148432"/>
          <a:ext cx="1892268" cy="1135360"/>
        </a:xfrm>
        <a:prstGeom prst="roundRect">
          <a:avLst>
            <a:gd name="adj" fmla="val 10000"/>
          </a:avLst>
        </a:prstGeom>
        <a:gradFill rotWithShape="0">
          <a:gsLst>
            <a:gs pos="0">
              <a:schemeClr val="accent5">
                <a:hueOff val="-421158"/>
                <a:satOff val="-1986"/>
                <a:lumOff val="490"/>
                <a:alphaOff val="0"/>
                <a:tint val="98000"/>
                <a:satMod val="110000"/>
                <a:lumMod val="104000"/>
              </a:schemeClr>
            </a:gs>
            <a:gs pos="69000">
              <a:schemeClr val="accent5">
                <a:hueOff val="-421158"/>
                <a:satOff val="-1986"/>
                <a:lumOff val="490"/>
                <a:alphaOff val="0"/>
                <a:shade val="88000"/>
                <a:satMod val="130000"/>
                <a:lumMod val="92000"/>
              </a:schemeClr>
            </a:gs>
            <a:gs pos="100000">
              <a:schemeClr val="accent5">
                <a:hueOff val="-421158"/>
                <a:satOff val="-1986"/>
                <a:lumOff val="49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2. Data Cleaning: Checked for accuracy, removed missing values and outliers.</a:t>
          </a:r>
        </a:p>
      </dsp:txBody>
      <dsp:txXfrm>
        <a:off x="2688760" y="181686"/>
        <a:ext cx="1825760" cy="1068852"/>
      </dsp:txXfrm>
    </dsp:sp>
    <dsp:sp modelId="{8BDE2CBC-6080-48C5-AEF7-C6A2DF74FF32}">
      <dsp:nvSpPr>
        <dsp:cNvPr id="0" name=""/>
        <dsp:cNvSpPr/>
      </dsp:nvSpPr>
      <dsp:spPr>
        <a:xfrm>
          <a:off x="4714294" y="481471"/>
          <a:ext cx="401160" cy="469282"/>
        </a:xfrm>
        <a:prstGeom prst="rightArrow">
          <a:avLst>
            <a:gd name="adj1" fmla="val 60000"/>
            <a:gd name="adj2" fmla="val 50000"/>
          </a:avLst>
        </a:prstGeom>
        <a:gradFill rotWithShape="0">
          <a:gsLst>
            <a:gs pos="0">
              <a:schemeClr val="accent5">
                <a:hueOff val="-561544"/>
                <a:satOff val="-2648"/>
                <a:lumOff val="653"/>
                <a:alphaOff val="0"/>
                <a:tint val="98000"/>
                <a:satMod val="110000"/>
                <a:lumMod val="104000"/>
              </a:schemeClr>
            </a:gs>
            <a:gs pos="69000">
              <a:schemeClr val="accent5">
                <a:hueOff val="-561544"/>
                <a:satOff val="-2648"/>
                <a:lumOff val="653"/>
                <a:alphaOff val="0"/>
                <a:shade val="88000"/>
                <a:satMod val="130000"/>
                <a:lumMod val="92000"/>
              </a:schemeClr>
            </a:gs>
            <a:gs pos="100000">
              <a:schemeClr val="accent5">
                <a:hueOff val="-561544"/>
                <a:satOff val="-2648"/>
                <a:lumOff val="65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714294" y="575327"/>
        <a:ext cx="280812" cy="281570"/>
      </dsp:txXfrm>
    </dsp:sp>
    <dsp:sp modelId="{33040651-92AA-410F-87D4-A575A4ED445D}">
      <dsp:nvSpPr>
        <dsp:cNvPr id="0" name=""/>
        <dsp:cNvSpPr/>
      </dsp:nvSpPr>
      <dsp:spPr>
        <a:xfrm>
          <a:off x="5304681" y="148432"/>
          <a:ext cx="1892268" cy="1135360"/>
        </a:xfrm>
        <a:prstGeom prst="roundRect">
          <a:avLst>
            <a:gd name="adj" fmla="val 10000"/>
          </a:avLst>
        </a:prstGeom>
        <a:gradFill rotWithShape="0">
          <a:gsLst>
            <a:gs pos="0">
              <a:schemeClr val="accent5">
                <a:hueOff val="-842315"/>
                <a:satOff val="-3972"/>
                <a:lumOff val="980"/>
                <a:alphaOff val="0"/>
                <a:tint val="98000"/>
                <a:satMod val="110000"/>
                <a:lumMod val="104000"/>
              </a:schemeClr>
            </a:gs>
            <a:gs pos="69000">
              <a:schemeClr val="accent5">
                <a:hueOff val="-842315"/>
                <a:satOff val="-3972"/>
                <a:lumOff val="980"/>
                <a:alphaOff val="0"/>
                <a:shade val="88000"/>
                <a:satMod val="130000"/>
                <a:lumMod val="92000"/>
              </a:schemeClr>
            </a:gs>
            <a:gs pos="100000">
              <a:schemeClr val="accent5">
                <a:hueOff val="-842315"/>
                <a:satOff val="-3972"/>
                <a:lumOff val="98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3. Exploratory Data Analysis (EDA): Used histograms, boxplots, and statistics.</a:t>
          </a:r>
        </a:p>
      </dsp:txBody>
      <dsp:txXfrm>
        <a:off x="5337935" y="181686"/>
        <a:ext cx="1825760" cy="1068852"/>
      </dsp:txXfrm>
    </dsp:sp>
    <dsp:sp modelId="{0F7E3A66-45C7-4869-AD60-6AD41B98F0C9}">
      <dsp:nvSpPr>
        <dsp:cNvPr id="0" name=""/>
        <dsp:cNvSpPr/>
      </dsp:nvSpPr>
      <dsp:spPr>
        <a:xfrm rot="5400000">
          <a:off x="6050235" y="1416252"/>
          <a:ext cx="401160" cy="469282"/>
        </a:xfrm>
        <a:prstGeom prst="rightArrow">
          <a:avLst>
            <a:gd name="adj1" fmla="val 60000"/>
            <a:gd name="adj2" fmla="val 50000"/>
          </a:avLst>
        </a:prstGeom>
        <a:gradFill rotWithShape="0">
          <a:gsLst>
            <a:gs pos="0">
              <a:schemeClr val="accent5">
                <a:hueOff val="-1123087"/>
                <a:satOff val="-5296"/>
                <a:lumOff val="1307"/>
                <a:alphaOff val="0"/>
                <a:tint val="98000"/>
                <a:satMod val="110000"/>
                <a:lumMod val="104000"/>
              </a:schemeClr>
            </a:gs>
            <a:gs pos="69000">
              <a:schemeClr val="accent5">
                <a:hueOff val="-1123087"/>
                <a:satOff val="-5296"/>
                <a:lumOff val="1307"/>
                <a:alphaOff val="0"/>
                <a:shade val="88000"/>
                <a:satMod val="130000"/>
                <a:lumMod val="92000"/>
              </a:schemeClr>
            </a:gs>
            <a:gs pos="100000">
              <a:schemeClr val="accent5">
                <a:hueOff val="-1123087"/>
                <a:satOff val="-5296"/>
                <a:lumOff val="130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6110030" y="1450313"/>
        <a:ext cx="281570" cy="280812"/>
      </dsp:txXfrm>
    </dsp:sp>
    <dsp:sp modelId="{A49F6067-7762-4302-A63F-3B33E874C5AE}">
      <dsp:nvSpPr>
        <dsp:cNvPr id="0" name=""/>
        <dsp:cNvSpPr/>
      </dsp:nvSpPr>
      <dsp:spPr>
        <a:xfrm>
          <a:off x="5304681" y="2040700"/>
          <a:ext cx="1892268" cy="1135360"/>
        </a:xfrm>
        <a:prstGeom prst="roundRect">
          <a:avLst>
            <a:gd name="adj" fmla="val 10000"/>
          </a:avLst>
        </a:prstGeom>
        <a:gradFill rotWithShape="0">
          <a:gsLst>
            <a:gs pos="0">
              <a:schemeClr val="accent5">
                <a:hueOff val="-1263473"/>
                <a:satOff val="-5958"/>
                <a:lumOff val="1470"/>
                <a:alphaOff val="0"/>
                <a:tint val="98000"/>
                <a:satMod val="110000"/>
                <a:lumMod val="104000"/>
              </a:schemeClr>
            </a:gs>
            <a:gs pos="69000">
              <a:schemeClr val="accent5">
                <a:hueOff val="-1263473"/>
                <a:satOff val="-5958"/>
                <a:lumOff val="1470"/>
                <a:alphaOff val="0"/>
                <a:shade val="88000"/>
                <a:satMod val="130000"/>
                <a:lumMod val="92000"/>
              </a:schemeClr>
            </a:gs>
            <a:gs pos="100000">
              <a:schemeClr val="accent5">
                <a:hueOff val="-1263473"/>
                <a:satOff val="-5958"/>
                <a:lumOff val="147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4. Identified trends in student ratings.</a:t>
          </a:r>
        </a:p>
      </dsp:txBody>
      <dsp:txXfrm>
        <a:off x="5337935" y="2073954"/>
        <a:ext cx="1825760" cy="1068852"/>
      </dsp:txXfrm>
    </dsp:sp>
    <dsp:sp modelId="{FC7E7972-14F9-4686-9CD9-758D378BEAB0}">
      <dsp:nvSpPr>
        <dsp:cNvPr id="0" name=""/>
        <dsp:cNvSpPr/>
      </dsp:nvSpPr>
      <dsp:spPr>
        <a:xfrm rot="10800000">
          <a:off x="4737001" y="2373739"/>
          <a:ext cx="401160" cy="469282"/>
        </a:xfrm>
        <a:prstGeom prst="rightArrow">
          <a:avLst>
            <a:gd name="adj1" fmla="val 60000"/>
            <a:gd name="adj2" fmla="val 50000"/>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857349" y="2467595"/>
        <a:ext cx="280812" cy="281570"/>
      </dsp:txXfrm>
    </dsp:sp>
    <dsp:sp modelId="{87DC32D1-C8BC-4ABB-8B26-FE1AD4DCA123}">
      <dsp:nvSpPr>
        <dsp:cNvPr id="0" name=""/>
        <dsp:cNvSpPr/>
      </dsp:nvSpPr>
      <dsp:spPr>
        <a:xfrm>
          <a:off x="2655506" y="2040700"/>
          <a:ext cx="1892268" cy="1135360"/>
        </a:xfrm>
        <a:prstGeom prst="roundRect">
          <a:avLst>
            <a:gd name="adj" fmla="val 10000"/>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5. Derived insights and recommendations.</a:t>
          </a:r>
        </a:p>
      </dsp:txBody>
      <dsp:txXfrm>
        <a:off x="2688760" y="2073954"/>
        <a:ext cx="1825760" cy="1068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36BC6-1302-480B-A857-7F5E72899858}">
      <dsp:nvSpPr>
        <dsp:cNvPr id="0" name=""/>
        <dsp:cNvSpPr/>
      </dsp:nvSpPr>
      <dsp:spPr>
        <a:xfrm>
          <a:off x="0" y="566"/>
          <a:ext cx="4435078"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E039F-3B06-46E0-AAB0-D408045D4640}">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029E11-1BBD-4445-A0A2-C017736C7467}">
      <dsp:nvSpPr>
        <dsp:cNvPr id="0" name=""/>
        <dsp:cNvSpPr/>
      </dsp:nvSpPr>
      <dsp:spPr>
        <a:xfrm>
          <a:off x="1529865" y="566"/>
          <a:ext cx="2905212"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55650">
            <a:lnSpc>
              <a:spcPct val="90000"/>
            </a:lnSpc>
            <a:spcBef>
              <a:spcPct val="0"/>
            </a:spcBef>
            <a:spcAft>
              <a:spcPct val="35000"/>
            </a:spcAft>
            <a:buNone/>
          </a:pPr>
          <a:r>
            <a:rPr lang="en-US" sz="1700" kern="1200"/>
            <a:t>- Easier courses (Beginner, Mixed) receive higher ratings.</a:t>
          </a:r>
        </a:p>
      </dsp:txBody>
      <dsp:txXfrm>
        <a:off x="1529865" y="566"/>
        <a:ext cx="2905212" cy="1324558"/>
      </dsp:txXfrm>
    </dsp:sp>
    <dsp:sp modelId="{C88ABA87-13A6-4761-84FD-A607AC17A3BC}">
      <dsp:nvSpPr>
        <dsp:cNvPr id="0" name=""/>
        <dsp:cNvSpPr/>
      </dsp:nvSpPr>
      <dsp:spPr>
        <a:xfrm>
          <a:off x="0" y="1656264"/>
          <a:ext cx="4435078"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83618D-CEB3-4EE8-9CB6-56178EB052FC}">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1C0A1B-9987-4B31-A483-C4B3913509C0}">
      <dsp:nvSpPr>
        <dsp:cNvPr id="0" name=""/>
        <dsp:cNvSpPr/>
      </dsp:nvSpPr>
      <dsp:spPr>
        <a:xfrm>
          <a:off x="1529865" y="1656264"/>
          <a:ext cx="2905212"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55650">
            <a:lnSpc>
              <a:spcPct val="90000"/>
            </a:lnSpc>
            <a:spcBef>
              <a:spcPct val="0"/>
            </a:spcBef>
            <a:spcAft>
              <a:spcPct val="35000"/>
            </a:spcAft>
            <a:buNone/>
          </a:pPr>
          <a:r>
            <a:rPr lang="en-US" sz="1700" kern="1200"/>
            <a:t>- 'COURSE' and 'PROFESSIONAL CERTIFICATE' rated higher than 'SPECIALIZATION'.</a:t>
          </a:r>
        </a:p>
      </dsp:txBody>
      <dsp:txXfrm>
        <a:off x="1529865" y="1656264"/>
        <a:ext cx="2905212" cy="1324558"/>
      </dsp:txXfrm>
    </dsp:sp>
    <dsp:sp modelId="{B6BBA651-0B1E-40B5-B700-5C4117EAFBA9}">
      <dsp:nvSpPr>
        <dsp:cNvPr id="0" name=""/>
        <dsp:cNvSpPr/>
      </dsp:nvSpPr>
      <dsp:spPr>
        <a:xfrm>
          <a:off x="0" y="3311963"/>
          <a:ext cx="4435078"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A2004-205B-4D4C-82FC-D7E86641B150}">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005441-5E4D-415B-A2F9-101A419414EF}">
      <dsp:nvSpPr>
        <dsp:cNvPr id="0" name=""/>
        <dsp:cNvSpPr/>
      </dsp:nvSpPr>
      <dsp:spPr>
        <a:xfrm>
          <a:off x="1529865" y="3311963"/>
          <a:ext cx="2905212"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55650">
            <a:lnSpc>
              <a:spcPct val="90000"/>
            </a:lnSpc>
            <a:spcBef>
              <a:spcPct val="0"/>
            </a:spcBef>
            <a:spcAft>
              <a:spcPct val="35000"/>
            </a:spcAft>
            <a:buNone/>
          </a:pPr>
          <a:r>
            <a:rPr lang="en-US" sz="1700" kern="1200"/>
            <a:t>- Advanced courses show greater variability in ratings.</a:t>
          </a:r>
        </a:p>
      </dsp:txBody>
      <dsp:txXfrm>
        <a:off x="1529865" y="3311963"/>
        <a:ext cx="2905212" cy="13245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3/9/2025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58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654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83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890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603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53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765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986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125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823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3/9/2025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86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3/9/2025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64250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5" name="Picture 44">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46" name="Straight Connector 45">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8" name="Rectangle 4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88684" y="1376053"/>
            <a:ext cx="7054418" cy="1002990"/>
          </a:xfrm>
        </p:spPr>
        <p:txBody>
          <a:bodyPr vert="horz" lIns="91440" tIns="45720" rIns="91440" bIns="45720" rtlCol="0" anchor="ctr">
            <a:normAutofit/>
          </a:bodyPr>
          <a:lstStyle/>
          <a:p>
            <a:pPr defTabSz="914400"/>
            <a:r>
              <a:rPr lang="en-US" sz="2200" dirty="0"/>
              <a:t>o</a:t>
            </a:r>
            <a:r>
              <a:rPr lang="en-US" sz="2200" b="0" i="0" kern="1200" cap="all" dirty="0">
                <a:solidFill>
                  <a:schemeClr val="tx1"/>
                </a:solidFill>
                <a:effectLst/>
                <a:latin typeface="+mj-lt"/>
                <a:ea typeface="+mj-ea"/>
                <a:cs typeface="+mj-cs"/>
              </a:rPr>
              <a:t>nline education: Course difficulty Impact</a:t>
            </a:r>
          </a:p>
        </p:txBody>
      </p:sp>
      <p:sp>
        <p:nvSpPr>
          <p:cNvPr id="3" name="Subtitle 2"/>
          <p:cNvSpPr>
            <a:spLocks noGrp="1"/>
          </p:cNvSpPr>
          <p:nvPr>
            <p:ph type="subTitle" idx="1"/>
          </p:nvPr>
        </p:nvSpPr>
        <p:spPr>
          <a:xfrm>
            <a:off x="1088684" y="2464991"/>
            <a:ext cx="7054418" cy="2403571"/>
          </a:xfrm>
        </p:spPr>
        <p:txBody>
          <a:bodyPr vert="horz" lIns="91440" tIns="45720" rIns="91440" bIns="45720" rtlCol="0" anchor="t">
            <a:normAutofit/>
          </a:bodyPr>
          <a:lstStyle/>
          <a:p>
            <a:pPr algn="ctr" defTabSz="914400"/>
            <a:r>
              <a:rPr lang="en-US" sz="1400" dirty="0"/>
              <a:t>Surendar N. Reddy</a:t>
            </a:r>
          </a:p>
          <a:p>
            <a:pPr algn="ctr" defTabSz="914400"/>
            <a:r>
              <a:rPr lang="en-US" dirty="0"/>
              <a:t>DeVos Graduate School, Northwood University</a:t>
            </a:r>
          </a:p>
          <a:p>
            <a:pPr algn="ctr" defTabSz="914400"/>
            <a:r>
              <a:rPr lang="en-US" dirty="0"/>
              <a:t>MTH 650: Introduction to Data Analytics</a:t>
            </a:r>
          </a:p>
          <a:p>
            <a:pPr algn="ctr" defTabSz="914400"/>
            <a:r>
              <a:rPr lang="en-US" dirty="0"/>
              <a:t>Dr. </a:t>
            </a:r>
            <a:r>
              <a:rPr lang="en-US" dirty="0" err="1"/>
              <a:t>Itauma</a:t>
            </a:r>
            <a:r>
              <a:rPr lang="en-US" dirty="0"/>
              <a:t> </a:t>
            </a:r>
            <a:r>
              <a:rPr lang="en-US" dirty="0" err="1"/>
              <a:t>Itauma</a:t>
            </a:r>
            <a:endParaRPr lang="en-US" dirty="0"/>
          </a:p>
          <a:p>
            <a:pPr algn="ctr" defTabSz="914400"/>
            <a:r>
              <a:rPr lang="en-US" dirty="0"/>
              <a:t>March 9</a:t>
            </a:r>
            <a:r>
              <a:rPr lang="en-US" baseline="30000" dirty="0"/>
              <a:t>th</a:t>
            </a:r>
            <a:r>
              <a:rPr lang="en-US" dirty="0"/>
              <a:t>, 2025</a:t>
            </a:r>
          </a:p>
        </p:txBody>
      </p:sp>
      <p:pic>
        <p:nvPicPr>
          <p:cNvPr id="52" name="Picture 51">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494475" y="1474969"/>
            <a:ext cx="2117940" cy="1868760"/>
          </a:xfrm>
        </p:spPr>
        <p:txBody>
          <a:bodyPr vert="horz" lIns="91440" tIns="45720" rIns="91440" bIns="0" rtlCol="0" anchor="b">
            <a:normAutofit/>
          </a:bodyPr>
          <a:lstStyle/>
          <a:p>
            <a:pPr defTabSz="914400"/>
            <a:r>
              <a:rPr lang="en-US" sz="2600"/>
              <a:t>Boxplot of Course Ratings by Certificate Type</a:t>
            </a:r>
          </a:p>
        </p:txBody>
      </p:sp>
      <p:cxnSp>
        <p:nvCxnSpPr>
          <p:cNvPr id="20" name="Straight Connector 19">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3528543"/>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2" name="Group 21">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482171"/>
            <a:ext cx="5670087" cy="5149101"/>
            <a:chOff x="3979389" y="482171"/>
            <a:chExt cx="7560115" cy="5149101"/>
          </a:xfrm>
        </p:grpSpPr>
        <p:sp>
          <p:nvSpPr>
            <p:cNvPr id="23" name="Rectangle 22">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977965"/>
            <a:ext cx="4961686"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shot 2025-03-06 224639.png"/>
          <p:cNvPicPr>
            <a:picLocks noChangeAspect="1"/>
          </p:cNvPicPr>
          <p:nvPr/>
        </p:nvPicPr>
        <p:blipFill>
          <a:blip r:embed="rId3"/>
          <a:stretch>
            <a:fillRect/>
          </a:stretch>
        </p:blipFill>
        <p:spPr>
          <a:xfrm>
            <a:off x="3463780" y="1494409"/>
            <a:ext cx="4712189" cy="3110044"/>
          </a:xfrm>
          <a:prstGeom prst="rect">
            <a:avLst/>
          </a:prstGeom>
        </p:spPr>
      </p:pic>
      <p:pic>
        <p:nvPicPr>
          <p:cNvPr id="28" name="Picture 27">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0" name="Straight Connector 29">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5" name="Picture 2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7" name="Straight Connector 2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494475" y="1474969"/>
            <a:ext cx="2117940" cy="1868760"/>
          </a:xfrm>
        </p:spPr>
        <p:txBody>
          <a:bodyPr vert="horz" lIns="91440" tIns="45720" rIns="91440" bIns="0" rtlCol="0" anchor="b">
            <a:normAutofit/>
          </a:bodyPr>
          <a:lstStyle/>
          <a:p>
            <a:pPr defTabSz="914400"/>
            <a:r>
              <a:rPr lang="en-US" sz="2600"/>
              <a:t>Statistical Summary of Course Ratings</a:t>
            </a:r>
          </a:p>
        </p:txBody>
      </p:sp>
      <p:cxnSp>
        <p:nvCxnSpPr>
          <p:cNvPr id="20" name="Straight Connector 19">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3528543"/>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2" name="Group 21">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482171"/>
            <a:ext cx="5670087" cy="5149101"/>
            <a:chOff x="3979389" y="482171"/>
            <a:chExt cx="7560115" cy="5149101"/>
          </a:xfrm>
        </p:grpSpPr>
        <p:sp>
          <p:nvSpPr>
            <p:cNvPr id="23" name="Rectangle 22">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977965"/>
            <a:ext cx="4961686"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shot 2025-03-06 224659.png"/>
          <p:cNvPicPr>
            <a:picLocks noChangeAspect="1"/>
          </p:cNvPicPr>
          <p:nvPr/>
        </p:nvPicPr>
        <p:blipFill>
          <a:blip r:embed="rId3"/>
          <a:stretch>
            <a:fillRect/>
          </a:stretch>
        </p:blipFill>
        <p:spPr>
          <a:xfrm>
            <a:off x="3463780" y="1529750"/>
            <a:ext cx="4712189" cy="3039361"/>
          </a:xfrm>
          <a:prstGeom prst="rect">
            <a:avLst/>
          </a:prstGeom>
        </p:spPr>
      </p:pic>
      <p:pic>
        <p:nvPicPr>
          <p:cNvPr id="28" name="Picture 27">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0" name="Straight Connector 29">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088684" y="2303047"/>
            <a:ext cx="2454070" cy="2674198"/>
          </a:xfrm>
        </p:spPr>
        <p:txBody>
          <a:bodyPr anchor="t">
            <a:normAutofit/>
          </a:bodyPr>
          <a:lstStyle/>
          <a:p>
            <a:r>
              <a:t>Findings</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2146542"/>
            <a:ext cx="24540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68085D0-3435-BA8A-339B-3851306646D9}"/>
              </a:ext>
            </a:extLst>
          </p:cNvPr>
          <p:cNvGraphicFramePr>
            <a:graphicFrameLocks noGrp="1"/>
          </p:cNvGraphicFramePr>
          <p:nvPr>
            <p:ph idx="1"/>
            <p:extLst>
              <p:ext uri="{D42A27DB-BD31-4B8C-83A1-F6EECF244321}">
                <p14:modId xmlns:p14="http://schemas.microsoft.com/office/powerpoint/2010/main" val="832276340"/>
              </p:ext>
            </p:extLst>
          </p:nvPr>
        </p:nvGraphicFramePr>
        <p:xfrm>
          <a:off x="3856434" y="803275"/>
          <a:ext cx="4435078"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normAutofit fontScale="85000" lnSpcReduction="20000"/>
          </a:bodyPr>
          <a:lstStyle/>
          <a:p>
            <a:r>
              <a:t>📌 **For Course Difficulty:**</a:t>
            </a:r>
          </a:p>
          <a:p>
            <a:r>
              <a:t>- Design Advanced courses with clearer learning paths and better support materials.</a:t>
            </a:r>
          </a:p>
          <a:p>
            <a:r>
              <a:t>- Offer structured learning assistance (e.g., mentorship, discussion forums).</a:t>
            </a:r>
          </a:p>
          <a:p>
            <a:endParaRPr/>
          </a:p>
          <a:p>
            <a:r>
              <a:t>📌 **For Certificate Type:**</a:t>
            </a:r>
          </a:p>
          <a:p>
            <a:r>
              <a:t>- Emphasize the career value of Specialization courses.</a:t>
            </a:r>
          </a:p>
          <a:p>
            <a:r>
              <a:t>- Make Specialization courses more engaging with hands-on projects and industry collaboration.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 These findings reveal that students favor courses that balance accessibility with career value.</a:t>
            </a:r>
          </a:p>
          <a:p>
            <a:r>
              <a:t>- To enhance student satisfaction, institutions should ensure that challenging courses provide adequate support.</a:t>
            </a:r>
          </a:p>
          <a:p>
            <a:r>
              <a:t>- Certifications should align with professional expectations.</a:t>
            </a:r>
          </a:p>
          <a:p>
            <a:r>
              <a:t>- By leveraging these insights, online education platforms can improve course completion rates and overall learning experiences.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t>By Surendar Reddy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 Online education is rapidly growing.</a:t>
            </a:r>
          </a:p>
          <a:p>
            <a:r>
              <a:t>- Course ratings influence enrollment and retention.</a:t>
            </a:r>
          </a:p>
          <a:p>
            <a:r>
              <a:t>- Study examines impact of course difficulty and certificate type on student ratings.</a:t>
            </a:r>
          </a:p>
          <a:p>
            <a:r>
              <a:t>- Findings help improve course design and student satisfaction.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This study aims to analyze how course difficulty and certification type impact student ratings in online education. Understanding these relationships can help institutions refine their courses to improve student satisfaction and engagement.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328" y="880534"/>
            <a:ext cx="6571343" cy="1490132"/>
          </a:xfrm>
        </p:spPr>
        <p:txBody>
          <a:bodyPr/>
          <a:lstStyle/>
          <a:p>
            <a:r>
              <a:rPr dirty="0"/>
              <a:t>Literature Review</a:t>
            </a:r>
          </a:p>
        </p:txBody>
      </p:sp>
      <p:sp>
        <p:nvSpPr>
          <p:cNvPr id="3" name="Content Placeholder 2"/>
          <p:cNvSpPr>
            <a:spLocks noGrp="1"/>
          </p:cNvSpPr>
          <p:nvPr>
            <p:ph idx="1"/>
          </p:nvPr>
        </p:nvSpPr>
        <p:spPr>
          <a:xfrm>
            <a:off x="1443491" y="1981199"/>
            <a:ext cx="6571343" cy="3877733"/>
          </a:xfrm>
        </p:spPr>
        <p:txBody>
          <a:bodyPr>
            <a:noAutofit/>
          </a:bodyPr>
          <a:lstStyle/>
          <a:p>
            <a:r>
              <a:rPr sz="1800" dirty="0"/>
              <a:t>• Online education has transformed learning accessibility and flexibility.</a:t>
            </a:r>
          </a:p>
          <a:p>
            <a:r>
              <a:rPr sz="1800" dirty="0"/>
              <a:t>• Course ratings play a vital role in student decision-making and course selection.</a:t>
            </a:r>
          </a:p>
          <a:p>
            <a:r>
              <a:rPr sz="1800" dirty="0"/>
              <a:t>• Prior research indicates that course difficulty impacts student engagement and completion rates.</a:t>
            </a:r>
          </a:p>
          <a:p>
            <a:r>
              <a:rPr sz="1800" dirty="0"/>
              <a:t>• Certification type influences perceived course value and employability outcomes.</a:t>
            </a:r>
          </a:p>
          <a:p>
            <a:r>
              <a:rPr sz="1800" dirty="0"/>
              <a:t>• Studies suggest that personalized learning paths and interactive content improve student satisfaction.</a:t>
            </a:r>
          </a:p>
          <a:p>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rPr lang="en-US"/>
              <a:t>Dataset Description &amp; Research Steps</a:t>
            </a:r>
          </a:p>
        </p:txBody>
      </p:sp>
      <p:graphicFrame>
        <p:nvGraphicFramePr>
          <p:cNvPr id="5" name="Content Placeholder 2">
            <a:extLst>
              <a:ext uri="{FF2B5EF4-FFF2-40B4-BE49-F238E27FC236}">
                <a16:creationId xmlns:a16="http://schemas.microsoft.com/office/drawing/2014/main" id="{94886262-B005-C358-55FE-A1280048A5A8}"/>
              </a:ext>
            </a:extLst>
          </p:cNvPr>
          <p:cNvGraphicFramePr>
            <a:graphicFrameLocks noGrp="1"/>
          </p:cNvGraphicFramePr>
          <p:nvPr>
            <p:ph idx="1"/>
            <p:extLst>
              <p:ext uri="{D42A27DB-BD31-4B8C-83A1-F6EECF244321}">
                <p14:modId xmlns:p14="http://schemas.microsoft.com/office/powerpoint/2010/main" val="2444214939"/>
              </p:ext>
            </p:extLst>
          </p:nvPr>
        </p:nvGraphicFramePr>
        <p:xfrm>
          <a:off x="1088231" y="2340435"/>
          <a:ext cx="7203281"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Analysis - Key Insights</a:t>
            </a:r>
          </a:p>
        </p:txBody>
      </p:sp>
      <p:sp>
        <p:nvSpPr>
          <p:cNvPr id="3" name="Content Placeholder 2"/>
          <p:cNvSpPr>
            <a:spLocks noGrp="1"/>
          </p:cNvSpPr>
          <p:nvPr>
            <p:ph idx="1"/>
          </p:nvPr>
        </p:nvSpPr>
        <p:spPr/>
        <p:txBody>
          <a:bodyPr/>
          <a:lstStyle/>
          <a:p>
            <a:r>
              <a:t>- Beginner and Mixed courses have the highest ratings, while Advanced courses show variation.</a:t>
            </a:r>
          </a:p>
          <a:p>
            <a:r>
              <a:t>- 'COURSE' has the highest rating, while 'SPECIALIZATION' has the lowest.</a:t>
            </a:r>
          </a:p>
          <a:p>
            <a:r>
              <a:t>- Boxplots show 'COURSE' has more outliers, indicating varied student experiences.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495938" y="1474970"/>
            <a:ext cx="2116475" cy="3144914"/>
          </a:xfrm>
        </p:spPr>
        <p:txBody>
          <a:bodyPr vert="horz" lIns="91440" tIns="45720" rIns="91440" bIns="0" rtlCol="0" anchor="ctr">
            <a:normAutofit/>
          </a:bodyPr>
          <a:lstStyle/>
          <a:p>
            <a:pPr defTabSz="914400"/>
            <a:r>
              <a:rPr lang="en-US" sz="2700"/>
              <a:t>Data Analysis - Course Difficulty Impact</a:t>
            </a:r>
          </a:p>
        </p:txBody>
      </p:sp>
      <p:grpSp>
        <p:nvGrpSpPr>
          <p:cNvPr id="45" name="Group 44">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482170"/>
            <a:ext cx="5670086" cy="5149101"/>
            <a:chOff x="7463258" y="583365"/>
            <a:chExt cx="7560115" cy="5181928"/>
          </a:xfrm>
        </p:grpSpPr>
        <p:sp>
          <p:nvSpPr>
            <p:cNvPr id="46" name="Rectangle 45">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Screenshot 2025-03-06 224459.png"/>
          <p:cNvPicPr>
            <a:picLocks noChangeAspect="1"/>
          </p:cNvPicPr>
          <p:nvPr/>
        </p:nvPicPr>
        <p:blipFill>
          <a:blip r:embed="rId2"/>
          <a:srcRect l="8449" t="34110" r="18191" b="7945"/>
          <a:stretch/>
        </p:blipFill>
        <p:spPr>
          <a:xfrm>
            <a:off x="3463779" y="1318688"/>
            <a:ext cx="4712189" cy="3461483"/>
          </a:xfrm>
          <a:prstGeom prst="rect">
            <a:avLst/>
          </a:prstGeom>
        </p:spPr>
      </p:pic>
      <p:pic>
        <p:nvPicPr>
          <p:cNvPr id="49" name="Picture 48">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51" name="Straight Connector 50">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494475" y="1474969"/>
            <a:ext cx="2117940" cy="1868760"/>
          </a:xfrm>
        </p:spPr>
        <p:txBody>
          <a:bodyPr vert="horz" lIns="91440" tIns="45720" rIns="91440" bIns="0" rtlCol="0" anchor="b">
            <a:normAutofit/>
          </a:bodyPr>
          <a:lstStyle/>
          <a:p>
            <a:pPr defTabSz="914400"/>
            <a:r>
              <a:rPr lang="en-US" sz="2600"/>
              <a:t>Boxplot of Course Ratings by Difficulty</a:t>
            </a:r>
          </a:p>
        </p:txBody>
      </p:sp>
      <p:cxnSp>
        <p:nvCxnSpPr>
          <p:cNvPr id="20" name="Straight Connector 19">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3528543"/>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2" name="Group 21">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482171"/>
            <a:ext cx="5670087" cy="5149101"/>
            <a:chOff x="3979389" y="482171"/>
            <a:chExt cx="7560115" cy="5149101"/>
          </a:xfrm>
        </p:grpSpPr>
        <p:sp>
          <p:nvSpPr>
            <p:cNvPr id="23" name="Rectangle 22">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977965"/>
            <a:ext cx="4961686"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shot 2025-03-06 224527.png"/>
          <p:cNvPicPr>
            <a:picLocks noChangeAspect="1"/>
          </p:cNvPicPr>
          <p:nvPr/>
        </p:nvPicPr>
        <p:blipFill>
          <a:blip r:embed="rId3"/>
          <a:stretch>
            <a:fillRect/>
          </a:stretch>
        </p:blipFill>
        <p:spPr>
          <a:xfrm>
            <a:off x="3463780" y="1311812"/>
            <a:ext cx="4712189" cy="3475238"/>
          </a:xfrm>
          <a:prstGeom prst="rect">
            <a:avLst/>
          </a:prstGeom>
        </p:spPr>
      </p:pic>
      <p:pic>
        <p:nvPicPr>
          <p:cNvPr id="28" name="Picture 27">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0" name="Straight Connector 29">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495938" y="1474970"/>
            <a:ext cx="2116475" cy="3144914"/>
          </a:xfrm>
        </p:spPr>
        <p:txBody>
          <a:bodyPr anchor="ctr">
            <a:normAutofit/>
          </a:bodyPr>
          <a:lstStyle/>
          <a:p>
            <a:r>
              <a:rPr lang="en-US" sz="2500"/>
              <a:t>Data Analysis - Certificate Type Impact</a:t>
            </a:r>
          </a:p>
        </p:txBody>
      </p:sp>
      <p:grpSp>
        <p:nvGrpSpPr>
          <p:cNvPr id="12" name="Group 11">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482170"/>
            <a:ext cx="5670086" cy="5149101"/>
            <a:chOff x="7463258" y="583365"/>
            <a:chExt cx="7560115" cy="5181928"/>
          </a:xfrm>
        </p:grpSpPr>
        <p:sp>
          <p:nvSpPr>
            <p:cNvPr id="13" name="Rectangle 12">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Screenshot 2025-03-06 224622.png"/>
          <p:cNvPicPr>
            <a:picLocks noChangeAspect="1"/>
          </p:cNvPicPr>
          <p:nvPr/>
        </p:nvPicPr>
        <p:blipFill>
          <a:blip r:embed="rId2"/>
          <a:srcRect r="11518"/>
          <a:stretch/>
        </p:blipFill>
        <p:spPr>
          <a:xfrm>
            <a:off x="3237135" y="1641255"/>
            <a:ext cx="5123704" cy="2374174"/>
          </a:xfrm>
          <a:prstGeom prst="rect">
            <a:avLst/>
          </a:prstGeom>
        </p:spPr>
      </p:pic>
      <p:pic>
        <p:nvPicPr>
          <p:cNvPr id="16" name="Picture 15">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TotalTime>
  <Words>481</Words>
  <Application>Microsoft Office PowerPoint</Application>
  <PresentationFormat>On-screen Show (4:3)</PresentationFormat>
  <Paragraphs>53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online education: Course difficulty Impact</vt:lpstr>
      <vt:lpstr>Introduction</vt:lpstr>
      <vt:lpstr>Problem Statement</vt:lpstr>
      <vt:lpstr>Literature Review</vt:lpstr>
      <vt:lpstr>Dataset Description &amp; Research Steps</vt:lpstr>
      <vt:lpstr>Data Analysis - Key Insights</vt:lpstr>
      <vt:lpstr>Data Analysis - Course Difficulty Impact</vt:lpstr>
      <vt:lpstr>Boxplot of Course Ratings by Difficulty</vt:lpstr>
      <vt:lpstr>Data Analysis - Certificate Type Impact</vt:lpstr>
      <vt:lpstr>Boxplot of Course Ratings by Certificate Type</vt:lpstr>
      <vt:lpstr>Statistical Summary of Course Ratings</vt:lpstr>
      <vt:lpstr>Findings</vt:lpstr>
      <vt:lpstr>Recommendations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Surendar Reddy Nagannagari</dc:creator>
  <cp:keywords/>
  <dc:description>generated using python-pptx</dc:description>
  <cp:lastModifiedBy>Nagammagari, Surendar Reddy</cp:lastModifiedBy>
  <cp:revision>6</cp:revision>
  <dcterms:created xsi:type="dcterms:W3CDTF">2013-01-27T09:14:16Z</dcterms:created>
  <dcterms:modified xsi:type="dcterms:W3CDTF">2025-03-09T21:28:59Z</dcterms:modified>
  <cp:category/>
</cp:coreProperties>
</file>