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329" r:id="rId4"/>
    <p:sldId id="326" r:id="rId5"/>
    <p:sldId id="328" r:id="rId6"/>
    <p:sldId id="327" r:id="rId7"/>
    <p:sldId id="257" r:id="rId8"/>
    <p:sldId id="274" r:id="rId9"/>
    <p:sldId id="275" r:id="rId10"/>
    <p:sldId id="276" r:id="rId11"/>
    <p:sldId id="301" r:id="rId12"/>
    <p:sldId id="277" r:id="rId13"/>
    <p:sldId id="278" r:id="rId14"/>
    <p:sldId id="282" r:id="rId15"/>
    <p:sldId id="330" r:id="rId16"/>
    <p:sldId id="331" r:id="rId17"/>
    <p:sldId id="332" r:id="rId18"/>
    <p:sldId id="259" r:id="rId19"/>
    <p:sldId id="333" r:id="rId20"/>
    <p:sldId id="334" r:id="rId21"/>
    <p:sldId id="338" r:id="rId22"/>
    <p:sldId id="335" r:id="rId23"/>
    <p:sldId id="336" r:id="rId24"/>
    <p:sldId id="337" r:id="rId25"/>
    <p:sldId id="281" r:id="rId26"/>
    <p:sldId id="258" r:id="rId27"/>
    <p:sldId id="291" r:id="rId28"/>
    <p:sldId id="290" r:id="rId29"/>
    <p:sldId id="3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3E8"/>
    <a:srgbClr val="A288F4"/>
    <a:srgbClr val="E2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77162" autoAdjust="0"/>
  </p:normalViewPr>
  <p:slideViewPr>
    <p:cSldViewPr snapToGrid="0">
      <p:cViewPr varScale="1">
        <p:scale>
          <a:sx n="52" d="100"/>
          <a:sy n="52" d="100"/>
        </p:scale>
        <p:origin x="11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9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4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Linux</a:t>
            </a:r>
            <a:r>
              <a:rPr lang="en-IN" baseline="0" dirty="0"/>
              <a:t> delivery</a:t>
            </a:r>
          </a:p>
          <a:p>
            <a:r>
              <a:rPr lang="en-IN" baseline="0" dirty="0"/>
              <a:t>OS </a:t>
            </a:r>
            <a:r>
              <a:rPr lang="en-IN" baseline="0" dirty="0" err="1"/>
              <a:t>Kernal</a:t>
            </a:r>
            <a:r>
              <a:rPr lang="en-IN" baseline="0" dirty="0"/>
              <a:t> : same across all </a:t>
            </a:r>
            <a:r>
              <a:rPr lang="en-IN" baseline="0" dirty="0" err="1"/>
              <a:t>linux</a:t>
            </a:r>
            <a:r>
              <a:rPr lang="en-IN" baseline="0" dirty="0"/>
              <a:t>/</a:t>
            </a:r>
            <a:r>
              <a:rPr lang="en-IN" baseline="0" dirty="0" err="1"/>
              <a:t>unix</a:t>
            </a:r>
            <a:endParaRPr lang="en-IN" baseline="0" dirty="0"/>
          </a:p>
          <a:p>
            <a:r>
              <a:rPr lang="en-IN" baseline="0" dirty="0"/>
              <a:t>Software : Different software across </a:t>
            </a:r>
            <a:r>
              <a:rPr lang="en-IN" baseline="0" dirty="0" err="1"/>
              <a:t>linux</a:t>
            </a:r>
            <a:r>
              <a:rPr lang="en-IN" baseline="0" dirty="0"/>
              <a:t>/</a:t>
            </a:r>
            <a:r>
              <a:rPr lang="en-IN" baseline="0" dirty="0" err="1"/>
              <a:t>unix</a:t>
            </a:r>
            <a:r>
              <a:rPr lang="en-IN" baseline="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5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Dockers shares the kernel</a:t>
            </a:r>
            <a:r>
              <a:rPr lang="en-IN" baseline="0" dirty="0"/>
              <a:t> (same across </a:t>
            </a:r>
            <a:r>
              <a:rPr lang="en-IN" baseline="0" dirty="0" err="1"/>
              <a:t>linux</a:t>
            </a:r>
            <a:r>
              <a:rPr lang="en-IN" baseline="0" dirty="0"/>
              <a:t>/</a:t>
            </a:r>
            <a:r>
              <a:rPr lang="en-IN" baseline="0" dirty="0" err="1"/>
              <a:t>unix</a:t>
            </a:r>
            <a:r>
              <a:rPr lang="en-IN" baseline="0" dirty="0"/>
              <a:t>)</a:t>
            </a:r>
          </a:p>
          <a:p>
            <a:r>
              <a:rPr lang="en-IN" baseline="0" dirty="0"/>
              <a:t>Each </a:t>
            </a:r>
            <a:r>
              <a:rPr lang="en-IN" baseline="0" dirty="0" err="1"/>
              <a:t>docker</a:t>
            </a:r>
            <a:r>
              <a:rPr lang="en-IN" baseline="0" dirty="0"/>
              <a:t> container has only the delta of software it wants.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1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Underutilization </a:t>
            </a:r>
          </a:p>
          <a:p>
            <a:r>
              <a:rPr lang="en-US" dirty="0"/>
              <a:t>Typical utilization -&gt; 15-20%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9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Emulate the underlying hardware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1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BIOS,</a:t>
            </a:r>
          </a:p>
          <a:p>
            <a:r>
              <a:rPr lang="en-IN" dirty="0"/>
              <a:t>MBR : Master</a:t>
            </a:r>
            <a:r>
              <a:rPr lang="en-IN" baseline="0" dirty="0"/>
              <a:t> Boot Root</a:t>
            </a:r>
          </a:p>
          <a:p>
            <a:r>
              <a:rPr lang="en-IN" baseline="0" dirty="0" err="1"/>
              <a:t>Init</a:t>
            </a:r>
            <a:r>
              <a:rPr lang="en-IN" baseline="0" dirty="0"/>
              <a:t> – </a:t>
            </a:r>
            <a:r>
              <a:rPr lang="en-IN" baseline="0" dirty="0" err="1"/>
              <a:t>init.d</a:t>
            </a:r>
            <a:r>
              <a:rPr lang="en-IN" baseline="0" dirty="0"/>
              <a:t> : what should happen during </a:t>
            </a:r>
            <a:r>
              <a:rPr lang="en-IN" baseline="0" dirty="0" err="1"/>
              <a:t>startup</a:t>
            </a:r>
            <a:r>
              <a:rPr lang="en-IN" baseline="0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5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0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2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2445250"/>
            <a:ext cx="9987280" cy="246579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Docker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818AD4-38FF-4330-A8A4-8ABFE981B2CA}"/>
              </a:ext>
            </a:extLst>
          </p:cNvPr>
          <p:cNvSpPr/>
          <p:nvPr/>
        </p:nvSpPr>
        <p:spPr>
          <a:xfrm>
            <a:off x="3352799" y="5388428"/>
            <a:ext cx="4881367" cy="4608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99D97-C768-445E-B95E-742DBBB10722}"/>
              </a:ext>
            </a:extLst>
          </p:cNvPr>
          <p:cNvSpPr/>
          <p:nvPr/>
        </p:nvSpPr>
        <p:spPr>
          <a:xfrm>
            <a:off x="3352796" y="4713517"/>
            <a:ext cx="4881367" cy="460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kernel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08EBC-DC31-4C0F-BE8A-256E439D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6" y="4014591"/>
            <a:ext cx="4881367" cy="48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9BEF8-5F42-4A2B-99BE-CC394959F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6" y="1567059"/>
            <a:ext cx="942975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4982C8-1754-4908-9943-43399A53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91" y="1514475"/>
            <a:ext cx="942975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5498C-FA29-47D5-83EC-F25BD5A8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8" y="1488183"/>
            <a:ext cx="942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9F4B-8B97-4CE0-9133-2267BFA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Docker v/s Virtual machine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B808C-08B6-4E8B-9F97-3C6211D0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60" y="2300746"/>
            <a:ext cx="5753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00E5E-E2C0-413D-A5AE-6E4F5F7E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5" y="3145293"/>
            <a:ext cx="1452367" cy="583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9A158-DA8C-447A-96A2-3F03F901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5" y="2409148"/>
            <a:ext cx="1414800" cy="4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B42A7-8390-4EFB-A02C-AED915936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5" y="4706603"/>
            <a:ext cx="1435155" cy="420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65645-CB3E-4CC9-8CA5-A6F578FE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6" y="4011336"/>
            <a:ext cx="1414800" cy="432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CDC24-8523-4A65-8480-F5857F3B7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44" y="1663019"/>
            <a:ext cx="1414799" cy="460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8D733-43A0-4CE0-B536-3C4D3C87E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44" y="939163"/>
            <a:ext cx="1435156" cy="4633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6B815A-4A68-4BF8-AA19-F8E72334C691}"/>
              </a:ext>
            </a:extLst>
          </p:cNvPr>
          <p:cNvSpPr/>
          <p:nvPr/>
        </p:nvSpPr>
        <p:spPr>
          <a:xfrm>
            <a:off x="903515" y="6117771"/>
            <a:ext cx="4881367" cy="46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41975B-45AB-40E9-8684-8E9E3621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3" y="3123522"/>
            <a:ext cx="1452367" cy="583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CD4A88-64E9-4810-BD35-7CD60ED5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3" y="2387377"/>
            <a:ext cx="1414800" cy="4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CFA471-C9F7-4B47-9AF2-734CAF2C3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73" y="4684832"/>
            <a:ext cx="1435155" cy="420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35606-1E2E-4C4A-998E-4DAA24212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770" y="3989565"/>
            <a:ext cx="1414800" cy="432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FB7AAF-CA26-4CB6-846F-1A7EB353E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2" y="1641248"/>
            <a:ext cx="1414799" cy="460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164FD1-C603-45BB-A077-B21E6CDA9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2" y="917392"/>
            <a:ext cx="1435156" cy="463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3529FB-78CD-4A56-8BFD-DCACDB29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3112637"/>
            <a:ext cx="1452367" cy="583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969E43-DDD2-4C88-B555-76991136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3" y="2376492"/>
            <a:ext cx="1414800" cy="4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60F9AF-DD12-45FA-B541-254FD55E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13" y="4673947"/>
            <a:ext cx="1435155" cy="420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8C4131-2CEB-44AF-9038-D7F39EFCC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510" y="3978680"/>
            <a:ext cx="1414800" cy="4328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F74712-7886-432D-9805-8E42FEB4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742" y="1630363"/>
            <a:ext cx="1414799" cy="4608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22019A-A157-4ACB-BB3F-18E168BC2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742" y="906507"/>
            <a:ext cx="1435156" cy="4633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DEB1AF-65D2-42B6-A36B-55F2306BF4A5}"/>
              </a:ext>
            </a:extLst>
          </p:cNvPr>
          <p:cNvSpPr/>
          <p:nvPr/>
        </p:nvSpPr>
        <p:spPr>
          <a:xfrm>
            <a:off x="903511" y="5453746"/>
            <a:ext cx="4881367" cy="460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HYPERVISOR</a:t>
            </a:r>
            <a:endParaRPr lang="en-IN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1B2EA7-E71C-4E2F-87F2-0B1E0C27241A}"/>
              </a:ext>
            </a:extLst>
          </p:cNvPr>
          <p:cNvSpPr/>
          <p:nvPr/>
        </p:nvSpPr>
        <p:spPr>
          <a:xfrm>
            <a:off x="881744" y="337457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323FC1-84A4-4B8B-A3E3-82263ADD57F7}"/>
              </a:ext>
            </a:extLst>
          </p:cNvPr>
          <p:cNvSpPr/>
          <p:nvPr/>
        </p:nvSpPr>
        <p:spPr>
          <a:xfrm>
            <a:off x="2677888" y="326569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B3E7C-A566-459B-995A-26EC37FE648E}"/>
              </a:ext>
            </a:extLst>
          </p:cNvPr>
          <p:cNvSpPr/>
          <p:nvPr/>
        </p:nvSpPr>
        <p:spPr>
          <a:xfrm>
            <a:off x="4278085" y="326571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74A420-5B45-47E2-8AAD-F8B5F31D4AA8}"/>
              </a:ext>
            </a:extLst>
          </p:cNvPr>
          <p:cNvSpPr/>
          <p:nvPr/>
        </p:nvSpPr>
        <p:spPr>
          <a:xfrm>
            <a:off x="6407118" y="6117771"/>
            <a:ext cx="4881367" cy="46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</a:t>
            </a:r>
            <a:endParaRPr lang="en-IN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F651E0-AA4E-4E0B-BB2A-58321D74B8BC}"/>
              </a:ext>
            </a:extLst>
          </p:cNvPr>
          <p:cNvSpPr/>
          <p:nvPr/>
        </p:nvSpPr>
        <p:spPr>
          <a:xfrm>
            <a:off x="6389912" y="348343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93F69D-F9A9-4CCD-8ED7-7F21E7F6F373}"/>
              </a:ext>
            </a:extLst>
          </p:cNvPr>
          <p:cNvSpPr/>
          <p:nvPr/>
        </p:nvSpPr>
        <p:spPr>
          <a:xfrm>
            <a:off x="8088085" y="359228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823F05-3DF2-40C8-A2CB-2189C4E64E15}"/>
              </a:ext>
            </a:extLst>
          </p:cNvPr>
          <p:cNvSpPr/>
          <p:nvPr/>
        </p:nvSpPr>
        <p:spPr>
          <a:xfrm>
            <a:off x="9731828" y="359228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C61ACA-F332-42F5-B2F0-0CD155ACE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796" y="5288220"/>
            <a:ext cx="4881367" cy="4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5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ABF9C-9260-44A9-B19D-C153E3F9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4" y="2282815"/>
            <a:ext cx="1023249" cy="992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806FD-7FE5-4E1C-BC58-7D6C22D4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52" y="2291623"/>
            <a:ext cx="1023249" cy="992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D3666-5FC6-4045-8FE2-ED59917A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5" y="3727823"/>
            <a:ext cx="1023249" cy="992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74E4B-17C6-48CF-9A16-D43DE9E7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36" y="3740219"/>
            <a:ext cx="1023249" cy="992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48F660-96A6-4E7E-A5D6-2088219DCA0F}"/>
              </a:ext>
            </a:extLst>
          </p:cNvPr>
          <p:cNvSpPr txBox="1"/>
          <p:nvPr/>
        </p:nvSpPr>
        <p:spPr>
          <a:xfrm>
            <a:off x="751115" y="1331820"/>
            <a:ext cx="31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INDEPENDANT HOUSES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6EADB-D54A-4346-BB4E-0CA09F07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5" y="2365604"/>
            <a:ext cx="709613" cy="519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C8028-669E-41AC-9661-6E703437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28" y="2409145"/>
            <a:ext cx="709613" cy="519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998987-D713-4AB3-85CD-062607D7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71" y="2409144"/>
            <a:ext cx="709613" cy="519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48A444-0C05-4467-93DB-690C04A1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14" y="2409144"/>
            <a:ext cx="709613" cy="519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8BCD25-29F3-4C10-8AC3-A47E266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40" y="4205290"/>
            <a:ext cx="709613" cy="519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66E648-AD97-4276-84E9-BA4B705E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3" y="4205289"/>
            <a:ext cx="709613" cy="519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0D74EC-B331-4FCC-A67F-C1EFB8A0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26" y="4205288"/>
            <a:ext cx="709613" cy="519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9B81D4-548B-4B02-95AB-3CE0A6D4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69" y="4205288"/>
            <a:ext cx="709613" cy="5191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C89B2F-354B-495D-B6B3-D35285656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071" y="3247348"/>
            <a:ext cx="709613" cy="5191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138D5E-FB6D-4703-8592-12834539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614" y="3247347"/>
            <a:ext cx="709613" cy="5191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0CA40F-A24E-4A54-98B3-5E024623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57" y="3247346"/>
            <a:ext cx="709613" cy="519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16936C-17A8-4531-90DA-61EB0142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00" y="3247346"/>
            <a:ext cx="709613" cy="5191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66DEB2-57B7-49F1-A9DF-5BB86349D424}"/>
              </a:ext>
            </a:extLst>
          </p:cNvPr>
          <p:cNvSpPr txBox="1"/>
          <p:nvPr/>
        </p:nvSpPr>
        <p:spPr>
          <a:xfrm>
            <a:off x="4757056" y="1353587"/>
            <a:ext cx="31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ROW HOUSES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44EC05-615E-427E-AFE5-E0C2FBDFA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93" y="2420029"/>
            <a:ext cx="1258037" cy="9920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2D7F36-930F-4B14-949C-E39CCA83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313" y="2434311"/>
            <a:ext cx="1258037" cy="9920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17CA79-43D6-4FD0-AD5B-C88E8D486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93" y="3724724"/>
            <a:ext cx="1258037" cy="9920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951BC0A-2BAB-4393-B345-1E218FD00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427" y="3717649"/>
            <a:ext cx="1258037" cy="9920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E7EB6A-A7F0-43C7-9617-86D9D587671E}"/>
              </a:ext>
            </a:extLst>
          </p:cNvPr>
          <p:cNvSpPr txBox="1"/>
          <p:nvPr/>
        </p:nvSpPr>
        <p:spPr>
          <a:xfrm>
            <a:off x="8567052" y="1397135"/>
            <a:ext cx="31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APARTMENTS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4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016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What is a Docker container? </a:t>
            </a:r>
            <a:endParaRPr lang="en-IN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C9363-94BB-460F-A712-A6088BFFB7CD}"/>
              </a:ext>
            </a:extLst>
          </p:cNvPr>
          <p:cNvSpPr txBox="1"/>
          <p:nvPr/>
        </p:nvSpPr>
        <p:spPr>
          <a:xfrm>
            <a:off x="1159885" y="2492593"/>
            <a:ext cx="10229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Consist of two parts: 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A disk image holding the software you want to run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An “engine” or container runtime, designed to configure the kernel to run that image in an isolated kernel namespace.</a:t>
            </a:r>
          </a:p>
        </p:txBody>
      </p:sp>
    </p:spTree>
    <p:extLst>
      <p:ext uri="{BB962C8B-B14F-4D97-AF65-F5344CB8AC3E}">
        <p14:creationId xmlns:p14="http://schemas.microsoft.com/office/powerpoint/2010/main" val="111358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DF0E-E51D-476C-938E-70B9385F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Images v/s Containers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A1B2E-5D3A-4B7E-AD2C-BF1D9687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8" y="3031575"/>
            <a:ext cx="857250" cy="781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11D77-D7DA-4F5C-B649-E1C8C9EEADA1}"/>
              </a:ext>
            </a:extLst>
          </p:cNvPr>
          <p:cNvSpPr txBox="1"/>
          <p:nvPr/>
        </p:nvSpPr>
        <p:spPr>
          <a:xfrm>
            <a:off x="2392470" y="3995803"/>
            <a:ext cx="26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 Image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B92074-86C4-411A-9E84-8D792735069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18378" y="1664770"/>
            <a:ext cx="4702872" cy="17573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27AFC12-EEED-46C9-8681-E7D777E0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731" y="1104867"/>
            <a:ext cx="857250" cy="781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3EA5CD-71FF-4258-B87B-E056019B2136}"/>
              </a:ext>
            </a:extLst>
          </p:cNvPr>
          <p:cNvSpPr txBox="1"/>
          <p:nvPr/>
        </p:nvSpPr>
        <p:spPr>
          <a:xfrm>
            <a:off x="8041710" y="1866379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 container 1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1D7C1-BB95-45CD-AAFE-A2BF8EAB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00" y="3927164"/>
            <a:ext cx="857250" cy="781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6C34C-E2D6-4705-99FA-13B6F4A6628E}"/>
              </a:ext>
            </a:extLst>
          </p:cNvPr>
          <p:cNvSpPr txBox="1"/>
          <p:nvPr/>
        </p:nvSpPr>
        <p:spPr>
          <a:xfrm>
            <a:off x="8106428" y="4761973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 container 2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8C872A-6FB1-4BA0-A317-38E2C17616BB}"/>
              </a:ext>
            </a:extLst>
          </p:cNvPr>
          <p:cNvCxnSpPr>
            <a:cxnSpLocks/>
          </p:cNvCxnSpPr>
          <p:nvPr/>
        </p:nvCxnSpPr>
        <p:spPr>
          <a:xfrm>
            <a:off x="3518378" y="3428413"/>
            <a:ext cx="4702872" cy="9367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0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B5C9-5F1A-4E92-BAE3-FE417DAD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Docker Installation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B33B8-5393-4DEF-A2BC-B31295D0157D}"/>
              </a:ext>
            </a:extLst>
          </p:cNvPr>
          <p:cNvSpPr txBox="1"/>
          <p:nvPr/>
        </p:nvSpPr>
        <p:spPr>
          <a:xfrm>
            <a:off x="2104373" y="2693096"/>
            <a:ext cx="7002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$ curl -</a:t>
            </a:r>
            <a:r>
              <a:rPr lang="en-IN" sz="2000" b="1" dirty="0" err="1">
                <a:solidFill>
                  <a:schemeClr val="bg1"/>
                </a:solidFill>
              </a:rPr>
              <a:t>fsSL</a:t>
            </a:r>
            <a:r>
              <a:rPr lang="en-IN" sz="2000" b="1" dirty="0">
                <a:solidFill>
                  <a:schemeClr val="bg1"/>
                </a:solidFill>
              </a:rPr>
              <a:t> https://get.docker.com -o get-docker.sh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$ </a:t>
            </a:r>
            <a:r>
              <a:rPr lang="en-IN" sz="2000" b="1" dirty="0" err="1">
                <a:solidFill>
                  <a:schemeClr val="bg1"/>
                </a:solidFill>
              </a:rPr>
              <a:t>sudo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sh</a:t>
            </a:r>
            <a:r>
              <a:rPr lang="en-IN" sz="2000" b="1" dirty="0">
                <a:solidFill>
                  <a:schemeClr val="bg1"/>
                </a:solidFill>
              </a:rPr>
              <a:t> get-docker.sh</a:t>
            </a:r>
          </a:p>
        </p:txBody>
      </p:sp>
    </p:spTree>
    <p:extLst>
      <p:ext uri="{BB962C8B-B14F-4D97-AF65-F5344CB8AC3E}">
        <p14:creationId xmlns:p14="http://schemas.microsoft.com/office/powerpoint/2010/main" val="4593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0E18-D1B2-4F25-9E65-6160EE54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DockerHub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38154-7012-4C1A-BE65-C7C52735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06" y="2453079"/>
            <a:ext cx="9401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72887"/>
            <a:ext cx="10395857" cy="718456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>
                <a:solidFill>
                  <a:schemeClr val="bg1"/>
                </a:solidFill>
              </a:rPr>
              <a:t>Running your first container</a:t>
            </a:r>
            <a:endParaRPr lang="en-IN" sz="3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52" y="1791729"/>
            <a:ext cx="8209548" cy="42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7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43F82C-738D-46AF-8502-72DF30DE8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72887"/>
            <a:ext cx="10395857" cy="718456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>
                <a:solidFill>
                  <a:schemeClr val="bg1"/>
                </a:solidFill>
              </a:rPr>
              <a:t>Docker Architecture</a:t>
            </a:r>
            <a:endParaRPr lang="en-IN" sz="35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ED98A6-0B1C-4EC2-9014-388981336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91" y="1748162"/>
            <a:ext cx="5204935" cy="40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0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2" y="1690688"/>
            <a:ext cx="10696390" cy="3620022"/>
          </a:xfrm>
        </p:spPr>
        <p:txBody>
          <a:bodyPr>
            <a:noAutofit/>
          </a:bodyPr>
          <a:lstStyle/>
          <a:p>
            <a:pPr algn="l"/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Understanding VM and containers</a:t>
            </a: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Docker</a:t>
            </a: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Why do we need it?</a:t>
            </a: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What are they used for?</a:t>
            </a:r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7BE8B7-EBAB-4E40-B38D-A3CCA70F56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33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D07F-19CD-49CD-83A9-DEF7B13C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Docker Architecture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C6DF9-8004-41A7-AF1C-7478D97F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67" y="1512099"/>
            <a:ext cx="8514894" cy="498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69BD-9130-416A-A9EC-057C1168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0399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Docker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720A6-81E4-41E5-B3D3-E1F83A98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713"/>
            <a:ext cx="108204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1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0C2E-1AFE-46E7-BAD6-C49BA9CE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Docker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Engine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D1291-1830-44D8-829D-5A4DCB26DCBF}"/>
              </a:ext>
            </a:extLst>
          </p:cNvPr>
          <p:cNvSpPr/>
          <p:nvPr/>
        </p:nvSpPr>
        <p:spPr>
          <a:xfrm>
            <a:off x="876822" y="1665962"/>
            <a:ext cx="943209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Docker Daemon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persistent background process that manages Docker images, containers, networks, and storage volumes. The Docker daemon constantly listens for Docker API requests and processes them.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A2D57-683C-45B1-95B4-74C62A3AE2E0}"/>
              </a:ext>
            </a:extLst>
          </p:cNvPr>
          <p:cNvSpPr txBox="1"/>
          <p:nvPr/>
        </p:nvSpPr>
        <p:spPr>
          <a:xfrm>
            <a:off x="901874" y="4121064"/>
            <a:ext cx="9682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Docker Engine REST API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API used by applications to interact with the Docker daemon</a:t>
            </a:r>
            <a:endParaRPr lang="en-IN" sz="2200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32336-5CA3-4F5C-AA4A-78A732759E5B}"/>
              </a:ext>
            </a:extLst>
          </p:cNvPr>
          <p:cNvSpPr txBox="1"/>
          <p:nvPr/>
        </p:nvSpPr>
        <p:spPr>
          <a:xfrm>
            <a:off x="889348" y="5724395"/>
            <a:ext cx="959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bg1"/>
                </a:solidFill>
              </a:rPr>
              <a:t>Docker CLI</a:t>
            </a:r>
          </a:p>
          <a:p>
            <a:r>
              <a:rPr lang="en-US" sz="2200" dirty="0">
                <a:solidFill>
                  <a:schemeClr val="bg1"/>
                </a:solidFill>
              </a:rPr>
              <a:t>A command line interface client for interacting with the Docker daemon.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7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87A-11CF-4586-B919-1CAFD052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Docker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8065D-88AA-4441-A8C0-830E7D8691AB}"/>
              </a:ext>
            </a:extLst>
          </p:cNvPr>
          <p:cNvSpPr/>
          <p:nvPr/>
        </p:nvSpPr>
        <p:spPr>
          <a:xfrm>
            <a:off x="939452" y="2288103"/>
            <a:ext cx="9281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Images</a:t>
            </a:r>
            <a:r>
              <a:rPr lang="en-IN" sz="2400" dirty="0">
                <a:solidFill>
                  <a:schemeClr val="bg1"/>
                </a:solidFill>
              </a:rPr>
              <a:t>:       </a:t>
            </a:r>
            <a:r>
              <a:rPr lang="en-US" sz="2400" dirty="0">
                <a:solidFill>
                  <a:schemeClr val="bg1"/>
                </a:solidFill>
              </a:rPr>
              <a:t>read-only binary template used to build containers.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A6250-21FF-41D9-9815-C439F197CE15}"/>
              </a:ext>
            </a:extLst>
          </p:cNvPr>
          <p:cNvSpPr/>
          <p:nvPr/>
        </p:nvSpPr>
        <p:spPr>
          <a:xfrm>
            <a:off x="939452" y="3567946"/>
            <a:ext cx="107222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Containers: </a:t>
            </a:r>
            <a:r>
              <a:rPr lang="en-US" sz="2200" dirty="0">
                <a:solidFill>
                  <a:schemeClr val="bg1"/>
                </a:solidFill>
              </a:rPr>
              <a:t> encapsulated environments in which you run applications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Networks:   </a:t>
            </a:r>
            <a:r>
              <a:rPr lang="en-US" sz="2200" dirty="0">
                <a:solidFill>
                  <a:schemeClr val="bg1"/>
                </a:solidFill>
              </a:rPr>
              <a:t>provide the </a:t>
            </a:r>
            <a:r>
              <a:rPr lang="en-US" sz="2400" dirty="0">
                <a:solidFill>
                  <a:schemeClr val="bg1"/>
                </a:solidFill>
              </a:rPr>
              <a:t>capability to networking between containers through the use of network drivers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Storage:      </a:t>
            </a:r>
            <a:r>
              <a:rPr lang="en-US" sz="2400" dirty="0">
                <a:solidFill>
                  <a:schemeClr val="bg1"/>
                </a:solidFill>
              </a:rPr>
              <a:t>stores data within the writable layer of a container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2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E1BF-963E-432A-A618-C1A3184C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Docker Lifecycle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E59E0-E027-42FC-8E43-C938874E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59" y="1373165"/>
            <a:ext cx="76676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9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6571-B62A-474C-B12F-799506F1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Development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F2014-4113-473A-861E-D5C38AEC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414587"/>
            <a:ext cx="7048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0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019176"/>
            <a:ext cx="9372600" cy="62865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+mn-lt"/>
              </a:rPr>
              <a:t>Development pipeline ? 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371600" y="2645229"/>
            <a:ext cx="7837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Define Environment as code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B5566-DE1C-48EA-B63B-DA39DC557B10}"/>
              </a:ext>
            </a:extLst>
          </p:cNvPr>
          <p:cNvSpPr txBox="1"/>
          <p:nvPr/>
        </p:nvSpPr>
        <p:spPr>
          <a:xfrm>
            <a:off x="1415142" y="4049486"/>
            <a:ext cx="7837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Environmental consistency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2DA31-8076-4CA2-B23B-539DD4B97C07}"/>
              </a:ext>
            </a:extLst>
          </p:cNvPr>
          <p:cNvSpPr txBox="1"/>
          <p:nvPr/>
        </p:nvSpPr>
        <p:spPr>
          <a:xfrm>
            <a:off x="1478071" y="5311036"/>
            <a:ext cx="7829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Multiple versions without headache</a:t>
            </a:r>
            <a:endParaRPr lang="en-IN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832207"/>
            <a:ext cx="9372600" cy="81561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Development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n-lt"/>
              </a:rPr>
              <a:t>pipeline ? 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415142" y="4186977"/>
            <a:ext cx="7837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Test with clean environment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B5566-DE1C-48EA-B63B-DA39DC557B10}"/>
              </a:ext>
            </a:extLst>
          </p:cNvPr>
          <p:cNvSpPr txBox="1"/>
          <p:nvPr/>
        </p:nvSpPr>
        <p:spPr>
          <a:xfrm>
            <a:off x="1449021" y="5013783"/>
            <a:ext cx="77832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Run any CI requirements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2DA31-8076-4CA2-B23B-539DD4B97C07}"/>
              </a:ext>
            </a:extLst>
          </p:cNvPr>
          <p:cNvSpPr txBox="1"/>
          <p:nvPr/>
        </p:nvSpPr>
        <p:spPr>
          <a:xfrm>
            <a:off x="1469569" y="5824715"/>
            <a:ext cx="7837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Automation</a:t>
            </a:r>
            <a:endParaRPr lang="en-IN" sz="25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D7DD3-4962-4DB3-A9B1-C786698F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6" y="1787924"/>
            <a:ext cx="6896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Deployment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62C33-8134-4CFE-BD36-DAADF9A8E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60" y="1715943"/>
            <a:ext cx="6953250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8BABB-7C0D-4BEC-B063-F7F83DE4FD2C}"/>
              </a:ext>
            </a:extLst>
          </p:cNvPr>
          <p:cNvSpPr txBox="1"/>
          <p:nvPr/>
        </p:nvSpPr>
        <p:spPr>
          <a:xfrm>
            <a:off x="1058238" y="4099390"/>
            <a:ext cx="7822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Deploy containers anywhere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5BE3C-5E61-4C39-AC7B-532D8219E95A}"/>
              </a:ext>
            </a:extLst>
          </p:cNvPr>
          <p:cNvSpPr txBox="1"/>
          <p:nvPr/>
        </p:nvSpPr>
        <p:spPr>
          <a:xfrm>
            <a:off x="1063377" y="5408982"/>
            <a:ext cx="7837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Highly scalable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C0807-3E6D-4177-B53B-CEBFED92AF38}"/>
              </a:ext>
            </a:extLst>
          </p:cNvPr>
          <p:cNvSpPr txBox="1"/>
          <p:nvPr/>
        </p:nvSpPr>
        <p:spPr>
          <a:xfrm>
            <a:off x="1082215" y="6023723"/>
            <a:ext cx="7837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Image is the entire package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B3C3D-38E7-43D8-9112-54FF932C4690}"/>
              </a:ext>
            </a:extLst>
          </p:cNvPr>
          <p:cNvSpPr txBox="1"/>
          <p:nvPr/>
        </p:nvSpPr>
        <p:spPr>
          <a:xfrm>
            <a:off x="1051396" y="4780537"/>
            <a:ext cx="7837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Improved resource utilization</a:t>
            </a:r>
            <a:endParaRPr lang="en-IN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Advantages of Docker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8BABB-7C0D-4BEC-B063-F7F83DE4FD2C}"/>
              </a:ext>
            </a:extLst>
          </p:cNvPr>
          <p:cNvSpPr txBox="1"/>
          <p:nvPr/>
        </p:nvSpPr>
        <p:spPr>
          <a:xfrm>
            <a:off x="1051396" y="1777293"/>
            <a:ext cx="2341509" cy="477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Lightweight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B3C3D-38E7-43D8-9112-54FF932C4690}"/>
              </a:ext>
            </a:extLst>
          </p:cNvPr>
          <p:cNvSpPr txBox="1"/>
          <p:nvPr/>
        </p:nvSpPr>
        <p:spPr>
          <a:xfrm>
            <a:off x="7869813" y="1777293"/>
            <a:ext cx="2477231" cy="477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Portability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BABB-7C0D-4BEC-B063-F7F83DE4FD2C}"/>
              </a:ext>
            </a:extLst>
          </p:cNvPr>
          <p:cNvSpPr txBox="1"/>
          <p:nvPr/>
        </p:nvSpPr>
        <p:spPr>
          <a:xfrm>
            <a:off x="1082215" y="3018901"/>
            <a:ext cx="2341509" cy="477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Simplify DevOps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8BABB-7C0D-4BEC-B063-F7F83DE4FD2C}"/>
              </a:ext>
            </a:extLst>
          </p:cNvPr>
          <p:cNvSpPr txBox="1"/>
          <p:nvPr/>
        </p:nvSpPr>
        <p:spPr>
          <a:xfrm>
            <a:off x="7937673" y="3155026"/>
            <a:ext cx="2341509" cy="477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CI/CD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8BABB-7C0D-4BEC-B063-F7F83DE4FD2C}"/>
              </a:ext>
            </a:extLst>
          </p:cNvPr>
          <p:cNvSpPr txBox="1"/>
          <p:nvPr/>
        </p:nvSpPr>
        <p:spPr>
          <a:xfrm>
            <a:off x="1051395" y="4480387"/>
            <a:ext cx="2341509" cy="477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Micro services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A8BABB-7C0D-4BEC-B063-F7F83DE4FD2C}"/>
              </a:ext>
            </a:extLst>
          </p:cNvPr>
          <p:cNvSpPr txBox="1"/>
          <p:nvPr/>
        </p:nvSpPr>
        <p:spPr>
          <a:xfrm>
            <a:off x="7869813" y="4480387"/>
            <a:ext cx="2341509" cy="477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Isolation</a:t>
            </a:r>
            <a:endParaRPr lang="en-IN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D6D4-22DF-44C8-8579-8B1121D5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My Docker Story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AA83E-BD59-426A-AFEE-748F4AB7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17" y="2111545"/>
            <a:ext cx="2809875" cy="244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C8422-3A57-426B-8B70-40F60B62BD22}"/>
              </a:ext>
            </a:extLst>
          </p:cNvPr>
          <p:cNvSpPr txBox="1"/>
          <p:nvPr/>
        </p:nvSpPr>
        <p:spPr>
          <a:xfrm>
            <a:off x="989556" y="4559470"/>
            <a:ext cx="10364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Docker Registry -  </a:t>
            </a:r>
            <a:r>
              <a:rPr lang="en-IN" sz="2000" dirty="0">
                <a:solidFill>
                  <a:schemeClr val="bg1"/>
                </a:solidFill>
              </a:rPr>
              <a:t>storage and distribution system for named </a:t>
            </a:r>
            <a:r>
              <a:rPr lang="en-IN" sz="2200" dirty="0">
                <a:solidFill>
                  <a:schemeClr val="bg1"/>
                </a:solidFill>
              </a:rPr>
              <a:t>docker</a:t>
            </a:r>
            <a:r>
              <a:rPr lang="en-IN" sz="2000" dirty="0">
                <a:solidFill>
                  <a:schemeClr val="bg1"/>
                </a:solidFill>
              </a:rPr>
              <a:t> images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6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F2E8-14C5-432C-B8BE-09524618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Thank God, it is history!!!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AF2D6-D0F8-4626-9964-B293397E0F33}"/>
              </a:ext>
            </a:extLst>
          </p:cNvPr>
          <p:cNvSpPr txBox="1"/>
          <p:nvPr/>
        </p:nvSpPr>
        <p:spPr>
          <a:xfrm>
            <a:off x="1302707" y="1991639"/>
            <a:ext cx="181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Webserver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45A47-CB0A-46E4-9667-CAD39254C7D6}"/>
              </a:ext>
            </a:extLst>
          </p:cNvPr>
          <p:cNvSpPr txBox="1"/>
          <p:nvPr/>
        </p:nvSpPr>
        <p:spPr>
          <a:xfrm>
            <a:off x="3133591" y="1968675"/>
            <a:ext cx="198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 Server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F3427-6509-4EB9-A66B-932B20555B95}"/>
              </a:ext>
            </a:extLst>
          </p:cNvPr>
          <p:cNvSpPr txBox="1"/>
          <p:nvPr/>
        </p:nvSpPr>
        <p:spPr>
          <a:xfrm>
            <a:off x="6004133" y="1945711"/>
            <a:ext cx="14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051D-E71D-4428-AAC3-C1E12145167D}"/>
              </a:ext>
            </a:extLst>
          </p:cNvPr>
          <p:cNvSpPr txBox="1"/>
          <p:nvPr/>
        </p:nvSpPr>
        <p:spPr>
          <a:xfrm>
            <a:off x="8636681" y="1960325"/>
            <a:ext cx="124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Caching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A0AB5-F7A9-455D-9B4B-C4037B18B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62" y="2586557"/>
            <a:ext cx="1002074" cy="97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0D173-1E9A-46BF-A62C-FFEA50D4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968" y="2661715"/>
            <a:ext cx="1002074" cy="970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6712F-9E2E-43C8-9E02-CE6463049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329" y="2636662"/>
            <a:ext cx="1035493" cy="970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E0E22-95E2-4C17-A800-8A9CF305B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7902" y="2615266"/>
            <a:ext cx="1073062" cy="9708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9317CB-5F10-4E10-ACB1-C11CBAF6C20A}"/>
              </a:ext>
            </a:extLst>
          </p:cNvPr>
          <p:cNvSpPr/>
          <p:nvPr/>
        </p:nvSpPr>
        <p:spPr>
          <a:xfrm>
            <a:off x="3958234" y="6050069"/>
            <a:ext cx="3707704" cy="5636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76E65A-F726-468E-8167-4125DE1B1381}"/>
              </a:ext>
            </a:extLst>
          </p:cNvPr>
          <p:cNvSpPr/>
          <p:nvPr/>
        </p:nvSpPr>
        <p:spPr>
          <a:xfrm>
            <a:off x="3960322" y="5250493"/>
            <a:ext cx="3707704" cy="5636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11DD75-134F-4D30-B91D-4DC0642C1A60}"/>
              </a:ext>
            </a:extLst>
          </p:cNvPr>
          <p:cNvSpPr/>
          <p:nvPr/>
        </p:nvSpPr>
        <p:spPr>
          <a:xfrm>
            <a:off x="3958234" y="4509367"/>
            <a:ext cx="1724797" cy="442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16931-0AFF-4637-832E-C42F23641647}"/>
              </a:ext>
            </a:extLst>
          </p:cNvPr>
          <p:cNvSpPr/>
          <p:nvPr/>
        </p:nvSpPr>
        <p:spPr>
          <a:xfrm>
            <a:off x="5899770" y="4509367"/>
            <a:ext cx="1724797" cy="4425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0A4E5F-679E-425C-AA1A-C623304344E0}"/>
              </a:ext>
            </a:extLst>
          </p:cNvPr>
          <p:cNvCxnSpPr/>
          <p:nvPr/>
        </p:nvCxnSpPr>
        <p:spPr>
          <a:xfrm>
            <a:off x="2279737" y="3632550"/>
            <a:ext cx="2354893" cy="8768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5A1230-3129-4563-B0E0-DABFC8D8F1E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279737" y="3655514"/>
            <a:ext cx="4482432" cy="853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DDCDDB-48F4-4B28-A0F3-5C7666DBC3BA}"/>
              </a:ext>
            </a:extLst>
          </p:cNvPr>
          <p:cNvCxnSpPr>
            <a:cxnSpLocks/>
          </p:cNvCxnSpPr>
          <p:nvPr/>
        </p:nvCxnSpPr>
        <p:spPr>
          <a:xfrm>
            <a:off x="2279737" y="3630461"/>
            <a:ext cx="2571632" cy="16200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CBCAF9-3FC8-43D6-B54C-33A664899AD6}"/>
              </a:ext>
            </a:extLst>
          </p:cNvPr>
          <p:cNvCxnSpPr>
            <a:cxnSpLocks/>
          </p:cNvCxnSpPr>
          <p:nvPr/>
        </p:nvCxnSpPr>
        <p:spPr>
          <a:xfrm>
            <a:off x="2279737" y="3607497"/>
            <a:ext cx="2540896" cy="24425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6909A5-E91D-417F-B923-D22DA7E642FC}"/>
              </a:ext>
            </a:extLst>
          </p:cNvPr>
          <p:cNvCxnSpPr>
            <a:cxnSpLocks/>
          </p:cNvCxnSpPr>
          <p:nvPr/>
        </p:nvCxnSpPr>
        <p:spPr>
          <a:xfrm flipH="1">
            <a:off x="5361140" y="3580356"/>
            <a:ext cx="3275541" cy="853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990812-4CDB-492C-96CE-9F2FABC03D7E}"/>
              </a:ext>
            </a:extLst>
          </p:cNvPr>
          <p:cNvCxnSpPr>
            <a:cxnSpLocks/>
          </p:cNvCxnSpPr>
          <p:nvPr/>
        </p:nvCxnSpPr>
        <p:spPr>
          <a:xfrm flipH="1">
            <a:off x="7214992" y="3580356"/>
            <a:ext cx="1515649" cy="901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4C11A-460E-4574-BECA-558B2869960F}"/>
              </a:ext>
            </a:extLst>
          </p:cNvPr>
          <p:cNvCxnSpPr>
            <a:cxnSpLocks/>
          </p:cNvCxnSpPr>
          <p:nvPr/>
        </p:nvCxnSpPr>
        <p:spPr>
          <a:xfrm flipH="1">
            <a:off x="6403260" y="3630461"/>
            <a:ext cx="2327382" cy="161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B24FA9-EF26-474E-886B-4DABB3AFB8B3}"/>
              </a:ext>
            </a:extLst>
          </p:cNvPr>
          <p:cNvCxnSpPr>
            <a:cxnSpLocks/>
          </p:cNvCxnSpPr>
          <p:nvPr/>
        </p:nvCxnSpPr>
        <p:spPr>
          <a:xfrm flipH="1">
            <a:off x="6669984" y="3505198"/>
            <a:ext cx="2183437" cy="25205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9F1FB8-3A8C-4EBC-B8BA-85BBF1F77EE2}"/>
              </a:ext>
            </a:extLst>
          </p:cNvPr>
          <p:cNvCxnSpPr>
            <a:endCxn id="15" idx="0"/>
          </p:cNvCxnSpPr>
          <p:nvPr/>
        </p:nvCxnSpPr>
        <p:spPr>
          <a:xfrm>
            <a:off x="4452716" y="3644032"/>
            <a:ext cx="367917" cy="8653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B53433-6796-45FF-8940-B5E01B64B1CD}"/>
              </a:ext>
            </a:extLst>
          </p:cNvPr>
          <p:cNvCxnSpPr/>
          <p:nvPr/>
        </p:nvCxnSpPr>
        <p:spPr>
          <a:xfrm>
            <a:off x="4452716" y="3644032"/>
            <a:ext cx="1666246" cy="8653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5E332A-13BF-40DB-AAA5-023869417E9A}"/>
              </a:ext>
            </a:extLst>
          </p:cNvPr>
          <p:cNvCxnSpPr>
            <a:cxnSpLocks/>
          </p:cNvCxnSpPr>
          <p:nvPr/>
        </p:nvCxnSpPr>
        <p:spPr>
          <a:xfrm flipH="1">
            <a:off x="5037372" y="3493720"/>
            <a:ext cx="1332501" cy="10386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30E11-B228-4BD7-AC06-8B9E0AB2A84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619999" y="3557392"/>
            <a:ext cx="285802" cy="9517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2103-43E6-42D6-9757-1469CDD0798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814174" y="3534428"/>
            <a:ext cx="580350" cy="1716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189D0E-1A21-4136-A03C-03322D79E993}"/>
              </a:ext>
            </a:extLst>
          </p:cNvPr>
          <p:cNvCxnSpPr>
            <a:cxnSpLocks/>
          </p:cNvCxnSpPr>
          <p:nvPr/>
        </p:nvCxnSpPr>
        <p:spPr>
          <a:xfrm flipH="1">
            <a:off x="6211366" y="3591941"/>
            <a:ext cx="253056" cy="24338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97C6B4-E305-4A60-BC7D-256FC82E4E5A}"/>
              </a:ext>
            </a:extLst>
          </p:cNvPr>
          <p:cNvCxnSpPr/>
          <p:nvPr/>
        </p:nvCxnSpPr>
        <p:spPr>
          <a:xfrm>
            <a:off x="4452716" y="3655514"/>
            <a:ext cx="1071262" cy="15947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5C9FC6-DA6A-4241-935D-95695FC1B705}"/>
              </a:ext>
            </a:extLst>
          </p:cNvPr>
          <p:cNvCxnSpPr>
            <a:cxnSpLocks/>
          </p:cNvCxnSpPr>
          <p:nvPr/>
        </p:nvCxnSpPr>
        <p:spPr>
          <a:xfrm>
            <a:off x="4452716" y="3644032"/>
            <a:ext cx="869302" cy="23817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9976BF9-AE90-41F2-9133-552A2BCD2A9E}"/>
              </a:ext>
            </a:extLst>
          </p:cNvPr>
          <p:cNvSpPr txBox="1"/>
          <p:nvPr/>
        </p:nvSpPr>
        <p:spPr>
          <a:xfrm>
            <a:off x="8189935" y="4321478"/>
            <a:ext cx="362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Compatibility &amp; Dependency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FD89E3-611B-432F-884A-F60B4250FF19}"/>
              </a:ext>
            </a:extLst>
          </p:cNvPr>
          <p:cNvSpPr txBox="1"/>
          <p:nvPr/>
        </p:nvSpPr>
        <p:spPr>
          <a:xfrm>
            <a:off x="8192023" y="4849659"/>
            <a:ext cx="325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Long setup time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809270-11DC-4109-BDFC-0FB48EA722DC}"/>
              </a:ext>
            </a:extLst>
          </p:cNvPr>
          <p:cNvSpPr txBox="1"/>
          <p:nvPr/>
        </p:nvSpPr>
        <p:spPr>
          <a:xfrm>
            <a:off x="8185472" y="5426187"/>
            <a:ext cx="40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Different Dev/Test/Prod environment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8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D5F0-C399-43EE-B0B7-3C7DEA6F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Operating Systems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C2169-7139-45B8-B200-8130F35BE5DA}"/>
              </a:ext>
            </a:extLst>
          </p:cNvPr>
          <p:cNvSpPr/>
          <p:nvPr/>
        </p:nvSpPr>
        <p:spPr>
          <a:xfrm>
            <a:off x="1478071" y="4997213"/>
            <a:ext cx="9394521" cy="572932"/>
          </a:xfrm>
          <a:prstGeom prst="rect">
            <a:avLst/>
          </a:prstGeom>
          <a:solidFill>
            <a:srgbClr val="E29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Kernel   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1CB87-3D54-4E21-BE92-06C40E00FE84}"/>
              </a:ext>
            </a:extLst>
          </p:cNvPr>
          <p:cNvSpPr/>
          <p:nvPr/>
        </p:nvSpPr>
        <p:spPr>
          <a:xfrm>
            <a:off x="1478072" y="4171167"/>
            <a:ext cx="2204581" cy="4384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Software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7E2D6-1E23-4858-BEB0-C9F2FCFA8CE9}"/>
              </a:ext>
            </a:extLst>
          </p:cNvPr>
          <p:cNvSpPr/>
          <p:nvPr/>
        </p:nvSpPr>
        <p:spPr>
          <a:xfrm>
            <a:off x="3860100" y="4173255"/>
            <a:ext cx="2204581" cy="438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Software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F679C-2812-4FB3-9060-5CD8B2936334}"/>
              </a:ext>
            </a:extLst>
          </p:cNvPr>
          <p:cNvSpPr/>
          <p:nvPr/>
        </p:nvSpPr>
        <p:spPr>
          <a:xfrm>
            <a:off x="6217076" y="4175343"/>
            <a:ext cx="2204581" cy="438411"/>
          </a:xfrm>
          <a:prstGeom prst="rect">
            <a:avLst/>
          </a:prstGeom>
          <a:solidFill>
            <a:srgbClr val="20E3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Software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1526-118D-4356-A6D2-4F078169F675}"/>
              </a:ext>
            </a:extLst>
          </p:cNvPr>
          <p:cNvSpPr/>
          <p:nvPr/>
        </p:nvSpPr>
        <p:spPr>
          <a:xfrm>
            <a:off x="8636682" y="4152379"/>
            <a:ext cx="2204581" cy="438411"/>
          </a:xfrm>
          <a:prstGeom prst="rect">
            <a:avLst/>
          </a:prstGeom>
          <a:solidFill>
            <a:srgbClr val="A288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Software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01B450-6971-4402-9AF2-615AEC26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40" y="1945840"/>
            <a:ext cx="1409700" cy="1424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96EB2-0853-493D-927C-FE9509C30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124" y="1945840"/>
            <a:ext cx="1514475" cy="1438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97DCC-99C2-4CF2-A447-57B3A9F79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62" y="1945840"/>
            <a:ext cx="1450611" cy="1440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17882-B239-4BF2-B048-B53A01B55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495" y="1920413"/>
            <a:ext cx="1336954" cy="14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2387-5338-4AC0-A004-D418AE43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are containers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CDFC9-7CB3-4A94-9EC9-F73EF22B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092" y="2387838"/>
            <a:ext cx="933450" cy="904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84248-48DE-47EB-8B4A-A09826B91984}"/>
              </a:ext>
            </a:extLst>
          </p:cNvPr>
          <p:cNvSpPr txBox="1"/>
          <p:nvPr/>
        </p:nvSpPr>
        <p:spPr>
          <a:xfrm>
            <a:off x="2129424" y="3375431"/>
            <a:ext cx="174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Processes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Mounts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0243A-589A-4A1B-9ACF-3FDAB493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86" y="2419155"/>
            <a:ext cx="93345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521AB-03FE-437A-B0D1-1A5ADDA732B4}"/>
              </a:ext>
            </a:extLst>
          </p:cNvPr>
          <p:cNvSpPr txBox="1"/>
          <p:nvPr/>
        </p:nvSpPr>
        <p:spPr>
          <a:xfrm>
            <a:off x="5915152" y="3375431"/>
            <a:ext cx="182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Processes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Mounts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DF994-2A96-49C9-8E6A-CA36286A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30" y="2387839"/>
            <a:ext cx="933450" cy="90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61063-7AF9-4D69-89D9-AC99A0E1D3F1}"/>
              </a:ext>
            </a:extLst>
          </p:cNvPr>
          <p:cNvSpPr txBox="1"/>
          <p:nvPr/>
        </p:nvSpPr>
        <p:spPr>
          <a:xfrm>
            <a:off x="4007278" y="3356977"/>
            <a:ext cx="174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Processes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Mounts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882695-1200-4BBD-ADAA-1E82CC4E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628" y="2411098"/>
            <a:ext cx="933450" cy="904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EC78EA-AAA6-47FC-8CF3-2929AECC04E5}"/>
              </a:ext>
            </a:extLst>
          </p:cNvPr>
          <p:cNvSpPr txBox="1"/>
          <p:nvPr/>
        </p:nvSpPr>
        <p:spPr>
          <a:xfrm>
            <a:off x="8047960" y="3338189"/>
            <a:ext cx="174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Processes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Mounts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8DC24-075D-43A1-ADF9-62B1D97B491D}"/>
              </a:ext>
            </a:extLst>
          </p:cNvPr>
          <p:cNvSpPr/>
          <p:nvPr/>
        </p:nvSpPr>
        <p:spPr>
          <a:xfrm>
            <a:off x="2129424" y="5410572"/>
            <a:ext cx="6894654" cy="572932"/>
          </a:xfrm>
          <a:prstGeom prst="rect">
            <a:avLst/>
          </a:prstGeom>
          <a:solidFill>
            <a:srgbClr val="E29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Kernel   </a:t>
            </a:r>
            <a:endParaRPr lang="en-IN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258B33-83C8-4D3E-94BE-CFE59A7CB1E2}"/>
              </a:ext>
            </a:extLst>
          </p:cNvPr>
          <p:cNvSpPr/>
          <p:nvPr/>
        </p:nvSpPr>
        <p:spPr>
          <a:xfrm>
            <a:off x="2144038" y="4786360"/>
            <a:ext cx="6894654" cy="5729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9255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3F8DC7-6C7A-4624-BFC1-258A83DC5DA6}"/>
              </a:ext>
            </a:extLst>
          </p:cNvPr>
          <p:cNvSpPr txBox="1"/>
          <p:nvPr/>
        </p:nvSpPr>
        <p:spPr>
          <a:xfrm>
            <a:off x="8142515" y="2852056"/>
            <a:ext cx="29500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BARE METAL</a:t>
            </a:r>
            <a:endParaRPr lang="en-IN" sz="35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2E685-19DC-42CD-AC74-383ADD46D0A8}"/>
              </a:ext>
            </a:extLst>
          </p:cNvPr>
          <p:cNvSpPr/>
          <p:nvPr/>
        </p:nvSpPr>
        <p:spPr>
          <a:xfrm>
            <a:off x="2579917" y="1295400"/>
            <a:ext cx="3810000" cy="502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8D8B1-83AC-4D49-9B36-1779B346664F}"/>
              </a:ext>
            </a:extLst>
          </p:cNvPr>
          <p:cNvSpPr/>
          <p:nvPr/>
        </p:nvSpPr>
        <p:spPr>
          <a:xfrm>
            <a:off x="3736523" y="1580413"/>
            <a:ext cx="1458686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F3908-3EC2-42D9-9895-B8D1590E0065}"/>
              </a:ext>
            </a:extLst>
          </p:cNvPr>
          <p:cNvSpPr/>
          <p:nvPr/>
        </p:nvSpPr>
        <p:spPr>
          <a:xfrm>
            <a:off x="2944588" y="2704795"/>
            <a:ext cx="1360714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A9B94-C927-4C68-9656-194E806EEA77}"/>
              </a:ext>
            </a:extLst>
          </p:cNvPr>
          <p:cNvSpPr/>
          <p:nvPr/>
        </p:nvSpPr>
        <p:spPr>
          <a:xfrm>
            <a:off x="4582888" y="2660381"/>
            <a:ext cx="1360714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8043FE-BADB-4375-B8AC-B46AB7F0C3CF}"/>
              </a:ext>
            </a:extLst>
          </p:cNvPr>
          <p:cNvSpPr/>
          <p:nvPr/>
        </p:nvSpPr>
        <p:spPr>
          <a:xfrm>
            <a:off x="2963638" y="3749865"/>
            <a:ext cx="3042557" cy="70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6A21D-6F0B-4A5A-92B6-E36675DA4588}"/>
              </a:ext>
            </a:extLst>
          </p:cNvPr>
          <p:cNvSpPr/>
          <p:nvPr/>
        </p:nvSpPr>
        <p:spPr>
          <a:xfrm>
            <a:off x="2579918" y="4855028"/>
            <a:ext cx="3810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63B6B7-8908-477E-B987-AF0A37670E15}"/>
              </a:ext>
            </a:extLst>
          </p:cNvPr>
          <p:cNvSpPr txBox="1"/>
          <p:nvPr/>
        </p:nvSpPr>
        <p:spPr>
          <a:xfrm>
            <a:off x="8860972" y="2743200"/>
            <a:ext cx="30153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HYPERVISOR</a:t>
            </a:r>
            <a:endParaRPr lang="en-IN" sz="35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DDD73-B495-4AEC-A402-DE762DDF5058}"/>
              </a:ext>
            </a:extLst>
          </p:cNvPr>
          <p:cNvSpPr/>
          <p:nvPr/>
        </p:nvSpPr>
        <p:spPr>
          <a:xfrm>
            <a:off x="2035629" y="1104900"/>
            <a:ext cx="4942114" cy="464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29C8C-9508-4D6D-A899-2EA3A09354BA}"/>
              </a:ext>
            </a:extLst>
          </p:cNvPr>
          <p:cNvSpPr/>
          <p:nvPr/>
        </p:nvSpPr>
        <p:spPr>
          <a:xfrm>
            <a:off x="2035629" y="5116285"/>
            <a:ext cx="4942114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4D9B4F-09DB-45A2-B276-77727E506B04}"/>
              </a:ext>
            </a:extLst>
          </p:cNvPr>
          <p:cNvSpPr/>
          <p:nvPr/>
        </p:nvSpPr>
        <p:spPr>
          <a:xfrm>
            <a:off x="2035629" y="4435929"/>
            <a:ext cx="4942114" cy="6640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Kernel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BD92AF-4A50-427E-99E0-57A399EDC4A3}"/>
              </a:ext>
            </a:extLst>
          </p:cNvPr>
          <p:cNvSpPr/>
          <p:nvPr/>
        </p:nvSpPr>
        <p:spPr>
          <a:xfrm>
            <a:off x="2035629" y="3902529"/>
            <a:ext cx="4942114" cy="5279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Hypervisor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975A6-AA7E-4ABD-9D07-55FC03FDE7D6}"/>
              </a:ext>
            </a:extLst>
          </p:cNvPr>
          <p:cNvSpPr/>
          <p:nvPr/>
        </p:nvSpPr>
        <p:spPr>
          <a:xfrm>
            <a:off x="2242457" y="1502229"/>
            <a:ext cx="1273629" cy="192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CF9F1-B4D8-4718-96A1-A2D6EFB739EC}"/>
              </a:ext>
            </a:extLst>
          </p:cNvPr>
          <p:cNvSpPr/>
          <p:nvPr/>
        </p:nvSpPr>
        <p:spPr>
          <a:xfrm>
            <a:off x="3820886" y="1507242"/>
            <a:ext cx="1273629" cy="192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8F92C5-6B1A-493C-8CCE-A1D34DCB2EC0}"/>
              </a:ext>
            </a:extLst>
          </p:cNvPr>
          <p:cNvSpPr/>
          <p:nvPr/>
        </p:nvSpPr>
        <p:spPr>
          <a:xfrm>
            <a:off x="5399314" y="1502229"/>
            <a:ext cx="1273629" cy="192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FF760B-C8A8-46BE-82AA-82E7A4A1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259" y="1632176"/>
            <a:ext cx="962025" cy="1666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2B2EB7-7569-40D5-A5D8-22B66EDE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01" y="1632175"/>
            <a:ext cx="962025" cy="1666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FFE8E1-868E-4D19-B3E0-07AC4F62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15" y="1632175"/>
            <a:ext cx="962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6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D29355-C0DB-41DA-8EA2-C71DE117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8" y="3145293"/>
            <a:ext cx="1452367" cy="583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9DA33-B04D-4C3D-9F80-925FA506E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458" y="2409148"/>
            <a:ext cx="1414800" cy="4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CD6EB-CDAF-47C1-A61B-3B3D837A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342" y="4706603"/>
            <a:ext cx="1435155" cy="42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7A9A8-70EE-46C8-8488-3DD97159C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339" y="4011336"/>
            <a:ext cx="1414800" cy="432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6864B-7BAA-4E32-A2D6-9E108471F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457" y="1663019"/>
            <a:ext cx="1414799" cy="460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D9C73-B471-48FE-815B-3B1668434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4457" y="939163"/>
            <a:ext cx="1435156" cy="4633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34AACF-E97F-42EC-8183-A771365BB6E0}"/>
              </a:ext>
            </a:extLst>
          </p:cNvPr>
          <p:cNvSpPr/>
          <p:nvPr/>
        </p:nvSpPr>
        <p:spPr>
          <a:xfrm>
            <a:off x="3004456" y="6117771"/>
            <a:ext cx="4881367" cy="46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F2FACA-5E74-4FA3-BA3B-400125E3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6" y="3123522"/>
            <a:ext cx="1452367" cy="5830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14A254-F7D9-440E-9931-58F85A404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16" y="2387377"/>
            <a:ext cx="1414800" cy="4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944EE3-0623-4D9B-BA13-033EAE764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684832"/>
            <a:ext cx="1435155" cy="420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69B180-923B-4861-B91C-44D6B490E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483" y="3989565"/>
            <a:ext cx="1414800" cy="4328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FCD815-50E7-496E-9AC3-1514784D5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9715" y="1641248"/>
            <a:ext cx="1414799" cy="460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60EF25-8B63-4EBD-86C5-C05DE793D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9715" y="917392"/>
            <a:ext cx="1435156" cy="463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3DC954-888A-4439-9D3C-E6393BDE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56" y="3112637"/>
            <a:ext cx="1452367" cy="5830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7368F0-0643-4A0C-B6DA-D71B19B1F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456" y="2376492"/>
            <a:ext cx="1414800" cy="4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A959A3-E51F-49C0-A146-79B58B068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340" y="4673947"/>
            <a:ext cx="1435155" cy="4208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41CF80-D482-43A9-8927-A6464B49C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223" y="3978680"/>
            <a:ext cx="1414800" cy="4328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1C1CF0-1B5B-4946-8CCB-CF05BABE4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455" y="1630363"/>
            <a:ext cx="1414799" cy="4608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41837B-CF87-426C-95BC-8A4B4F1205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55" y="906507"/>
            <a:ext cx="1435156" cy="4633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E9EB3B-0093-4245-864B-55665214AC64}"/>
              </a:ext>
            </a:extLst>
          </p:cNvPr>
          <p:cNvSpPr/>
          <p:nvPr/>
        </p:nvSpPr>
        <p:spPr>
          <a:xfrm>
            <a:off x="3004452" y="5453746"/>
            <a:ext cx="4881367" cy="460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HYPERVISOR</a:t>
            </a:r>
            <a:endParaRPr lang="en-IN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15371-189A-40B6-968C-83ACDFC62B39}"/>
              </a:ext>
            </a:extLst>
          </p:cNvPr>
          <p:cNvSpPr/>
          <p:nvPr/>
        </p:nvSpPr>
        <p:spPr>
          <a:xfrm>
            <a:off x="3004457" y="337457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8BA4B7-3F47-430C-98E9-1EF38001CEED}"/>
              </a:ext>
            </a:extLst>
          </p:cNvPr>
          <p:cNvSpPr/>
          <p:nvPr/>
        </p:nvSpPr>
        <p:spPr>
          <a:xfrm>
            <a:off x="4800601" y="326569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504A68-C48D-4AD0-BEF7-91257E2D8F51}"/>
              </a:ext>
            </a:extLst>
          </p:cNvPr>
          <p:cNvSpPr/>
          <p:nvPr/>
        </p:nvSpPr>
        <p:spPr>
          <a:xfrm>
            <a:off x="6400798" y="326571"/>
            <a:ext cx="1435156" cy="46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2102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13191</TotalTime>
  <Words>483</Words>
  <Application>Microsoft Office PowerPoint</Application>
  <PresentationFormat>Widescreen</PresentationFormat>
  <Paragraphs>148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     Docker  </vt:lpstr>
      <vt:lpstr> Understanding VM and containers  Docker   Why do we need it?   What are they used for?</vt:lpstr>
      <vt:lpstr>My Docker Story</vt:lpstr>
      <vt:lpstr>Thank God, it is history!!!</vt:lpstr>
      <vt:lpstr>Operating Systems</vt:lpstr>
      <vt:lpstr>What are containers</vt:lpstr>
      <vt:lpstr>PowerPoint Presentation</vt:lpstr>
      <vt:lpstr>PowerPoint Presentation</vt:lpstr>
      <vt:lpstr>PowerPoint Presentation</vt:lpstr>
      <vt:lpstr>PowerPoint Presentation</vt:lpstr>
      <vt:lpstr>Docker v/s Virtual machine</vt:lpstr>
      <vt:lpstr>PowerPoint Presentation</vt:lpstr>
      <vt:lpstr>PowerPoint Presentation</vt:lpstr>
      <vt:lpstr>What is a Docker container? </vt:lpstr>
      <vt:lpstr>Images v/s Containers</vt:lpstr>
      <vt:lpstr>Docker Installation</vt:lpstr>
      <vt:lpstr>DockerHub</vt:lpstr>
      <vt:lpstr>Running your first container</vt:lpstr>
      <vt:lpstr>Docker Architecture</vt:lpstr>
      <vt:lpstr>Docker Architecture</vt:lpstr>
      <vt:lpstr>Docker Architecture</vt:lpstr>
      <vt:lpstr>Docker Engine</vt:lpstr>
      <vt:lpstr>Docker Objects</vt:lpstr>
      <vt:lpstr>Docker Lifecycle</vt:lpstr>
      <vt:lpstr>Development workflow</vt:lpstr>
      <vt:lpstr>Development pipeline ? </vt:lpstr>
      <vt:lpstr>Development pipeline ? </vt:lpstr>
      <vt:lpstr>Deployment</vt:lpstr>
      <vt:lpstr>Advantages of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444</cp:revision>
  <dcterms:created xsi:type="dcterms:W3CDTF">2019-09-14T09:29:44Z</dcterms:created>
  <dcterms:modified xsi:type="dcterms:W3CDTF">2020-02-05T09:01:45Z</dcterms:modified>
</cp:coreProperties>
</file>