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3" r:id="rId2"/>
    <p:sldId id="316" r:id="rId3"/>
    <p:sldId id="306" r:id="rId4"/>
    <p:sldId id="304" r:id="rId5"/>
    <p:sldId id="322" r:id="rId6"/>
    <p:sldId id="323" r:id="rId7"/>
    <p:sldId id="264" r:id="rId8"/>
    <p:sldId id="317" r:id="rId9"/>
    <p:sldId id="320" r:id="rId10"/>
    <p:sldId id="318" r:id="rId11"/>
    <p:sldId id="319" r:id="rId12"/>
    <p:sldId id="325" r:id="rId13"/>
    <p:sldId id="321" r:id="rId14"/>
    <p:sldId id="308" r:id="rId15"/>
    <p:sldId id="324" r:id="rId16"/>
    <p:sldId id="310" r:id="rId17"/>
    <p:sldId id="327" r:id="rId18"/>
    <p:sldId id="326" r:id="rId19"/>
    <p:sldId id="328" r:id="rId20"/>
    <p:sldId id="3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3979" autoAdjust="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04-02-2020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0" lang="en-US" altLang="en-US" sz="1200" b="0" i="0" u="none" strike="noStrike" cap="none" normalizeH="0" baseline="0" dirty="0">
              <a:ln>
                <a:noFill/>
              </a:ln>
              <a:solidFill>
                <a:schemeClr val="bg1">
                  <a:lumMod val="95000"/>
                </a:schemeClr>
              </a:solidFill>
              <a:effectLst/>
            </a:endParaRP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a:t>
            </a:fld>
            <a:endParaRPr lang="en-IN"/>
          </a:p>
        </p:txBody>
      </p:sp>
    </p:spTree>
    <p:extLst>
      <p:ext uri="{BB962C8B-B14F-4D97-AF65-F5344CB8AC3E}">
        <p14:creationId xmlns:p14="http://schemas.microsoft.com/office/powerpoint/2010/main" val="3622148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you to assign a MAC address to a container, making it appear as a physical device on your network. Then, the Docker daemon routes traffic to containers by their MAC addresses. </a:t>
            </a:r>
            <a:r>
              <a:rPr lang="en-US" dirty="0" err="1"/>
              <a:t>Macvlan</a:t>
            </a:r>
            <a:r>
              <a:rPr lang="en-US" dirty="0"/>
              <a:t> driver is the best choice when you are expected to be directly connected to the physical network, rather than routed through the Docker host’s network stack</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13</a:t>
            </a:fld>
            <a:endParaRPr lang="en-IN"/>
          </a:p>
        </p:txBody>
      </p:sp>
    </p:spTree>
    <p:extLst>
      <p:ext uri="{BB962C8B-B14F-4D97-AF65-F5344CB8AC3E}">
        <p14:creationId xmlns:p14="http://schemas.microsoft.com/office/powerpoint/2010/main" val="375207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https://cloud.google.com/blog/products/gcp/7-best-practices-for-building-containers</a:t>
            </a:r>
          </a:p>
        </p:txBody>
      </p:sp>
      <p:sp>
        <p:nvSpPr>
          <p:cNvPr id="4" name="Slide Number Placeholder 3"/>
          <p:cNvSpPr>
            <a:spLocks noGrp="1"/>
          </p:cNvSpPr>
          <p:nvPr>
            <p:ph type="sldNum" sz="quarter" idx="5"/>
          </p:nvPr>
        </p:nvSpPr>
        <p:spPr/>
        <p:txBody>
          <a:bodyPr/>
          <a:lstStyle/>
          <a:p>
            <a:fld id="{9B3CEC36-385F-48D4-8D43-C67229F8A2A2}" type="slidenum">
              <a:rPr lang="en-IN" smtClean="0"/>
              <a:t>14</a:t>
            </a:fld>
            <a:endParaRPr lang="en-IN"/>
          </a:p>
        </p:txBody>
      </p:sp>
    </p:spTree>
    <p:extLst>
      <p:ext uri="{BB962C8B-B14F-4D97-AF65-F5344CB8AC3E}">
        <p14:creationId xmlns:p14="http://schemas.microsoft.com/office/powerpoint/2010/main" val="279753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https://blog.aquasec.com/docker-security-best-practices</a:t>
            </a:r>
          </a:p>
          <a:p>
            <a:r>
              <a:rPr lang="en-IN" dirty="0"/>
              <a:t>https://resources.whitesourcesoftware.com/blog-whitesource/docker-container-security-challenges-and-best-practices</a:t>
            </a:r>
          </a:p>
        </p:txBody>
      </p:sp>
      <p:sp>
        <p:nvSpPr>
          <p:cNvPr id="4" name="Slide Number Placeholder 3"/>
          <p:cNvSpPr>
            <a:spLocks noGrp="1"/>
          </p:cNvSpPr>
          <p:nvPr>
            <p:ph type="sldNum" sz="quarter" idx="5"/>
          </p:nvPr>
        </p:nvSpPr>
        <p:spPr/>
        <p:txBody>
          <a:bodyPr/>
          <a:lstStyle/>
          <a:p>
            <a:fld id="{9B3CEC36-385F-48D4-8D43-C67229F8A2A2}" type="slidenum">
              <a:rPr lang="en-IN" smtClean="0"/>
              <a:t>18</a:t>
            </a:fld>
            <a:endParaRPr lang="en-IN"/>
          </a:p>
        </p:txBody>
      </p:sp>
    </p:spTree>
    <p:extLst>
      <p:ext uri="{BB962C8B-B14F-4D97-AF65-F5344CB8AC3E}">
        <p14:creationId xmlns:p14="http://schemas.microsoft.com/office/powerpoint/2010/main" val="2851337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19</a:t>
            </a:fld>
            <a:endParaRPr lang="en-IN"/>
          </a:p>
        </p:txBody>
      </p:sp>
    </p:spTree>
    <p:extLst>
      <p:ext uri="{BB962C8B-B14F-4D97-AF65-F5344CB8AC3E}">
        <p14:creationId xmlns:p14="http://schemas.microsoft.com/office/powerpoint/2010/main" val="2274650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20</a:t>
            </a:fld>
            <a:endParaRPr lang="en-IN"/>
          </a:p>
        </p:txBody>
      </p:sp>
    </p:spTree>
    <p:extLst>
      <p:ext uri="{BB962C8B-B14F-4D97-AF65-F5344CB8AC3E}">
        <p14:creationId xmlns:p14="http://schemas.microsoft.com/office/powerpoint/2010/main" val="32891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224965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405351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Inspect a network:</a:t>
            </a:r>
            <a:r>
              <a:rPr lang="en-US" dirty="0"/>
              <a:t> To see a specific network’s configuration details like subnet information, network name, IPAM driver, network ID, network driver, or connected containers, use the docker network inspect command.</a:t>
            </a:r>
          </a:p>
          <a:p>
            <a:r>
              <a:rPr lang="en-US" b="1" dirty="0"/>
              <a:t>List all networks:</a:t>
            </a:r>
            <a:r>
              <a:rPr lang="en-US" dirty="0"/>
              <a:t> Run docker network ls to display all networks (along with their type and scope) present on the current host.</a:t>
            </a:r>
          </a:p>
          <a:p>
            <a:r>
              <a:rPr lang="en-US" b="1" dirty="0"/>
              <a:t>Create a new network:</a:t>
            </a:r>
            <a:r>
              <a:rPr lang="en-US" dirty="0"/>
              <a:t> To create a new network, use the docker network create command and specify if it's of type bridge (default), overlay or </a:t>
            </a:r>
            <a:r>
              <a:rPr lang="en-US" dirty="0" err="1"/>
              <a:t>macvlan</a:t>
            </a:r>
            <a:r>
              <a:rPr lang="en-US" dirty="0"/>
              <a:t>.</a:t>
            </a:r>
          </a:p>
          <a:p>
            <a:r>
              <a:rPr lang="en-US" b="1" dirty="0"/>
              <a:t>Run or connect a container to a specific network:</a:t>
            </a:r>
            <a:r>
              <a:rPr lang="en-US" dirty="0"/>
              <a:t> Note first of all, the network must exist already on the host. Either specify the network at container creation/startup time (docker create or docker run) with the --net option; or attach an existing container by using the docker network connect command. For example:</a:t>
            </a:r>
          </a:p>
          <a:p>
            <a:r>
              <a:rPr lang="en-US" dirty="0">
                <a:effectLst/>
              </a:rPr>
              <a:t>docker network connect my-network my-container</a:t>
            </a:r>
          </a:p>
          <a:p>
            <a:r>
              <a:rPr lang="en-US" b="1" dirty="0"/>
              <a:t>Disconnect a container from a network:</a:t>
            </a:r>
            <a:r>
              <a:rPr lang="en-US" dirty="0"/>
              <a:t> The container must be running to disconnect it from the network using the docker network disconnect command.</a:t>
            </a:r>
          </a:p>
          <a:p>
            <a:r>
              <a:rPr lang="en-US" b="1" dirty="0"/>
              <a:t>Remove an existing network:</a:t>
            </a:r>
            <a:r>
              <a:rPr lang="en-US" dirty="0"/>
              <a:t> A network can only be removed using the command docker network rm if there are no containers attached to it. When a network is removed, the associated bridge will be removed as well.</a:t>
            </a:r>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2411100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Bridge – Default network assigned. Private internal network created by Docker.  Containers can access each other using the internal network.</a:t>
            </a:r>
          </a:p>
          <a:p>
            <a:endParaRPr lang="en-US" dirty="0"/>
          </a:p>
          <a:p>
            <a:endParaRPr lang="en-US" dirty="0"/>
          </a:p>
          <a:p>
            <a:r>
              <a:rPr lang="en-US" dirty="0"/>
              <a:t>Host   -  Network isolation. For Exp:-  If you want to start a webserver on port 5000. No </a:t>
            </a:r>
            <a:r>
              <a:rPr lang="en-US" dirty="0" err="1"/>
              <a:t>no</a:t>
            </a:r>
            <a:r>
              <a:rPr lang="en-US" dirty="0"/>
              <a:t> need to publish it.</a:t>
            </a:r>
          </a:p>
          <a:p>
            <a:endParaRPr lang="en-US"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7</a:t>
            </a:fld>
            <a:endParaRPr lang="en-IN"/>
          </a:p>
        </p:txBody>
      </p:sp>
    </p:spTree>
    <p:extLst>
      <p:ext uri="{BB962C8B-B14F-4D97-AF65-F5344CB8AC3E}">
        <p14:creationId xmlns:p14="http://schemas.microsoft.com/office/powerpoint/2010/main" val="283976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default internal network created by docker on the host.</a:t>
            </a:r>
          </a:p>
          <a:p>
            <a:endParaRPr lang="en-US"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8</a:t>
            </a:fld>
            <a:endParaRPr lang="en-IN"/>
          </a:p>
        </p:txBody>
      </p:sp>
    </p:spTree>
    <p:extLst>
      <p:ext uri="{BB962C8B-B14F-4D97-AF65-F5344CB8AC3E}">
        <p14:creationId xmlns:p14="http://schemas.microsoft.com/office/powerpoint/2010/main" val="904591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not attached to any network and do not have any access to the external network or other containers. </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9</a:t>
            </a:fld>
            <a:endParaRPr lang="en-IN"/>
          </a:p>
        </p:txBody>
      </p:sp>
    </p:spTree>
    <p:extLst>
      <p:ext uri="{BB962C8B-B14F-4D97-AF65-F5344CB8AC3E}">
        <p14:creationId xmlns:p14="http://schemas.microsoft.com/office/powerpoint/2010/main" val="89360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driver removes the network isolation between the docker host and the docker containers to use the host’s networking directly.</a:t>
            </a:r>
          </a:p>
          <a:p>
            <a:endParaRPr lang="en-US" dirty="0"/>
          </a:p>
          <a:p>
            <a:r>
              <a:rPr lang="en-US" dirty="0"/>
              <a:t>You will not be able to run multiple web containers on the same host, on the same port as the port is now common to all containers in the host network.</a:t>
            </a:r>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10</a:t>
            </a:fld>
            <a:endParaRPr lang="en-IN"/>
          </a:p>
        </p:txBody>
      </p:sp>
    </p:spTree>
    <p:extLst>
      <p:ext uri="{BB962C8B-B14F-4D97-AF65-F5344CB8AC3E}">
        <p14:creationId xmlns:p14="http://schemas.microsoft.com/office/powerpoint/2010/main" val="1109507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Creates an internal private network that spans across all the nodes participating in the swarm cluster.</a:t>
            </a:r>
          </a:p>
          <a:p>
            <a:endParaRPr lang="en-US" dirty="0"/>
          </a:p>
          <a:p>
            <a:r>
              <a:rPr lang="en-US" dirty="0"/>
              <a:t>Overlay networks facilitate communication between a swarm service and a standalone container, or between two standalone containers on different Docker Daemons.</a:t>
            </a:r>
          </a:p>
          <a:p>
            <a:endParaRPr lang="en-US" dirty="0"/>
          </a:p>
          <a:p>
            <a:endParaRPr lang="en-US" dirty="0"/>
          </a:p>
          <a:p>
            <a:r>
              <a:rPr lang="en-US" dirty="0"/>
              <a:t>http://blog.nigelpoulton.com/demystifying-docker-overlay-networking/</a:t>
            </a:r>
          </a:p>
          <a:p>
            <a:endParaRPr lang="en-US" dirty="0"/>
          </a:p>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257340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04-02-2020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04-02-2020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1ED7-0903-4081-8739-281842EBE2BF}"/>
              </a:ext>
            </a:extLst>
          </p:cNvPr>
          <p:cNvSpPr>
            <a:spLocks noGrp="1"/>
          </p:cNvSpPr>
          <p:nvPr>
            <p:ph type="title"/>
          </p:nvPr>
        </p:nvSpPr>
        <p:spPr/>
        <p:txBody>
          <a:bodyPr/>
          <a:lstStyle/>
          <a:p>
            <a:r>
              <a:rPr lang="en-US" dirty="0">
                <a:solidFill>
                  <a:schemeClr val="bg1"/>
                </a:solidFill>
                <a:latin typeface="+mn-lt"/>
              </a:rPr>
              <a:t>Container Networking </a:t>
            </a:r>
            <a:endParaRPr lang="en-IN" dirty="0">
              <a:solidFill>
                <a:schemeClr val="bg1"/>
              </a:solidFill>
              <a:latin typeface="+mn-lt"/>
            </a:endParaRPr>
          </a:p>
        </p:txBody>
      </p:sp>
      <p:pic>
        <p:nvPicPr>
          <p:cNvPr id="10" name="Picture 9">
            <a:extLst>
              <a:ext uri="{FF2B5EF4-FFF2-40B4-BE49-F238E27FC236}">
                <a16:creationId xmlns:a16="http://schemas.microsoft.com/office/drawing/2014/main" id="{78E5566E-F185-480E-8E31-239E74278FCC}"/>
              </a:ext>
            </a:extLst>
          </p:cNvPr>
          <p:cNvPicPr>
            <a:picLocks noChangeAspect="1"/>
          </p:cNvPicPr>
          <p:nvPr/>
        </p:nvPicPr>
        <p:blipFill>
          <a:blip r:embed="rId2"/>
          <a:stretch>
            <a:fillRect/>
          </a:stretch>
        </p:blipFill>
        <p:spPr>
          <a:xfrm>
            <a:off x="2950891" y="2449087"/>
            <a:ext cx="6134100" cy="2628900"/>
          </a:xfrm>
          <a:prstGeom prst="rect">
            <a:avLst/>
          </a:prstGeom>
        </p:spPr>
      </p:pic>
    </p:spTree>
    <p:extLst>
      <p:ext uri="{BB962C8B-B14F-4D97-AF65-F5344CB8AC3E}">
        <p14:creationId xmlns:p14="http://schemas.microsoft.com/office/powerpoint/2010/main" val="91564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D595-50AD-47CE-903D-A4896737CCB7}"/>
              </a:ext>
            </a:extLst>
          </p:cNvPr>
          <p:cNvSpPr>
            <a:spLocks noGrp="1"/>
          </p:cNvSpPr>
          <p:nvPr>
            <p:ph type="title"/>
          </p:nvPr>
        </p:nvSpPr>
        <p:spPr/>
        <p:txBody>
          <a:bodyPr/>
          <a:lstStyle/>
          <a:p>
            <a:r>
              <a:rPr lang="en-IN" b="1" dirty="0">
                <a:solidFill>
                  <a:schemeClr val="bg1"/>
                </a:solidFill>
                <a:latin typeface="+mn-lt"/>
              </a:rPr>
              <a:t>Host</a:t>
            </a:r>
            <a:endParaRPr lang="en-IN" dirty="0">
              <a:solidFill>
                <a:schemeClr val="bg1"/>
              </a:solidFill>
              <a:latin typeface="+mn-lt"/>
            </a:endParaRPr>
          </a:p>
        </p:txBody>
      </p:sp>
      <p:pic>
        <p:nvPicPr>
          <p:cNvPr id="5" name="Picture 4">
            <a:extLst>
              <a:ext uri="{FF2B5EF4-FFF2-40B4-BE49-F238E27FC236}">
                <a16:creationId xmlns:a16="http://schemas.microsoft.com/office/drawing/2014/main" id="{DECA0318-4AE5-4FEE-9E31-702A69A5FFD0}"/>
              </a:ext>
            </a:extLst>
          </p:cNvPr>
          <p:cNvPicPr>
            <a:picLocks noChangeAspect="1"/>
          </p:cNvPicPr>
          <p:nvPr/>
        </p:nvPicPr>
        <p:blipFill>
          <a:blip r:embed="rId3"/>
          <a:stretch>
            <a:fillRect/>
          </a:stretch>
        </p:blipFill>
        <p:spPr>
          <a:xfrm>
            <a:off x="6269733" y="1866378"/>
            <a:ext cx="4970289" cy="4474500"/>
          </a:xfrm>
          <a:prstGeom prst="rect">
            <a:avLst/>
          </a:prstGeom>
        </p:spPr>
      </p:pic>
      <p:sp>
        <p:nvSpPr>
          <p:cNvPr id="6" name="TextBox 5">
            <a:extLst>
              <a:ext uri="{FF2B5EF4-FFF2-40B4-BE49-F238E27FC236}">
                <a16:creationId xmlns:a16="http://schemas.microsoft.com/office/drawing/2014/main" id="{1E458ECB-2D09-4C32-B6AC-4ECAB1CC2115}"/>
              </a:ext>
            </a:extLst>
          </p:cNvPr>
          <p:cNvSpPr txBox="1"/>
          <p:nvPr/>
        </p:nvSpPr>
        <p:spPr>
          <a:xfrm>
            <a:off x="800622" y="3144030"/>
            <a:ext cx="5061559" cy="1200329"/>
          </a:xfrm>
          <a:prstGeom prst="rect">
            <a:avLst/>
          </a:prstGeom>
          <a:noFill/>
        </p:spPr>
        <p:txBody>
          <a:bodyPr wrap="square" rtlCol="0">
            <a:spAutoFit/>
          </a:bodyPr>
          <a:lstStyle/>
          <a:p>
            <a:r>
              <a:rPr lang="en-US" sz="2400" b="1" dirty="0">
                <a:solidFill>
                  <a:schemeClr val="bg1"/>
                </a:solidFill>
              </a:rPr>
              <a:t>Uses the host’s networking directly to communicate between containers and to the host</a:t>
            </a:r>
            <a:endParaRPr lang="en-IN" sz="2400" b="1" dirty="0">
              <a:solidFill>
                <a:schemeClr val="bg1"/>
              </a:solidFill>
            </a:endParaRPr>
          </a:p>
        </p:txBody>
      </p:sp>
      <p:sp>
        <p:nvSpPr>
          <p:cNvPr id="8" name="TextBox 7">
            <a:extLst>
              <a:ext uri="{FF2B5EF4-FFF2-40B4-BE49-F238E27FC236}">
                <a16:creationId xmlns:a16="http://schemas.microsoft.com/office/drawing/2014/main" id="{FD084838-5EDB-439E-959F-BF9F1C676F00}"/>
              </a:ext>
            </a:extLst>
          </p:cNvPr>
          <p:cNvSpPr txBox="1"/>
          <p:nvPr/>
        </p:nvSpPr>
        <p:spPr>
          <a:xfrm>
            <a:off x="951978" y="3294345"/>
            <a:ext cx="4722312" cy="46166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6AF6E783-1D04-41F3-BC02-457B5AF07BBE}"/>
              </a:ext>
            </a:extLst>
          </p:cNvPr>
          <p:cNvSpPr txBox="1"/>
          <p:nvPr/>
        </p:nvSpPr>
        <p:spPr>
          <a:xfrm>
            <a:off x="6175333" y="1365347"/>
            <a:ext cx="5586608" cy="400110"/>
          </a:xfrm>
          <a:prstGeom prst="rect">
            <a:avLst/>
          </a:prstGeom>
          <a:noFill/>
        </p:spPr>
        <p:txBody>
          <a:bodyPr wrap="square" rtlCol="0">
            <a:spAutoFit/>
          </a:bodyPr>
          <a:lstStyle/>
          <a:p>
            <a:r>
              <a:rPr lang="en-US" sz="2000" b="1" dirty="0">
                <a:solidFill>
                  <a:schemeClr val="bg1"/>
                </a:solidFill>
              </a:rPr>
              <a:t>$ docker network create -d host my-host-net</a:t>
            </a:r>
            <a:endParaRPr lang="en-IN" sz="2000" b="1" dirty="0">
              <a:solidFill>
                <a:schemeClr val="bg1"/>
              </a:solidFill>
            </a:endParaRPr>
          </a:p>
        </p:txBody>
      </p:sp>
    </p:spTree>
    <p:extLst>
      <p:ext uri="{BB962C8B-B14F-4D97-AF65-F5344CB8AC3E}">
        <p14:creationId xmlns:p14="http://schemas.microsoft.com/office/powerpoint/2010/main" val="398023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2154-C9B9-4769-AA05-666C3B9FBA45}"/>
              </a:ext>
            </a:extLst>
          </p:cNvPr>
          <p:cNvSpPr>
            <a:spLocks noGrp="1"/>
          </p:cNvSpPr>
          <p:nvPr>
            <p:ph type="title"/>
          </p:nvPr>
        </p:nvSpPr>
        <p:spPr/>
        <p:txBody>
          <a:bodyPr/>
          <a:lstStyle/>
          <a:p>
            <a:r>
              <a:rPr lang="en-IN" b="1" dirty="0">
                <a:solidFill>
                  <a:schemeClr val="bg1"/>
                </a:solidFill>
                <a:latin typeface="+mn-lt"/>
              </a:rPr>
              <a:t>Overlay</a:t>
            </a:r>
            <a:endParaRPr lang="en-IN" dirty="0">
              <a:solidFill>
                <a:schemeClr val="bg1"/>
              </a:solidFill>
              <a:latin typeface="+mn-lt"/>
            </a:endParaRPr>
          </a:p>
        </p:txBody>
      </p:sp>
      <p:pic>
        <p:nvPicPr>
          <p:cNvPr id="5" name="Picture 4">
            <a:extLst>
              <a:ext uri="{FF2B5EF4-FFF2-40B4-BE49-F238E27FC236}">
                <a16:creationId xmlns:a16="http://schemas.microsoft.com/office/drawing/2014/main" id="{88EBBD77-1B35-4BAD-94DF-971657AF3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557" y="3033231"/>
            <a:ext cx="9578183" cy="3916080"/>
          </a:xfrm>
          <a:prstGeom prst="rect">
            <a:avLst/>
          </a:prstGeom>
        </p:spPr>
      </p:pic>
      <p:sp>
        <p:nvSpPr>
          <p:cNvPr id="6" name="TextBox 5">
            <a:extLst>
              <a:ext uri="{FF2B5EF4-FFF2-40B4-BE49-F238E27FC236}">
                <a16:creationId xmlns:a16="http://schemas.microsoft.com/office/drawing/2014/main" id="{A3171FE1-FD78-40C3-8DF5-8F141C6E9AF9}"/>
              </a:ext>
            </a:extLst>
          </p:cNvPr>
          <p:cNvSpPr txBox="1"/>
          <p:nvPr/>
        </p:nvSpPr>
        <p:spPr>
          <a:xfrm>
            <a:off x="917557" y="1833366"/>
            <a:ext cx="10167977" cy="1846659"/>
          </a:xfrm>
          <a:prstGeom prst="rect">
            <a:avLst/>
          </a:prstGeom>
          <a:noFill/>
        </p:spPr>
        <p:txBody>
          <a:bodyPr wrap="square" rtlCol="0">
            <a:spAutoFit/>
          </a:bodyPr>
          <a:lstStyle/>
          <a:p>
            <a:r>
              <a:rPr lang="en-US" sz="2400" b="1" dirty="0">
                <a:solidFill>
                  <a:schemeClr val="bg1"/>
                </a:solidFill>
              </a:rPr>
              <a:t>Overlay network driver is used for multi-host network communication.</a:t>
            </a:r>
          </a:p>
          <a:p>
            <a:endParaRPr lang="en-US" sz="2200" b="1" dirty="0">
              <a:solidFill>
                <a:schemeClr val="bg1"/>
              </a:solidFill>
            </a:endParaRPr>
          </a:p>
          <a:p>
            <a:r>
              <a:rPr lang="en-US" sz="2400" b="1" dirty="0">
                <a:solidFill>
                  <a:schemeClr val="bg1"/>
                </a:solidFill>
              </a:rPr>
              <a:t>$ docker network create -d overlay --subnet=192.168.10.0/24 my-overlay-net</a:t>
            </a:r>
          </a:p>
          <a:p>
            <a:endParaRPr lang="en-US" sz="2200" b="1" dirty="0">
              <a:solidFill>
                <a:schemeClr val="bg1"/>
              </a:solidFill>
            </a:endParaRPr>
          </a:p>
          <a:p>
            <a:endParaRPr lang="en-IN" sz="2200" b="1" dirty="0">
              <a:solidFill>
                <a:schemeClr val="bg1"/>
              </a:solidFill>
            </a:endParaRPr>
          </a:p>
        </p:txBody>
      </p:sp>
    </p:spTree>
    <p:extLst>
      <p:ext uri="{BB962C8B-B14F-4D97-AF65-F5344CB8AC3E}">
        <p14:creationId xmlns:p14="http://schemas.microsoft.com/office/powerpoint/2010/main" val="13920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6F6B-D212-4EE0-B457-D466C3FA0D20}"/>
              </a:ext>
            </a:extLst>
          </p:cNvPr>
          <p:cNvSpPr>
            <a:spLocks noGrp="1"/>
          </p:cNvSpPr>
          <p:nvPr>
            <p:ph type="title"/>
          </p:nvPr>
        </p:nvSpPr>
        <p:spPr/>
        <p:txBody>
          <a:bodyPr/>
          <a:lstStyle/>
          <a:p>
            <a:r>
              <a:rPr lang="en-IN" b="1" dirty="0">
                <a:solidFill>
                  <a:schemeClr val="bg1"/>
                </a:solidFill>
                <a:latin typeface="+mn-lt"/>
              </a:rPr>
              <a:t>Overlay</a:t>
            </a:r>
            <a:endParaRPr lang="en-IN" dirty="0">
              <a:latin typeface="+mn-lt"/>
            </a:endParaRPr>
          </a:p>
        </p:txBody>
      </p:sp>
      <p:pic>
        <p:nvPicPr>
          <p:cNvPr id="5" name="Picture 4">
            <a:extLst>
              <a:ext uri="{FF2B5EF4-FFF2-40B4-BE49-F238E27FC236}">
                <a16:creationId xmlns:a16="http://schemas.microsoft.com/office/drawing/2014/main" id="{0FEF7067-BC8A-4D51-98A7-4D6B206D2E21}"/>
              </a:ext>
            </a:extLst>
          </p:cNvPr>
          <p:cNvPicPr>
            <a:picLocks noChangeAspect="1"/>
          </p:cNvPicPr>
          <p:nvPr/>
        </p:nvPicPr>
        <p:blipFill>
          <a:blip r:embed="rId2"/>
          <a:stretch>
            <a:fillRect/>
          </a:stretch>
        </p:blipFill>
        <p:spPr>
          <a:xfrm>
            <a:off x="1006583" y="1853526"/>
            <a:ext cx="9477375" cy="3990975"/>
          </a:xfrm>
          <a:prstGeom prst="rect">
            <a:avLst/>
          </a:prstGeom>
        </p:spPr>
      </p:pic>
    </p:spTree>
    <p:extLst>
      <p:ext uri="{BB962C8B-B14F-4D97-AF65-F5344CB8AC3E}">
        <p14:creationId xmlns:p14="http://schemas.microsoft.com/office/powerpoint/2010/main" val="20345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D0E-2A41-4DBB-8094-61717399E2E8}"/>
              </a:ext>
            </a:extLst>
          </p:cNvPr>
          <p:cNvSpPr>
            <a:spLocks noGrp="1"/>
          </p:cNvSpPr>
          <p:nvPr>
            <p:ph type="title"/>
          </p:nvPr>
        </p:nvSpPr>
        <p:spPr>
          <a:xfrm>
            <a:off x="450937" y="365125"/>
            <a:ext cx="3369501" cy="1325563"/>
          </a:xfrm>
        </p:spPr>
        <p:txBody>
          <a:bodyPr/>
          <a:lstStyle/>
          <a:p>
            <a:r>
              <a:rPr lang="en-IN" b="1" dirty="0" err="1">
                <a:solidFill>
                  <a:schemeClr val="bg1"/>
                </a:solidFill>
                <a:latin typeface="+mn-lt"/>
              </a:rPr>
              <a:t>Macvlan</a:t>
            </a:r>
            <a:endParaRPr lang="en-IN" dirty="0">
              <a:solidFill>
                <a:schemeClr val="bg1"/>
              </a:solidFill>
              <a:latin typeface="+mn-lt"/>
            </a:endParaRPr>
          </a:p>
        </p:txBody>
      </p:sp>
      <p:pic>
        <p:nvPicPr>
          <p:cNvPr id="6" name="Picture 5">
            <a:extLst>
              <a:ext uri="{FF2B5EF4-FFF2-40B4-BE49-F238E27FC236}">
                <a16:creationId xmlns:a16="http://schemas.microsoft.com/office/drawing/2014/main" id="{CAF5D51D-37AA-4F11-B526-F1F25F6B1333}"/>
              </a:ext>
            </a:extLst>
          </p:cNvPr>
          <p:cNvPicPr>
            <a:picLocks noChangeAspect="1"/>
          </p:cNvPicPr>
          <p:nvPr/>
        </p:nvPicPr>
        <p:blipFill>
          <a:blip r:embed="rId3"/>
          <a:stretch>
            <a:fillRect/>
          </a:stretch>
        </p:blipFill>
        <p:spPr>
          <a:xfrm>
            <a:off x="4722311" y="1449563"/>
            <a:ext cx="7329717" cy="4375040"/>
          </a:xfrm>
          <a:prstGeom prst="rect">
            <a:avLst/>
          </a:prstGeom>
        </p:spPr>
      </p:pic>
      <p:sp>
        <p:nvSpPr>
          <p:cNvPr id="8" name="TextBox 7">
            <a:extLst>
              <a:ext uri="{FF2B5EF4-FFF2-40B4-BE49-F238E27FC236}">
                <a16:creationId xmlns:a16="http://schemas.microsoft.com/office/drawing/2014/main" id="{0168D7E1-CE65-48FC-9EC9-C75BBBD3CB13}"/>
              </a:ext>
            </a:extLst>
          </p:cNvPr>
          <p:cNvSpPr txBox="1"/>
          <p:nvPr/>
        </p:nvSpPr>
        <p:spPr>
          <a:xfrm>
            <a:off x="325677" y="2492679"/>
            <a:ext cx="4396633" cy="1785104"/>
          </a:xfrm>
          <a:prstGeom prst="rect">
            <a:avLst/>
          </a:prstGeom>
          <a:noFill/>
        </p:spPr>
        <p:txBody>
          <a:bodyPr wrap="square" rtlCol="0">
            <a:spAutoFit/>
          </a:bodyPr>
          <a:lstStyle/>
          <a:p>
            <a:r>
              <a:rPr lang="en-IN" sz="2200" b="1" dirty="0">
                <a:solidFill>
                  <a:schemeClr val="bg1"/>
                </a:solidFill>
              </a:rPr>
              <a:t>docker network create -d </a:t>
            </a:r>
            <a:r>
              <a:rPr lang="en-IN" sz="2200" b="1" dirty="0" err="1">
                <a:solidFill>
                  <a:schemeClr val="bg1"/>
                </a:solidFill>
              </a:rPr>
              <a:t>macvlan</a:t>
            </a:r>
            <a:r>
              <a:rPr lang="en-IN" sz="2200" b="1" dirty="0">
                <a:solidFill>
                  <a:schemeClr val="bg1"/>
                </a:solidFill>
              </a:rPr>
              <a:t> \</a:t>
            </a:r>
          </a:p>
          <a:p>
            <a:r>
              <a:rPr lang="en-IN" sz="2200" b="1" dirty="0">
                <a:solidFill>
                  <a:schemeClr val="bg1"/>
                </a:solidFill>
              </a:rPr>
              <a:t>              --subnet=192.168.40.0/24 \</a:t>
            </a:r>
          </a:p>
          <a:p>
            <a:r>
              <a:rPr lang="en-IN" sz="2200" b="1" dirty="0">
                <a:solidFill>
                  <a:schemeClr val="bg1"/>
                </a:solidFill>
              </a:rPr>
              <a:t>              --gateway=192.168.40.1 \</a:t>
            </a:r>
          </a:p>
          <a:p>
            <a:r>
              <a:rPr lang="en-IN" sz="2200" b="1" dirty="0">
                <a:solidFill>
                  <a:schemeClr val="bg1"/>
                </a:solidFill>
              </a:rPr>
              <a:t>      -o parent=eth0 my-</a:t>
            </a:r>
            <a:r>
              <a:rPr lang="en-IN" sz="2200" b="1" dirty="0" err="1">
                <a:solidFill>
                  <a:schemeClr val="bg1"/>
                </a:solidFill>
              </a:rPr>
              <a:t>macvlan</a:t>
            </a:r>
            <a:r>
              <a:rPr lang="en-IN" sz="2200" b="1" dirty="0">
                <a:solidFill>
                  <a:schemeClr val="bg1"/>
                </a:solidFill>
              </a:rPr>
              <a:t>-net</a:t>
            </a:r>
          </a:p>
          <a:p>
            <a:endParaRPr lang="en-IN" sz="2200" b="1" dirty="0">
              <a:solidFill>
                <a:schemeClr val="bg1"/>
              </a:solidFill>
            </a:endParaRPr>
          </a:p>
        </p:txBody>
      </p:sp>
    </p:spTree>
    <p:extLst>
      <p:ext uri="{BB962C8B-B14F-4D97-AF65-F5344CB8AC3E}">
        <p14:creationId xmlns:p14="http://schemas.microsoft.com/office/powerpoint/2010/main" val="96339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221C-757B-48C8-AFF6-BFA301C497C8}"/>
              </a:ext>
            </a:extLst>
          </p:cNvPr>
          <p:cNvSpPr>
            <a:spLocks noGrp="1"/>
          </p:cNvSpPr>
          <p:nvPr>
            <p:ph type="title"/>
          </p:nvPr>
        </p:nvSpPr>
        <p:spPr/>
        <p:txBody>
          <a:bodyPr>
            <a:normAutofit/>
          </a:bodyPr>
          <a:lstStyle/>
          <a:p>
            <a:r>
              <a:rPr lang="en-US" b="1" dirty="0">
                <a:solidFill>
                  <a:schemeClr val="bg1"/>
                </a:solidFill>
                <a:latin typeface="+mn-lt"/>
              </a:rPr>
              <a:t>Docker Best Practices</a:t>
            </a:r>
            <a:endParaRPr lang="en-IN" b="1" dirty="0">
              <a:solidFill>
                <a:schemeClr val="bg1"/>
              </a:solidFill>
              <a:latin typeface="+mn-lt"/>
            </a:endParaRPr>
          </a:p>
        </p:txBody>
      </p:sp>
      <p:sp>
        <p:nvSpPr>
          <p:cNvPr id="6" name="TextBox 5">
            <a:extLst>
              <a:ext uri="{FF2B5EF4-FFF2-40B4-BE49-F238E27FC236}">
                <a16:creationId xmlns:a16="http://schemas.microsoft.com/office/drawing/2014/main" id="{9977AF20-A695-4211-A394-8206ED8F0871}"/>
              </a:ext>
            </a:extLst>
          </p:cNvPr>
          <p:cNvSpPr txBox="1"/>
          <p:nvPr/>
        </p:nvSpPr>
        <p:spPr>
          <a:xfrm>
            <a:off x="926925" y="2054267"/>
            <a:ext cx="8893480" cy="6186309"/>
          </a:xfrm>
          <a:prstGeom prst="rect">
            <a:avLst/>
          </a:prstGeom>
          <a:noFill/>
        </p:spPr>
        <p:txBody>
          <a:bodyPr wrap="square" rtlCol="0">
            <a:spAutoFit/>
          </a:bodyPr>
          <a:lstStyle/>
          <a:p>
            <a:r>
              <a:rPr lang="en-IN" sz="2200" b="1" dirty="0">
                <a:solidFill>
                  <a:schemeClr val="bg1"/>
                </a:solidFill>
              </a:rPr>
              <a:t>Prefer minimal base images</a:t>
            </a:r>
          </a:p>
          <a:p>
            <a:endParaRPr lang="en-IN" sz="2200" b="1" dirty="0">
              <a:solidFill>
                <a:schemeClr val="bg1"/>
              </a:solidFill>
            </a:endParaRPr>
          </a:p>
          <a:p>
            <a:r>
              <a:rPr lang="en-IN" sz="2200" b="1" dirty="0">
                <a:solidFill>
                  <a:schemeClr val="bg1"/>
                </a:solidFill>
              </a:rPr>
              <a:t>Package a single application per container</a:t>
            </a:r>
          </a:p>
          <a:p>
            <a:endParaRPr lang="en-IN" sz="2200" b="1" dirty="0">
              <a:solidFill>
                <a:schemeClr val="bg1"/>
              </a:solidFill>
            </a:endParaRPr>
          </a:p>
          <a:p>
            <a:r>
              <a:rPr lang="en-US" sz="2200" b="1" dirty="0">
                <a:solidFill>
                  <a:schemeClr val="bg1"/>
                </a:solidFill>
              </a:rPr>
              <a:t>Optimize for the Docker build cache</a:t>
            </a:r>
          </a:p>
          <a:p>
            <a:endParaRPr lang="en-IN" sz="2200" b="1" dirty="0">
              <a:solidFill>
                <a:schemeClr val="bg1"/>
              </a:solidFill>
            </a:endParaRPr>
          </a:p>
          <a:p>
            <a:r>
              <a:rPr lang="en-IN" sz="2200" b="1" dirty="0">
                <a:solidFill>
                  <a:schemeClr val="bg1"/>
                </a:solidFill>
              </a:rPr>
              <a:t>Remove unnecessary tools</a:t>
            </a:r>
          </a:p>
          <a:p>
            <a:endParaRPr lang="en-IN" sz="2200" b="1" dirty="0">
              <a:solidFill>
                <a:schemeClr val="bg1"/>
              </a:solidFill>
            </a:endParaRPr>
          </a:p>
          <a:p>
            <a:r>
              <a:rPr lang="en-US" sz="2200" b="1" dirty="0">
                <a:solidFill>
                  <a:schemeClr val="bg1"/>
                </a:solidFill>
              </a:rPr>
              <a:t>Build the smallest image possible</a:t>
            </a:r>
          </a:p>
          <a:p>
            <a:endParaRPr lang="en-IN" sz="2200" b="1" dirty="0">
              <a:solidFill>
                <a:schemeClr val="bg1"/>
              </a:solidFill>
            </a:endParaRPr>
          </a:p>
          <a:p>
            <a:r>
              <a:rPr lang="en-IN" sz="2200" b="1" dirty="0">
                <a:solidFill>
                  <a:schemeClr val="bg1"/>
                </a:solidFill>
              </a:rPr>
              <a:t>Properly tag your images</a:t>
            </a: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sz="2200" b="1" dirty="0">
              <a:solidFill>
                <a:schemeClr val="bg1"/>
              </a:solidFill>
            </a:endParaRPr>
          </a:p>
        </p:txBody>
      </p:sp>
    </p:spTree>
    <p:extLst>
      <p:ext uri="{BB962C8B-B14F-4D97-AF65-F5344CB8AC3E}">
        <p14:creationId xmlns:p14="http://schemas.microsoft.com/office/powerpoint/2010/main" val="145070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2145-F062-4BBC-9A9E-F116D0EDA3EA}"/>
              </a:ext>
            </a:extLst>
          </p:cNvPr>
          <p:cNvSpPr>
            <a:spLocks noGrp="1"/>
          </p:cNvSpPr>
          <p:nvPr>
            <p:ph type="title"/>
          </p:nvPr>
        </p:nvSpPr>
        <p:spPr/>
        <p:txBody>
          <a:bodyPr/>
          <a:lstStyle/>
          <a:p>
            <a:r>
              <a:rPr lang="en-US" b="1" dirty="0">
                <a:solidFill>
                  <a:schemeClr val="bg1"/>
                </a:solidFill>
                <a:latin typeface="+mn-lt"/>
              </a:rPr>
              <a:t>Docker Security	Best Practices</a:t>
            </a:r>
            <a:endParaRPr lang="en-IN" dirty="0">
              <a:latin typeface="+mn-lt"/>
            </a:endParaRPr>
          </a:p>
        </p:txBody>
      </p:sp>
      <p:sp>
        <p:nvSpPr>
          <p:cNvPr id="4" name="TextBox 3">
            <a:extLst>
              <a:ext uri="{FF2B5EF4-FFF2-40B4-BE49-F238E27FC236}">
                <a16:creationId xmlns:a16="http://schemas.microsoft.com/office/drawing/2014/main" id="{00F9D63A-8265-406B-BEFB-68D967A9967A}"/>
              </a:ext>
            </a:extLst>
          </p:cNvPr>
          <p:cNvSpPr txBox="1"/>
          <p:nvPr/>
        </p:nvSpPr>
        <p:spPr>
          <a:xfrm>
            <a:off x="926925" y="2129425"/>
            <a:ext cx="9407047" cy="6063198"/>
          </a:xfrm>
          <a:prstGeom prst="rect">
            <a:avLst/>
          </a:prstGeom>
          <a:noFill/>
        </p:spPr>
        <p:txBody>
          <a:bodyPr wrap="square" rtlCol="0">
            <a:spAutoFit/>
          </a:bodyPr>
          <a:lstStyle/>
          <a:p>
            <a:r>
              <a:rPr lang="en-IN" sz="2200" b="1" dirty="0">
                <a:solidFill>
                  <a:schemeClr val="bg1"/>
                </a:solidFill>
              </a:rPr>
              <a:t>Least privileged user</a:t>
            </a:r>
          </a:p>
          <a:p>
            <a:endParaRPr lang="en-IN" sz="2200" b="1" dirty="0">
              <a:solidFill>
                <a:schemeClr val="bg1"/>
              </a:solidFill>
            </a:endParaRPr>
          </a:p>
          <a:p>
            <a:endParaRPr lang="en-IN" sz="2200" b="1" dirty="0">
              <a:solidFill>
                <a:schemeClr val="bg1"/>
              </a:solidFill>
            </a:endParaRPr>
          </a:p>
          <a:p>
            <a:r>
              <a:rPr lang="en-US" sz="2200" b="1" dirty="0">
                <a:solidFill>
                  <a:schemeClr val="bg1"/>
                </a:solidFill>
              </a:rPr>
              <a:t>Sign and verify images to mitigate attacks</a:t>
            </a:r>
          </a:p>
          <a:p>
            <a:endParaRPr lang="en-IN" sz="2200" b="1" dirty="0">
              <a:solidFill>
                <a:schemeClr val="bg1"/>
              </a:solidFill>
            </a:endParaRPr>
          </a:p>
          <a:p>
            <a:endParaRPr lang="en-IN" sz="2200" b="1" dirty="0">
              <a:solidFill>
                <a:schemeClr val="bg1"/>
              </a:solidFill>
            </a:endParaRPr>
          </a:p>
          <a:p>
            <a:r>
              <a:rPr lang="en-US" sz="2200" b="1" dirty="0">
                <a:solidFill>
                  <a:schemeClr val="bg1"/>
                </a:solidFill>
              </a:rPr>
              <a:t>Scan your docker images for known vulnerabilities </a:t>
            </a:r>
          </a:p>
          <a:p>
            <a:endParaRPr lang="en-US" sz="2200" b="1" dirty="0">
              <a:solidFill>
                <a:schemeClr val="bg1"/>
              </a:solidFill>
            </a:endParaRPr>
          </a:p>
          <a:p>
            <a:endParaRPr lang="en-US" sz="2200" b="1" dirty="0">
              <a:solidFill>
                <a:schemeClr val="bg1"/>
              </a:solidFill>
            </a:endParaRPr>
          </a:p>
          <a:p>
            <a:r>
              <a:rPr lang="en-US" sz="2200" b="1" dirty="0">
                <a:solidFill>
                  <a:schemeClr val="bg1"/>
                </a:solidFill>
              </a:rPr>
              <a:t>Don’t leak sensitive information to docker images</a:t>
            </a:r>
          </a:p>
          <a:p>
            <a:endParaRPr lang="en-US" sz="2200" b="1" dirty="0">
              <a:solidFill>
                <a:schemeClr val="bg1"/>
              </a:solidFill>
            </a:endParaRPr>
          </a:p>
          <a:p>
            <a:endParaRPr lang="en-US" sz="2200" b="1" dirty="0">
              <a:solidFill>
                <a:schemeClr val="bg1"/>
              </a:solidFill>
            </a:endParaRPr>
          </a:p>
          <a:p>
            <a:r>
              <a:rPr lang="en-US" sz="2200" b="1" dirty="0">
                <a:solidFill>
                  <a:schemeClr val="bg1"/>
                </a:solidFill>
              </a:rPr>
              <a:t>Use multi-stage builds for small secure images</a:t>
            </a:r>
          </a:p>
          <a:p>
            <a:endParaRPr lang="en-US" sz="2200" b="1" dirty="0">
              <a:solidFill>
                <a:schemeClr val="bg1"/>
              </a:solidFill>
            </a:endParaRPr>
          </a:p>
          <a:p>
            <a:endParaRPr lang="en-IN" sz="2200" b="1" dirty="0">
              <a:solidFill>
                <a:schemeClr val="bg1"/>
              </a:solidFill>
            </a:endParaRPr>
          </a:p>
          <a:p>
            <a:endParaRPr lang="en-IN" sz="2200" b="1" dirty="0">
              <a:solidFill>
                <a:schemeClr val="bg1"/>
              </a:solidFill>
            </a:endParaRPr>
          </a:p>
          <a:p>
            <a:endParaRPr lang="en-IN" dirty="0"/>
          </a:p>
          <a:p>
            <a:endParaRPr lang="en-IN" dirty="0"/>
          </a:p>
        </p:txBody>
      </p:sp>
    </p:spTree>
    <p:extLst>
      <p:ext uri="{BB962C8B-B14F-4D97-AF65-F5344CB8AC3E}">
        <p14:creationId xmlns:p14="http://schemas.microsoft.com/office/powerpoint/2010/main" val="339939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2F17-5468-4BF2-914C-13D764D613FA}"/>
              </a:ext>
            </a:extLst>
          </p:cNvPr>
          <p:cNvSpPr>
            <a:spLocks noGrp="1"/>
          </p:cNvSpPr>
          <p:nvPr>
            <p:ph type="title"/>
          </p:nvPr>
        </p:nvSpPr>
        <p:spPr/>
        <p:txBody>
          <a:bodyPr/>
          <a:lstStyle/>
          <a:p>
            <a:r>
              <a:rPr lang="en-US" b="1" dirty="0">
                <a:solidFill>
                  <a:schemeClr val="bg1"/>
                </a:solidFill>
                <a:latin typeface="+mn-lt"/>
              </a:rPr>
              <a:t>Best practices</a:t>
            </a:r>
            <a:endParaRPr lang="en-IN" b="1" dirty="0">
              <a:solidFill>
                <a:schemeClr val="bg1"/>
              </a:solidFill>
              <a:latin typeface="+mn-lt"/>
            </a:endParaRPr>
          </a:p>
        </p:txBody>
      </p:sp>
      <p:sp>
        <p:nvSpPr>
          <p:cNvPr id="4" name="TextBox 3">
            <a:extLst>
              <a:ext uri="{FF2B5EF4-FFF2-40B4-BE49-F238E27FC236}">
                <a16:creationId xmlns:a16="http://schemas.microsoft.com/office/drawing/2014/main" id="{D79AD3B2-F5C6-4BFE-952D-3178909AB4D5}"/>
              </a:ext>
            </a:extLst>
          </p:cNvPr>
          <p:cNvSpPr txBox="1"/>
          <p:nvPr/>
        </p:nvSpPr>
        <p:spPr>
          <a:xfrm>
            <a:off x="889349" y="1954060"/>
            <a:ext cx="11210794" cy="3046988"/>
          </a:xfrm>
          <a:prstGeom prst="rect">
            <a:avLst/>
          </a:prstGeom>
          <a:noFill/>
        </p:spPr>
        <p:txBody>
          <a:bodyPr wrap="square" rtlCol="0">
            <a:spAutoFit/>
          </a:bodyPr>
          <a:lstStyle/>
          <a:p>
            <a:r>
              <a:rPr lang="en-IN" sz="2400" b="1" dirty="0">
                <a:solidFill>
                  <a:schemeClr val="bg1"/>
                </a:solidFill>
              </a:rPr>
              <a:t>https://docs.docker.com/develop/develop-images/dockerfile_best-practices/</a:t>
            </a:r>
          </a:p>
          <a:p>
            <a:endParaRPr lang="en-IN" sz="2400" b="1" dirty="0">
              <a:solidFill>
                <a:schemeClr val="bg1"/>
              </a:solidFill>
            </a:endParaRPr>
          </a:p>
          <a:p>
            <a:endParaRPr lang="en-IN" sz="2400" b="1" dirty="0">
              <a:solidFill>
                <a:schemeClr val="bg1"/>
              </a:solidFill>
            </a:endParaRPr>
          </a:p>
          <a:p>
            <a:r>
              <a:rPr lang="en-IN" sz="2400" b="1" dirty="0">
                <a:solidFill>
                  <a:schemeClr val="bg1"/>
                </a:solidFill>
              </a:rPr>
              <a:t>https://www.docker.com/blog/intro-guide-to-dockerfile-best-practices/</a:t>
            </a:r>
          </a:p>
          <a:p>
            <a:endParaRPr lang="en-IN" sz="2400" b="1" dirty="0">
              <a:solidFill>
                <a:schemeClr val="bg1"/>
              </a:solidFill>
            </a:endParaRPr>
          </a:p>
          <a:p>
            <a:endParaRPr lang="en-IN" sz="2400" b="1" dirty="0">
              <a:solidFill>
                <a:schemeClr val="bg1"/>
              </a:solidFill>
            </a:endParaRPr>
          </a:p>
          <a:p>
            <a:r>
              <a:rPr lang="en-IN" sz="2400" b="1" dirty="0">
                <a:solidFill>
                  <a:schemeClr val="bg1"/>
                </a:solidFill>
              </a:rPr>
              <a:t>https://cloud.google.com/blog/products/gcp/7-best-practices-for-building-containers</a:t>
            </a:r>
          </a:p>
          <a:p>
            <a:endParaRPr lang="en-IN" sz="2400" b="1" dirty="0">
              <a:solidFill>
                <a:schemeClr val="bg1"/>
              </a:solidFill>
            </a:endParaRPr>
          </a:p>
        </p:txBody>
      </p:sp>
    </p:spTree>
    <p:extLst>
      <p:ext uri="{BB962C8B-B14F-4D97-AF65-F5344CB8AC3E}">
        <p14:creationId xmlns:p14="http://schemas.microsoft.com/office/powerpoint/2010/main" val="350290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B209E6-0C89-45B7-A417-9BB59C34647F}"/>
              </a:ext>
            </a:extLst>
          </p:cNvPr>
          <p:cNvPicPr>
            <a:picLocks noChangeAspect="1"/>
          </p:cNvPicPr>
          <p:nvPr/>
        </p:nvPicPr>
        <p:blipFill>
          <a:blip r:embed="rId2"/>
          <a:stretch>
            <a:fillRect/>
          </a:stretch>
        </p:blipFill>
        <p:spPr>
          <a:xfrm>
            <a:off x="4347021" y="2457700"/>
            <a:ext cx="3319399" cy="2637078"/>
          </a:xfrm>
          <a:prstGeom prst="rect">
            <a:avLst/>
          </a:prstGeom>
        </p:spPr>
      </p:pic>
      <p:pic>
        <p:nvPicPr>
          <p:cNvPr id="7" name="Picture 6">
            <a:extLst>
              <a:ext uri="{FF2B5EF4-FFF2-40B4-BE49-F238E27FC236}">
                <a16:creationId xmlns:a16="http://schemas.microsoft.com/office/drawing/2014/main" id="{A51E73FD-FCEF-4510-94CF-0760D7BD3EA2}"/>
              </a:ext>
            </a:extLst>
          </p:cNvPr>
          <p:cNvPicPr>
            <a:picLocks noChangeAspect="1"/>
          </p:cNvPicPr>
          <p:nvPr/>
        </p:nvPicPr>
        <p:blipFill>
          <a:blip r:embed="rId3"/>
          <a:stretch>
            <a:fillRect/>
          </a:stretch>
        </p:blipFill>
        <p:spPr>
          <a:xfrm>
            <a:off x="4347021" y="1490597"/>
            <a:ext cx="3319399" cy="550879"/>
          </a:xfrm>
          <a:prstGeom prst="rect">
            <a:avLst/>
          </a:prstGeom>
        </p:spPr>
      </p:pic>
    </p:spTree>
    <p:extLst>
      <p:ext uri="{BB962C8B-B14F-4D97-AF65-F5344CB8AC3E}">
        <p14:creationId xmlns:p14="http://schemas.microsoft.com/office/powerpoint/2010/main" val="3430534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BA58-1AE4-4699-B328-B2341C5EC74A}"/>
              </a:ext>
            </a:extLst>
          </p:cNvPr>
          <p:cNvSpPr>
            <a:spLocks noGrp="1"/>
          </p:cNvSpPr>
          <p:nvPr>
            <p:ph type="title"/>
          </p:nvPr>
        </p:nvSpPr>
        <p:spPr/>
        <p:txBody>
          <a:bodyPr/>
          <a:lstStyle/>
          <a:p>
            <a:r>
              <a:rPr lang="en-US" b="1" dirty="0">
                <a:solidFill>
                  <a:schemeClr val="bg1"/>
                </a:solidFill>
                <a:latin typeface="+mn-lt"/>
              </a:rPr>
              <a:t>Docker Security Risks</a:t>
            </a:r>
            <a:endParaRPr lang="en-IN" b="1" dirty="0">
              <a:solidFill>
                <a:schemeClr val="bg1"/>
              </a:solidFill>
              <a:latin typeface="+mn-lt"/>
            </a:endParaRPr>
          </a:p>
        </p:txBody>
      </p:sp>
      <p:sp>
        <p:nvSpPr>
          <p:cNvPr id="4" name="TextBox 3">
            <a:extLst>
              <a:ext uri="{FF2B5EF4-FFF2-40B4-BE49-F238E27FC236}">
                <a16:creationId xmlns:a16="http://schemas.microsoft.com/office/drawing/2014/main" id="{5FDCB1B6-007C-4F73-B989-19D6DFE40306}"/>
              </a:ext>
            </a:extLst>
          </p:cNvPr>
          <p:cNvSpPr txBox="1"/>
          <p:nvPr/>
        </p:nvSpPr>
        <p:spPr>
          <a:xfrm>
            <a:off x="977030" y="2430048"/>
            <a:ext cx="10108505" cy="3046988"/>
          </a:xfrm>
          <a:prstGeom prst="rect">
            <a:avLst/>
          </a:prstGeom>
          <a:noFill/>
        </p:spPr>
        <p:txBody>
          <a:bodyPr wrap="square" rtlCol="0">
            <a:spAutoFit/>
          </a:bodyPr>
          <a:lstStyle/>
          <a:p>
            <a:r>
              <a:rPr lang="en-US" sz="2400" b="1" dirty="0">
                <a:solidFill>
                  <a:schemeClr val="bg1"/>
                </a:solidFill>
              </a:rPr>
              <a:t>Introducing vulnerabilities from container images</a:t>
            </a:r>
          </a:p>
          <a:p>
            <a:r>
              <a:rPr lang="en-US" sz="2400" b="1" dirty="0">
                <a:solidFill>
                  <a:schemeClr val="bg1"/>
                </a:solidFill>
              </a:rPr>
              <a:t>	</a:t>
            </a:r>
          </a:p>
          <a:p>
            <a:r>
              <a:rPr lang="en-US" sz="2400" b="1" dirty="0">
                <a:solidFill>
                  <a:schemeClr val="bg1"/>
                </a:solidFill>
              </a:rPr>
              <a:t>Hard coding credentials in images</a:t>
            </a:r>
          </a:p>
          <a:p>
            <a:endParaRPr lang="en-US" sz="2400" b="1" dirty="0">
              <a:solidFill>
                <a:schemeClr val="bg1"/>
              </a:solidFill>
            </a:endParaRPr>
          </a:p>
          <a:p>
            <a:r>
              <a:rPr lang="en-IN" sz="2400" b="1" dirty="0">
                <a:solidFill>
                  <a:schemeClr val="bg1"/>
                </a:solidFill>
              </a:rPr>
              <a:t>Large attack surface</a:t>
            </a:r>
          </a:p>
          <a:p>
            <a:endParaRPr lang="en-IN" sz="2400" b="1" dirty="0">
              <a:solidFill>
                <a:schemeClr val="bg1"/>
              </a:solidFill>
            </a:endParaRPr>
          </a:p>
          <a:p>
            <a:r>
              <a:rPr lang="en-IN" sz="2400" b="1" dirty="0">
                <a:solidFill>
                  <a:schemeClr val="bg1"/>
                </a:solidFill>
              </a:rPr>
              <a:t>Lateral network movement</a:t>
            </a:r>
          </a:p>
          <a:p>
            <a:endParaRPr lang="en-IN" sz="2400" dirty="0">
              <a:solidFill>
                <a:schemeClr val="bg1"/>
              </a:solidFill>
            </a:endParaRPr>
          </a:p>
        </p:txBody>
      </p:sp>
    </p:spTree>
    <p:extLst>
      <p:ext uri="{BB962C8B-B14F-4D97-AF65-F5344CB8AC3E}">
        <p14:creationId xmlns:p14="http://schemas.microsoft.com/office/powerpoint/2010/main" val="208405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F92B-FB66-4738-87B5-D120967D7C78}"/>
              </a:ext>
            </a:extLst>
          </p:cNvPr>
          <p:cNvSpPr>
            <a:spLocks noGrp="1"/>
          </p:cNvSpPr>
          <p:nvPr>
            <p:ph type="title"/>
          </p:nvPr>
        </p:nvSpPr>
        <p:spPr/>
        <p:txBody>
          <a:bodyPr/>
          <a:lstStyle/>
          <a:p>
            <a:r>
              <a:rPr lang="en-IN" dirty="0">
                <a:solidFill>
                  <a:schemeClr val="bg1"/>
                </a:solidFill>
                <a:latin typeface="+mn-lt"/>
              </a:rPr>
              <a:t>Docker Security Tips</a:t>
            </a:r>
          </a:p>
        </p:txBody>
      </p:sp>
      <p:sp>
        <p:nvSpPr>
          <p:cNvPr id="5" name="TextBox 4">
            <a:extLst>
              <a:ext uri="{FF2B5EF4-FFF2-40B4-BE49-F238E27FC236}">
                <a16:creationId xmlns:a16="http://schemas.microsoft.com/office/drawing/2014/main" id="{8AE9DD7E-A733-4F88-BEEA-60EC64797F4C}"/>
              </a:ext>
            </a:extLst>
          </p:cNvPr>
          <p:cNvSpPr txBox="1"/>
          <p:nvPr/>
        </p:nvSpPr>
        <p:spPr>
          <a:xfrm>
            <a:off x="926926" y="2329840"/>
            <a:ext cx="10615808" cy="3785652"/>
          </a:xfrm>
          <a:prstGeom prst="rect">
            <a:avLst/>
          </a:prstGeom>
          <a:noFill/>
        </p:spPr>
        <p:txBody>
          <a:bodyPr wrap="square" rtlCol="0">
            <a:spAutoFit/>
          </a:bodyPr>
          <a:lstStyle/>
          <a:p>
            <a:r>
              <a:rPr lang="en-US" sz="2400" b="1" dirty="0">
                <a:solidFill>
                  <a:schemeClr val="bg1"/>
                </a:solidFill>
              </a:rPr>
              <a:t>Use a Third-Party Security Tool</a:t>
            </a:r>
          </a:p>
          <a:p>
            <a:endParaRPr lang="en-US" sz="2400" b="1" dirty="0">
              <a:solidFill>
                <a:schemeClr val="bg1"/>
              </a:solidFill>
            </a:endParaRPr>
          </a:p>
          <a:p>
            <a:r>
              <a:rPr lang="en-IN" sz="2400" b="1" dirty="0">
                <a:solidFill>
                  <a:schemeClr val="bg1"/>
                </a:solidFill>
              </a:rPr>
              <a:t>Manage Vulnerability</a:t>
            </a:r>
          </a:p>
          <a:p>
            <a:endParaRPr lang="en-US" sz="2400" b="1" dirty="0">
              <a:solidFill>
                <a:schemeClr val="bg1"/>
              </a:solidFill>
            </a:endParaRPr>
          </a:p>
          <a:p>
            <a:r>
              <a:rPr lang="en-US" sz="2400" b="1" dirty="0">
                <a:solidFill>
                  <a:schemeClr val="bg1"/>
                </a:solidFill>
              </a:rPr>
              <a:t>Monitor and Audit Container Activity</a:t>
            </a:r>
          </a:p>
          <a:p>
            <a:endParaRPr lang="en-IN" sz="2400" b="1" dirty="0">
              <a:solidFill>
                <a:schemeClr val="bg1"/>
              </a:solidFill>
            </a:endParaRPr>
          </a:p>
          <a:p>
            <a:r>
              <a:rPr lang="en-IN" sz="2400" b="1" dirty="0">
                <a:solidFill>
                  <a:schemeClr val="bg1"/>
                </a:solidFill>
              </a:rPr>
              <a:t>Enable Docker Content Trust to digitally sign</a:t>
            </a:r>
          </a:p>
          <a:p>
            <a:endParaRPr lang="en-IN" sz="2400" b="1" dirty="0">
              <a:solidFill>
                <a:schemeClr val="bg1"/>
              </a:solidFill>
            </a:endParaRPr>
          </a:p>
          <a:p>
            <a:r>
              <a:rPr lang="en-US" sz="2400" b="1" dirty="0">
                <a:solidFill>
                  <a:schemeClr val="bg1"/>
                </a:solidFill>
              </a:rPr>
              <a:t>Use Docker Bench for Security</a:t>
            </a:r>
          </a:p>
          <a:p>
            <a:endParaRPr lang="en-IN" sz="2400" b="1" dirty="0">
              <a:solidFill>
                <a:schemeClr val="bg1"/>
              </a:solidFill>
            </a:endParaRPr>
          </a:p>
        </p:txBody>
      </p:sp>
      <p:pic>
        <p:nvPicPr>
          <p:cNvPr id="6" name="Picture 5">
            <a:extLst>
              <a:ext uri="{FF2B5EF4-FFF2-40B4-BE49-F238E27FC236}">
                <a16:creationId xmlns:a16="http://schemas.microsoft.com/office/drawing/2014/main" id="{6048774A-8CC4-4DB9-B43C-473A55B97A59}"/>
              </a:ext>
            </a:extLst>
          </p:cNvPr>
          <p:cNvPicPr>
            <a:picLocks noChangeAspect="1"/>
          </p:cNvPicPr>
          <p:nvPr/>
        </p:nvPicPr>
        <p:blipFill>
          <a:blip r:embed="rId3"/>
          <a:stretch>
            <a:fillRect/>
          </a:stretch>
        </p:blipFill>
        <p:spPr>
          <a:xfrm>
            <a:off x="6763673" y="2694578"/>
            <a:ext cx="4590127" cy="2591406"/>
          </a:xfrm>
          <a:prstGeom prst="rect">
            <a:avLst/>
          </a:prstGeom>
        </p:spPr>
      </p:pic>
    </p:spTree>
    <p:extLst>
      <p:ext uri="{BB962C8B-B14F-4D97-AF65-F5344CB8AC3E}">
        <p14:creationId xmlns:p14="http://schemas.microsoft.com/office/powerpoint/2010/main" val="208752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22F5-5726-47CC-A1EF-2ACC77AE6652}"/>
              </a:ext>
            </a:extLst>
          </p:cNvPr>
          <p:cNvSpPr>
            <a:spLocks noGrp="1"/>
          </p:cNvSpPr>
          <p:nvPr>
            <p:ph type="title"/>
          </p:nvPr>
        </p:nvSpPr>
        <p:spPr/>
        <p:txBody>
          <a:bodyPr/>
          <a:lstStyle/>
          <a:p>
            <a:r>
              <a:rPr lang="en-US" dirty="0">
                <a:solidFill>
                  <a:schemeClr val="bg1"/>
                </a:solidFill>
                <a:latin typeface="+mn-lt"/>
              </a:rPr>
              <a:t>Need for docker networking </a:t>
            </a:r>
            <a:r>
              <a:rPr lang="en-US" dirty="0">
                <a:latin typeface="+mn-lt"/>
              </a:rPr>
              <a:t> </a:t>
            </a:r>
            <a:endParaRPr lang="en-IN" dirty="0">
              <a:latin typeface="+mn-lt"/>
            </a:endParaRPr>
          </a:p>
        </p:txBody>
      </p:sp>
      <p:pic>
        <p:nvPicPr>
          <p:cNvPr id="7" name="Picture 6">
            <a:extLst>
              <a:ext uri="{FF2B5EF4-FFF2-40B4-BE49-F238E27FC236}">
                <a16:creationId xmlns:a16="http://schemas.microsoft.com/office/drawing/2014/main" id="{59A2ACDF-D402-4FD9-8C50-A23F1068F4E8}"/>
              </a:ext>
            </a:extLst>
          </p:cNvPr>
          <p:cNvPicPr>
            <a:picLocks noChangeAspect="1"/>
          </p:cNvPicPr>
          <p:nvPr/>
        </p:nvPicPr>
        <p:blipFill>
          <a:blip r:embed="rId3"/>
          <a:stretch>
            <a:fillRect/>
          </a:stretch>
        </p:blipFill>
        <p:spPr>
          <a:xfrm>
            <a:off x="1323975" y="1571625"/>
            <a:ext cx="9734549" cy="4819650"/>
          </a:xfrm>
          <a:prstGeom prst="rect">
            <a:avLst/>
          </a:prstGeom>
        </p:spPr>
      </p:pic>
    </p:spTree>
    <p:extLst>
      <p:ext uri="{BB962C8B-B14F-4D97-AF65-F5344CB8AC3E}">
        <p14:creationId xmlns:p14="http://schemas.microsoft.com/office/powerpoint/2010/main" val="428423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F92B-FB66-4738-87B5-D120967D7C78}"/>
              </a:ext>
            </a:extLst>
          </p:cNvPr>
          <p:cNvSpPr>
            <a:spLocks noGrp="1"/>
          </p:cNvSpPr>
          <p:nvPr>
            <p:ph type="title"/>
          </p:nvPr>
        </p:nvSpPr>
        <p:spPr/>
        <p:txBody>
          <a:bodyPr/>
          <a:lstStyle/>
          <a:p>
            <a:r>
              <a:rPr lang="en-IN" dirty="0">
                <a:solidFill>
                  <a:schemeClr val="bg1"/>
                </a:solidFill>
                <a:latin typeface="+mn-lt"/>
              </a:rPr>
              <a:t>Docker Security Tips </a:t>
            </a:r>
            <a:r>
              <a:rPr lang="en-IN" dirty="0" err="1">
                <a:solidFill>
                  <a:schemeClr val="bg1"/>
                </a:solidFill>
                <a:latin typeface="+mn-lt"/>
              </a:rPr>
              <a:t>Cntd</a:t>
            </a:r>
            <a:r>
              <a:rPr lang="en-IN">
                <a:solidFill>
                  <a:schemeClr val="bg1"/>
                </a:solidFill>
                <a:latin typeface="+mn-lt"/>
              </a:rPr>
              <a:t>.</a:t>
            </a:r>
            <a:endParaRPr lang="en-IN" dirty="0">
              <a:solidFill>
                <a:schemeClr val="bg1"/>
              </a:solidFill>
              <a:latin typeface="+mn-lt"/>
            </a:endParaRPr>
          </a:p>
        </p:txBody>
      </p:sp>
      <p:sp>
        <p:nvSpPr>
          <p:cNvPr id="5" name="TextBox 4">
            <a:extLst>
              <a:ext uri="{FF2B5EF4-FFF2-40B4-BE49-F238E27FC236}">
                <a16:creationId xmlns:a16="http://schemas.microsoft.com/office/drawing/2014/main" id="{8AE9DD7E-A733-4F88-BEEA-60EC64797F4C}"/>
              </a:ext>
            </a:extLst>
          </p:cNvPr>
          <p:cNvSpPr txBox="1"/>
          <p:nvPr/>
        </p:nvSpPr>
        <p:spPr>
          <a:xfrm>
            <a:off x="926926" y="2329840"/>
            <a:ext cx="10615808" cy="3785652"/>
          </a:xfrm>
          <a:prstGeom prst="rect">
            <a:avLst/>
          </a:prstGeom>
          <a:noFill/>
        </p:spPr>
        <p:txBody>
          <a:bodyPr wrap="square" rtlCol="0">
            <a:spAutoFit/>
          </a:bodyPr>
          <a:lstStyle/>
          <a:p>
            <a:r>
              <a:rPr lang="en-US" sz="2400" b="1" dirty="0">
                <a:solidFill>
                  <a:schemeClr val="bg1"/>
                </a:solidFill>
              </a:rPr>
              <a:t>Use a Third-Party Security Tool</a:t>
            </a:r>
          </a:p>
          <a:p>
            <a:endParaRPr lang="en-US" sz="2400" b="1" dirty="0">
              <a:solidFill>
                <a:schemeClr val="bg1"/>
              </a:solidFill>
            </a:endParaRPr>
          </a:p>
          <a:p>
            <a:r>
              <a:rPr lang="en-IN" sz="2400" b="1" dirty="0">
                <a:solidFill>
                  <a:schemeClr val="bg1"/>
                </a:solidFill>
              </a:rPr>
              <a:t>Manage Vulnerability</a:t>
            </a:r>
          </a:p>
          <a:p>
            <a:endParaRPr lang="en-US" sz="2400" b="1" dirty="0">
              <a:solidFill>
                <a:schemeClr val="bg1"/>
              </a:solidFill>
            </a:endParaRPr>
          </a:p>
          <a:p>
            <a:r>
              <a:rPr lang="en-US" sz="2400" b="1" dirty="0">
                <a:solidFill>
                  <a:schemeClr val="bg1"/>
                </a:solidFill>
              </a:rPr>
              <a:t>Monitor and Audit Container Activity</a:t>
            </a:r>
          </a:p>
          <a:p>
            <a:endParaRPr lang="en-IN" sz="2400" b="1" dirty="0">
              <a:solidFill>
                <a:schemeClr val="bg1"/>
              </a:solidFill>
            </a:endParaRPr>
          </a:p>
          <a:p>
            <a:r>
              <a:rPr lang="en-IN" sz="2400" b="1" dirty="0">
                <a:solidFill>
                  <a:schemeClr val="bg1"/>
                </a:solidFill>
              </a:rPr>
              <a:t>Enable Docker Content Trust to digitally sign</a:t>
            </a:r>
          </a:p>
          <a:p>
            <a:endParaRPr lang="en-IN" sz="2400" b="1" dirty="0">
              <a:solidFill>
                <a:schemeClr val="bg1"/>
              </a:solidFill>
            </a:endParaRPr>
          </a:p>
          <a:p>
            <a:r>
              <a:rPr lang="en-US" sz="2400" b="1" dirty="0">
                <a:solidFill>
                  <a:schemeClr val="bg1"/>
                </a:solidFill>
              </a:rPr>
              <a:t>Use Docker Bench for Security</a:t>
            </a:r>
          </a:p>
          <a:p>
            <a:endParaRPr lang="en-IN" sz="2400" b="1" dirty="0">
              <a:solidFill>
                <a:schemeClr val="bg1"/>
              </a:solidFill>
            </a:endParaRPr>
          </a:p>
        </p:txBody>
      </p:sp>
    </p:spTree>
    <p:extLst>
      <p:ext uri="{BB962C8B-B14F-4D97-AF65-F5344CB8AC3E}">
        <p14:creationId xmlns:p14="http://schemas.microsoft.com/office/powerpoint/2010/main" val="166945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41BB-152B-4341-9663-C007F36512D2}"/>
              </a:ext>
            </a:extLst>
          </p:cNvPr>
          <p:cNvSpPr>
            <a:spLocks noGrp="1"/>
          </p:cNvSpPr>
          <p:nvPr>
            <p:ph type="title"/>
          </p:nvPr>
        </p:nvSpPr>
        <p:spPr/>
        <p:txBody>
          <a:bodyPr/>
          <a:lstStyle/>
          <a:p>
            <a:r>
              <a:rPr lang="en-IN" b="1" dirty="0">
                <a:solidFill>
                  <a:schemeClr val="bg1">
                    <a:lumMod val="95000"/>
                  </a:schemeClr>
                </a:solidFill>
                <a:latin typeface="+mn-lt"/>
              </a:rPr>
              <a:t>Container Network Model(CNM)</a:t>
            </a:r>
            <a:endParaRPr lang="en-IN" dirty="0">
              <a:solidFill>
                <a:schemeClr val="bg1">
                  <a:lumMod val="95000"/>
                </a:schemeClr>
              </a:solidFill>
              <a:latin typeface="+mn-lt"/>
            </a:endParaRPr>
          </a:p>
        </p:txBody>
      </p:sp>
      <p:pic>
        <p:nvPicPr>
          <p:cNvPr id="6" name="Picture 5">
            <a:extLst>
              <a:ext uri="{FF2B5EF4-FFF2-40B4-BE49-F238E27FC236}">
                <a16:creationId xmlns:a16="http://schemas.microsoft.com/office/drawing/2014/main" id="{2D5017F7-3A7D-4EF7-998A-F97A9CFC134D}"/>
              </a:ext>
            </a:extLst>
          </p:cNvPr>
          <p:cNvPicPr>
            <a:picLocks noChangeAspect="1"/>
          </p:cNvPicPr>
          <p:nvPr/>
        </p:nvPicPr>
        <p:blipFill>
          <a:blip r:embed="rId2"/>
          <a:stretch>
            <a:fillRect/>
          </a:stretch>
        </p:blipFill>
        <p:spPr>
          <a:xfrm>
            <a:off x="2066925" y="1637141"/>
            <a:ext cx="8972549" cy="4743450"/>
          </a:xfrm>
          <a:prstGeom prst="rect">
            <a:avLst/>
          </a:prstGeom>
        </p:spPr>
      </p:pic>
    </p:spTree>
    <p:extLst>
      <p:ext uri="{BB962C8B-B14F-4D97-AF65-F5344CB8AC3E}">
        <p14:creationId xmlns:p14="http://schemas.microsoft.com/office/powerpoint/2010/main" val="32191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EC16-C2A0-47F4-8AE6-0AD6BE1A604F}"/>
              </a:ext>
            </a:extLst>
          </p:cNvPr>
          <p:cNvSpPr>
            <a:spLocks noGrp="1"/>
          </p:cNvSpPr>
          <p:nvPr>
            <p:ph type="title"/>
          </p:nvPr>
        </p:nvSpPr>
        <p:spPr/>
        <p:txBody>
          <a:bodyPr/>
          <a:lstStyle/>
          <a:p>
            <a:r>
              <a:rPr lang="en-US" dirty="0">
                <a:solidFill>
                  <a:schemeClr val="bg1"/>
                </a:solidFill>
                <a:latin typeface="+mn-lt"/>
              </a:rPr>
              <a:t>                 </a:t>
            </a:r>
            <a:r>
              <a:rPr lang="en-US" sz="6000" dirty="0">
                <a:solidFill>
                  <a:schemeClr val="bg1"/>
                </a:solidFill>
                <a:latin typeface="+mn-lt"/>
              </a:rPr>
              <a:t>Docker Networking</a:t>
            </a:r>
            <a:endParaRPr lang="en-IN" sz="6000" dirty="0">
              <a:solidFill>
                <a:schemeClr val="bg1"/>
              </a:solidFill>
              <a:latin typeface="+mn-lt"/>
            </a:endParaRPr>
          </a:p>
        </p:txBody>
      </p:sp>
      <p:sp>
        <p:nvSpPr>
          <p:cNvPr id="4" name="Rectangle 3">
            <a:extLst>
              <a:ext uri="{FF2B5EF4-FFF2-40B4-BE49-F238E27FC236}">
                <a16:creationId xmlns:a16="http://schemas.microsoft.com/office/drawing/2014/main" id="{983198FF-19A2-45C7-AA2E-3E91DCD22343}"/>
              </a:ext>
            </a:extLst>
          </p:cNvPr>
          <p:cNvSpPr/>
          <p:nvPr/>
        </p:nvSpPr>
        <p:spPr>
          <a:xfrm>
            <a:off x="3881361" y="2654186"/>
            <a:ext cx="3835283" cy="38386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8FA31C2-7A10-4B0B-B3D6-3015146A1A75}"/>
              </a:ext>
            </a:extLst>
          </p:cNvPr>
          <p:cNvSpPr/>
          <p:nvPr/>
        </p:nvSpPr>
        <p:spPr>
          <a:xfrm>
            <a:off x="4910287" y="2643109"/>
            <a:ext cx="1777429" cy="369871"/>
          </a:xfrm>
          <a:prstGeom prst="rect">
            <a:avLst/>
          </a:prstGeom>
          <a:solidFill>
            <a:schemeClr val="accent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eth0</a:t>
            </a:r>
            <a:endParaRPr lang="en-IN" b="1" dirty="0">
              <a:solidFill>
                <a:schemeClr val="bg1"/>
              </a:solidFill>
            </a:endParaRPr>
          </a:p>
        </p:txBody>
      </p:sp>
      <p:sp>
        <p:nvSpPr>
          <p:cNvPr id="6" name="Rectangle 5">
            <a:extLst>
              <a:ext uri="{FF2B5EF4-FFF2-40B4-BE49-F238E27FC236}">
                <a16:creationId xmlns:a16="http://schemas.microsoft.com/office/drawing/2014/main" id="{DCCD5137-1EBF-436C-A60D-A1E17B699058}"/>
              </a:ext>
            </a:extLst>
          </p:cNvPr>
          <p:cNvSpPr/>
          <p:nvPr/>
        </p:nvSpPr>
        <p:spPr>
          <a:xfrm>
            <a:off x="4625050" y="3617171"/>
            <a:ext cx="2445249" cy="369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IP Tables</a:t>
            </a:r>
            <a:endParaRPr lang="en-IN" b="1" dirty="0">
              <a:solidFill>
                <a:schemeClr val="bg1"/>
              </a:solidFill>
            </a:endParaRPr>
          </a:p>
        </p:txBody>
      </p:sp>
      <p:sp>
        <p:nvSpPr>
          <p:cNvPr id="7" name="Rectangle 6">
            <a:extLst>
              <a:ext uri="{FF2B5EF4-FFF2-40B4-BE49-F238E27FC236}">
                <a16:creationId xmlns:a16="http://schemas.microsoft.com/office/drawing/2014/main" id="{44A38757-B55B-490A-BED5-523087853B26}"/>
              </a:ext>
            </a:extLst>
          </p:cNvPr>
          <p:cNvSpPr/>
          <p:nvPr/>
        </p:nvSpPr>
        <p:spPr>
          <a:xfrm>
            <a:off x="4612759" y="4326769"/>
            <a:ext cx="2445250" cy="380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docker0</a:t>
            </a:r>
            <a:endParaRPr lang="en-IN" sz="2000" b="1" dirty="0">
              <a:solidFill>
                <a:schemeClr val="bg1"/>
              </a:solidFill>
            </a:endParaRPr>
          </a:p>
        </p:txBody>
      </p:sp>
      <p:sp>
        <p:nvSpPr>
          <p:cNvPr id="8" name="Rectangle 7">
            <a:extLst>
              <a:ext uri="{FF2B5EF4-FFF2-40B4-BE49-F238E27FC236}">
                <a16:creationId xmlns:a16="http://schemas.microsoft.com/office/drawing/2014/main" id="{2406791F-59EA-4EFF-A1A6-CCE48CD7D6F5}"/>
              </a:ext>
            </a:extLst>
          </p:cNvPr>
          <p:cNvSpPr/>
          <p:nvPr/>
        </p:nvSpPr>
        <p:spPr>
          <a:xfrm>
            <a:off x="4636203" y="5167312"/>
            <a:ext cx="976045" cy="606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C1</a:t>
            </a:r>
            <a:endParaRPr lang="en-IN" b="1" dirty="0"/>
          </a:p>
        </p:txBody>
      </p:sp>
      <p:sp>
        <p:nvSpPr>
          <p:cNvPr id="9" name="Rectangle 8">
            <a:extLst>
              <a:ext uri="{FF2B5EF4-FFF2-40B4-BE49-F238E27FC236}">
                <a16:creationId xmlns:a16="http://schemas.microsoft.com/office/drawing/2014/main" id="{01CDE5B5-48C4-45FE-8DA3-0B6EB825A4C3}"/>
              </a:ext>
            </a:extLst>
          </p:cNvPr>
          <p:cNvSpPr/>
          <p:nvPr/>
        </p:nvSpPr>
        <p:spPr>
          <a:xfrm>
            <a:off x="5999356" y="5151902"/>
            <a:ext cx="1067690" cy="622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C2</a:t>
            </a:r>
            <a:endParaRPr lang="en-IN" b="1" dirty="0"/>
          </a:p>
        </p:txBody>
      </p:sp>
      <p:sp>
        <p:nvSpPr>
          <p:cNvPr id="18" name="Rectangle 17">
            <a:extLst>
              <a:ext uri="{FF2B5EF4-FFF2-40B4-BE49-F238E27FC236}">
                <a16:creationId xmlns:a16="http://schemas.microsoft.com/office/drawing/2014/main" id="{18E9FF52-168F-49EF-BBEB-2D94F36774B9}"/>
              </a:ext>
            </a:extLst>
          </p:cNvPr>
          <p:cNvSpPr/>
          <p:nvPr/>
        </p:nvSpPr>
        <p:spPr>
          <a:xfrm>
            <a:off x="3881360" y="1925386"/>
            <a:ext cx="3835284" cy="50516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75000"/>
                  </a:schemeClr>
                </a:solidFill>
              </a:rPr>
              <a:t> </a:t>
            </a:r>
            <a:r>
              <a:rPr lang="en-US" b="1" dirty="0">
                <a:solidFill>
                  <a:schemeClr val="accent5">
                    <a:lumMod val="75000"/>
                  </a:schemeClr>
                </a:solidFill>
              </a:rPr>
              <a:t>Default Docker Bridge </a:t>
            </a:r>
            <a:endParaRPr lang="en-IN" dirty="0">
              <a:solidFill>
                <a:schemeClr val="accent5">
                  <a:lumMod val="75000"/>
                </a:schemeClr>
              </a:solidFill>
            </a:endParaRPr>
          </a:p>
        </p:txBody>
      </p:sp>
    </p:spTree>
    <p:extLst>
      <p:ext uri="{BB962C8B-B14F-4D97-AF65-F5344CB8AC3E}">
        <p14:creationId xmlns:p14="http://schemas.microsoft.com/office/powerpoint/2010/main" val="73083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sz="3200" dirty="0">
                <a:solidFill>
                  <a:schemeClr val="bg1"/>
                </a:solidFill>
              </a:rPr>
              <a:t> </a:t>
            </a:r>
            <a:r>
              <a:rPr lang="en-US" sz="6000" dirty="0">
                <a:solidFill>
                  <a:schemeClr val="bg1"/>
                </a:solidFill>
                <a:latin typeface="+mn-lt"/>
              </a:rPr>
              <a:t>Docker Networking commands</a:t>
            </a:r>
            <a:endParaRPr lang="en-IN" sz="6000" dirty="0">
              <a:solidFill>
                <a:schemeClr val="bg1"/>
              </a:solidFill>
              <a:latin typeface="+mn-lt"/>
            </a:endParaRPr>
          </a:p>
        </p:txBody>
      </p:sp>
      <p:sp>
        <p:nvSpPr>
          <p:cNvPr id="6" name="Rectangle 1">
            <a:extLst>
              <a:ext uri="{FF2B5EF4-FFF2-40B4-BE49-F238E27FC236}">
                <a16:creationId xmlns:a16="http://schemas.microsoft.com/office/drawing/2014/main" id="{0FEDF21A-F90A-4ABA-8D90-F170384AB503}"/>
              </a:ext>
            </a:extLst>
          </p:cNvPr>
          <p:cNvSpPr>
            <a:spLocks noChangeArrowheads="1"/>
          </p:cNvSpPr>
          <p:nvPr/>
        </p:nvSpPr>
        <p:spPr bwMode="auto">
          <a:xfrm>
            <a:off x="1340284" y="1720451"/>
            <a:ext cx="968423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List all networks:</a:t>
            </a:r>
            <a:r>
              <a:rPr kumimoji="0" lang="en-US" altLang="en-US" sz="2400" b="0" i="0" u="none" strike="noStrike" cap="none" normalizeH="0" baseline="0" dirty="0">
                <a:ln>
                  <a:noFill/>
                </a:ln>
                <a:solidFill>
                  <a:schemeClr val="bg1"/>
                </a:solidFill>
                <a:effectLst/>
                <a:latin typeface="Arial" panose="020B0604020202020204" pitchFamily="34" charset="0"/>
              </a:rPr>
              <a:t>        	</a:t>
            </a:r>
            <a:r>
              <a:rPr lang="en-US" altLang="en-US" sz="2400" dirty="0">
                <a:solidFill>
                  <a:schemeClr val="bg1"/>
                </a:solidFill>
                <a:latin typeface="Arial" panose="020B0604020202020204" pitchFamily="34" charset="0"/>
              </a:rPr>
              <a:t>docker network ls</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bg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Arial" panose="020B0604020202020204" pitchFamily="34" charset="0"/>
            </a:endParaRPr>
          </a:p>
          <a:p>
            <a:pPr lvl="0" eaLnBrk="0" fontAlgn="base" hangingPunct="0">
              <a:spcBef>
                <a:spcPct val="0"/>
              </a:spcBef>
              <a:spcAft>
                <a:spcPct val="0"/>
              </a:spcAft>
            </a:pPr>
            <a:r>
              <a:rPr lang="en-US" altLang="en-US" sz="2400" b="1" dirty="0">
                <a:solidFill>
                  <a:schemeClr val="bg1"/>
                </a:solidFill>
                <a:latin typeface="Arial" panose="020B0604020202020204" pitchFamily="34" charset="0"/>
              </a:rPr>
              <a:t>Inspect a network:</a:t>
            </a:r>
            <a:r>
              <a:rPr lang="en-US" altLang="en-US" sz="2400" dirty="0">
                <a:solidFill>
                  <a:schemeClr val="bg1"/>
                </a:solidFill>
                <a:latin typeface="Arial" panose="020B0604020202020204" pitchFamily="34" charset="0"/>
              </a:rPr>
              <a:t> 	</a:t>
            </a:r>
            <a:r>
              <a:rPr lang="en-US" altLang="en-US" sz="2400" dirty="0">
                <a:solidFill>
                  <a:schemeClr val="bg1"/>
                </a:solidFill>
                <a:latin typeface="Arial Unicode MS"/>
              </a:rPr>
              <a:t>docker network inspect &lt;network&gt;</a:t>
            </a:r>
            <a:r>
              <a:rPr lang="en-US" altLang="en-US" sz="2400" dirty="0">
                <a:solidFill>
                  <a:schemeClr val="bg1"/>
                </a:solidFill>
              </a:rPr>
              <a:t> </a:t>
            </a:r>
            <a:endParaRPr lang="en-US" altLang="en-US" sz="2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Arial" panose="020B0604020202020204" pitchFamily="34" charset="0"/>
              </a:rPr>
              <a:t>Create a new network:	</a:t>
            </a:r>
            <a:r>
              <a:rPr kumimoji="0" lang="en-US" altLang="en-US" sz="2400" b="0" i="0" u="none" strike="noStrike" cap="none" normalizeH="0" baseline="0" dirty="0">
                <a:ln>
                  <a:noFill/>
                </a:ln>
                <a:solidFill>
                  <a:schemeClr val="bg1"/>
                </a:solidFill>
                <a:effectLst/>
                <a:latin typeface="Arial Unicode MS"/>
              </a:rPr>
              <a:t>docker network create</a:t>
            </a:r>
            <a:r>
              <a:rPr kumimoji="0" lang="en-US" altLang="en-US" sz="2400" b="0" i="0" u="none" strike="noStrike" cap="none" normalizeH="0" baseline="0" dirty="0">
                <a:ln>
                  <a:noFill/>
                </a:ln>
                <a:solidFill>
                  <a:schemeClr val="bg1"/>
                </a:solidFill>
                <a:effectLst/>
              </a:rPr>
              <a:t> </a:t>
            </a:r>
          </a:p>
          <a:p>
            <a:pPr lvl="0" eaLnBrk="0" fontAlgn="base" hangingPunct="0">
              <a:spcBef>
                <a:spcPct val="0"/>
              </a:spcBef>
              <a:spcAft>
                <a:spcPct val="0"/>
              </a:spcAft>
            </a:pPr>
            <a:r>
              <a:rPr lang="en-US" altLang="en-US" sz="2400" dirty="0">
                <a:solidFill>
                  <a:schemeClr val="bg1"/>
                </a:solidFill>
                <a:latin typeface="Arial" panose="020B0604020202020204" pitchFamily="34" charset="0"/>
              </a:rPr>
              <a:t>Exp:- </a:t>
            </a:r>
            <a:r>
              <a:rPr lang="en-US" altLang="en-US" sz="2400" dirty="0">
                <a:solidFill>
                  <a:schemeClr val="bg1"/>
                </a:solidFill>
                <a:latin typeface="Arial Unicode MS"/>
              </a:rPr>
              <a:t>docker network create</a:t>
            </a:r>
            <a:r>
              <a:rPr lang="en-US" altLang="en-US" sz="2400" dirty="0">
                <a:solidFill>
                  <a:schemeClr val="bg1"/>
                </a:solidFill>
              </a:rPr>
              <a:t> </a:t>
            </a:r>
            <a:r>
              <a:rPr lang="en-US" altLang="en-US" sz="2400" dirty="0">
                <a:solidFill>
                  <a:schemeClr val="bg1"/>
                </a:solidFill>
                <a:latin typeface="Arial" panose="020B0604020202020204" pitchFamily="34" charset="0"/>
              </a:rPr>
              <a:t>-d bridge my-bridge-network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solidFill>
                <a:schemeClr val="bg1"/>
              </a:solidFill>
              <a:latin typeface="Arial" panose="020B0604020202020204" pitchFamily="34" charset="0"/>
            </a:endParaRPr>
          </a:p>
          <a:p>
            <a:pPr eaLnBrk="0" fontAlgn="base" hangingPunct="0">
              <a:spcBef>
                <a:spcPct val="0"/>
              </a:spcBef>
              <a:spcAft>
                <a:spcPct val="0"/>
              </a:spcAft>
            </a:pPr>
            <a:endParaRPr lang="en-US" altLang="en-US" sz="2400" b="1" dirty="0">
              <a:solidFill>
                <a:schemeClr val="bg1"/>
              </a:solidFill>
              <a:latin typeface="Arial" panose="020B0604020202020204" pitchFamily="34" charset="0"/>
            </a:endParaRPr>
          </a:p>
          <a:p>
            <a:pPr eaLnBrk="0" fontAlgn="base" hangingPunct="0">
              <a:spcBef>
                <a:spcPct val="0"/>
              </a:spcBef>
              <a:spcAft>
                <a:spcPct val="0"/>
              </a:spcAft>
            </a:pPr>
            <a:r>
              <a:rPr lang="en-US" altLang="en-US" sz="2400" b="1" dirty="0">
                <a:solidFill>
                  <a:schemeClr val="bg1"/>
                </a:solidFill>
                <a:latin typeface="Arial" panose="020B0604020202020204" pitchFamily="34" charset="0"/>
              </a:rPr>
              <a:t>Remove an existing network:</a:t>
            </a:r>
            <a:r>
              <a:rPr lang="en-US" altLang="en-US" sz="2400" dirty="0">
                <a:solidFill>
                  <a:schemeClr val="bg1"/>
                </a:solidFill>
                <a:latin typeface="Arial" panose="020B0604020202020204" pitchFamily="34" charset="0"/>
              </a:rPr>
              <a:t> 	</a:t>
            </a:r>
            <a:r>
              <a:rPr lang="en-US" altLang="en-US" sz="2400" dirty="0">
                <a:solidFill>
                  <a:schemeClr val="bg1"/>
                </a:solidFill>
                <a:latin typeface="Arial Unicode MS"/>
              </a:rPr>
              <a:t>docker network rm</a:t>
            </a:r>
            <a:r>
              <a:rPr lang="en-US" altLang="en-US" sz="2400" dirty="0">
                <a:solidFill>
                  <a:schemeClr val="bg1"/>
                </a:solidFill>
              </a:rPr>
              <a:t> &lt;network-name&gt;</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3733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p:txBody>
          <a:bodyPr/>
          <a:lstStyle/>
          <a:p>
            <a:r>
              <a:rPr lang="en-US" sz="6000" dirty="0">
                <a:solidFill>
                  <a:schemeClr val="bg1"/>
                </a:solidFill>
                <a:latin typeface="+mn-lt"/>
              </a:rPr>
              <a:t>Docker Networking commands</a:t>
            </a:r>
            <a:endParaRPr lang="en-IN" sz="6000" dirty="0">
              <a:solidFill>
                <a:schemeClr val="bg1"/>
              </a:solidFill>
              <a:latin typeface="+mn-lt"/>
            </a:endParaRPr>
          </a:p>
        </p:txBody>
      </p:sp>
      <p:sp>
        <p:nvSpPr>
          <p:cNvPr id="3" name="TextBox 2">
            <a:extLst>
              <a:ext uri="{FF2B5EF4-FFF2-40B4-BE49-F238E27FC236}">
                <a16:creationId xmlns:a16="http://schemas.microsoft.com/office/drawing/2014/main" id="{0ADE5EAF-0F02-4865-82E0-D2CE6810645A}"/>
              </a:ext>
            </a:extLst>
          </p:cNvPr>
          <p:cNvSpPr txBox="1"/>
          <p:nvPr/>
        </p:nvSpPr>
        <p:spPr>
          <a:xfrm>
            <a:off x="964504" y="2054268"/>
            <a:ext cx="10283869" cy="6586418"/>
          </a:xfrm>
          <a:prstGeom prst="rect">
            <a:avLst/>
          </a:prstGeom>
          <a:noFill/>
        </p:spPr>
        <p:txBody>
          <a:bodyPr wrap="square" rtlCol="0">
            <a:spAutoFit/>
          </a:bodyPr>
          <a:lstStyle/>
          <a:p>
            <a:r>
              <a:rPr lang="en-US" sz="2800" b="1" dirty="0">
                <a:solidFill>
                  <a:schemeClr val="bg1"/>
                </a:solidFill>
              </a:rPr>
              <a:t>Connect a running container to a specific network</a:t>
            </a:r>
          </a:p>
          <a:p>
            <a:endParaRPr lang="en-US" sz="2400" b="1" dirty="0">
              <a:solidFill>
                <a:schemeClr val="bg1"/>
              </a:solidFill>
            </a:endParaRPr>
          </a:p>
          <a:p>
            <a:r>
              <a:rPr lang="en-US" sz="2400" b="1" dirty="0">
                <a:solidFill>
                  <a:schemeClr val="bg1"/>
                </a:solidFill>
              </a:rPr>
              <a:t>	$ docker network connect  &lt;network-name&gt; &lt;container-name&gt;</a:t>
            </a:r>
          </a:p>
          <a:p>
            <a:endParaRPr lang="en-US" sz="2400" b="1" dirty="0">
              <a:solidFill>
                <a:schemeClr val="bg1"/>
              </a:solidFill>
            </a:endParaRPr>
          </a:p>
          <a:p>
            <a:endParaRPr lang="en-US" sz="2400" b="1" dirty="0">
              <a:solidFill>
                <a:schemeClr val="bg1"/>
              </a:solidFill>
            </a:endParaRPr>
          </a:p>
          <a:p>
            <a:endParaRPr lang="en-US" sz="2400" b="1" dirty="0">
              <a:solidFill>
                <a:schemeClr val="bg1"/>
              </a:solidFill>
            </a:endParaRPr>
          </a:p>
          <a:p>
            <a:r>
              <a:rPr lang="en-US" sz="2400" b="1" dirty="0">
                <a:solidFill>
                  <a:schemeClr val="bg1"/>
                </a:solidFill>
              </a:rPr>
              <a:t>Disconnect a running container from a network</a:t>
            </a:r>
          </a:p>
          <a:p>
            <a:endParaRPr lang="en-US" sz="2400" b="1" dirty="0">
              <a:solidFill>
                <a:schemeClr val="bg1"/>
              </a:solidFill>
            </a:endParaRPr>
          </a:p>
          <a:p>
            <a:r>
              <a:rPr lang="en-US" sz="2400" b="1" dirty="0">
                <a:solidFill>
                  <a:schemeClr val="bg1"/>
                </a:solidFill>
              </a:rPr>
              <a:t>	 $ docker network disconnect  -f  &lt;network-name&gt; &lt;container-name&gt;</a:t>
            </a:r>
          </a:p>
          <a:p>
            <a:endParaRPr lang="en-US" sz="2400" b="1" dirty="0">
              <a:solidFill>
                <a:schemeClr val="bg1"/>
              </a:solidFill>
            </a:endParaRPr>
          </a:p>
          <a:p>
            <a:r>
              <a:rPr lang="en-US" sz="2400" b="1" dirty="0">
                <a:solidFill>
                  <a:schemeClr val="bg1"/>
                </a:solidFill>
              </a:rPr>
              <a:t>	</a:t>
            </a:r>
          </a:p>
          <a:p>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endParaRPr lang="en-US" sz="2200" b="1" dirty="0">
              <a:solidFill>
                <a:schemeClr val="bg1"/>
              </a:solidFill>
            </a:endParaRPr>
          </a:p>
          <a:p>
            <a:endParaRPr lang="en-IN" sz="2200" dirty="0">
              <a:solidFill>
                <a:schemeClr val="bg1"/>
              </a:solidFill>
            </a:endParaRPr>
          </a:p>
        </p:txBody>
      </p:sp>
    </p:spTree>
    <p:extLst>
      <p:ext uri="{BB962C8B-B14F-4D97-AF65-F5344CB8AC3E}">
        <p14:creationId xmlns:p14="http://schemas.microsoft.com/office/powerpoint/2010/main" val="341431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E8B9268-FA09-4097-B4FB-331F7E8535D8}"/>
              </a:ext>
            </a:extLst>
          </p:cNvPr>
          <p:cNvSpPr>
            <a:spLocks noGrp="1"/>
          </p:cNvSpPr>
          <p:nvPr>
            <p:ph type="title"/>
          </p:nvPr>
        </p:nvSpPr>
        <p:spPr/>
        <p:txBody>
          <a:bodyPr/>
          <a:lstStyle/>
          <a:p>
            <a:r>
              <a:rPr lang="en-IN" b="1" dirty="0">
                <a:solidFill>
                  <a:schemeClr val="bg1"/>
                </a:solidFill>
                <a:latin typeface="+mn-lt"/>
              </a:rPr>
              <a:t>Network Drivers</a:t>
            </a:r>
            <a:endParaRPr lang="en-IN" dirty="0">
              <a:solidFill>
                <a:schemeClr val="bg1"/>
              </a:solidFill>
              <a:latin typeface="+mn-lt"/>
            </a:endParaRPr>
          </a:p>
        </p:txBody>
      </p:sp>
      <p:sp>
        <p:nvSpPr>
          <p:cNvPr id="12" name="Thought Bubble: Cloud 11">
            <a:extLst>
              <a:ext uri="{FF2B5EF4-FFF2-40B4-BE49-F238E27FC236}">
                <a16:creationId xmlns:a16="http://schemas.microsoft.com/office/drawing/2014/main" id="{C81FC3FC-0FA8-49FB-AB62-2F11D1EE6110}"/>
              </a:ext>
            </a:extLst>
          </p:cNvPr>
          <p:cNvSpPr/>
          <p:nvPr/>
        </p:nvSpPr>
        <p:spPr>
          <a:xfrm>
            <a:off x="1280841" y="1952718"/>
            <a:ext cx="2045416"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rPr>
              <a:t>Bridge</a:t>
            </a:r>
            <a:endParaRPr lang="en-IN" sz="2400" b="1" dirty="0">
              <a:solidFill>
                <a:schemeClr val="accent1"/>
              </a:solidFill>
            </a:endParaRPr>
          </a:p>
        </p:txBody>
      </p:sp>
      <p:sp>
        <p:nvSpPr>
          <p:cNvPr id="40" name="Thought Bubble: Cloud 39">
            <a:extLst>
              <a:ext uri="{FF2B5EF4-FFF2-40B4-BE49-F238E27FC236}">
                <a16:creationId xmlns:a16="http://schemas.microsoft.com/office/drawing/2014/main" id="{DD880622-6F4B-4268-B9FF-01CE464BAE29}"/>
              </a:ext>
            </a:extLst>
          </p:cNvPr>
          <p:cNvSpPr/>
          <p:nvPr/>
        </p:nvSpPr>
        <p:spPr>
          <a:xfrm>
            <a:off x="4895551" y="1953859"/>
            <a:ext cx="2178122"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rPr>
              <a:t>None</a:t>
            </a:r>
            <a:endParaRPr lang="en-IN" sz="2400" b="1" dirty="0">
              <a:solidFill>
                <a:schemeClr val="accent1"/>
              </a:solidFill>
            </a:endParaRPr>
          </a:p>
        </p:txBody>
      </p:sp>
      <p:sp>
        <p:nvSpPr>
          <p:cNvPr id="41" name="Thought Bubble: Cloud 40">
            <a:extLst>
              <a:ext uri="{FF2B5EF4-FFF2-40B4-BE49-F238E27FC236}">
                <a16:creationId xmlns:a16="http://schemas.microsoft.com/office/drawing/2014/main" id="{23958E7E-E085-451B-98DD-4D7DB4E36976}"/>
              </a:ext>
            </a:extLst>
          </p:cNvPr>
          <p:cNvSpPr/>
          <p:nvPr/>
        </p:nvSpPr>
        <p:spPr>
          <a:xfrm>
            <a:off x="2850785" y="4324831"/>
            <a:ext cx="2178122"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rPr>
              <a:t>host</a:t>
            </a:r>
            <a:endParaRPr lang="en-IN" sz="2400" b="1" dirty="0">
              <a:solidFill>
                <a:schemeClr val="accent1"/>
              </a:solidFill>
            </a:endParaRPr>
          </a:p>
        </p:txBody>
      </p:sp>
      <p:sp>
        <p:nvSpPr>
          <p:cNvPr id="11" name="Thought Bubble: Cloud 10">
            <a:extLst>
              <a:ext uri="{FF2B5EF4-FFF2-40B4-BE49-F238E27FC236}">
                <a16:creationId xmlns:a16="http://schemas.microsoft.com/office/drawing/2014/main" id="{4156A5DB-2649-41D8-9DCA-C6CCDBAB8178}"/>
              </a:ext>
            </a:extLst>
          </p:cNvPr>
          <p:cNvSpPr/>
          <p:nvPr/>
        </p:nvSpPr>
        <p:spPr>
          <a:xfrm>
            <a:off x="8412897" y="2078180"/>
            <a:ext cx="2178122"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solidFill>
              </a:rPr>
              <a:t>Overlay</a:t>
            </a:r>
            <a:endParaRPr lang="en-IN" sz="2400" b="1" dirty="0">
              <a:solidFill>
                <a:schemeClr val="accent1"/>
              </a:solidFill>
            </a:endParaRPr>
          </a:p>
        </p:txBody>
      </p:sp>
      <p:sp>
        <p:nvSpPr>
          <p:cNvPr id="15" name="Thought Bubble: Cloud 14">
            <a:extLst>
              <a:ext uri="{FF2B5EF4-FFF2-40B4-BE49-F238E27FC236}">
                <a16:creationId xmlns:a16="http://schemas.microsoft.com/office/drawing/2014/main" id="{CB5CF9A5-A409-44FD-B164-094DCA6D2EDB}"/>
              </a:ext>
            </a:extLst>
          </p:cNvPr>
          <p:cNvSpPr/>
          <p:nvPr/>
        </p:nvSpPr>
        <p:spPr>
          <a:xfrm>
            <a:off x="6735816" y="4324830"/>
            <a:ext cx="2178122" cy="168496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accent1"/>
                </a:solidFill>
              </a:rPr>
              <a:t>Macvlan</a:t>
            </a:r>
            <a:endParaRPr lang="en-IN" sz="2400" b="1" dirty="0">
              <a:solidFill>
                <a:schemeClr val="accent1"/>
              </a:solidFill>
            </a:endParaRPr>
          </a:p>
        </p:txBody>
      </p:sp>
    </p:spTree>
    <p:extLst>
      <p:ext uri="{BB962C8B-B14F-4D97-AF65-F5344CB8AC3E}">
        <p14:creationId xmlns:p14="http://schemas.microsoft.com/office/powerpoint/2010/main" val="320004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22A1-9352-4D7F-8735-FB4790EE4AE7}"/>
              </a:ext>
            </a:extLst>
          </p:cNvPr>
          <p:cNvSpPr>
            <a:spLocks noGrp="1"/>
          </p:cNvSpPr>
          <p:nvPr>
            <p:ph type="title"/>
          </p:nvPr>
        </p:nvSpPr>
        <p:spPr>
          <a:xfrm>
            <a:off x="526093" y="365125"/>
            <a:ext cx="10827707" cy="1325563"/>
          </a:xfrm>
        </p:spPr>
        <p:txBody>
          <a:bodyPr/>
          <a:lstStyle/>
          <a:p>
            <a:r>
              <a:rPr lang="en-IN" dirty="0">
                <a:solidFill>
                  <a:schemeClr val="bg1"/>
                </a:solidFill>
                <a:latin typeface="+mn-lt"/>
              </a:rPr>
              <a:t>Bridge</a:t>
            </a:r>
          </a:p>
        </p:txBody>
      </p:sp>
      <p:pic>
        <p:nvPicPr>
          <p:cNvPr id="5" name="Picture 4">
            <a:extLst>
              <a:ext uri="{FF2B5EF4-FFF2-40B4-BE49-F238E27FC236}">
                <a16:creationId xmlns:a16="http://schemas.microsoft.com/office/drawing/2014/main" id="{F0CBBEA1-0C8A-4DC8-ADEA-19AC422E4D00}"/>
              </a:ext>
            </a:extLst>
          </p:cNvPr>
          <p:cNvPicPr>
            <a:picLocks noChangeAspect="1"/>
          </p:cNvPicPr>
          <p:nvPr/>
        </p:nvPicPr>
        <p:blipFill>
          <a:blip r:embed="rId3"/>
          <a:stretch>
            <a:fillRect/>
          </a:stretch>
        </p:blipFill>
        <p:spPr>
          <a:xfrm>
            <a:off x="6851737" y="1908185"/>
            <a:ext cx="5077217" cy="4273990"/>
          </a:xfrm>
          <a:prstGeom prst="rect">
            <a:avLst/>
          </a:prstGeom>
        </p:spPr>
      </p:pic>
      <p:sp>
        <p:nvSpPr>
          <p:cNvPr id="6" name="TextBox 5">
            <a:extLst>
              <a:ext uri="{FF2B5EF4-FFF2-40B4-BE49-F238E27FC236}">
                <a16:creationId xmlns:a16="http://schemas.microsoft.com/office/drawing/2014/main" id="{AD487A58-9ABC-4A1F-9C47-E39219E41A63}"/>
              </a:ext>
            </a:extLst>
          </p:cNvPr>
          <p:cNvSpPr txBox="1"/>
          <p:nvPr/>
        </p:nvSpPr>
        <p:spPr>
          <a:xfrm>
            <a:off x="526093" y="1916482"/>
            <a:ext cx="6112386" cy="3508653"/>
          </a:xfrm>
          <a:prstGeom prst="rect">
            <a:avLst/>
          </a:prstGeom>
          <a:noFill/>
        </p:spPr>
        <p:txBody>
          <a:bodyPr wrap="square" rtlCol="0">
            <a:spAutoFit/>
          </a:bodyPr>
          <a:lstStyle/>
          <a:p>
            <a:r>
              <a:rPr lang="en-US" sz="2600" b="1" dirty="0">
                <a:solidFill>
                  <a:schemeClr val="bg1"/>
                </a:solidFill>
              </a:rPr>
              <a:t>Private network restricted to single host</a:t>
            </a:r>
          </a:p>
          <a:p>
            <a:endParaRPr lang="en-US" sz="2200" b="1" dirty="0">
              <a:solidFill>
                <a:schemeClr val="bg1"/>
              </a:solidFill>
            </a:endParaRPr>
          </a:p>
          <a:p>
            <a:endParaRPr lang="en-US" sz="2600" b="1" dirty="0">
              <a:solidFill>
                <a:schemeClr val="bg1"/>
              </a:solidFill>
            </a:endParaRPr>
          </a:p>
          <a:p>
            <a:r>
              <a:rPr lang="en-US" sz="2600" b="1" dirty="0">
                <a:solidFill>
                  <a:schemeClr val="bg1"/>
                </a:solidFill>
              </a:rPr>
              <a:t>All containers inside this bridge can communicate with each other</a:t>
            </a:r>
          </a:p>
          <a:p>
            <a:endParaRPr lang="en-US" sz="2200" b="1" dirty="0">
              <a:solidFill>
                <a:schemeClr val="bg1"/>
              </a:solidFill>
            </a:endParaRPr>
          </a:p>
          <a:p>
            <a:endParaRPr lang="en-US" sz="2200" b="1" dirty="0">
              <a:solidFill>
                <a:schemeClr val="bg1"/>
              </a:solidFill>
            </a:endParaRPr>
          </a:p>
          <a:p>
            <a:r>
              <a:rPr lang="en-US" sz="2600" b="1" dirty="0">
                <a:solidFill>
                  <a:schemeClr val="bg1"/>
                </a:solidFill>
              </a:rPr>
              <a:t>Each containers are placed in its own network namespace</a:t>
            </a:r>
            <a:endParaRPr lang="en-US" sz="2200" b="1" dirty="0">
              <a:solidFill>
                <a:schemeClr val="bg1"/>
              </a:solidFill>
            </a:endParaRPr>
          </a:p>
        </p:txBody>
      </p:sp>
      <p:sp>
        <p:nvSpPr>
          <p:cNvPr id="7" name="TextBox 6">
            <a:extLst>
              <a:ext uri="{FF2B5EF4-FFF2-40B4-BE49-F238E27FC236}">
                <a16:creationId xmlns:a16="http://schemas.microsoft.com/office/drawing/2014/main" id="{891CD09A-1370-4DA6-9E97-E163118CE860}"/>
              </a:ext>
            </a:extLst>
          </p:cNvPr>
          <p:cNvSpPr txBox="1"/>
          <p:nvPr/>
        </p:nvSpPr>
        <p:spPr>
          <a:xfrm>
            <a:off x="6764055" y="1365347"/>
            <a:ext cx="5586608" cy="400110"/>
          </a:xfrm>
          <a:prstGeom prst="rect">
            <a:avLst/>
          </a:prstGeom>
          <a:noFill/>
        </p:spPr>
        <p:txBody>
          <a:bodyPr wrap="square" rtlCol="0">
            <a:spAutoFit/>
          </a:bodyPr>
          <a:lstStyle/>
          <a:p>
            <a:r>
              <a:rPr lang="en-US" sz="2000" b="1" dirty="0">
                <a:solidFill>
                  <a:schemeClr val="bg1"/>
                </a:solidFill>
              </a:rPr>
              <a:t>$ docker network create -d bridge my-bridge-net</a:t>
            </a:r>
            <a:endParaRPr lang="en-IN" sz="2000" b="1" dirty="0">
              <a:solidFill>
                <a:schemeClr val="bg1"/>
              </a:solidFill>
            </a:endParaRPr>
          </a:p>
        </p:txBody>
      </p:sp>
    </p:spTree>
    <p:extLst>
      <p:ext uri="{BB962C8B-B14F-4D97-AF65-F5344CB8AC3E}">
        <p14:creationId xmlns:p14="http://schemas.microsoft.com/office/powerpoint/2010/main" val="240651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8F07-1AE8-468A-A841-92ACD9A260DF}"/>
              </a:ext>
            </a:extLst>
          </p:cNvPr>
          <p:cNvSpPr>
            <a:spLocks noGrp="1"/>
          </p:cNvSpPr>
          <p:nvPr>
            <p:ph type="title"/>
          </p:nvPr>
        </p:nvSpPr>
        <p:spPr/>
        <p:txBody>
          <a:bodyPr/>
          <a:lstStyle/>
          <a:p>
            <a:r>
              <a:rPr lang="en-IN" b="1" dirty="0">
                <a:solidFill>
                  <a:schemeClr val="bg1"/>
                </a:solidFill>
                <a:latin typeface="+mn-lt"/>
              </a:rPr>
              <a:t>None</a:t>
            </a:r>
            <a:endParaRPr lang="en-IN" dirty="0">
              <a:solidFill>
                <a:schemeClr val="bg1"/>
              </a:solidFill>
              <a:latin typeface="+mn-lt"/>
            </a:endParaRPr>
          </a:p>
        </p:txBody>
      </p:sp>
      <p:pic>
        <p:nvPicPr>
          <p:cNvPr id="5" name="Picture 4">
            <a:extLst>
              <a:ext uri="{FF2B5EF4-FFF2-40B4-BE49-F238E27FC236}">
                <a16:creationId xmlns:a16="http://schemas.microsoft.com/office/drawing/2014/main" id="{7C387F05-9974-4F63-87DA-D3856A5F2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737" y="1451771"/>
            <a:ext cx="4856706" cy="3707286"/>
          </a:xfrm>
          <a:prstGeom prst="rect">
            <a:avLst/>
          </a:prstGeom>
        </p:spPr>
      </p:pic>
      <p:sp>
        <p:nvSpPr>
          <p:cNvPr id="6" name="TextBox 5">
            <a:extLst>
              <a:ext uri="{FF2B5EF4-FFF2-40B4-BE49-F238E27FC236}">
                <a16:creationId xmlns:a16="http://schemas.microsoft.com/office/drawing/2014/main" id="{14C47E00-05B2-4833-9E06-B21ECB1CE036}"/>
              </a:ext>
            </a:extLst>
          </p:cNvPr>
          <p:cNvSpPr txBox="1"/>
          <p:nvPr/>
        </p:nvSpPr>
        <p:spPr>
          <a:xfrm>
            <a:off x="939452" y="1966586"/>
            <a:ext cx="5156548" cy="2677656"/>
          </a:xfrm>
          <a:prstGeom prst="rect">
            <a:avLst/>
          </a:prstGeom>
          <a:noFill/>
        </p:spPr>
        <p:txBody>
          <a:bodyPr wrap="square" rtlCol="0">
            <a:spAutoFit/>
          </a:bodyPr>
          <a:lstStyle/>
          <a:p>
            <a:r>
              <a:rPr lang="en-US" sz="2800" dirty="0">
                <a:solidFill>
                  <a:schemeClr val="bg1"/>
                </a:solidFill>
              </a:rPr>
              <a:t>Containers are not attached to any network</a:t>
            </a:r>
          </a:p>
          <a:p>
            <a:endParaRPr lang="en-US" sz="2800" dirty="0">
              <a:solidFill>
                <a:schemeClr val="bg1"/>
              </a:solidFill>
            </a:endParaRPr>
          </a:p>
          <a:p>
            <a:endParaRPr lang="en-US" sz="2800" dirty="0">
              <a:solidFill>
                <a:schemeClr val="bg1"/>
              </a:solidFill>
            </a:endParaRPr>
          </a:p>
          <a:p>
            <a:r>
              <a:rPr lang="en-US" sz="2800" dirty="0">
                <a:solidFill>
                  <a:schemeClr val="bg1"/>
                </a:solidFill>
              </a:rPr>
              <a:t>Don’t have access to the external network or other containers</a:t>
            </a:r>
            <a:endParaRPr lang="en-IN" sz="2800" dirty="0">
              <a:solidFill>
                <a:schemeClr val="bg1"/>
              </a:solidFill>
            </a:endParaRPr>
          </a:p>
        </p:txBody>
      </p:sp>
    </p:spTree>
    <p:extLst>
      <p:ext uri="{BB962C8B-B14F-4D97-AF65-F5344CB8AC3E}">
        <p14:creationId xmlns:p14="http://schemas.microsoft.com/office/powerpoint/2010/main" val="145447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11494</TotalTime>
  <Words>1203</Words>
  <Application>Microsoft Office PowerPoint</Application>
  <PresentationFormat>Widescreen</PresentationFormat>
  <Paragraphs>192</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Unicode MS</vt:lpstr>
      <vt:lpstr>Calibri</vt:lpstr>
      <vt:lpstr>Calibri Light</vt:lpstr>
      <vt:lpstr>Office Theme</vt:lpstr>
      <vt:lpstr>Container Networking </vt:lpstr>
      <vt:lpstr>Need for docker networking  </vt:lpstr>
      <vt:lpstr>Container Network Model(CNM)</vt:lpstr>
      <vt:lpstr>                 Docker Networking</vt:lpstr>
      <vt:lpstr> Docker Networking commands</vt:lpstr>
      <vt:lpstr>Docker Networking commands</vt:lpstr>
      <vt:lpstr>Network Drivers</vt:lpstr>
      <vt:lpstr>Bridge</vt:lpstr>
      <vt:lpstr>None</vt:lpstr>
      <vt:lpstr>Host</vt:lpstr>
      <vt:lpstr>Overlay</vt:lpstr>
      <vt:lpstr>Overlay</vt:lpstr>
      <vt:lpstr>Macvlan</vt:lpstr>
      <vt:lpstr>Docker Best Practices</vt:lpstr>
      <vt:lpstr>Docker Security Best Practices</vt:lpstr>
      <vt:lpstr>Best practices</vt:lpstr>
      <vt:lpstr>PowerPoint Presentation</vt:lpstr>
      <vt:lpstr>Docker Security Risks</vt:lpstr>
      <vt:lpstr>Docker Security Tips</vt:lpstr>
      <vt:lpstr>Docker Security Tips Cntd.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343</cp:revision>
  <dcterms:created xsi:type="dcterms:W3CDTF">2019-09-14T09:29:44Z</dcterms:created>
  <dcterms:modified xsi:type="dcterms:W3CDTF">2020-02-05T09:02:19Z</dcterms:modified>
</cp:coreProperties>
</file>