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344" r:id="rId3"/>
    <p:sldId id="355" r:id="rId4"/>
    <p:sldId id="271" r:id="rId5"/>
    <p:sldId id="361" r:id="rId6"/>
    <p:sldId id="362" r:id="rId7"/>
    <p:sldId id="363" r:id="rId8"/>
    <p:sldId id="413" r:id="rId9"/>
    <p:sldId id="412" r:id="rId10"/>
    <p:sldId id="339" r:id="rId11"/>
    <p:sldId id="343" r:id="rId12"/>
    <p:sldId id="364" r:id="rId13"/>
    <p:sldId id="415" r:id="rId14"/>
    <p:sldId id="416" r:id="rId15"/>
    <p:sldId id="417" r:id="rId16"/>
    <p:sldId id="418" r:id="rId17"/>
    <p:sldId id="419" r:id="rId18"/>
    <p:sldId id="420" r:id="rId19"/>
    <p:sldId id="421" r:id="rId20"/>
    <p:sldId id="422" r:id="rId21"/>
    <p:sldId id="423" r:id="rId22"/>
    <p:sldId id="414" r:id="rId23"/>
    <p:sldId id="378" r:id="rId24"/>
    <p:sldId id="379" r:id="rId25"/>
    <p:sldId id="380" r:id="rId26"/>
    <p:sldId id="381" r:id="rId27"/>
    <p:sldId id="424" r:id="rId28"/>
    <p:sldId id="425" r:id="rId29"/>
    <p:sldId id="377" r:id="rId30"/>
    <p:sldId id="376" r:id="rId31"/>
    <p:sldId id="427" r:id="rId32"/>
    <p:sldId id="365" r:id="rId33"/>
    <p:sldId id="385" r:id="rId34"/>
    <p:sldId id="367" r:id="rId35"/>
    <p:sldId id="368" r:id="rId36"/>
    <p:sldId id="369" r:id="rId37"/>
    <p:sldId id="428" r:id="rId38"/>
    <p:sldId id="429" r:id="rId39"/>
    <p:sldId id="430" r:id="rId40"/>
    <p:sldId id="426" r:id="rId41"/>
    <p:sldId id="370" r:id="rId42"/>
    <p:sldId id="371" r:id="rId43"/>
    <p:sldId id="372" r:id="rId44"/>
    <p:sldId id="373" r:id="rId45"/>
    <p:sldId id="374" r:id="rId46"/>
    <p:sldId id="382" r:id="rId47"/>
    <p:sldId id="383" r:id="rId48"/>
    <p:sldId id="431" r:id="rId49"/>
    <p:sldId id="386" r:id="rId50"/>
    <p:sldId id="389" r:id="rId51"/>
    <p:sldId id="388" r:id="rId52"/>
    <p:sldId id="390" r:id="rId53"/>
    <p:sldId id="393" r:id="rId54"/>
    <p:sldId id="391" r:id="rId55"/>
    <p:sldId id="394" r:id="rId56"/>
    <p:sldId id="392" r:id="rId57"/>
    <p:sldId id="387" r:id="rId58"/>
    <p:sldId id="395" r:id="rId59"/>
    <p:sldId id="396" r:id="rId60"/>
    <p:sldId id="397" r:id="rId61"/>
    <p:sldId id="398" r:id="rId62"/>
    <p:sldId id="400" r:id="rId63"/>
    <p:sldId id="401" r:id="rId64"/>
    <p:sldId id="403" r:id="rId65"/>
    <p:sldId id="402" r:id="rId66"/>
    <p:sldId id="399" r:id="rId67"/>
    <p:sldId id="405" r:id="rId68"/>
    <p:sldId id="406" r:id="rId69"/>
    <p:sldId id="407" r:id="rId70"/>
    <p:sldId id="408" r:id="rId71"/>
    <p:sldId id="409" r:id="rId72"/>
    <p:sldId id="410" r:id="rId73"/>
    <p:sldId id="411" r:id="rId74"/>
    <p:sldId id="404"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9EDC"/>
    <a:srgbClr val="20E3E8"/>
    <a:srgbClr val="A288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162" autoAdjust="0"/>
  </p:normalViewPr>
  <p:slideViewPr>
    <p:cSldViewPr snapToGrid="0">
      <p:cViewPr varScale="1">
        <p:scale>
          <a:sx n="52" d="100"/>
          <a:sy n="52" d="100"/>
        </p:scale>
        <p:origin x="12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A6252-5F50-4106-9C23-9E03A675631E}" type="datetimeFigureOut">
              <a:rPr lang="en-IN" smtClean="0"/>
              <a:t>26-02-2020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CEC36-385F-48D4-8D43-C67229F8A2A2}" type="slidenum">
              <a:rPr lang="en-IN" smtClean="0"/>
              <a:t>‹#›</a:t>
            </a:fld>
            <a:endParaRPr lang="en-IN"/>
          </a:p>
        </p:txBody>
      </p:sp>
    </p:spTree>
    <p:extLst>
      <p:ext uri="{BB962C8B-B14F-4D97-AF65-F5344CB8AC3E}">
        <p14:creationId xmlns:p14="http://schemas.microsoft.com/office/powerpoint/2010/main" val="121001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3</a:t>
            </a:fld>
            <a:endParaRPr lang="en-IN"/>
          </a:p>
        </p:txBody>
      </p:sp>
    </p:spTree>
    <p:extLst>
      <p:ext uri="{BB962C8B-B14F-4D97-AF65-F5344CB8AC3E}">
        <p14:creationId xmlns:p14="http://schemas.microsoft.com/office/powerpoint/2010/main" val="4060856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4</a:t>
            </a:fld>
            <a:endParaRPr lang="en-IN"/>
          </a:p>
        </p:txBody>
      </p:sp>
    </p:spTree>
    <p:extLst>
      <p:ext uri="{BB962C8B-B14F-4D97-AF65-F5344CB8AC3E}">
        <p14:creationId xmlns:p14="http://schemas.microsoft.com/office/powerpoint/2010/main" val="351485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you imagine world economy moving like this ? If so how long do you think you will get your Apple phone in your hand after production ?  </a:t>
            </a:r>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5</a:t>
            </a:fld>
            <a:endParaRPr lang="en-IN"/>
          </a:p>
        </p:txBody>
      </p:sp>
    </p:spTree>
    <p:extLst>
      <p:ext uri="{BB962C8B-B14F-4D97-AF65-F5344CB8AC3E}">
        <p14:creationId xmlns:p14="http://schemas.microsoft.com/office/powerpoint/2010/main" val="3879393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6</a:t>
            </a:fld>
            <a:endParaRPr lang="en-IN"/>
          </a:p>
        </p:txBody>
      </p:sp>
    </p:spTree>
    <p:extLst>
      <p:ext uri="{BB962C8B-B14F-4D97-AF65-F5344CB8AC3E}">
        <p14:creationId xmlns:p14="http://schemas.microsoft.com/office/powerpoint/2010/main" val="2889111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11</a:t>
            </a:fld>
            <a:endParaRPr lang="en-IN"/>
          </a:p>
        </p:txBody>
      </p:sp>
    </p:spTree>
    <p:extLst>
      <p:ext uri="{BB962C8B-B14F-4D97-AF65-F5344CB8AC3E}">
        <p14:creationId xmlns:p14="http://schemas.microsoft.com/office/powerpoint/2010/main" val="3500300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71</a:t>
            </a:fld>
            <a:endParaRPr lang="en-IN"/>
          </a:p>
        </p:txBody>
      </p:sp>
    </p:spTree>
    <p:extLst>
      <p:ext uri="{BB962C8B-B14F-4D97-AF65-F5344CB8AC3E}">
        <p14:creationId xmlns:p14="http://schemas.microsoft.com/office/powerpoint/2010/main" val="1594645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72</a:t>
            </a:fld>
            <a:endParaRPr lang="en-IN"/>
          </a:p>
        </p:txBody>
      </p:sp>
    </p:spTree>
    <p:extLst>
      <p:ext uri="{BB962C8B-B14F-4D97-AF65-F5344CB8AC3E}">
        <p14:creationId xmlns:p14="http://schemas.microsoft.com/office/powerpoint/2010/main" val="742255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3CEC36-385F-48D4-8D43-C67229F8A2A2}" type="slidenum">
              <a:rPr lang="en-IN" smtClean="0"/>
              <a:t>73</a:t>
            </a:fld>
            <a:endParaRPr lang="en-IN"/>
          </a:p>
        </p:txBody>
      </p:sp>
    </p:spTree>
    <p:extLst>
      <p:ext uri="{BB962C8B-B14F-4D97-AF65-F5344CB8AC3E}">
        <p14:creationId xmlns:p14="http://schemas.microsoft.com/office/powerpoint/2010/main" val="72968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1025-0C1A-4933-A168-91163B268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8E4D26-0AA9-4E47-B365-B9251792E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4E8642-775C-4F9E-8C23-38C029396C7D}"/>
              </a:ext>
            </a:extLst>
          </p:cNvPr>
          <p:cNvSpPr>
            <a:spLocks noGrp="1"/>
          </p:cNvSpPr>
          <p:nvPr>
            <p:ph type="dt" sz="half" idx="10"/>
          </p:nvPr>
        </p:nvSpPr>
        <p:spPr/>
        <p:txBody>
          <a:bodyPr/>
          <a:lstStyle/>
          <a:p>
            <a:fld id="{4086692B-153F-4DFE-BFBD-A2AE2C7443B6}" type="datetimeFigureOut">
              <a:rPr lang="en-IN" smtClean="0"/>
              <a:t>26-02-2020</a:t>
            </a:fld>
            <a:endParaRPr lang="en-IN"/>
          </a:p>
        </p:txBody>
      </p:sp>
      <p:sp>
        <p:nvSpPr>
          <p:cNvPr id="5" name="Footer Placeholder 4">
            <a:extLst>
              <a:ext uri="{FF2B5EF4-FFF2-40B4-BE49-F238E27FC236}">
                <a16:creationId xmlns:a16="http://schemas.microsoft.com/office/drawing/2014/main" id="{E753B178-C399-48C7-B7B5-CD4247D132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8DC8B9-CF53-4D3A-958C-A249D52A49BF}"/>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14501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726F-DC6D-45CD-8CB5-D81D0A0500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59C0BF-257B-4DBB-9F6D-B577C12DE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5B08E7-6330-4E2B-82FD-F530AF654992}"/>
              </a:ext>
            </a:extLst>
          </p:cNvPr>
          <p:cNvSpPr>
            <a:spLocks noGrp="1"/>
          </p:cNvSpPr>
          <p:nvPr>
            <p:ph type="dt" sz="half" idx="10"/>
          </p:nvPr>
        </p:nvSpPr>
        <p:spPr/>
        <p:txBody>
          <a:bodyPr/>
          <a:lstStyle/>
          <a:p>
            <a:fld id="{4086692B-153F-4DFE-BFBD-A2AE2C7443B6}" type="datetimeFigureOut">
              <a:rPr lang="en-IN" smtClean="0"/>
              <a:t>26-02-2020</a:t>
            </a:fld>
            <a:endParaRPr lang="en-IN"/>
          </a:p>
        </p:txBody>
      </p:sp>
      <p:sp>
        <p:nvSpPr>
          <p:cNvPr id="5" name="Footer Placeholder 4">
            <a:extLst>
              <a:ext uri="{FF2B5EF4-FFF2-40B4-BE49-F238E27FC236}">
                <a16:creationId xmlns:a16="http://schemas.microsoft.com/office/drawing/2014/main" id="{9C5518EB-5D70-4B37-87F2-698F9ADCB2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6021CB-5DD8-4E62-B34B-73839F43F72E}"/>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59338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8F1D7F-97B8-4491-9AA4-9B4709B615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C47F3B-382F-4F44-9736-862392DE6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849B58-8EF9-4383-83F4-CB6A72EC94D7}"/>
              </a:ext>
            </a:extLst>
          </p:cNvPr>
          <p:cNvSpPr>
            <a:spLocks noGrp="1"/>
          </p:cNvSpPr>
          <p:nvPr>
            <p:ph type="dt" sz="half" idx="10"/>
          </p:nvPr>
        </p:nvSpPr>
        <p:spPr/>
        <p:txBody>
          <a:bodyPr/>
          <a:lstStyle/>
          <a:p>
            <a:fld id="{4086692B-153F-4DFE-BFBD-A2AE2C7443B6}" type="datetimeFigureOut">
              <a:rPr lang="en-IN" smtClean="0"/>
              <a:t>26-02-2020</a:t>
            </a:fld>
            <a:endParaRPr lang="en-IN"/>
          </a:p>
        </p:txBody>
      </p:sp>
      <p:sp>
        <p:nvSpPr>
          <p:cNvPr id="5" name="Footer Placeholder 4">
            <a:extLst>
              <a:ext uri="{FF2B5EF4-FFF2-40B4-BE49-F238E27FC236}">
                <a16:creationId xmlns:a16="http://schemas.microsoft.com/office/drawing/2014/main" id="{22A3D439-1731-4A0C-874A-D13F2425FA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1BE33-D2A8-440A-A7AC-4887A1F8836A}"/>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0225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12F5-6A0F-40EE-A125-E36F4DF39C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DC1730-C4E5-4658-B785-3D38DC87F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3BF39A-BA2F-47B7-905F-3547A2B65C3C}"/>
              </a:ext>
            </a:extLst>
          </p:cNvPr>
          <p:cNvSpPr>
            <a:spLocks noGrp="1"/>
          </p:cNvSpPr>
          <p:nvPr>
            <p:ph type="dt" sz="half" idx="10"/>
          </p:nvPr>
        </p:nvSpPr>
        <p:spPr/>
        <p:txBody>
          <a:bodyPr/>
          <a:lstStyle/>
          <a:p>
            <a:fld id="{4086692B-153F-4DFE-BFBD-A2AE2C7443B6}" type="datetimeFigureOut">
              <a:rPr lang="en-IN" smtClean="0"/>
              <a:t>26-02-2020</a:t>
            </a:fld>
            <a:endParaRPr lang="en-IN"/>
          </a:p>
        </p:txBody>
      </p:sp>
      <p:sp>
        <p:nvSpPr>
          <p:cNvPr id="5" name="Footer Placeholder 4">
            <a:extLst>
              <a:ext uri="{FF2B5EF4-FFF2-40B4-BE49-F238E27FC236}">
                <a16:creationId xmlns:a16="http://schemas.microsoft.com/office/drawing/2014/main" id="{FA289269-367C-48D4-BBD5-3F7D4DD51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C824D3-C384-47A7-8AD1-75BCC6F30CD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65589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68C5-AD9F-4D92-9DA7-752F642A5B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B4A4B4-3291-4308-B079-5C23998F6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21D0A4-EC75-477B-886E-F86728CA874C}"/>
              </a:ext>
            </a:extLst>
          </p:cNvPr>
          <p:cNvSpPr>
            <a:spLocks noGrp="1"/>
          </p:cNvSpPr>
          <p:nvPr>
            <p:ph type="dt" sz="half" idx="10"/>
          </p:nvPr>
        </p:nvSpPr>
        <p:spPr/>
        <p:txBody>
          <a:bodyPr/>
          <a:lstStyle/>
          <a:p>
            <a:fld id="{4086692B-153F-4DFE-BFBD-A2AE2C7443B6}" type="datetimeFigureOut">
              <a:rPr lang="en-IN" smtClean="0"/>
              <a:t>26-02-2020</a:t>
            </a:fld>
            <a:endParaRPr lang="en-IN"/>
          </a:p>
        </p:txBody>
      </p:sp>
      <p:sp>
        <p:nvSpPr>
          <p:cNvPr id="5" name="Footer Placeholder 4">
            <a:extLst>
              <a:ext uri="{FF2B5EF4-FFF2-40B4-BE49-F238E27FC236}">
                <a16:creationId xmlns:a16="http://schemas.microsoft.com/office/drawing/2014/main" id="{4C890F42-5332-45EC-BCAD-F99DAF1C0C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1D73E0-9F23-4DDC-A0C4-24DCFAF21E90}"/>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9128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48A3-9712-435C-BAEB-D0379E03E9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E5A1D-90E4-4052-9E1A-95AA0E75B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0E9F20-75C6-4543-8097-D079AAC09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33522C-4E1B-4978-A859-25B293EA7782}"/>
              </a:ext>
            </a:extLst>
          </p:cNvPr>
          <p:cNvSpPr>
            <a:spLocks noGrp="1"/>
          </p:cNvSpPr>
          <p:nvPr>
            <p:ph type="dt" sz="half" idx="10"/>
          </p:nvPr>
        </p:nvSpPr>
        <p:spPr/>
        <p:txBody>
          <a:bodyPr/>
          <a:lstStyle/>
          <a:p>
            <a:fld id="{4086692B-153F-4DFE-BFBD-A2AE2C7443B6}" type="datetimeFigureOut">
              <a:rPr lang="en-IN" smtClean="0"/>
              <a:t>26-02-2020</a:t>
            </a:fld>
            <a:endParaRPr lang="en-IN"/>
          </a:p>
        </p:txBody>
      </p:sp>
      <p:sp>
        <p:nvSpPr>
          <p:cNvPr id="6" name="Footer Placeholder 5">
            <a:extLst>
              <a:ext uri="{FF2B5EF4-FFF2-40B4-BE49-F238E27FC236}">
                <a16:creationId xmlns:a16="http://schemas.microsoft.com/office/drawing/2014/main" id="{8FAB75C5-4A2A-4FA5-9BD1-58348E63E0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81C483-47F6-47EB-82E5-A7DA33A6158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41839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B0EF-1D7C-40A2-B8BC-023BB69136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21737B-2D8A-4C5D-A42D-15DC39CCF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39977F-9CC1-48E2-A4D9-5B46BAB2D1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8E5B86-0B84-42EE-8101-BC4A5454E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5B7C7-C422-450A-B4ED-10A9CBC42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7DD02D-8B70-4242-9B57-888AECC62707}"/>
              </a:ext>
            </a:extLst>
          </p:cNvPr>
          <p:cNvSpPr>
            <a:spLocks noGrp="1"/>
          </p:cNvSpPr>
          <p:nvPr>
            <p:ph type="dt" sz="half" idx="10"/>
          </p:nvPr>
        </p:nvSpPr>
        <p:spPr/>
        <p:txBody>
          <a:bodyPr/>
          <a:lstStyle/>
          <a:p>
            <a:fld id="{4086692B-153F-4DFE-BFBD-A2AE2C7443B6}" type="datetimeFigureOut">
              <a:rPr lang="en-IN" smtClean="0"/>
              <a:t>26-02-2020</a:t>
            </a:fld>
            <a:endParaRPr lang="en-IN"/>
          </a:p>
        </p:txBody>
      </p:sp>
      <p:sp>
        <p:nvSpPr>
          <p:cNvPr id="8" name="Footer Placeholder 7">
            <a:extLst>
              <a:ext uri="{FF2B5EF4-FFF2-40B4-BE49-F238E27FC236}">
                <a16:creationId xmlns:a16="http://schemas.microsoft.com/office/drawing/2014/main" id="{9D5B3AF0-CDA4-4164-90A2-9653082DCD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B656B4-ADF9-453A-A7EA-EDEB1A350F51}"/>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1654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8281-1BF7-4A93-B38C-98BED8E7F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FC184A-FE27-4EC3-B0E1-6B5A5B0049DF}"/>
              </a:ext>
            </a:extLst>
          </p:cNvPr>
          <p:cNvSpPr>
            <a:spLocks noGrp="1"/>
          </p:cNvSpPr>
          <p:nvPr>
            <p:ph type="dt" sz="half" idx="10"/>
          </p:nvPr>
        </p:nvSpPr>
        <p:spPr/>
        <p:txBody>
          <a:bodyPr/>
          <a:lstStyle/>
          <a:p>
            <a:fld id="{4086692B-153F-4DFE-BFBD-A2AE2C7443B6}" type="datetimeFigureOut">
              <a:rPr lang="en-IN" smtClean="0"/>
              <a:t>26-02-2020</a:t>
            </a:fld>
            <a:endParaRPr lang="en-IN"/>
          </a:p>
        </p:txBody>
      </p:sp>
      <p:sp>
        <p:nvSpPr>
          <p:cNvPr id="4" name="Footer Placeholder 3">
            <a:extLst>
              <a:ext uri="{FF2B5EF4-FFF2-40B4-BE49-F238E27FC236}">
                <a16:creationId xmlns:a16="http://schemas.microsoft.com/office/drawing/2014/main" id="{3A106C4F-BD78-4053-A4E2-871E4E1C8E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0C3562-EE81-4E48-9DA3-8B2CA348BA7B}"/>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56228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6D2C6-AE68-401D-BF3A-0D31D866A46C}"/>
              </a:ext>
            </a:extLst>
          </p:cNvPr>
          <p:cNvSpPr>
            <a:spLocks noGrp="1"/>
          </p:cNvSpPr>
          <p:nvPr>
            <p:ph type="dt" sz="half" idx="10"/>
          </p:nvPr>
        </p:nvSpPr>
        <p:spPr/>
        <p:txBody>
          <a:bodyPr/>
          <a:lstStyle/>
          <a:p>
            <a:fld id="{4086692B-153F-4DFE-BFBD-A2AE2C7443B6}" type="datetimeFigureOut">
              <a:rPr lang="en-IN" smtClean="0"/>
              <a:t>26-02-2020</a:t>
            </a:fld>
            <a:endParaRPr lang="en-IN"/>
          </a:p>
        </p:txBody>
      </p:sp>
      <p:sp>
        <p:nvSpPr>
          <p:cNvPr id="3" name="Footer Placeholder 2">
            <a:extLst>
              <a:ext uri="{FF2B5EF4-FFF2-40B4-BE49-F238E27FC236}">
                <a16:creationId xmlns:a16="http://schemas.microsoft.com/office/drawing/2014/main" id="{53CEB83A-268F-493B-9EF6-FD5732D528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E4C66E-4913-4D4C-A9B0-5C63139143C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71519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B4AE-B4A8-4C37-8A07-62D6C44AE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B1E944-D65F-4E58-9DAA-EB7D05303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2BF934-A65D-4A8F-B468-F52E112FD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9A3DD-DEC3-45A9-83AD-36AEBBADDFA6}"/>
              </a:ext>
            </a:extLst>
          </p:cNvPr>
          <p:cNvSpPr>
            <a:spLocks noGrp="1"/>
          </p:cNvSpPr>
          <p:nvPr>
            <p:ph type="dt" sz="half" idx="10"/>
          </p:nvPr>
        </p:nvSpPr>
        <p:spPr/>
        <p:txBody>
          <a:bodyPr/>
          <a:lstStyle/>
          <a:p>
            <a:fld id="{4086692B-153F-4DFE-BFBD-A2AE2C7443B6}" type="datetimeFigureOut">
              <a:rPr lang="en-IN" smtClean="0"/>
              <a:t>26-02-2020</a:t>
            </a:fld>
            <a:endParaRPr lang="en-IN"/>
          </a:p>
        </p:txBody>
      </p:sp>
      <p:sp>
        <p:nvSpPr>
          <p:cNvPr id="6" name="Footer Placeholder 5">
            <a:extLst>
              <a:ext uri="{FF2B5EF4-FFF2-40B4-BE49-F238E27FC236}">
                <a16:creationId xmlns:a16="http://schemas.microsoft.com/office/drawing/2014/main" id="{9941465D-33A5-4228-BB46-3B4ED4A4AE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B4E48B-41EE-4527-AE2F-75C890FFDF49}"/>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424117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00C4-460E-4939-9525-2E5E88D25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9C94FF-381E-4CBF-BCED-83E7168B0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26D803-719E-475B-AFBA-D21A90F27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DD2C7-3996-4398-84F3-E19464252DC0}"/>
              </a:ext>
            </a:extLst>
          </p:cNvPr>
          <p:cNvSpPr>
            <a:spLocks noGrp="1"/>
          </p:cNvSpPr>
          <p:nvPr>
            <p:ph type="dt" sz="half" idx="10"/>
          </p:nvPr>
        </p:nvSpPr>
        <p:spPr/>
        <p:txBody>
          <a:bodyPr/>
          <a:lstStyle/>
          <a:p>
            <a:fld id="{4086692B-153F-4DFE-BFBD-A2AE2C7443B6}" type="datetimeFigureOut">
              <a:rPr lang="en-IN" smtClean="0"/>
              <a:t>26-02-2020</a:t>
            </a:fld>
            <a:endParaRPr lang="en-IN"/>
          </a:p>
        </p:txBody>
      </p:sp>
      <p:sp>
        <p:nvSpPr>
          <p:cNvPr id="6" name="Footer Placeholder 5">
            <a:extLst>
              <a:ext uri="{FF2B5EF4-FFF2-40B4-BE49-F238E27FC236}">
                <a16:creationId xmlns:a16="http://schemas.microsoft.com/office/drawing/2014/main" id="{24848094-E0B2-49A0-8D03-C23DD5ADF8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43F51C-7DE0-4189-800E-DC8548932B1C}"/>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13150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657ACF-CD0B-4903-B9DF-7F21923ED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D3D794-F0F4-47F5-9EF3-7EA56A2E2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5715A0-4199-4F11-8F41-C792FA363C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6692B-153F-4DFE-BFBD-A2AE2C7443B6}" type="datetimeFigureOut">
              <a:rPr lang="en-IN" smtClean="0"/>
              <a:t>26-02-2020</a:t>
            </a:fld>
            <a:endParaRPr lang="en-IN"/>
          </a:p>
        </p:txBody>
      </p:sp>
      <p:sp>
        <p:nvSpPr>
          <p:cNvPr id="5" name="Footer Placeholder 4">
            <a:extLst>
              <a:ext uri="{FF2B5EF4-FFF2-40B4-BE49-F238E27FC236}">
                <a16:creationId xmlns:a16="http://schemas.microsoft.com/office/drawing/2014/main" id="{016383E1-190B-4037-A804-BBC0AA341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BE99B1-7459-4F52-8796-5A3A1BDE5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7C687-D20D-4B79-B64F-4BECF4131963}" type="slidenum">
              <a:rPr lang="en-IN" smtClean="0"/>
              <a:t>‹#›</a:t>
            </a:fld>
            <a:endParaRPr lang="en-IN"/>
          </a:p>
        </p:txBody>
      </p:sp>
    </p:spTree>
    <p:extLst>
      <p:ext uri="{BB962C8B-B14F-4D97-AF65-F5344CB8AC3E}">
        <p14:creationId xmlns:p14="http://schemas.microsoft.com/office/powerpoint/2010/main" val="4033019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715E4D-2D98-4C14-BBC0-05DA935ED002}"/>
              </a:ext>
            </a:extLst>
          </p:cNvPr>
          <p:cNvPicPr>
            <a:picLocks noChangeAspect="1"/>
          </p:cNvPicPr>
          <p:nvPr/>
        </p:nvPicPr>
        <p:blipFill>
          <a:blip r:embed="rId2"/>
          <a:stretch>
            <a:fillRect/>
          </a:stretch>
        </p:blipFill>
        <p:spPr>
          <a:xfrm>
            <a:off x="4714931" y="2438392"/>
            <a:ext cx="2511618" cy="1981215"/>
          </a:xfrm>
          <a:prstGeom prst="rect">
            <a:avLst/>
          </a:prstGeom>
        </p:spPr>
      </p:pic>
      <p:pic>
        <p:nvPicPr>
          <p:cNvPr id="6" name="Picture 5">
            <a:extLst>
              <a:ext uri="{FF2B5EF4-FFF2-40B4-BE49-F238E27FC236}">
                <a16:creationId xmlns:a16="http://schemas.microsoft.com/office/drawing/2014/main" id="{D40B77F4-352B-41DC-8E3D-E03A09EA1C3D}"/>
              </a:ext>
            </a:extLst>
          </p:cNvPr>
          <p:cNvPicPr>
            <a:picLocks noChangeAspect="1"/>
          </p:cNvPicPr>
          <p:nvPr/>
        </p:nvPicPr>
        <p:blipFill>
          <a:blip r:embed="rId3"/>
          <a:stretch>
            <a:fillRect/>
          </a:stretch>
        </p:blipFill>
        <p:spPr>
          <a:xfrm>
            <a:off x="4236406" y="4805564"/>
            <a:ext cx="3719187" cy="697348"/>
          </a:xfrm>
          <a:prstGeom prst="rect">
            <a:avLst/>
          </a:prstGeom>
        </p:spPr>
      </p:pic>
    </p:spTree>
    <p:extLst>
      <p:ext uri="{BB962C8B-B14F-4D97-AF65-F5344CB8AC3E}">
        <p14:creationId xmlns:p14="http://schemas.microsoft.com/office/powerpoint/2010/main" val="410402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Why the market has chosen Kubernetes?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endParaRPr lang="en-IN" sz="2600" dirty="0">
              <a:solidFill>
                <a:schemeClr val="bg1"/>
              </a:solidFill>
            </a:endParaRPr>
          </a:p>
          <a:p>
            <a:r>
              <a:rPr lang="en-IN" sz="2600" b="1" dirty="0">
                <a:solidFill>
                  <a:schemeClr val="bg1"/>
                </a:solidFill>
              </a:rPr>
              <a:t>Born from a Google internal project (Google BORG)</a:t>
            </a:r>
          </a:p>
          <a:p>
            <a:endParaRPr lang="en-IN" sz="2600" b="1" dirty="0">
              <a:solidFill>
                <a:schemeClr val="bg1"/>
              </a:solidFill>
            </a:endParaRPr>
          </a:p>
          <a:p>
            <a:r>
              <a:rPr lang="en-IN" sz="2600" b="1" dirty="0">
                <a:solidFill>
                  <a:schemeClr val="bg1"/>
                </a:solidFill>
              </a:rPr>
              <a:t>Google donated Kubernetes to Cloud Native Computing Foundation (CNCF)</a:t>
            </a:r>
          </a:p>
          <a:p>
            <a:endParaRPr lang="en-IN" sz="2600" b="1" dirty="0">
              <a:solidFill>
                <a:schemeClr val="bg1"/>
              </a:solidFill>
            </a:endParaRPr>
          </a:p>
          <a:p>
            <a:r>
              <a:rPr lang="en-IN" sz="2600" b="1" dirty="0">
                <a:solidFill>
                  <a:schemeClr val="bg1"/>
                </a:solidFill>
              </a:rPr>
              <a:t>Based on an extensive experience from Google, over a long period of time</a:t>
            </a:r>
          </a:p>
          <a:p>
            <a:endParaRPr lang="en-IN" sz="2600" b="1" dirty="0">
              <a:solidFill>
                <a:schemeClr val="bg1"/>
              </a:solidFill>
            </a:endParaRPr>
          </a:p>
          <a:p>
            <a:r>
              <a:rPr lang="en-IN" sz="2600" b="1" dirty="0">
                <a:solidFill>
                  <a:schemeClr val="bg1"/>
                </a:solidFill>
              </a:rPr>
              <a:t>Large open source community and project</a:t>
            </a:r>
          </a:p>
          <a:p>
            <a:endParaRPr lang="en-IN" sz="2600" b="1" dirty="0">
              <a:solidFill>
                <a:schemeClr val="bg1"/>
              </a:solidFill>
            </a:endParaRPr>
          </a:p>
          <a:p>
            <a:endParaRPr lang="en-IN" sz="2600" b="1" dirty="0">
              <a:solidFill>
                <a:schemeClr val="bg1"/>
              </a:solidFill>
            </a:endParaRPr>
          </a:p>
          <a:p>
            <a:endParaRPr lang="en-IN" sz="2600" b="1" dirty="0">
              <a:solidFill>
                <a:schemeClr val="bg1"/>
              </a:solidFill>
            </a:endParaRPr>
          </a:p>
          <a:p>
            <a:r>
              <a:rPr lang="en-IN" sz="2600" b="1" dirty="0">
                <a:solidFill>
                  <a:schemeClr val="bg1"/>
                </a:solidFill>
              </a:rPr>
              <a:t>		</a:t>
            </a:r>
            <a:endParaRPr lang="en-IN" sz="3200" b="1" dirty="0">
              <a:solidFill>
                <a:schemeClr val="bg1"/>
              </a:solidFill>
            </a:endParaRPr>
          </a:p>
          <a:p>
            <a:endParaRPr lang="en-IN" sz="2600" b="1" dirty="0">
              <a:solidFill>
                <a:schemeClr val="bg1"/>
              </a:solidFill>
            </a:endParaRPr>
          </a:p>
          <a:p>
            <a:endParaRPr lang="en-IN" sz="2600" b="1" dirty="0">
              <a:solidFill>
                <a:schemeClr val="bg1"/>
              </a:solidFill>
            </a:endParaRPr>
          </a:p>
        </p:txBody>
      </p:sp>
    </p:spTree>
    <p:extLst>
      <p:ext uri="{BB962C8B-B14F-4D97-AF65-F5344CB8AC3E}">
        <p14:creationId xmlns:p14="http://schemas.microsoft.com/office/powerpoint/2010/main" val="1965731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4ACE-4192-4D56-9A3B-10277071550F}"/>
              </a:ext>
            </a:extLst>
          </p:cNvPr>
          <p:cNvSpPr>
            <a:spLocks noGrp="1"/>
          </p:cNvSpPr>
          <p:nvPr>
            <p:ph type="title"/>
          </p:nvPr>
        </p:nvSpPr>
        <p:spPr>
          <a:xfrm>
            <a:off x="838200" y="365125"/>
            <a:ext cx="10998896" cy="1325563"/>
          </a:xfrm>
        </p:spPr>
        <p:txBody>
          <a:bodyPr/>
          <a:lstStyle/>
          <a:p>
            <a:r>
              <a:rPr lang="en-US" b="1" dirty="0">
                <a:solidFill>
                  <a:schemeClr val="bg1"/>
                </a:solidFill>
                <a:latin typeface="+mn-lt"/>
              </a:rPr>
              <a:t>Kubernetes Architecture – View from 10000 ft</a:t>
            </a:r>
            <a:endParaRPr lang="en-IN" b="1" dirty="0">
              <a:solidFill>
                <a:schemeClr val="bg1"/>
              </a:solidFill>
              <a:latin typeface="+mn-lt"/>
            </a:endParaRPr>
          </a:p>
        </p:txBody>
      </p:sp>
      <p:pic>
        <p:nvPicPr>
          <p:cNvPr id="3" name="Picture 2">
            <a:extLst>
              <a:ext uri="{FF2B5EF4-FFF2-40B4-BE49-F238E27FC236}">
                <a16:creationId xmlns:a16="http://schemas.microsoft.com/office/drawing/2014/main" id="{46EAB802-5E3A-4E39-ACBD-6436D61363B8}"/>
              </a:ext>
            </a:extLst>
          </p:cNvPr>
          <p:cNvPicPr>
            <a:picLocks noChangeAspect="1"/>
          </p:cNvPicPr>
          <p:nvPr/>
        </p:nvPicPr>
        <p:blipFill>
          <a:blip r:embed="rId3"/>
          <a:stretch>
            <a:fillRect/>
          </a:stretch>
        </p:blipFill>
        <p:spPr>
          <a:xfrm>
            <a:off x="8799727" y="3695648"/>
            <a:ext cx="3110249" cy="792000"/>
          </a:xfrm>
          <a:prstGeom prst="rect">
            <a:avLst/>
          </a:prstGeom>
        </p:spPr>
      </p:pic>
      <p:pic>
        <p:nvPicPr>
          <p:cNvPr id="12" name="Picture 11">
            <a:extLst>
              <a:ext uri="{FF2B5EF4-FFF2-40B4-BE49-F238E27FC236}">
                <a16:creationId xmlns:a16="http://schemas.microsoft.com/office/drawing/2014/main" id="{E8C741CB-1A5D-420C-8AC9-C9F5235746A9}"/>
              </a:ext>
            </a:extLst>
          </p:cNvPr>
          <p:cNvPicPr>
            <a:picLocks noChangeAspect="1"/>
          </p:cNvPicPr>
          <p:nvPr/>
        </p:nvPicPr>
        <p:blipFill>
          <a:blip r:embed="rId4"/>
          <a:stretch>
            <a:fillRect/>
          </a:stretch>
        </p:blipFill>
        <p:spPr>
          <a:xfrm>
            <a:off x="1043901" y="3457569"/>
            <a:ext cx="3657410" cy="764858"/>
          </a:xfrm>
          <a:prstGeom prst="rect">
            <a:avLst/>
          </a:prstGeom>
        </p:spPr>
      </p:pic>
      <p:pic>
        <p:nvPicPr>
          <p:cNvPr id="16" name="Picture 15">
            <a:extLst>
              <a:ext uri="{FF2B5EF4-FFF2-40B4-BE49-F238E27FC236}">
                <a16:creationId xmlns:a16="http://schemas.microsoft.com/office/drawing/2014/main" id="{3525F810-84A7-48DC-B9FB-D9A49D01FB62}"/>
              </a:ext>
            </a:extLst>
          </p:cNvPr>
          <p:cNvPicPr>
            <a:picLocks noChangeAspect="1"/>
          </p:cNvPicPr>
          <p:nvPr/>
        </p:nvPicPr>
        <p:blipFill>
          <a:blip r:embed="rId5"/>
          <a:stretch>
            <a:fillRect/>
          </a:stretch>
        </p:blipFill>
        <p:spPr>
          <a:xfrm>
            <a:off x="2277293" y="5241662"/>
            <a:ext cx="1190625" cy="638175"/>
          </a:xfrm>
          <a:prstGeom prst="rect">
            <a:avLst/>
          </a:prstGeom>
        </p:spPr>
      </p:pic>
      <p:pic>
        <p:nvPicPr>
          <p:cNvPr id="17" name="Picture 16">
            <a:extLst>
              <a:ext uri="{FF2B5EF4-FFF2-40B4-BE49-F238E27FC236}">
                <a16:creationId xmlns:a16="http://schemas.microsoft.com/office/drawing/2014/main" id="{7F45D1F7-46C5-4AD6-ABF1-3F98AF820EEA}"/>
              </a:ext>
            </a:extLst>
          </p:cNvPr>
          <p:cNvPicPr>
            <a:picLocks noChangeAspect="1"/>
          </p:cNvPicPr>
          <p:nvPr/>
        </p:nvPicPr>
        <p:blipFill>
          <a:blip r:embed="rId6"/>
          <a:stretch>
            <a:fillRect/>
          </a:stretch>
        </p:blipFill>
        <p:spPr>
          <a:xfrm>
            <a:off x="5162615" y="2001556"/>
            <a:ext cx="2305050" cy="400050"/>
          </a:xfrm>
          <a:prstGeom prst="rect">
            <a:avLst/>
          </a:prstGeom>
        </p:spPr>
      </p:pic>
      <p:pic>
        <p:nvPicPr>
          <p:cNvPr id="20" name="Picture 19">
            <a:extLst>
              <a:ext uri="{FF2B5EF4-FFF2-40B4-BE49-F238E27FC236}">
                <a16:creationId xmlns:a16="http://schemas.microsoft.com/office/drawing/2014/main" id="{F5BBBB27-4C04-410E-9F11-798242B06023}"/>
              </a:ext>
            </a:extLst>
          </p:cNvPr>
          <p:cNvPicPr>
            <a:picLocks noChangeAspect="1"/>
          </p:cNvPicPr>
          <p:nvPr/>
        </p:nvPicPr>
        <p:blipFill>
          <a:blip r:embed="rId7"/>
          <a:stretch>
            <a:fillRect/>
          </a:stretch>
        </p:blipFill>
        <p:spPr>
          <a:xfrm>
            <a:off x="5162615" y="3532556"/>
            <a:ext cx="2009775" cy="457200"/>
          </a:xfrm>
          <a:prstGeom prst="rect">
            <a:avLst/>
          </a:prstGeom>
        </p:spPr>
      </p:pic>
      <p:pic>
        <p:nvPicPr>
          <p:cNvPr id="21" name="Picture 20">
            <a:extLst>
              <a:ext uri="{FF2B5EF4-FFF2-40B4-BE49-F238E27FC236}">
                <a16:creationId xmlns:a16="http://schemas.microsoft.com/office/drawing/2014/main" id="{C113F9B2-623E-4146-B9BA-B122D2E0B591}"/>
              </a:ext>
            </a:extLst>
          </p:cNvPr>
          <p:cNvPicPr>
            <a:picLocks noChangeAspect="1"/>
          </p:cNvPicPr>
          <p:nvPr/>
        </p:nvPicPr>
        <p:blipFill>
          <a:blip r:embed="rId8"/>
          <a:stretch>
            <a:fillRect/>
          </a:stretch>
        </p:blipFill>
        <p:spPr>
          <a:xfrm>
            <a:off x="9792876" y="3013996"/>
            <a:ext cx="1123950" cy="361950"/>
          </a:xfrm>
          <a:prstGeom prst="rect">
            <a:avLst/>
          </a:prstGeom>
        </p:spPr>
      </p:pic>
      <p:pic>
        <p:nvPicPr>
          <p:cNvPr id="22" name="Picture 21">
            <a:extLst>
              <a:ext uri="{FF2B5EF4-FFF2-40B4-BE49-F238E27FC236}">
                <a16:creationId xmlns:a16="http://schemas.microsoft.com/office/drawing/2014/main" id="{407ECB43-F205-46E0-9841-3BA4DB8A459E}"/>
              </a:ext>
            </a:extLst>
          </p:cNvPr>
          <p:cNvPicPr>
            <a:picLocks noChangeAspect="1"/>
          </p:cNvPicPr>
          <p:nvPr/>
        </p:nvPicPr>
        <p:blipFill>
          <a:blip r:embed="rId9"/>
          <a:stretch>
            <a:fillRect/>
          </a:stretch>
        </p:blipFill>
        <p:spPr>
          <a:xfrm>
            <a:off x="10107201" y="2130520"/>
            <a:ext cx="495300" cy="666750"/>
          </a:xfrm>
          <a:prstGeom prst="rect">
            <a:avLst/>
          </a:prstGeom>
        </p:spPr>
      </p:pic>
      <p:sp>
        <p:nvSpPr>
          <p:cNvPr id="4" name="Rectangle 3"/>
          <p:cNvSpPr/>
          <p:nvPr/>
        </p:nvSpPr>
        <p:spPr>
          <a:xfrm>
            <a:off x="5162615" y="5120706"/>
            <a:ext cx="2009775" cy="332509"/>
          </a:xfrm>
          <a:prstGeom prst="rect">
            <a:avLst/>
          </a:prstGeom>
          <a:solidFill>
            <a:srgbClr val="E29E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a:t>
            </a:r>
          </a:p>
        </p:txBody>
      </p:sp>
      <p:cxnSp>
        <p:nvCxnSpPr>
          <p:cNvPr id="6" name="Straight Connector 5">
            <a:extLst>
              <a:ext uri="{FF2B5EF4-FFF2-40B4-BE49-F238E27FC236}">
                <a16:creationId xmlns:a16="http://schemas.microsoft.com/office/drawing/2014/main" id="{355ED024-EAE7-4207-B924-25BD5C0472B8}"/>
              </a:ext>
            </a:extLst>
          </p:cNvPr>
          <p:cNvCxnSpPr/>
          <p:nvPr/>
        </p:nvCxnSpPr>
        <p:spPr>
          <a:xfrm>
            <a:off x="8254314" y="1690688"/>
            <a:ext cx="0" cy="466068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068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API Server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Interface providing all operations to external world.</a:t>
            </a:r>
          </a:p>
          <a:p>
            <a:r>
              <a:rPr lang="en-US" sz="2600" b="1" dirty="0">
                <a:solidFill>
                  <a:schemeClr val="bg1"/>
                </a:solidFill>
              </a:rPr>
              <a:t>	Clients can readily communicate with it</a:t>
            </a:r>
          </a:p>
          <a:p>
            <a:r>
              <a:rPr lang="en-US" sz="2600" b="1" dirty="0">
                <a:solidFill>
                  <a:schemeClr val="bg1"/>
                </a:solidFill>
              </a:rPr>
              <a:t>	Performs administrative tasks</a:t>
            </a:r>
          </a:p>
          <a:p>
            <a:r>
              <a:rPr lang="en-US" sz="2600" b="1" dirty="0">
                <a:solidFill>
                  <a:schemeClr val="bg1"/>
                </a:solidFill>
              </a:rPr>
              <a:t>	REST</a:t>
            </a:r>
          </a:p>
          <a:p>
            <a:r>
              <a:rPr lang="en-IN" sz="2600" b="1" dirty="0">
                <a:solidFill>
                  <a:schemeClr val="bg1"/>
                </a:solidFill>
              </a:rPr>
              <a:t>	Scale horizontally</a:t>
            </a:r>
          </a:p>
          <a:p>
            <a:r>
              <a:rPr lang="en-IN" sz="2600" b="1" dirty="0">
                <a:solidFill>
                  <a:schemeClr val="bg1"/>
                </a:solidFill>
              </a:rPr>
              <a:t>Responsibility</a:t>
            </a:r>
          </a:p>
          <a:p>
            <a:r>
              <a:rPr lang="en-IN" sz="2600" b="1" dirty="0">
                <a:solidFill>
                  <a:schemeClr val="bg1"/>
                </a:solidFill>
              </a:rPr>
              <a:t>	Authenticate User</a:t>
            </a:r>
          </a:p>
          <a:p>
            <a:r>
              <a:rPr lang="en-IN" sz="2600" b="1" dirty="0">
                <a:solidFill>
                  <a:schemeClr val="bg1"/>
                </a:solidFill>
              </a:rPr>
              <a:t>	Validate Request</a:t>
            </a:r>
          </a:p>
          <a:p>
            <a:r>
              <a:rPr lang="en-IN" sz="2600" b="1" dirty="0">
                <a:solidFill>
                  <a:schemeClr val="bg1"/>
                </a:solidFill>
              </a:rPr>
              <a:t>	Retrieve data</a:t>
            </a:r>
          </a:p>
          <a:p>
            <a:r>
              <a:rPr lang="en-IN" sz="2600" b="1" dirty="0">
                <a:solidFill>
                  <a:schemeClr val="bg1"/>
                </a:solidFill>
              </a:rPr>
              <a:t>	Update ETCD, scheduler and </a:t>
            </a:r>
            <a:r>
              <a:rPr lang="en-IN" sz="2600" b="1" dirty="0" err="1">
                <a:solidFill>
                  <a:schemeClr val="bg1"/>
                </a:solidFill>
              </a:rPr>
              <a:t>kubelet</a:t>
            </a:r>
            <a:endParaRPr lang="en-IN" sz="2600" b="1" dirty="0">
              <a:solidFill>
                <a:schemeClr val="bg1"/>
              </a:solidFill>
            </a:endParaRPr>
          </a:p>
        </p:txBody>
      </p:sp>
    </p:spTree>
    <p:extLst>
      <p:ext uri="{BB962C8B-B14F-4D97-AF65-F5344CB8AC3E}">
        <p14:creationId xmlns:p14="http://schemas.microsoft.com/office/powerpoint/2010/main" val="2696778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ETCD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Stores configuration information 	</a:t>
            </a:r>
          </a:p>
          <a:p>
            <a:r>
              <a:rPr lang="en-US" sz="2600" b="1" dirty="0">
                <a:solidFill>
                  <a:schemeClr val="bg1"/>
                </a:solidFill>
              </a:rPr>
              <a:t>	Highly available key value store </a:t>
            </a:r>
          </a:p>
          <a:p>
            <a:r>
              <a:rPr lang="en-US" sz="2600" b="1" dirty="0">
                <a:solidFill>
                  <a:schemeClr val="bg1"/>
                </a:solidFill>
              </a:rPr>
              <a:t>	Distributed among multiple nodes. </a:t>
            </a:r>
          </a:p>
          <a:p>
            <a:r>
              <a:rPr lang="en-US" sz="2600" b="1" dirty="0">
                <a:solidFill>
                  <a:schemeClr val="bg1"/>
                </a:solidFill>
              </a:rPr>
              <a:t>	Accessible only by Kubernetes API server </a:t>
            </a:r>
          </a:p>
          <a:p>
            <a:r>
              <a:rPr lang="en-US" sz="2600" b="1" dirty="0">
                <a:solidFill>
                  <a:schemeClr val="bg1"/>
                </a:solidFill>
              </a:rPr>
              <a:t>	Has sensitive information. </a:t>
            </a:r>
          </a:p>
          <a:p>
            <a:r>
              <a:rPr lang="en-US" sz="2600" b="1" dirty="0">
                <a:solidFill>
                  <a:schemeClr val="bg1"/>
                </a:solidFill>
              </a:rPr>
              <a:t>		</a:t>
            </a:r>
          </a:p>
          <a:p>
            <a:r>
              <a:rPr lang="en-US" sz="2600" b="1" dirty="0">
                <a:solidFill>
                  <a:schemeClr val="bg1"/>
                </a:solidFill>
              </a:rPr>
              <a:t>Back up</a:t>
            </a:r>
          </a:p>
          <a:p>
            <a:r>
              <a:rPr lang="en-US" sz="2600" b="1" dirty="0">
                <a:solidFill>
                  <a:schemeClr val="bg1"/>
                </a:solidFill>
              </a:rPr>
              <a:t>	Only service to backup.</a:t>
            </a:r>
          </a:p>
          <a:p>
            <a:r>
              <a:rPr lang="en-IN" sz="2600" b="1" dirty="0" err="1">
                <a:solidFill>
                  <a:schemeClr val="bg1"/>
                </a:solidFill>
              </a:rPr>
              <a:t>kubectl</a:t>
            </a:r>
            <a:r>
              <a:rPr lang="en-IN" sz="2600" b="1" dirty="0">
                <a:solidFill>
                  <a:schemeClr val="bg1"/>
                </a:solidFill>
              </a:rPr>
              <a:t> exec </a:t>
            </a:r>
            <a:r>
              <a:rPr lang="en-IN" sz="2600" b="1" dirty="0" err="1">
                <a:solidFill>
                  <a:schemeClr val="bg1"/>
                </a:solidFill>
              </a:rPr>
              <a:t>etcd</a:t>
            </a:r>
            <a:r>
              <a:rPr lang="en-IN" sz="2600" b="1" dirty="0">
                <a:solidFill>
                  <a:schemeClr val="bg1"/>
                </a:solidFill>
              </a:rPr>
              <a:t>-master -n </a:t>
            </a:r>
            <a:r>
              <a:rPr lang="en-IN" sz="2600" b="1" dirty="0" err="1">
                <a:solidFill>
                  <a:schemeClr val="bg1"/>
                </a:solidFill>
              </a:rPr>
              <a:t>kube</a:t>
            </a:r>
            <a:r>
              <a:rPr lang="en-IN" sz="2600" b="1" dirty="0">
                <a:solidFill>
                  <a:schemeClr val="bg1"/>
                </a:solidFill>
              </a:rPr>
              <a:t>-system </a:t>
            </a:r>
            <a:r>
              <a:rPr lang="en-IN" sz="2600" b="1" dirty="0" err="1">
                <a:solidFill>
                  <a:schemeClr val="bg1"/>
                </a:solidFill>
              </a:rPr>
              <a:t>etcdctl</a:t>
            </a:r>
            <a:r>
              <a:rPr lang="en-IN" sz="2600" b="1" dirty="0">
                <a:solidFill>
                  <a:schemeClr val="bg1"/>
                </a:solidFill>
              </a:rPr>
              <a:t> get / --prefix -keys-only</a:t>
            </a:r>
          </a:p>
        </p:txBody>
      </p:sp>
    </p:spTree>
    <p:extLst>
      <p:ext uri="{BB962C8B-B14F-4D97-AF65-F5344CB8AC3E}">
        <p14:creationId xmlns:p14="http://schemas.microsoft.com/office/powerpoint/2010/main" val="3188502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Controller Manager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Watches the desired state and match the current state</a:t>
            </a:r>
          </a:p>
          <a:p>
            <a:r>
              <a:rPr lang="en-US" sz="2600" b="1" dirty="0">
                <a:solidFill>
                  <a:schemeClr val="bg1"/>
                </a:solidFill>
              </a:rPr>
              <a:t>- Logically each controller is a separate process</a:t>
            </a:r>
          </a:p>
          <a:p>
            <a:r>
              <a:rPr lang="en-US" sz="2600" b="1" dirty="0">
                <a:solidFill>
                  <a:schemeClr val="bg1"/>
                </a:solidFill>
              </a:rPr>
              <a:t>	Compiled into a single binary </a:t>
            </a:r>
          </a:p>
          <a:p>
            <a:r>
              <a:rPr lang="en-US" sz="2600" b="1" dirty="0">
                <a:solidFill>
                  <a:schemeClr val="bg1"/>
                </a:solidFill>
              </a:rPr>
              <a:t>	Run in a single process.</a:t>
            </a:r>
          </a:p>
          <a:p>
            <a:r>
              <a:rPr lang="en-US" sz="2600" b="1" dirty="0">
                <a:solidFill>
                  <a:schemeClr val="bg1"/>
                </a:solidFill>
              </a:rPr>
              <a:t>- It is a daemon which </a:t>
            </a:r>
          </a:p>
          <a:p>
            <a:pPr lvl="1"/>
            <a:r>
              <a:rPr lang="en-US" sz="2600" b="1" dirty="0">
                <a:solidFill>
                  <a:schemeClr val="bg1"/>
                </a:solidFill>
              </a:rPr>
              <a:t>	regulates Kubernetes cluster.</a:t>
            </a:r>
          </a:p>
          <a:p>
            <a:r>
              <a:rPr lang="en-US" sz="2600" b="1" dirty="0">
                <a:solidFill>
                  <a:schemeClr val="bg1"/>
                </a:solidFill>
              </a:rPr>
              <a:t>- Controller also manages lifecycle functions </a:t>
            </a:r>
          </a:p>
          <a:p>
            <a:r>
              <a:rPr lang="en-US" sz="2600" b="1" dirty="0">
                <a:solidFill>
                  <a:schemeClr val="bg1"/>
                </a:solidFill>
              </a:rPr>
              <a:t>	- namespace creation and lifecycle, </a:t>
            </a:r>
          </a:p>
          <a:p>
            <a:r>
              <a:rPr lang="en-US" sz="2600" b="1" dirty="0">
                <a:solidFill>
                  <a:schemeClr val="bg1"/>
                </a:solidFill>
              </a:rPr>
              <a:t>	- event garbage collection, </a:t>
            </a:r>
          </a:p>
          <a:p>
            <a:r>
              <a:rPr lang="en-US" sz="2600" b="1" dirty="0">
                <a:solidFill>
                  <a:schemeClr val="bg1"/>
                </a:solidFill>
              </a:rPr>
              <a:t>	- terminated-pod garbage collection, </a:t>
            </a:r>
          </a:p>
          <a:p>
            <a:r>
              <a:rPr lang="en-US" sz="2600" b="1" dirty="0">
                <a:solidFill>
                  <a:schemeClr val="bg1"/>
                </a:solidFill>
              </a:rPr>
              <a:t>	- cascading-deletion garbage collection, </a:t>
            </a:r>
          </a:p>
          <a:p>
            <a:r>
              <a:rPr lang="en-US" sz="2600" b="1" dirty="0">
                <a:solidFill>
                  <a:schemeClr val="bg1"/>
                </a:solidFill>
              </a:rPr>
              <a:t>	- node garbage collection, etc.</a:t>
            </a:r>
          </a:p>
        </p:txBody>
      </p:sp>
    </p:spTree>
    <p:extLst>
      <p:ext uri="{BB962C8B-B14F-4D97-AF65-F5344CB8AC3E}">
        <p14:creationId xmlns:p14="http://schemas.microsoft.com/office/powerpoint/2010/main" val="2765527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Controller Manager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18580" y="1603167"/>
            <a:ext cx="11273420" cy="3895595"/>
          </a:xfrm>
          <a:prstGeom prst="rect">
            <a:avLst/>
          </a:prstGeom>
        </p:spPr>
        <p:txBody>
          <a:bodyPr wrap="square">
            <a:noAutofit/>
          </a:bodyPr>
          <a:lstStyle/>
          <a:p>
            <a:r>
              <a:rPr lang="en-US" sz="2600" b="1" dirty="0">
                <a:solidFill>
                  <a:schemeClr val="bg1"/>
                </a:solidFill>
              </a:rPr>
              <a:t>The key controllers are </a:t>
            </a:r>
          </a:p>
          <a:p>
            <a:r>
              <a:rPr lang="en-US" sz="2600" b="1" dirty="0">
                <a:solidFill>
                  <a:schemeClr val="bg1"/>
                </a:solidFill>
              </a:rPr>
              <a:t>	- Node Controller</a:t>
            </a:r>
          </a:p>
          <a:p>
            <a:r>
              <a:rPr lang="en-US" sz="2600" b="1" dirty="0">
                <a:solidFill>
                  <a:schemeClr val="bg1"/>
                </a:solidFill>
              </a:rPr>
              <a:t>		- Responsible for noticing and responding when nodes go down.</a:t>
            </a:r>
          </a:p>
          <a:p>
            <a:r>
              <a:rPr lang="en-US" sz="2600" b="1" dirty="0">
                <a:solidFill>
                  <a:schemeClr val="bg1"/>
                </a:solidFill>
              </a:rPr>
              <a:t>	- Replication Controller</a:t>
            </a:r>
          </a:p>
          <a:p>
            <a:r>
              <a:rPr lang="en-US" sz="2600" b="1" dirty="0">
                <a:solidFill>
                  <a:schemeClr val="bg1"/>
                </a:solidFill>
              </a:rPr>
              <a:t>		- Responsible for maintaining the correct number of pods for every replication controller object in the system.</a:t>
            </a:r>
          </a:p>
          <a:p>
            <a:r>
              <a:rPr lang="en-US" sz="2600" b="1" dirty="0">
                <a:solidFill>
                  <a:schemeClr val="bg1"/>
                </a:solidFill>
              </a:rPr>
              <a:t>	- Endpoint Controller</a:t>
            </a:r>
          </a:p>
          <a:p>
            <a:r>
              <a:rPr lang="en-US" sz="2600" b="1" dirty="0">
                <a:solidFill>
                  <a:schemeClr val="bg1"/>
                </a:solidFill>
              </a:rPr>
              <a:t>		- Populates the Endpoints object (that is, joins Services &amp; Pods)</a:t>
            </a:r>
          </a:p>
          <a:p>
            <a:r>
              <a:rPr lang="en-US" sz="2600" b="1" dirty="0">
                <a:solidFill>
                  <a:schemeClr val="bg1"/>
                </a:solidFill>
              </a:rPr>
              <a:t>	- and Service Account and Token Controller. </a:t>
            </a:r>
          </a:p>
          <a:p>
            <a:r>
              <a:rPr lang="en-US" sz="2600" b="1" dirty="0">
                <a:solidFill>
                  <a:schemeClr val="bg1"/>
                </a:solidFill>
              </a:rPr>
              <a:t>		- Create default accounts and API access tokens for new namespaces.</a:t>
            </a:r>
            <a:endParaRPr lang="en-IN" sz="2600" b="1" dirty="0">
              <a:solidFill>
                <a:schemeClr val="bg1"/>
              </a:solidFill>
            </a:endParaRPr>
          </a:p>
        </p:txBody>
      </p:sp>
    </p:spTree>
    <p:extLst>
      <p:ext uri="{BB962C8B-B14F-4D97-AF65-F5344CB8AC3E}">
        <p14:creationId xmlns:p14="http://schemas.microsoft.com/office/powerpoint/2010/main" val="3863392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Scheduler</a:t>
            </a:r>
          </a:p>
        </p:txBody>
      </p:sp>
      <p:sp>
        <p:nvSpPr>
          <p:cNvPr id="6" name="Rectangle 5">
            <a:extLst>
              <a:ext uri="{FF2B5EF4-FFF2-40B4-BE49-F238E27FC236}">
                <a16:creationId xmlns:a16="http://schemas.microsoft.com/office/drawing/2014/main" id="{1AFE4F34-8260-4EB6-8248-06315F2B803F}"/>
              </a:ext>
            </a:extLst>
          </p:cNvPr>
          <p:cNvSpPr/>
          <p:nvPr/>
        </p:nvSpPr>
        <p:spPr>
          <a:xfrm>
            <a:off x="918580" y="1603167"/>
            <a:ext cx="11273420" cy="3895595"/>
          </a:xfrm>
          <a:prstGeom prst="rect">
            <a:avLst/>
          </a:prstGeom>
        </p:spPr>
        <p:txBody>
          <a:bodyPr wrap="square">
            <a:noAutofit/>
          </a:bodyPr>
          <a:lstStyle/>
          <a:p>
            <a:r>
              <a:rPr lang="en-US" sz="2600" b="1" dirty="0">
                <a:solidFill>
                  <a:schemeClr val="bg1"/>
                </a:solidFill>
              </a:rPr>
              <a:t>Watches newly created pods and allocates a node.</a:t>
            </a:r>
          </a:p>
          <a:p>
            <a:r>
              <a:rPr lang="en-US" sz="2600" b="1" dirty="0">
                <a:solidFill>
                  <a:schemeClr val="bg1"/>
                </a:solidFill>
              </a:rPr>
              <a:t>Schedules the tasks to slave nodes</a:t>
            </a:r>
          </a:p>
          <a:p>
            <a:r>
              <a:rPr lang="en-IN" sz="2600" b="1" dirty="0">
                <a:solidFill>
                  <a:schemeClr val="bg1"/>
                </a:solidFill>
              </a:rPr>
              <a:t>Stores resource usage information about each node</a:t>
            </a:r>
          </a:p>
          <a:p>
            <a:r>
              <a:rPr lang="en-US" sz="2600" b="1" dirty="0">
                <a:solidFill>
                  <a:schemeClr val="bg1"/>
                </a:solidFill>
              </a:rPr>
              <a:t>Considers</a:t>
            </a:r>
          </a:p>
          <a:p>
            <a:r>
              <a:rPr lang="en-US" sz="2600" b="1" dirty="0">
                <a:solidFill>
                  <a:schemeClr val="bg1"/>
                </a:solidFill>
              </a:rPr>
              <a:t>	quality of the service requirements, </a:t>
            </a:r>
          </a:p>
          <a:p>
            <a:r>
              <a:rPr lang="en-US" sz="2600" b="1" dirty="0">
                <a:solidFill>
                  <a:schemeClr val="bg1"/>
                </a:solidFill>
              </a:rPr>
              <a:t>	data locality, </a:t>
            </a:r>
          </a:p>
          <a:p>
            <a:r>
              <a:rPr lang="en-US" sz="2600" b="1" dirty="0">
                <a:solidFill>
                  <a:schemeClr val="bg1"/>
                </a:solidFill>
              </a:rPr>
              <a:t>	affinity, </a:t>
            </a:r>
          </a:p>
          <a:p>
            <a:r>
              <a:rPr lang="en-US" sz="2600" b="1" dirty="0">
                <a:solidFill>
                  <a:schemeClr val="bg1"/>
                </a:solidFill>
              </a:rPr>
              <a:t>	anti-affinity, etc.</a:t>
            </a:r>
            <a:endParaRPr lang="en-IN" sz="2600" b="1" dirty="0">
              <a:solidFill>
                <a:schemeClr val="bg1"/>
              </a:solidFill>
            </a:endParaRPr>
          </a:p>
        </p:txBody>
      </p:sp>
    </p:spTree>
    <p:extLst>
      <p:ext uri="{BB962C8B-B14F-4D97-AF65-F5344CB8AC3E}">
        <p14:creationId xmlns:p14="http://schemas.microsoft.com/office/powerpoint/2010/main" val="2512009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Worker Node</a:t>
            </a:r>
          </a:p>
        </p:txBody>
      </p:sp>
      <p:sp>
        <p:nvSpPr>
          <p:cNvPr id="6" name="Rectangle 5">
            <a:extLst>
              <a:ext uri="{FF2B5EF4-FFF2-40B4-BE49-F238E27FC236}">
                <a16:creationId xmlns:a16="http://schemas.microsoft.com/office/drawing/2014/main" id="{1AFE4F34-8260-4EB6-8248-06315F2B803F}"/>
              </a:ext>
            </a:extLst>
          </p:cNvPr>
          <p:cNvSpPr/>
          <p:nvPr/>
        </p:nvSpPr>
        <p:spPr>
          <a:xfrm>
            <a:off x="918580" y="1603167"/>
            <a:ext cx="11273420" cy="3895595"/>
          </a:xfrm>
          <a:prstGeom prst="rect">
            <a:avLst/>
          </a:prstGeom>
        </p:spPr>
        <p:txBody>
          <a:bodyPr wrap="square">
            <a:noAutofit/>
          </a:bodyPr>
          <a:lstStyle/>
          <a:p>
            <a:r>
              <a:rPr lang="en-US" sz="2600" b="1" dirty="0">
                <a:solidFill>
                  <a:schemeClr val="bg1"/>
                </a:solidFill>
              </a:rPr>
              <a:t>- Can be VM or machine.</a:t>
            </a:r>
          </a:p>
          <a:p>
            <a:r>
              <a:rPr lang="en-US" sz="2600" b="1" dirty="0">
                <a:solidFill>
                  <a:schemeClr val="bg1"/>
                </a:solidFill>
              </a:rPr>
              <a:t>	- Has container runtime </a:t>
            </a:r>
          </a:p>
          <a:p>
            <a:r>
              <a:rPr lang="en-US" sz="2600" b="1" dirty="0">
                <a:solidFill>
                  <a:schemeClr val="bg1"/>
                </a:solidFill>
              </a:rPr>
              <a:t>	- Has </a:t>
            </a:r>
            <a:r>
              <a:rPr lang="en-US" sz="2600" b="1" dirty="0" err="1">
                <a:solidFill>
                  <a:schemeClr val="bg1"/>
                </a:solidFill>
              </a:rPr>
              <a:t>kubelet</a:t>
            </a:r>
            <a:r>
              <a:rPr lang="en-US" sz="2600" b="1" dirty="0">
                <a:solidFill>
                  <a:schemeClr val="bg1"/>
                </a:solidFill>
              </a:rPr>
              <a:t>, </a:t>
            </a:r>
            <a:r>
              <a:rPr lang="en-US" sz="2600" b="1" dirty="0" err="1">
                <a:solidFill>
                  <a:schemeClr val="bg1"/>
                </a:solidFill>
              </a:rPr>
              <a:t>kube</a:t>
            </a:r>
            <a:r>
              <a:rPr lang="en-US" sz="2600" b="1" dirty="0">
                <a:solidFill>
                  <a:schemeClr val="bg1"/>
                </a:solidFill>
              </a:rPr>
              <a:t>-proxy and pod(s)</a:t>
            </a:r>
          </a:p>
          <a:p>
            <a:endParaRPr lang="en-US" sz="2600" b="1" dirty="0">
              <a:solidFill>
                <a:schemeClr val="bg1"/>
              </a:solidFill>
            </a:endParaRPr>
          </a:p>
          <a:p>
            <a:r>
              <a:rPr lang="en-IN" sz="2600" b="1" dirty="0" err="1">
                <a:solidFill>
                  <a:schemeClr val="bg1"/>
                </a:solidFill>
              </a:rPr>
              <a:t>kubectl</a:t>
            </a:r>
            <a:r>
              <a:rPr lang="en-IN" sz="2600" b="1" dirty="0">
                <a:solidFill>
                  <a:schemeClr val="bg1"/>
                </a:solidFill>
              </a:rPr>
              <a:t> get nodes</a:t>
            </a:r>
          </a:p>
          <a:p>
            <a:r>
              <a:rPr lang="en-IN" sz="2600" b="1" dirty="0" err="1">
                <a:solidFill>
                  <a:schemeClr val="bg1"/>
                </a:solidFill>
              </a:rPr>
              <a:t>kubectl</a:t>
            </a:r>
            <a:r>
              <a:rPr lang="en-IN" sz="2600" b="1" dirty="0">
                <a:solidFill>
                  <a:schemeClr val="bg1"/>
                </a:solidFill>
              </a:rPr>
              <a:t> describe node &lt;&lt;node name&gt;&gt;</a:t>
            </a:r>
          </a:p>
        </p:txBody>
      </p:sp>
    </p:spTree>
    <p:extLst>
      <p:ext uri="{BB962C8B-B14F-4D97-AF65-F5344CB8AC3E}">
        <p14:creationId xmlns:p14="http://schemas.microsoft.com/office/powerpoint/2010/main" val="1350253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Master to Node Communication</a:t>
            </a:r>
          </a:p>
        </p:txBody>
      </p:sp>
      <p:sp>
        <p:nvSpPr>
          <p:cNvPr id="6" name="Rectangle 5">
            <a:extLst>
              <a:ext uri="{FF2B5EF4-FFF2-40B4-BE49-F238E27FC236}">
                <a16:creationId xmlns:a16="http://schemas.microsoft.com/office/drawing/2014/main" id="{1AFE4F34-8260-4EB6-8248-06315F2B803F}"/>
              </a:ext>
            </a:extLst>
          </p:cNvPr>
          <p:cNvSpPr/>
          <p:nvPr/>
        </p:nvSpPr>
        <p:spPr>
          <a:xfrm>
            <a:off x="918580" y="1603167"/>
            <a:ext cx="11273420" cy="3895595"/>
          </a:xfrm>
          <a:prstGeom prst="rect">
            <a:avLst/>
          </a:prstGeom>
        </p:spPr>
        <p:txBody>
          <a:bodyPr wrap="square">
            <a:noAutofit/>
          </a:bodyPr>
          <a:lstStyle/>
          <a:p>
            <a:r>
              <a:rPr lang="en-US" sz="2600" b="1" dirty="0">
                <a:solidFill>
                  <a:schemeClr val="bg1"/>
                </a:solidFill>
              </a:rPr>
              <a:t>Cluster to Master</a:t>
            </a:r>
          </a:p>
          <a:p>
            <a:r>
              <a:rPr lang="en-US" sz="2600" b="1" dirty="0">
                <a:solidFill>
                  <a:schemeClr val="bg1"/>
                </a:solidFill>
              </a:rPr>
              <a:t>	All communication to the master on secure HTTPS port (443) </a:t>
            </a:r>
          </a:p>
          <a:p>
            <a:r>
              <a:rPr lang="en-US" sz="2600" b="1" dirty="0">
                <a:solidFill>
                  <a:schemeClr val="bg1"/>
                </a:solidFill>
              </a:rPr>
              <a:t>	</a:t>
            </a:r>
          </a:p>
          <a:p>
            <a:r>
              <a:rPr lang="en-US" sz="2600" b="1" dirty="0">
                <a:solidFill>
                  <a:schemeClr val="bg1"/>
                </a:solidFill>
              </a:rPr>
              <a:t>Master to Cluster communication happens between</a:t>
            </a:r>
          </a:p>
          <a:p>
            <a:r>
              <a:rPr lang="en-US" sz="2600" b="1" dirty="0">
                <a:solidFill>
                  <a:schemeClr val="bg1"/>
                </a:solidFill>
              </a:rPr>
              <a:t>	- Master (</a:t>
            </a:r>
            <a:r>
              <a:rPr lang="en-US" sz="2600" b="1" dirty="0" err="1">
                <a:solidFill>
                  <a:schemeClr val="bg1"/>
                </a:solidFill>
              </a:rPr>
              <a:t>api</a:t>
            </a:r>
            <a:r>
              <a:rPr lang="en-US" sz="2600" b="1" dirty="0">
                <a:solidFill>
                  <a:schemeClr val="bg1"/>
                </a:solidFill>
              </a:rPr>
              <a:t>-server) to </a:t>
            </a:r>
            <a:r>
              <a:rPr lang="en-US" sz="2600" b="1" dirty="0" err="1">
                <a:solidFill>
                  <a:schemeClr val="bg1"/>
                </a:solidFill>
              </a:rPr>
              <a:t>kubelet</a:t>
            </a:r>
            <a:endParaRPr lang="en-US" sz="2600" b="1" dirty="0">
              <a:solidFill>
                <a:schemeClr val="bg1"/>
              </a:solidFill>
            </a:endParaRPr>
          </a:p>
          <a:p>
            <a:r>
              <a:rPr lang="en-US" sz="2600" b="1" dirty="0">
                <a:solidFill>
                  <a:schemeClr val="bg1"/>
                </a:solidFill>
              </a:rPr>
              <a:t>	- Master (</a:t>
            </a:r>
            <a:r>
              <a:rPr lang="en-US" sz="2600" b="1" dirty="0" err="1">
                <a:solidFill>
                  <a:schemeClr val="bg1"/>
                </a:solidFill>
              </a:rPr>
              <a:t>api</a:t>
            </a:r>
            <a:r>
              <a:rPr lang="en-US" sz="2600" b="1" dirty="0">
                <a:solidFill>
                  <a:schemeClr val="bg1"/>
                </a:solidFill>
              </a:rPr>
              <a:t>-server) to node/pod/service through </a:t>
            </a:r>
            <a:r>
              <a:rPr lang="en-US" sz="2600" b="1" dirty="0" err="1">
                <a:solidFill>
                  <a:schemeClr val="bg1"/>
                </a:solidFill>
              </a:rPr>
              <a:t>Kube</a:t>
            </a:r>
            <a:r>
              <a:rPr lang="en-US" sz="2600" b="1" dirty="0">
                <a:solidFill>
                  <a:schemeClr val="bg1"/>
                </a:solidFill>
              </a:rPr>
              <a:t>-proxy.</a:t>
            </a:r>
          </a:p>
          <a:p>
            <a:endParaRPr lang="en-US" sz="2600" b="1" dirty="0">
              <a:solidFill>
                <a:schemeClr val="bg1"/>
              </a:solidFill>
            </a:endParaRPr>
          </a:p>
          <a:p>
            <a:r>
              <a:rPr lang="en-US" sz="2600" b="1" dirty="0">
                <a:solidFill>
                  <a:schemeClr val="bg1"/>
                </a:solidFill>
              </a:rPr>
              <a:t>Master connects to </a:t>
            </a:r>
            <a:r>
              <a:rPr lang="en-US" sz="2600" b="1" dirty="0" err="1">
                <a:solidFill>
                  <a:schemeClr val="bg1"/>
                </a:solidFill>
              </a:rPr>
              <a:t>kubelet</a:t>
            </a:r>
            <a:r>
              <a:rPr lang="en-US" sz="2600" b="1" dirty="0">
                <a:solidFill>
                  <a:schemeClr val="bg1"/>
                </a:solidFill>
              </a:rPr>
              <a:t> for	</a:t>
            </a:r>
          </a:p>
          <a:p>
            <a:r>
              <a:rPr lang="en-US" sz="2600" b="1" dirty="0">
                <a:solidFill>
                  <a:schemeClr val="bg1"/>
                </a:solidFill>
              </a:rPr>
              <a:t>	 - Master attaching (through </a:t>
            </a:r>
            <a:r>
              <a:rPr lang="en-US" sz="2600" b="1" dirty="0" err="1">
                <a:solidFill>
                  <a:schemeClr val="bg1"/>
                </a:solidFill>
              </a:rPr>
              <a:t>kubectl</a:t>
            </a:r>
            <a:r>
              <a:rPr lang="en-US" sz="2600" b="1" dirty="0">
                <a:solidFill>
                  <a:schemeClr val="bg1"/>
                </a:solidFill>
              </a:rPr>
              <a:t>) to running pods</a:t>
            </a:r>
          </a:p>
          <a:p>
            <a:r>
              <a:rPr lang="en-US" sz="2600" b="1" dirty="0">
                <a:solidFill>
                  <a:schemeClr val="bg1"/>
                </a:solidFill>
              </a:rPr>
              <a:t>	- Fetching logs from pods</a:t>
            </a:r>
          </a:p>
          <a:p>
            <a:r>
              <a:rPr lang="en-US" sz="2600" b="1" dirty="0">
                <a:solidFill>
                  <a:schemeClr val="bg1"/>
                </a:solidFill>
              </a:rPr>
              <a:t>	- Providing the </a:t>
            </a:r>
            <a:r>
              <a:rPr lang="en-US" sz="2600" b="1" dirty="0" err="1">
                <a:solidFill>
                  <a:schemeClr val="bg1"/>
                </a:solidFill>
              </a:rPr>
              <a:t>kubelet’s</a:t>
            </a:r>
            <a:r>
              <a:rPr lang="en-US" sz="2600" b="1" dirty="0">
                <a:solidFill>
                  <a:schemeClr val="bg1"/>
                </a:solidFill>
              </a:rPr>
              <a:t> port-forwarding functionality</a:t>
            </a:r>
          </a:p>
          <a:p>
            <a:r>
              <a:rPr lang="en-US" sz="2600" b="1" dirty="0">
                <a:solidFill>
                  <a:schemeClr val="bg1"/>
                </a:solidFill>
              </a:rPr>
              <a:t>	</a:t>
            </a:r>
          </a:p>
          <a:p>
            <a:endParaRPr lang="en-IN" sz="2600" b="1" dirty="0">
              <a:solidFill>
                <a:schemeClr val="bg1"/>
              </a:solidFill>
            </a:endParaRPr>
          </a:p>
        </p:txBody>
      </p:sp>
    </p:spTree>
    <p:extLst>
      <p:ext uri="{BB962C8B-B14F-4D97-AF65-F5344CB8AC3E}">
        <p14:creationId xmlns:p14="http://schemas.microsoft.com/office/powerpoint/2010/main" val="3753520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Master to Node Communication</a:t>
            </a:r>
          </a:p>
        </p:txBody>
      </p:sp>
      <p:sp>
        <p:nvSpPr>
          <p:cNvPr id="6" name="Rectangle 5">
            <a:extLst>
              <a:ext uri="{FF2B5EF4-FFF2-40B4-BE49-F238E27FC236}">
                <a16:creationId xmlns:a16="http://schemas.microsoft.com/office/drawing/2014/main" id="{1AFE4F34-8260-4EB6-8248-06315F2B803F}"/>
              </a:ext>
            </a:extLst>
          </p:cNvPr>
          <p:cNvSpPr/>
          <p:nvPr/>
        </p:nvSpPr>
        <p:spPr>
          <a:xfrm>
            <a:off x="918580" y="1615199"/>
            <a:ext cx="11273420" cy="3895595"/>
          </a:xfrm>
          <a:prstGeom prst="rect">
            <a:avLst/>
          </a:prstGeom>
        </p:spPr>
        <p:txBody>
          <a:bodyPr wrap="square">
            <a:noAutofit/>
          </a:bodyPr>
          <a:lstStyle/>
          <a:p>
            <a:r>
              <a:rPr lang="en-US" sz="2600" b="1" dirty="0">
                <a:solidFill>
                  <a:schemeClr val="bg1"/>
                </a:solidFill>
              </a:rPr>
              <a:t>Master (</a:t>
            </a:r>
            <a:r>
              <a:rPr lang="en-US" sz="2600" b="1" dirty="0" err="1">
                <a:solidFill>
                  <a:schemeClr val="bg1"/>
                </a:solidFill>
              </a:rPr>
              <a:t>api</a:t>
            </a:r>
            <a:r>
              <a:rPr lang="en-US" sz="2600" b="1" dirty="0">
                <a:solidFill>
                  <a:schemeClr val="bg1"/>
                </a:solidFill>
              </a:rPr>
              <a:t>-server) connect to node/pod/service through </a:t>
            </a:r>
            <a:r>
              <a:rPr lang="en-US" sz="2600" b="1" dirty="0" err="1">
                <a:solidFill>
                  <a:schemeClr val="bg1"/>
                </a:solidFill>
              </a:rPr>
              <a:t>Kube</a:t>
            </a:r>
            <a:r>
              <a:rPr lang="en-US" sz="2600" b="1" dirty="0">
                <a:solidFill>
                  <a:schemeClr val="bg1"/>
                </a:solidFill>
              </a:rPr>
              <a:t>-proxy.</a:t>
            </a:r>
          </a:p>
          <a:p>
            <a:r>
              <a:rPr lang="en-US" sz="2600" b="1" dirty="0">
                <a:solidFill>
                  <a:schemeClr val="bg1"/>
                </a:solidFill>
              </a:rPr>
              <a:t>	- Default to plain HTTP connections</a:t>
            </a:r>
          </a:p>
          <a:p>
            <a:r>
              <a:rPr lang="en-US" sz="2600" b="1" dirty="0">
                <a:solidFill>
                  <a:schemeClr val="bg1"/>
                </a:solidFill>
              </a:rPr>
              <a:t>	- Neither authenticated nor encrypted. </a:t>
            </a:r>
          </a:p>
          <a:p>
            <a:r>
              <a:rPr lang="en-IN" sz="2600" b="1" dirty="0">
                <a:solidFill>
                  <a:schemeClr val="bg1"/>
                </a:solidFill>
              </a:rPr>
              <a:t>	- </a:t>
            </a:r>
            <a:r>
              <a:rPr lang="en-US" sz="2600" b="1" dirty="0">
                <a:solidFill>
                  <a:schemeClr val="bg1"/>
                </a:solidFill>
              </a:rPr>
              <a:t>Can be moved to https and secured.</a:t>
            </a:r>
            <a:endParaRPr lang="en-IN" sz="2600" b="1" dirty="0">
              <a:solidFill>
                <a:schemeClr val="bg1"/>
              </a:solidFill>
            </a:endParaRPr>
          </a:p>
        </p:txBody>
      </p:sp>
    </p:spTree>
    <p:extLst>
      <p:ext uri="{BB962C8B-B14F-4D97-AF65-F5344CB8AC3E}">
        <p14:creationId xmlns:p14="http://schemas.microsoft.com/office/powerpoint/2010/main" val="308495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19D2-7118-4E5A-B995-5E70B9E535FB}"/>
              </a:ext>
            </a:extLst>
          </p:cNvPr>
          <p:cNvSpPr>
            <a:spLocks noGrp="1"/>
          </p:cNvSpPr>
          <p:nvPr>
            <p:ph type="title"/>
          </p:nvPr>
        </p:nvSpPr>
        <p:spPr/>
        <p:txBody>
          <a:bodyPr/>
          <a:lstStyle/>
          <a:p>
            <a:r>
              <a:rPr lang="en-US" b="1" dirty="0">
                <a:solidFill>
                  <a:schemeClr val="bg1"/>
                </a:solidFill>
                <a:latin typeface="+mn-lt"/>
              </a:rPr>
              <a:t>Kubernetes overview</a:t>
            </a:r>
            <a:endParaRPr lang="en-IN" dirty="0">
              <a:latin typeface="+mn-lt"/>
            </a:endParaRPr>
          </a:p>
        </p:txBody>
      </p:sp>
      <p:sp>
        <p:nvSpPr>
          <p:cNvPr id="3" name="TextBox 2">
            <a:extLst>
              <a:ext uri="{FF2B5EF4-FFF2-40B4-BE49-F238E27FC236}">
                <a16:creationId xmlns:a16="http://schemas.microsoft.com/office/drawing/2014/main" id="{6BD04409-2FF4-463F-AC26-E471B211A23D}"/>
              </a:ext>
            </a:extLst>
          </p:cNvPr>
          <p:cNvSpPr txBox="1"/>
          <p:nvPr/>
        </p:nvSpPr>
        <p:spPr>
          <a:xfrm>
            <a:off x="1960206" y="3147462"/>
            <a:ext cx="6510829" cy="1555024"/>
          </a:xfrm>
          <a:prstGeom prst="rect">
            <a:avLst/>
          </a:prstGeom>
          <a:noFill/>
        </p:spPr>
        <p:txBody>
          <a:bodyPr wrap="square" rtlCol="0">
            <a:spAutoFit/>
          </a:bodyPr>
          <a:lstStyle/>
          <a:p>
            <a:endParaRPr lang="en-US" sz="2400" b="1" dirty="0">
              <a:solidFill>
                <a:schemeClr val="bg1"/>
              </a:solidFill>
            </a:endParaRPr>
          </a:p>
          <a:p>
            <a:endParaRPr lang="en-US" sz="2400" b="1" dirty="0">
              <a:solidFill>
                <a:schemeClr val="bg1"/>
              </a:solidFill>
            </a:endParaRPr>
          </a:p>
          <a:p>
            <a:endParaRPr lang="en-US" sz="2400" b="1" dirty="0">
              <a:solidFill>
                <a:schemeClr val="bg1"/>
              </a:solidFill>
            </a:endParaRPr>
          </a:p>
          <a:p>
            <a:endParaRPr lang="en-IN" sz="2400" b="1" dirty="0">
              <a:solidFill>
                <a:schemeClr val="bg1"/>
              </a:solidFill>
            </a:endParaRPr>
          </a:p>
        </p:txBody>
      </p:sp>
      <p:pic>
        <p:nvPicPr>
          <p:cNvPr id="4" name="Picture 2" descr="https://www.orsymphony.org/globalassets/hero-images/instruments-of-the-orchestra/orchestra-4_pc-leah-nash_1900x6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95663"/>
            <a:ext cx="10775247" cy="524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872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err="1">
                <a:solidFill>
                  <a:schemeClr val="bg1"/>
                </a:solidFill>
                <a:latin typeface="+mn-lt"/>
                <a:ea typeface="+mn-ea"/>
                <a:cs typeface="+mn-cs"/>
              </a:rPr>
              <a:t>Kubelet</a:t>
            </a:r>
            <a:r>
              <a:rPr lang="en-IN" b="1" dirty="0">
                <a:solidFill>
                  <a:schemeClr val="bg1"/>
                </a:solidFill>
                <a:latin typeface="+mn-lt"/>
                <a:ea typeface="+mn-ea"/>
                <a:cs typeface="+mn-cs"/>
              </a:rPr>
              <a:t>	</a:t>
            </a:r>
          </a:p>
        </p:txBody>
      </p:sp>
      <p:sp>
        <p:nvSpPr>
          <p:cNvPr id="6" name="Rectangle 5">
            <a:extLst>
              <a:ext uri="{FF2B5EF4-FFF2-40B4-BE49-F238E27FC236}">
                <a16:creationId xmlns:a16="http://schemas.microsoft.com/office/drawing/2014/main" id="{1AFE4F34-8260-4EB6-8248-06315F2B803F}"/>
              </a:ext>
            </a:extLst>
          </p:cNvPr>
          <p:cNvSpPr/>
          <p:nvPr/>
        </p:nvSpPr>
        <p:spPr>
          <a:xfrm>
            <a:off x="918580" y="1615199"/>
            <a:ext cx="11273420" cy="3895595"/>
          </a:xfrm>
          <a:prstGeom prst="rect">
            <a:avLst/>
          </a:prstGeom>
        </p:spPr>
        <p:txBody>
          <a:bodyPr wrap="square">
            <a:noAutofit/>
          </a:bodyPr>
          <a:lstStyle/>
          <a:p>
            <a:r>
              <a:rPr lang="en-IN" sz="2600" b="1" dirty="0">
                <a:solidFill>
                  <a:schemeClr val="bg1"/>
                </a:solidFill>
              </a:rPr>
              <a:t>Not inside a container</a:t>
            </a:r>
          </a:p>
          <a:p>
            <a:r>
              <a:rPr lang="en-US" sz="2600" b="1" dirty="0">
                <a:solidFill>
                  <a:schemeClr val="bg1"/>
                </a:solidFill>
              </a:rPr>
              <a:t>Service in each node </a:t>
            </a:r>
          </a:p>
          <a:p>
            <a:r>
              <a:rPr lang="en-US" sz="2600" b="1" dirty="0">
                <a:solidFill>
                  <a:schemeClr val="bg1"/>
                </a:solidFill>
              </a:rPr>
              <a:t>	Relay information to and from control plane service.</a:t>
            </a:r>
          </a:p>
          <a:p>
            <a:r>
              <a:rPr lang="en-US" sz="2600" b="1" dirty="0">
                <a:solidFill>
                  <a:schemeClr val="bg1"/>
                </a:solidFill>
              </a:rPr>
              <a:t>Communicates master component </a:t>
            </a:r>
          </a:p>
          <a:p>
            <a:r>
              <a:rPr lang="en-US" sz="2600" b="1" dirty="0">
                <a:solidFill>
                  <a:schemeClr val="bg1"/>
                </a:solidFill>
              </a:rPr>
              <a:t>	- receive commands and work. </a:t>
            </a:r>
          </a:p>
          <a:p>
            <a:r>
              <a:rPr lang="en-US" sz="2600" b="1" dirty="0">
                <a:solidFill>
                  <a:schemeClr val="bg1"/>
                </a:solidFill>
              </a:rPr>
              <a:t>	- assumes responsibility </a:t>
            </a:r>
          </a:p>
          <a:p>
            <a:r>
              <a:rPr lang="en-US" sz="2600" b="1" dirty="0">
                <a:solidFill>
                  <a:schemeClr val="bg1"/>
                </a:solidFill>
              </a:rPr>
              <a:t>	- manages network rules, port forwarding, etc.</a:t>
            </a:r>
            <a:endParaRPr lang="en-IN" sz="2600" b="1" dirty="0">
              <a:solidFill>
                <a:schemeClr val="bg1"/>
              </a:solidFill>
            </a:endParaRPr>
          </a:p>
        </p:txBody>
      </p:sp>
    </p:spTree>
    <p:extLst>
      <p:ext uri="{BB962C8B-B14F-4D97-AF65-F5344CB8AC3E}">
        <p14:creationId xmlns:p14="http://schemas.microsoft.com/office/powerpoint/2010/main" val="3526553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Kubernetes Proxy Service	</a:t>
            </a:r>
          </a:p>
        </p:txBody>
      </p:sp>
      <p:sp>
        <p:nvSpPr>
          <p:cNvPr id="6" name="Rectangle 5">
            <a:extLst>
              <a:ext uri="{FF2B5EF4-FFF2-40B4-BE49-F238E27FC236}">
                <a16:creationId xmlns:a16="http://schemas.microsoft.com/office/drawing/2014/main" id="{1AFE4F34-8260-4EB6-8248-06315F2B803F}"/>
              </a:ext>
            </a:extLst>
          </p:cNvPr>
          <p:cNvSpPr/>
          <p:nvPr/>
        </p:nvSpPr>
        <p:spPr>
          <a:xfrm>
            <a:off x="918580" y="1615199"/>
            <a:ext cx="11273420" cy="3895595"/>
          </a:xfrm>
          <a:prstGeom prst="rect">
            <a:avLst/>
          </a:prstGeom>
        </p:spPr>
        <p:txBody>
          <a:bodyPr wrap="square">
            <a:noAutofit/>
          </a:bodyPr>
          <a:lstStyle/>
          <a:p>
            <a:r>
              <a:rPr lang="en-IN" sz="2600" b="1" dirty="0">
                <a:solidFill>
                  <a:schemeClr val="bg1"/>
                </a:solidFill>
              </a:rPr>
              <a:t>Started as a proxy but </a:t>
            </a:r>
            <a:r>
              <a:rPr lang="en-US" sz="2600" b="1" dirty="0">
                <a:solidFill>
                  <a:schemeClr val="bg1"/>
                </a:solidFill>
              </a:rPr>
              <a:t>Proxy++ now.</a:t>
            </a:r>
            <a:endParaRPr lang="en-IN" sz="2600" b="1" dirty="0">
              <a:solidFill>
                <a:schemeClr val="bg1"/>
              </a:solidFill>
            </a:endParaRPr>
          </a:p>
          <a:p>
            <a:r>
              <a:rPr lang="en-US" sz="2600" b="1" dirty="0">
                <a:solidFill>
                  <a:schemeClr val="bg1"/>
                </a:solidFill>
              </a:rPr>
              <a:t>	- Can do primitive load balancing</a:t>
            </a:r>
          </a:p>
          <a:p>
            <a:r>
              <a:rPr lang="en-US" sz="2600" b="1" dirty="0">
                <a:solidFill>
                  <a:schemeClr val="bg1"/>
                </a:solidFill>
              </a:rPr>
              <a:t>	- networking is </a:t>
            </a:r>
          </a:p>
          <a:p>
            <a:r>
              <a:rPr lang="en-US" sz="2600" b="1" dirty="0">
                <a:solidFill>
                  <a:schemeClr val="bg1"/>
                </a:solidFill>
              </a:rPr>
              <a:t>		- predictable </a:t>
            </a:r>
          </a:p>
          <a:p>
            <a:r>
              <a:rPr lang="en-US" sz="2600" b="1" dirty="0">
                <a:solidFill>
                  <a:schemeClr val="bg1"/>
                </a:solidFill>
              </a:rPr>
              <a:t>		- accessible </a:t>
            </a:r>
          </a:p>
          <a:p>
            <a:r>
              <a:rPr lang="en-US" sz="2600" b="1" dirty="0">
                <a:solidFill>
                  <a:schemeClr val="bg1"/>
                </a:solidFill>
              </a:rPr>
              <a:t>		- isolated as well.</a:t>
            </a:r>
          </a:p>
          <a:p>
            <a:r>
              <a:rPr lang="en-US" sz="2600" b="1" dirty="0">
                <a:solidFill>
                  <a:schemeClr val="bg1"/>
                </a:solidFill>
              </a:rPr>
              <a:t>		- manages network for pods, volumes, secrets, health checkup, etc.</a:t>
            </a:r>
          </a:p>
          <a:p>
            <a:r>
              <a:rPr lang="en-US" sz="2600" b="1" dirty="0">
                <a:solidFill>
                  <a:schemeClr val="bg1"/>
                </a:solidFill>
              </a:rPr>
              <a:t>	- check on host sub-netting </a:t>
            </a:r>
          </a:p>
          <a:p>
            <a:r>
              <a:rPr lang="en-US" sz="2600" b="1" dirty="0">
                <a:solidFill>
                  <a:schemeClr val="bg1"/>
                </a:solidFill>
              </a:rPr>
              <a:t>	- Ensure that the services are available.</a:t>
            </a:r>
          </a:p>
          <a:p>
            <a:r>
              <a:rPr lang="en-US" sz="2600" b="1" dirty="0">
                <a:solidFill>
                  <a:schemeClr val="bg1"/>
                </a:solidFill>
              </a:rPr>
              <a:t>	- Sets routes so that POD </a:t>
            </a:r>
            <a:r>
              <a:rPr lang="en-US" sz="2600" b="1" dirty="0" err="1">
                <a:solidFill>
                  <a:schemeClr val="bg1"/>
                </a:solidFill>
              </a:rPr>
              <a:t>ect</a:t>
            </a:r>
            <a:r>
              <a:rPr lang="en-US" sz="2600" b="1" dirty="0">
                <a:solidFill>
                  <a:schemeClr val="bg1"/>
                </a:solidFill>
              </a:rPr>
              <a:t> is reachable.</a:t>
            </a:r>
          </a:p>
          <a:p>
            <a:endParaRPr lang="en-IN" sz="2600" b="1" dirty="0">
              <a:solidFill>
                <a:schemeClr val="bg1"/>
              </a:solidFill>
            </a:endParaRPr>
          </a:p>
        </p:txBody>
      </p:sp>
    </p:spTree>
    <p:extLst>
      <p:ext uri="{BB962C8B-B14F-4D97-AF65-F5344CB8AC3E}">
        <p14:creationId xmlns:p14="http://schemas.microsoft.com/office/powerpoint/2010/main" val="522193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YAML</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 </a:t>
            </a:r>
            <a:r>
              <a:rPr lang="en-US" sz="2600" b="1" dirty="0">
                <a:solidFill>
                  <a:schemeClr val="bg1"/>
                </a:solidFill>
              </a:rPr>
              <a:t>What is YAML?</a:t>
            </a:r>
          </a:p>
          <a:p>
            <a:r>
              <a:rPr lang="en-US" sz="2600" b="1" dirty="0">
                <a:solidFill>
                  <a:schemeClr val="bg1"/>
                </a:solidFill>
              </a:rPr>
              <a:t>	- How to write YAML file</a:t>
            </a:r>
          </a:p>
          <a:p>
            <a:r>
              <a:rPr lang="en-US" sz="2600" b="1" dirty="0">
                <a:solidFill>
                  <a:schemeClr val="bg1"/>
                </a:solidFill>
              </a:rPr>
              <a:t>	</a:t>
            </a:r>
            <a:endParaRPr lang="en-IN" sz="2600" b="1" dirty="0">
              <a:solidFill>
                <a:schemeClr val="bg1"/>
              </a:solidFill>
            </a:endParaRPr>
          </a:p>
        </p:txBody>
      </p:sp>
    </p:spTree>
    <p:extLst>
      <p:ext uri="{BB962C8B-B14F-4D97-AF65-F5344CB8AC3E}">
        <p14:creationId xmlns:p14="http://schemas.microsoft.com/office/powerpoint/2010/main" val="952201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Manifest file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r>
              <a:rPr lang="en-US" sz="2600" b="1" dirty="0">
                <a:solidFill>
                  <a:schemeClr val="bg1"/>
                </a:solidFill>
              </a:rPr>
              <a:t>1. </a:t>
            </a:r>
            <a:r>
              <a:rPr lang="en-US" sz="2600" b="1" dirty="0" err="1">
                <a:solidFill>
                  <a:schemeClr val="bg1"/>
                </a:solidFill>
              </a:rPr>
              <a:t>apiVersion</a:t>
            </a:r>
            <a:r>
              <a:rPr lang="en-US" sz="2600" b="1" dirty="0">
                <a:solidFill>
                  <a:schemeClr val="bg1"/>
                </a:solidFill>
              </a:rPr>
              <a:t>:</a:t>
            </a:r>
          </a:p>
          <a:p>
            <a:r>
              <a:rPr lang="en-US" sz="2600" b="1" dirty="0">
                <a:solidFill>
                  <a:schemeClr val="bg1"/>
                </a:solidFill>
              </a:rPr>
              <a:t> </a:t>
            </a:r>
          </a:p>
          <a:p>
            <a:r>
              <a:rPr lang="en-US" sz="2600" b="1" dirty="0">
                <a:solidFill>
                  <a:schemeClr val="bg1"/>
                </a:solidFill>
              </a:rPr>
              <a:t>	2. kind: </a:t>
            </a:r>
          </a:p>
          <a:p>
            <a:endParaRPr lang="en-US" sz="2600" b="1" dirty="0">
              <a:solidFill>
                <a:schemeClr val="bg1"/>
              </a:solidFill>
            </a:endParaRPr>
          </a:p>
          <a:p>
            <a:r>
              <a:rPr lang="en-US" sz="2600" b="1" dirty="0">
                <a:solidFill>
                  <a:schemeClr val="bg1"/>
                </a:solidFill>
              </a:rPr>
              <a:t>	3. metadata: </a:t>
            </a:r>
          </a:p>
          <a:p>
            <a:endParaRPr lang="en-US" sz="2600" b="1" dirty="0">
              <a:solidFill>
                <a:schemeClr val="bg1"/>
              </a:solidFill>
            </a:endParaRPr>
          </a:p>
          <a:p>
            <a:r>
              <a:rPr lang="en-US" sz="2600" b="1" dirty="0">
                <a:solidFill>
                  <a:schemeClr val="bg1"/>
                </a:solidFill>
              </a:rPr>
              <a:t>	4. spec: 	</a:t>
            </a:r>
            <a:endParaRPr lang="en-IN" sz="2600" b="1" dirty="0">
              <a:solidFill>
                <a:schemeClr val="bg1"/>
              </a:solidFill>
            </a:endParaRPr>
          </a:p>
        </p:txBody>
      </p:sp>
    </p:spTree>
    <p:extLst>
      <p:ext uri="{BB962C8B-B14F-4D97-AF65-F5344CB8AC3E}">
        <p14:creationId xmlns:p14="http://schemas.microsoft.com/office/powerpoint/2010/main" val="1515351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rPr>
              <a:t>apiVersion</a:t>
            </a:r>
            <a:r>
              <a:rPr lang="en-US" b="1" dirty="0">
                <a:solidFill>
                  <a:schemeClr val="bg1"/>
                </a:solidFill>
              </a:rPr>
              <a:t> : </a:t>
            </a:r>
            <a:r>
              <a:rPr lang="en-US" b="1" dirty="0">
                <a:solidFill>
                  <a:schemeClr val="bg1"/>
                </a:solidFill>
                <a:latin typeface="+mn-lt"/>
                <a:ea typeface="+mn-ea"/>
                <a:cs typeface="+mn-cs"/>
              </a:rPr>
              <a:t>Manifest file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p>
        </p:txBody>
      </p:sp>
      <p:graphicFrame>
        <p:nvGraphicFramePr>
          <p:cNvPr id="3" name="Table 2"/>
          <p:cNvGraphicFramePr>
            <a:graphicFrameLocks noGrp="1"/>
          </p:cNvGraphicFramePr>
          <p:nvPr>
            <p:extLst>
              <p:ext uri="{D42A27DB-BD31-4B8C-83A1-F6EECF244321}">
                <p14:modId xmlns:p14="http://schemas.microsoft.com/office/powerpoint/2010/main" val="2690860646"/>
              </p:ext>
            </p:extLst>
          </p:nvPr>
        </p:nvGraphicFramePr>
        <p:xfrm>
          <a:off x="1893455" y="1903956"/>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56170285"/>
                    </a:ext>
                  </a:extLst>
                </a:gridCol>
                <a:gridCol w="4064000">
                  <a:extLst>
                    <a:ext uri="{9D8B030D-6E8A-4147-A177-3AD203B41FA5}">
                      <a16:colId xmlns:a16="http://schemas.microsoft.com/office/drawing/2014/main" val="334159781"/>
                    </a:ext>
                  </a:extLst>
                </a:gridCol>
              </a:tblGrid>
              <a:tr h="370840">
                <a:tc>
                  <a:txBody>
                    <a:bodyPr/>
                    <a:lstStyle/>
                    <a:p>
                      <a:r>
                        <a:rPr lang="en-IN" dirty="0"/>
                        <a:t>kind</a:t>
                      </a:r>
                    </a:p>
                  </a:txBody>
                  <a:tcPr/>
                </a:tc>
                <a:tc>
                  <a:txBody>
                    <a:bodyPr/>
                    <a:lstStyle/>
                    <a:p>
                      <a:r>
                        <a:rPr lang="en-IN" dirty="0"/>
                        <a:t>version</a:t>
                      </a:r>
                    </a:p>
                  </a:txBody>
                  <a:tcPr/>
                </a:tc>
                <a:extLst>
                  <a:ext uri="{0D108BD9-81ED-4DB2-BD59-A6C34878D82A}">
                    <a16:rowId xmlns:a16="http://schemas.microsoft.com/office/drawing/2014/main" val="3836803759"/>
                  </a:ext>
                </a:extLst>
              </a:tr>
              <a:tr h="370840">
                <a:tc>
                  <a:txBody>
                    <a:bodyPr/>
                    <a:lstStyle/>
                    <a:p>
                      <a:r>
                        <a:rPr lang="en-IN" dirty="0"/>
                        <a:t>Pod</a:t>
                      </a:r>
                    </a:p>
                  </a:txBody>
                  <a:tcPr/>
                </a:tc>
                <a:tc>
                  <a:txBody>
                    <a:bodyPr/>
                    <a:lstStyle/>
                    <a:p>
                      <a:r>
                        <a:rPr lang="en-IN" dirty="0"/>
                        <a:t>: v1</a:t>
                      </a:r>
                    </a:p>
                  </a:txBody>
                  <a:tcPr/>
                </a:tc>
                <a:extLst>
                  <a:ext uri="{0D108BD9-81ED-4DB2-BD59-A6C34878D82A}">
                    <a16:rowId xmlns:a16="http://schemas.microsoft.com/office/drawing/2014/main" val="2602366606"/>
                  </a:ext>
                </a:extLst>
              </a:tr>
              <a:tr h="370840">
                <a:tc>
                  <a:txBody>
                    <a:bodyPr/>
                    <a:lstStyle/>
                    <a:p>
                      <a:r>
                        <a:rPr lang="en-IN" dirty="0" err="1"/>
                        <a:t>ReplicationController</a:t>
                      </a:r>
                      <a:endParaRPr lang="en-IN" dirty="0"/>
                    </a:p>
                  </a:txBody>
                  <a:tcPr/>
                </a:tc>
                <a:tc>
                  <a:txBody>
                    <a:bodyPr/>
                    <a:lstStyle/>
                    <a:p>
                      <a:r>
                        <a:rPr lang="en-IN" dirty="0"/>
                        <a:t>: v1</a:t>
                      </a:r>
                    </a:p>
                  </a:txBody>
                  <a:tcPr/>
                </a:tc>
                <a:extLst>
                  <a:ext uri="{0D108BD9-81ED-4DB2-BD59-A6C34878D82A}">
                    <a16:rowId xmlns:a16="http://schemas.microsoft.com/office/drawing/2014/main" val="3865408672"/>
                  </a:ext>
                </a:extLst>
              </a:tr>
              <a:tr h="370840">
                <a:tc>
                  <a:txBody>
                    <a:bodyPr/>
                    <a:lstStyle/>
                    <a:p>
                      <a:r>
                        <a:rPr lang="en-IN" dirty="0"/>
                        <a:t>Service</a:t>
                      </a:r>
                    </a:p>
                  </a:txBody>
                  <a:tcPr/>
                </a:tc>
                <a:tc>
                  <a:txBody>
                    <a:bodyPr/>
                    <a:lstStyle/>
                    <a:p>
                      <a:r>
                        <a:rPr lang="en-IN" dirty="0"/>
                        <a:t>: v1</a:t>
                      </a:r>
                    </a:p>
                  </a:txBody>
                  <a:tcPr/>
                </a:tc>
                <a:extLst>
                  <a:ext uri="{0D108BD9-81ED-4DB2-BD59-A6C34878D82A}">
                    <a16:rowId xmlns:a16="http://schemas.microsoft.com/office/drawing/2014/main" val="3700092907"/>
                  </a:ext>
                </a:extLst>
              </a:tr>
              <a:tr h="370840">
                <a:tc>
                  <a:txBody>
                    <a:bodyPr/>
                    <a:lstStyle/>
                    <a:p>
                      <a:r>
                        <a:rPr lang="en-IN" dirty="0" err="1"/>
                        <a:t>ReplicaSet</a:t>
                      </a:r>
                      <a:endParaRPr lang="en-IN" dirty="0"/>
                    </a:p>
                  </a:txBody>
                  <a:tcPr/>
                </a:tc>
                <a:tc>
                  <a:txBody>
                    <a:bodyPr/>
                    <a:lstStyle/>
                    <a:p>
                      <a:r>
                        <a:rPr lang="en-IN" dirty="0"/>
                        <a:t>: apps/v1</a:t>
                      </a:r>
                    </a:p>
                  </a:txBody>
                  <a:tcPr/>
                </a:tc>
                <a:extLst>
                  <a:ext uri="{0D108BD9-81ED-4DB2-BD59-A6C34878D82A}">
                    <a16:rowId xmlns:a16="http://schemas.microsoft.com/office/drawing/2014/main" val="1698002308"/>
                  </a:ext>
                </a:extLst>
              </a:tr>
              <a:tr h="370840">
                <a:tc>
                  <a:txBody>
                    <a:bodyPr/>
                    <a:lstStyle/>
                    <a:p>
                      <a:r>
                        <a:rPr lang="en-IN" dirty="0"/>
                        <a:t>Deployment</a:t>
                      </a:r>
                    </a:p>
                  </a:txBody>
                  <a:tcPr/>
                </a:tc>
                <a:tc>
                  <a:txBody>
                    <a:bodyPr/>
                    <a:lstStyle/>
                    <a:p>
                      <a:r>
                        <a:rPr lang="en-IN" dirty="0"/>
                        <a:t>: apps/v1</a:t>
                      </a:r>
                    </a:p>
                  </a:txBody>
                  <a:tcPr/>
                </a:tc>
                <a:extLst>
                  <a:ext uri="{0D108BD9-81ED-4DB2-BD59-A6C34878D82A}">
                    <a16:rowId xmlns:a16="http://schemas.microsoft.com/office/drawing/2014/main" val="3340025736"/>
                  </a:ext>
                </a:extLst>
              </a:tr>
              <a:tr h="370840">
                <a:tc>
                  <a:txBody>
                    <a:bodyPr/>
                    <a:lstStyle/>
                    <a:p>
                      <a:r>
                        <a:rPr lang="en-IN" dirty="0" err="1"/>
                        <a:t>DaemonSet</a:t>
                      </a:r>
                      <a:endParaRPr lang="en-IN" dirty="0"/>
                    </a:p>
                  </a:txBody>
                  <a:tcPr/>
                </a:tc>
                <a:tc>
                  <a:txBody>
                    <a:bodyPr/>
                    <a:lstStyle/>
                    <a:p>
                      <a:r>
                        <a:rPr lang="en-IN" dirty="0"/>
                        <a:t>: apps/v1</a:t>
                      </a:r>
                    </a:p>
                  </a:txBody>
                  <a:tcPr/>
                </a:tc>
                <a:extLst>
                  <a:ext uri="{0D108BD9-81ED-4DB2-BD59-A6C34878D82A}">
                    <a16:rowId xmlns:a16="http://schemas.microsoft.com/office/drawing/2014/main" val="1636104146"/>
                  </a:ext>
                </a:extLst>
              </a:tr>
              <a:tr h="370840">
                <a:tc>
                  <a:txBody>
                    <a:bodyPr/>
                    <a:lstStyle/>
                    <a:p>
                      <a:r>
                        <a:rPr lang="en-IN" dirty="0"/>
                        <a:t>Job</a:t>
                      </a:r>
                    </a:p>
                  </a:txBody>
                  <a:tcPr/>
                </a:tc>
                <a:tc>
                  <a:txBody>
                    <a:bodyPr/>
                    <a:lstStyle/>
                    <a:p>
                      <a:r>
                        <a:rPr lang="en-IN" dirty="0"/>
                        <a:t>batch</a:t>
                      </a:r>
                    </a:p>
                  </a:txBody>
                  <a:tcPr/>
                </a:tc>
                <a:extLst>
                  <a:ext uri="{0D108BD9-81ED-4DB2-BD59-A6C34878D82A}">
                    <a16:rowId xmlns:a16="http://schemas.microsoft.com/office/drawing/2014/main" val="2812621370"/>
                  </a:ext>
                </a:extLst>
              </a:tr>
            </a:tbl>
          </a:graphicData>
        </a:graphic>
      </p:graphicFrame>
    </p:spTree>
    <p:extLst>
      <p:ext uri="{BB962C8B-B14F-4D97-AF65-F5344CB8AC3E}">
        <p14:creationId xmlns:p14="http://schemas.microsoft.com/office/powerpoint/2010/main" val="3036923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Kind and </a:t>
            </a:r>
            <a:r>
              <a:rPr lang="en-US" b="1" dirty="0" err="1">
                <a:solidFill>
                  <a:schemeClr val="bg1"/>
                </a:solidFill>
              </a:rPr>
              <a:t>metadaa</a:t>
            </a:r>
            <a:r>
              <a:rPr lang="en-US" b="1" dirty="0">
                <a:solidFill>
                  <a:schemeClr val="bg1"/>
                </a:solidFill>
              </a:rPr>
              <a:t> : </a:t>
            </a:r>
            <a:r>
              <a:rPr lang="en-US" b="1" dirty="0">
                <a:solidFill>
                  <a:schemeClr val="bg1"/>
                </a:solidFill>
                <a:latin typeface="+mn-lt"/>
                <a:ea typeface="+mn-ea"/>
                <a:cs typeface="+mn-cs"/>
              </a:rPr>
              <a:t>Manifest file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kind: &lt;object type&gt; </a:t>
            </a:r>
          </a:p>
          <a:p>
            <a:endParaRPr lang="en-IN" sz="2600" b="1" dirty="0">
              <a:solidFill>
                <a:schemeClr val="bg1"/>
              </a:solidFill>
            </a:endParaRPr>
          </a:p>
          <a:p>
            <a:r>
              <a:rPr lang="en-IN" sz="2600" b="1" dirty="0">
                <a:solidFill>
                  <a:schemeClr val="bg1"/>
                </a:solidFill>
              </a:rPr>
              <a:t>	metadata: </a:t>
            </a:r>
          </a:p>
          <a:p>
            <a:r>
              <a:rPr lang="en-IN" sz="2600" b="1" dirty="0">
                <a:solidFill>
                  <a:schemeClr val="bg1"/>
                </a:solidFill>
              </a:rPr>
              <a:t>		name: </a:t>
            </a:r>
          </a:p>
          <a:p>
            <a:r>
              <a:rPr lang="en-IN" sz="2600" b="1" dirty="0">
                <a:solidFill>
                  <a:schemeClr val="bg1"/>
                </a:solidFill>
              </a:rPr>
              <a:t>		labels:</a:t>
            </a:r>
          </a:p>
        </p:txBody>
      </p:sp>
    </p:spTree>
    <p:extLst>
      <p:ext uri="{BB962C8B-B14F-4D97-AF65-F5344CB8AC3E}">
        <p14:creationId xmlns:p14="http://schemas.microsoft.com/office/powerpoint/2010/main" val="3431680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kind : </a:t>
            </a:r>
            <a:r>
              <a:rPr lang="en-US" b="1" dirty="0">
                <a:solidFill>
                  <a:schemeClr val="bg1"/>
                </a:solidFill>
                <a:latin typeface="+mn-lt"/>
                <a:ea typeface="+mn-ea"/>
                <a:cs typeface="+mn-cs"/>
              </a:rPr>
              <a:t>Manifest file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r>
              <a:rPr lang="en-US" sz="2600" b="1" dirty="0">
                <a:solidFill>
                  <a:schemeClr val="bg1"/>
                </a:solidFill>
              </a:rPr>
              <a:t> spec: </a:t>
            </a:r>
          </a:p>
          <a:p>
            <a:r>
              <a:rPr lang="en-US" sz="2600" b="1" dirty="0">
                <a:solidFill>
                  <a:schemeClr val="bg1"/>
                </a:solidFill>
              </a:rPr>
              <a:t>		defines the desired state of the object.</a:t>
            </a:r>
          </a:p>
          <a:p>
            <a:r>
              <a:rPr lang="en-US" sz="2600" b="1" dirty="0">
                <a:solidFill>
                  <a:schemeClr val="bg1"/>
                </a:solidFill>
              </a:rPr>
              <a:t>		For replicas, define a template.</a:t>
            </a:r>
          </a:p>
          <a:p>
            <a:r>
              <a:rPr lang="en-US" sz="2600" b="1" dirty="0">
                <a:solidFill>
                  <a:schemeClr val="bg1"/>
                </a:solidFill>
              </a:rPr>
              <a:t>		template defines an object. </a:t>
            </a:r>
          </a:p>
          <a:p>
            <a:r>
              <a:rPr lang="en-US" sz="2600" b="1" dirty="0">
                <a:solidFill>
                  <a:schemeClr val="bg1"/>
                </a:solidFill>
              </a:rPr>
              <a:t>			template can have metadata and spec under it.</a:t>
            </a:r>
            <a:endParaRPr lang="en-IN" sz="2600" b="1" dirty="0">
              <a:solidFill>
                <a:schemeClr val="bg1"/>
              </a:solidFill>
            </a:endParaRPr>
          </a:p>
        </p:txBody>
      </p:sp>
    </p:spTree>
    <p:extLst>
      <p:ext uri="{BB962C8B-B14F-4D97-AF65-F5344CB8AC3E}">
        <p14:creationId xmlns:p14="http://schemas.microsoft.com/office/powerpoint/2010/main" val="971242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Namespaces</a:t>
            </a: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Virtual clusters backed by the same physical cluster</a:t>
            </a:r>
          </a:p>
          <a:p>
            <a:r>
              <a:rPr lang="en-US" sz="2600" b="1" dirty="0">
                <a:solidFill>
                  <a:schemeClr val="bg1"/>
                </a:solidFill>
              </a:rPr>
              <a:t>Names of resources : unique within a namespace</a:t>
            </a:r>
          </a:p>
          <a:p>
            <a:r>
              <a:rPr lang="en-US" sz="2600" b="1" dirty="0">
                <a:solidFill>
                  <a:schemeClr val="bg1"/>
                </a:solidFill>
              </a:rPr>
              <a:t>Namespaces can not be nested</a:t>
            </a:r>
          </a:p>
          <a:p>
            <a:r>
              <a:rPr lang="en-US" sz="2600" b="1" dirty="0">
                <a:solidFill>
                  <a:schemeClr val="bg1"/>
                </a:solidFill>
              </a:rPr>
              <a:t>Kubernetes resource can only be in one namespace.</a:t>
            </a:r>
          </a:p>
          <a:p>
            <a:r>
              <a:rPr lang="en-IN" sz="2600" b="1" dirty="0">
                <a:solidFill>
                  <a:schemeClr val="bg1"/>
                </a:solidFill>
              </a:rPr>
              <a:t>- </a:t>
            </a:r>
            <a:r>
              <a:rPr lang="en-IN" sz="2600" b="1" dirty="0" err="1">
                <a:solidFill>
                  <a:schemeClr val="bg1"/>
                </a:solidFill>
              </a:rPr>
              <a:t>kubectl</a:t>
            </a:r>
            <a:r>
              <a:rPr lang="en-IN" sz="2600" b="1" dirty="0">
                <a:solidFill>
                  <a:schemeClr val="bg1"/>
                </a:solidFill>
              </a:rPr>
              <a:t> get namespaces</a:t>
            </a:r>
          </a:p>
          <a:p>
            <a:r>
              <a:rPr lang="en-IN" sz="2600" b="1" dirty="0">
                <a:solidFill>
                  <a:schemeClr val="bg1"/>
                </a:solidFill>
              </a:rPr>
              <a:t>	</a:t>
            </a:r>
            <a:r>
              <a:rPr lang="en-US" sz="2600" b="1" dirty="0">
                <a:solidFill>
                  <a:schemeClr val="bg1"/>
                </a:solidFill>
              </a:rPr>
              <a:t> default: default namespace for objects with no other namespace</a:t>
            </a:r>
            <a:endParaRPr lang="en-IN" sz="2600" b="1" dirty="0">
              <a:solidFill>
                <a:schemeClr val="bg1"/>
              </a:solidFill>
            </a:endParaRPr>
          </a:p>
          <a:p>
            <a:r>
              <a:rPr lang="en-US" sz="2600" b="1" dirty="0">
                <a:solidFill>
                  <a:schemeClr val="bg1"/>
                </a:solidFill>
              </a:rPr>
              <a:t>	 </a:t>
            </a:r>
            <a:r>
              <a:rPr lang="en-US" sz="2600" b="1" dirty="0" err="1">
                <a:solidFill>
                  <a:schemeClr val="bg1"/>
                </a:solidFill>
              </a:rPr>
              <a:t>kube</a:t>
            </a:r>
            <a:r>
              <a:rPr lang="en-US" sz="2600" b="1" dirty="0">
                <a:solidFill>
                  <a:schemeClr val="bg1"/>
                </a:solidFill>
              </a:rPr>
              <a:t>-system: The namespace for objects created by the Kubernetes system</a:t>
            </a:r>
          </a:p>
          <a:p>
            <a:r>
              <a:rPr lang="en-US" sz="2600" b="1" dirty="0">
                <a:solidFill>
                  <a:schemeClr val="bg1"/>
                </a:solidFill>
              </a:rPr>
              <a:t>	 </a:t>
            </a:r>
            <a:r>
              <a:rPr lang="en-US" sz="2600" b="1" dirty="0" err="1">
                <a:solidFill>
                  <a:schemeClr val="bg1"/>
                </a:solidFill>
              </a:rPr>
              <a:t>kube</a:t>
            </a:r>
            <a:r>
              <a:rPr lang="en-US" sz="2600" b="1" dirty="0">
                <a:solidFill>
                  <a:schemeClr val="bg1"/>
                </a:solidFill>
              </a:rPr>
              <a:t>-public: reserved for cluster usage</a:t>
            </a:r>
          </a:p>
        </p:txBody>
      </p:sp>
    </p:spTree>
    <p:extLst>
      <p:ext uri="{BB962C8B-B14F-4D97-AF65-F5344CB8AC3E}">
        <p14:creationId xmlns:p14="http://schemas.microsoft.com/office/powerpoint/2010/main" val="1806726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Namespaces</a:t>
            </a: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Create namespace</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create namespace &lt;name&gt;</a:t>
            </a:r>
          </a:p>
          <a:p>
            <a:r>
              <a:rPr lang="en-US" sz="2600" b="1" dirty="0">
                <a:solidFill>
                  <a:schemeClr val="bg1"/>
                </a:solidFill>
              </a:rPr>
              <a:t>Delete namespace</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delete namespaces &lt;name&gt;</a:t>
            </a:r>
          </a:p>
          <a:p>
            <a:r>
              <a:rPr lang="en-US" sz="2600" b="1" dirty="0">
                <a:solidFill>
                  <a:schemeClr val="bg1"/>
                </a:solidFill>
              </a:rPr>
              <a:t>Run a container in a namespace</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run </a:t>
            </a:r>
            <a:r>
              <a:rPr lang="en-US" sz="2600" b="1" dirty="0" err="1">
                <a:solidFill>
                  <a:schemeClr val="bg1"/>
                </a:solidFill>
              </a:rPr>
              <a:t>nginx</a:t>
            </a:r>
            <a:r>
              <a:rPr lang="en-US" sz="2600" b="1" dirty="0">
                <a:solidFill>
                  <a:schemeClr val="bg1"/>
                </a:solidFill>
              </a:rPr>
              <a:t> --image=</a:t>
            </a:r>
            <a:r>
              <a:rPr lang="en-US" sz="2600" b="1" dirty="0" err="1">
                <a:solidFill>
                  <a:schemeClr val="bg1"/>
                </a:solidFill>
              </a:rPr>
              <a:t>nginx</a:t>
            </a:r>
            <a:r>
              <a:rPr lang="en-US" sz="2600" b="1" dirty="0">
                <a:solidFill>
                  <a:schemeClr val="bg1"/>
                </a:solidFill>
              </a:rPr>
              <a:t> --namespace=&lt;ns name&gt;</a:t>
            </a:r>
          </a:p>
          <a:p>
            <a:r>
              <a:rPr lang="en-US" sz="2600" b="1" dirty="0">
                <a:solidFill>
                  <a:schemeClr val="bg1"/>
                </a:solidFill>
              </a:rPr>
              <a:t>Get Objects in a ns</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get svc -n </a:t>
            </a:r>
            <a:r>
              <a:rPr lang="en-US" sz="2600" b="1" dirty="0" err="1">
                <a:solidFill>
                  <a:schemeClr val="bg1"/>
                </a:solidFill>
              </a:rPr>
              <a:t>kube</a:t>
            </a:r>
            <a:r>
              <a:rPr lang="en-US" sz="2600" b="1" dirty="0">
                <a:solidFill>
                  <a:schemeClr val="bg1"/>
                </a:solidFill>
              </a:rPr>
              <a:t>-system</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describe svc </a:t>
            </a:r>
            <a:r>
              <a:rPr lang="en-US" sz="2600" b="1" dirty="0" err="1">
                <a:solidFill>
                  <a:schemeClr val="bg1"/>
                </a:solidFill>
              </a:rPr>
              <a:t>kube-dns</a:t>
            </a:r>
            <a:r>
              <a:rPr lang="en-US" sz="2600" b="1" dirty="0">
                <a:solidFill>
                  <a:schemeClr val="bg1"/>
                </a:solidFill>
              </a:rPr>
              <a:t> -n </a:t>
            </a:r>
            <a:r>
              <a:rPr lang="en-US" sz="2600" b="1" dirty="0" err="1">
                <a:solidFill>
                  <a:schemeClr val="bg1"/>
                </a:solidFill>
              </a:rPr>
              <a:t>kube</a:t>
            </a:r>
            <a:r>
              <a:rPr lang="en-US" sz="2600" b="1" dirty="0">
                <a:solidFill>
                  <a:schemeClr val="bg1"/>
                </a:solidFill>
              </a:rPr>
              <a:t>-system</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get pods -o wide -n </a:t>
            </a:r>
            <a:r>
              <a:rPr lang="en-US" sz="2600" b="1" dirty="0" err="1">
                <a:solidFill>
                  <a:schemeClr val="bg1"/>
                </a:solidFill>
              </a:rPr>
              <a:t>kube</a:t>
            </a:r>
            <a:r>
              <a:rPr lang="en-US" sz="2600" b="1" dirty="0">
                <a:solidFill>
                  <a:schemeClr val="bg1"/>
                </a:solidFill>
              </a:rPr>
              <a:t>-system</a:t>
            </a:r>
          </a:p>
        </p:txBody>
      </p:sp>
    </p:spTree>
    <p:extLst>
      <p:ext uri="{BB962C8B-B14F-4D97-AF65-F5344CB8AC3E}">
        <p14:creationId xmlns:p14="http://schemas.microsoft.com/office/powerpoint/2010/main" val="1410283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How to Deploy</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r>
              <a:rPr lang="en-US" sz="2600" b="1" dirty="0">
                <a:solidFill>
                  <a:schemeClr val="bg1"/>
                </a:solidFill>
              </a:rPr>
              <a:t>1. Pod</a:t>
            </a:r>
          </a:p>
          <a:p>
            <a:endParaRPr lang="en-US" sz="2600" b="1" dirty="0">
              <a:solidFill>
                <a:schemeClr val="bg1"/>
              </a:solidFill>
            </a:endParaRPr>
          </a:p>
          <a:p>
            <a:r>
              <a:rPr lang="en-US" sz="2600" b="1" dirty="0">
                <a:solidFill>
                  <a:schemeClr val="bg1"/>
                </a:solidFill>
              </a:rPr>
              <a:t>	2. </a:t>
            </a:r>
            <a:r>
              <a:rPr lang="en-US" sz="2600" b="1" dirty="0" err="1">
                <a:solidFill>
                  <a:schemeClr val="bg1"/>
                </a:solidFill>
              </a:rPr>
              <a:t>ReplicationControllers</a:t>
            </a:r>
            <a:r>
              <a:rPr lang="en-US" sz="2600" b="1" dirty="0">
                <a:solidFill>
                  <a:schemeClr val="bg1"/>
                </a:solidFill>
              </a:rPr>
              <a:t> </a:t>
            </a:r>
          </a:p>
          <a:p>
            <a:endParaRPr lang="en-US" sz="2600" b="1" dirty="0">
              <a:solidFill>
                <a:schemeClr val="bg1"/>
              </a:solidFill>
            </a:endParaRPr>
          </a:p>
          <a:p>
            <a:r>
              <a:rPr lang="en-US" sz="2600" b="1" dirty="0">
                <a:solidFill>
                  <a:schemeClr val="bg1"/>
                </a:solidFill>
              </a:rPr>
              <a:t>	3. </a:t>
            </a:r>
            <a:r>
              <a:rPr lang="en-US" sz="2600" b="1" dirty="0" err="1">
                <a:solidFill>
                  <a:schemeClr val="bg1"/>
                </a:solidFill>
              </a:rPr>
              <a:t>ReplicaSet</a:t>
            </a:r>
            <a:endParaRPr lang="en-US" sz="2600" b="1" dirty="0">
              <a:solidFill>
                <a:schemeClr val="bg1"/>
              </a:solidFill>
            </a:endParaRPr>
          </a:p>
          <a:p>
            <a:endParaRPr lang="en-US" sz="2600" b="1" dirty="0">
              <a:solidFill>
                <a:schemeClr val="bg1"/>
              </a:solidFill>
            </a:endParaRPr>
          </a:p>
          <a:p>
            <a:r>
              <a:rPr lang="en-US" sz="2600" b="1" dirty="0">
                <a:solidFill>
                  <a:schemeClr val="bg1"/>
                </a:solidFill>
              </a:rPr>
              <a:t>	4. Deployment</a:t>
            </a:r>
          </a:p>
          <a:p>
            <a:endParaRPr lang="en-US" sz="2600" b="1" dirty="0">
              <a:solidFill>
                <a:schemeClr val="bg1"/>
              </a:solidFill>
            </a:endParaRPr>
          </a:p>
          <a:p>
            <a:r>
              <a:rPr lang="en-US" sz="2600" b="1" dirty="0">
                <a:solidFill>
                  <a:schemeClr val="bg1"/>
                </a:solidFill>
              </a:rPr>
              <a:t>	5. </a:t>
            </a:r>
            <a:r>
              <a:rPr lang="en-US" sz="2600" b="1" dirty="0" err="1">
                <a:solidFill>
                  <a:schemeClr val="bg1"/>
                </a:solidFill>
              </a:rPr>
              <a:t>DaemonSet</a:t>
            </a:r>
            <a:endParaRPr lang="en-US" sz="2600" b="1" dirty="0">
              <a:solidFill>
                <a:schemeClr val="bg1"/>
              </a:solidFill>
            </a:endParaRPr>
          </a:p>
          <a:p>
            <a:endParaRPr lang="en-US" sz="2600" b="1" dirty="0">
              <a:solidFill>
                <a:schemeClr val="bg1"/>
              </a:solidFill>
            </a:endParaRPr>
          </a:p>
          <a:p>
            <a:r>
              <a:rPr lang="en-US" sz="2600" b="1" dirty="0">
                <a:solidFill>
                  <a:schemeClr val="bg1"/>
                </a:solidFill>
              </a:rPr>
              <a:t>	6. </a:t>
            </a:r>
            <a:r>
              <a:rPr lang="en-US" sz="2600" b="1" dirty="0" err="1">
                <a:solidFill>
                  <a:schemeClr val="bg1"/>
                </a:solidFill>
              </a:rPr>
              <a:t>StatefulSet</a:t>
            </a:r>
            <a:r>
              <a:rPr lang="en-US" sz="2600" b="1" dirty="0">
                <a:solidFill>
                  <a:schemeClr val="bg1"/>
                </a:solidFill>
              </a:rPr>
              <a:t> </a:t>
            </a:r>
            <a:endParaRPr lang="en-IN" sz="2600" b="1" dirty="0">
              <a:solidFill>
                <a:schemeClr val="bg1"/>
              </a:solidFill>
            </a:endParaRPr>
          </a:p>
          <a:p>
            <a:endParaRPr lang="en-IN" sz="2600" b="1" dirty="0">
              <a:solidFill>
                <a:schemeClr val="bg1"/>
              </a:solidFill>
            </a:endParaRPr>
          </a:p>
        </p:txBody>
      </p:sp>
    </p:spTree>
    <p:extLst>
      <p:ext uri="{BB962C8B-B14F-4D97-AF65-F5344CB8AC3E}">
        <p14:creationId xmlns:p14="http://schemas.microsoft.com/office/powerpoint/2010/main" val="3601160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A0EB-3222-4368-9B70-1D3B14E2DB0A}"/>
              </a:ext>
            </a:extLst>
          </p:cNvPr>
          <p:cNvSpPr>
            <a:spLocks noGrp="1"/>
          </p:cNvSpPr>
          <p:nvPr>
            <p:ph type="title"/>
          </p:nvPr>
        </p:nvSpPr>
        <p:spPr>
          <a:xfrm>
            <a:off x="838200" y="365125"/>
            <a:ext cx="10861110" cy="1325563"/>
          </a:xfrm>
        </p:spPr>
        <p:txBody>
          <a:bodyPr>
            <a:normAutofit/>
          </a:bodyPr>
          <a:lstStyle/>
          <a:p>
            <a:r>
              <a:rPr lang="en-US" sz="4200" b="1" dirty="0">
                <a:solidFill>
                  <a:schemeClr val="bg1"/>
                </a:solidFill>
                <a:latin typeface="+mn-lt"/>
              </a:rPr>
              <a:t>Container Orchestration – Why do we need it ? </a:t>
            </a:r>
            <a:endParaRPr lang="en-IN" sz="4200" b="1" dirty="0">
              <a:solidFill>
                <a:schemeClr val="bg1"/>
              </a:solidFill>
              <a:latin typeface="+mn-lt"/>
            </a:endParaRPr>
          </a:p>
        </p:txBody>
      </p:sp>
      <p:pic>
        <p:nvPicPr>
          <p:cNvPr id="3" name="Picture 2">
            <a:extLst>
              <a:ext uri="{FF2B5EF4-FFF2-40B4-BE49-F238E27FC236}">
                <a16:creationId xmlns:a16="http://schemas.microsoft.com/office/drawing/2014/main" id="{17F11F2C-6A04-489B-9AFB-F0E26A433218}"/>
              </a:ext>
            </a:extLst>
          </p:cNvPr>
          <p:cNvPicPr>
            <a:picLocks noChangeAspect="1"/>
          </p:cNvPicPr>
          <p:nvPr/>
        </p:nvPicPr>
        <p:blipFill>
          <a:blip r:embed="rId3"/>
          <a:stretch>
            <a:fillRect/>
          </a:stretch>
        </p:blipFill>
        <p:spPr>
          <a:xfrm>
            <a:off x="1505226" y="2136465"/>
            <a:ext cx="2816252" cy="3362462"/>
          </a:xfrm>
          <a:prstGeom prst="rect">
            <a:avLst/>
          </a:prstGeom>
          <a:ln>
            <a:solidFill>
              <a:schemeClr val="bg1"/>
            </a:solidFill>
          </a:ln>
        </p:spPr>
      </p:pic>
      <p:sp>
        <p:nvSpPr>
          <p:cNvPr id="5" name="TextBox 4">
            <a:extLst>
              <a:ext uri="{FF2B5EF4-FFF2-40B4-BE49-F238E27FC236}">
                <a16:creationId xmlns:a16="http://schemas.microsoft.com/office/drawing/2014/main" id="{70A03697-D193-49D4-811D-0CF15F201D05}"/>
              </a:ext>
            </a:extLst>
          </p:cNvPr>
          <p:cNvSpPr txBox="1"/>
          <p:nvPr/>
        </p:nvSpPr>
        <p:spPr>
          <a:xfrm>
            <a:off x="1265128" y="3432127"/>
            <a:ext cx="3056350" cy="430887"/>
          </a:xfrm>
          <a:prstGeom prst="rect">
            <a:avLst/>
          </a:prstGeom>
          <a:noFill/>
        </p:spPr>
        <p:txBody>
          <a:bodyPr wrap="square" rtlCol="0">
            <a:spAutoFit/>
          </a:bodyPr>
          <a:lstStyle/>
          <a:p>
            <a:r>
              <a:rPr lang="en-US" dirty="0"/>
              <a:t>                       </a:t>
            </a:r>
            <a:r>
              <a:rPr lang="en-US" sz="2200" b="1" dirty="0">
                <a:solidFill>
                  <a:schemeClr val="bg1"/>
                </a:solidFill>
              </a:rPr>
              <a:t>Dev </a:t>
            </a:r>
            <a:endParaRPr lang="en-IN" sz="2200" b="1" dirty="0">
              <a:solidFill>
                <a:schemeClr val="bg1"/>
              </a:solidFill>
            </a:endParaRPr>
          </a:p>
        </p:txBody>
      </p:sp>
      <p:sp>
        <p:nvSpPr>
          <p:cNvPr id="6" name="TextBox 5">
            <a:extLst>
              <a:ext uri="{FF2B5EF4-FFF2-40B4-BE49-F238E27FC236}">
                <a16:creationId xmlns:a16="http://schemas.microsoft.com/office/drawing/2014/main" id="{F155ABB0-29DC-48C3-801B-0FF416FF5518}"/>
              </a:ext>
            </a:extLst>
          </p:cNvPr>
          <p:cNvSpPr txBox="1"/>
          <p:nvPr/>
        </p:nvSpPr>
        <p:spPr>
          <a:xfrm>
            <a:off x="7110269" y="5663853"/>
            <a:ext cx="3087991" cy="430887"/>
          </a:xfrm>
          <a:prstGeom prst="rect">
            <a:avLst/>
          </a:prstGeom>
          <a:noFill/>
        </p:spPr>
        <p:txBody>
          <a:bodyPr wrap="square" rtlCol="0">
            <a:spAutoFit/>
          </a:bodyPr>
          <a:lstStyle/>
          <a:p>
            <a:r>
              <a:rPr lang="en-US" dirty="0"/>
              <a:t>                       </a:t>
            </a:r>
            <a:r>
              <a:rPr lang="en-US" sz="2200" b="1" dirty="0">
                <a:solidFill>
                  <a:schemeClr val="bg1"/>
                </a:solidFill>
              </a:rPr>
              <a:t>Prod</a:t>
            </a:r>
            <a:endParaRPr lang="en-IN" sz="2200" b="1" dirty="0">
              <a:solidFill>
                <a:schemeClr val="bg1"/>
              </a:solidFill>
            </a:endParaRPr>
          </a:p>
        </p:txBody>
      </p:sp>
      <p:pic>
        <p:nvPicPr>
          <p:cNvPr id="7" name="Picture 6">
            <a:extLst>
              <a:ext uri="{FF2B5EF4-FFF2-40B4-BE49-F238E27FC236}">
                <a16:creationId xmlns:a16="http://schemas.microsoft.com/office/drawing/2014/main" id="{A2ADCD1F-76C3-4B42-826E-9E2E6078D5A1}"/>
              </a:ext>
            </a:extLst>
          </p:cNvPr>
          <p:cNvPicPr>
            <a:picLocks noChangeAspect="1"/>
          </p:cNvPicPr>
          <p:nvPr/>
        </p:nvPicPr>
        <p:blipFill>
          <a:blip r:embed="rId3"/>
          <a:stretch>
            <a:fillRect/>
          </a:stretch>
        </p:blipFill>
        <p:spPr>
          <a:xfrm>
            <a:off x="6231013" y="2129099"/>
            <a:ext cx="2815200" cy="3278425"/>
          </a:xfrm>
          <a:prstGeom prst="rect">
            <a:avLst/>
          </a:prstGeom>
          <a:ln>
            <a:solidFill>
              <a:schemeClr val="bg1"/>
            </a:solidFill>
          </a:ln>
        </p:spPr>
      </p:pic>
      <p:pic>
        <p:nvPicPr>
          <p:cNvPr id="8" name="Picture 7">
            <a:extLst>
              <a:ext uri="{FF2B5EF4-FFF2-40B4-BE49-F238E27FC236}">
                <a16:creationId xmlns:a16="http://schemas.microsoft.com/office/drawing/2014/main" id="{251CBD92-31F7-4607-A9BC-C931D5F91E1C}"/>
              </a:ext>
            </a:extLst>
          </p:cNvPr>
          <p:cNvPicPr>
            <a:picLocks noChangeAspect="1"/>
          </p:cNvPicPr>
          <p:nvPr/>
        </p:nvPicPr>
        <p:blipFill>
          <a:blip r:embed="rId3"/>
          <a:stretch>
            <a:fillRect/>
          </a:stretch>
        </p:blipFill>
        <p:spPr>
          <a:xfrm>
            <a:off x="6671858" y="2580817"/>
            <a:ext cx="2815200" cy="3469081"/>
          </a:xfrm>
          <a:prstGeom prst="rect">
            <a:avLst/>
          </a:prstGeom>
          <a:ln>
            <a:solidFill>
              <a:schemeClr val="bg1"/>
            </a:solidFill>
          </a:ln>
        </p:spPr>
      </p:pic>
      <p:pic>
        <p:nvPicPr>
          <p:cNvPr id="9" name="Picture 8">
            <a:extLst>
              <a:ext uri="{FF2B5EF4-FFF2-40B4-BE49-F238E27FC236}">
                <a16:creationId xmlns:a16="http://schemas.microsoft.com/office/drawing/2014/main" id="{64331335-4D88-48FA-9BB1-7FA66BD9B437}"/>
              </a:ext>
            </a:extLst>
          </p:cNvPr>
          <p:cNvPicPr>
            <a:picLocks noChangeAspect="1"/>
          </p:cNvPicPr>
          <p:nvPr/>
        </p:nvPicPr>
        <p:blipFill>
          <a:blip r:embed="rId3"/>
          <a:stretch>
            <a:fillRect/>
          </a:stretch>
        </p:blipFill>
        <p:spPr>
          <a:xfrm>
            <a:off x="7135321" y="3144488"/>
            <a:ext cx="2815200" cy="3279713"/>
          </a:xfrm>
          <a:prstGeom prst="rect">
            <a:avLst/>
          </a:prstGeom>
          <a:ln>
            <a:solidFill>
              <a:schemeClr val="bg1"/>
            </a:solidFill>
          </a:ln>
        </p:spPr>
      </p:pic>
      <p:pic>
        <p:nvPicPr>
          <p:cNvPr id="10" name="Picture 9">
            <a:extLst>
              <a:ext uri="{FF2B5EF4-FFF2-40B4-BE49-F238E27FC236}">
                <a16:creationId xmlns:a16="http://schemas.microsoft.com/office/drawing/2014/main" id="{36761EBA-69B6-4E5B-8454-A81B1F45DB30}"/>
              </a:ext>
            </a:extLst>
          </p:cNvPr>
          <p:cNvPicPr>
            <a:picLocks noChangeAspect="1"/>
          </p:cNvPicPr>
          <p:nvPr/>
        </p:nvPicPr>
        <p:blipFill>
          <a:blip r:embed="rId3"/>
          <a:stretch>
            <a:fillRect/>
          </a:stretch>
        </p:blipFill>
        <p:spPr>
          <a:xfrm>
            <a:off x="7573731" y="3582898"/>
            <a:ext cx="2815200" cy="3270418"/>
          </a:xfrm>
          <a:prstGeom prst="rect">
            <a:avLst/>
          </a:prstGeom>
          <a:ln>
            <a:solidFill>
              <a:schemeClr val="bg1"/>
            </a:solidFill>
          </a:ln>
        </p:spPr>
      </p:pic>
    </p:spTree>
    <p:extLst>
      <p:ext uri="{BB962C8B-B14F-4D97-AF65-F5344CB8AC3E}">
        <p14:creationId xmlns:p14="http://schemas.microsoft.com/office/powerpoint/2010/main" val="74704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 Creation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1122528" y="1457036"/>
            <a:ext cx="11273420" cy="3943927"/>
          </a:xfrm>
          <a:prstGeom prst="rect">
            <a:avLst/>
          </a:prstGeom>
        </p:spPr>
        <p:txBody>
          <a:bodyPr wrap="square">
            <a:noAutofit/>
          </a:bodyPr>
          <a:lstStyle/>
          <a:p>
            <a:r>
              <a:rPr lang="en-US" sz="2600" b="1" dirty="0">
                <a:solidFill>
                  <a:schemeClr val="bg1"/>
                </a:solidFill>
              </a:rPr>
              <a:t>	CLI talks to (-) API manager.</a:t>
            </a:r>
          </a:p>
          <a:p>
            <a:r>
              <a:rPr lang="en-US" sz="2600" b="1" dirty="0">
                <a:solidFill>
                  <a:schemeClr val="bg1"/>
                </a:solidFill>
              </a:rPr>
              <a:t>	API Manager</a:t>
            </a:r>
          </a:p>
          <a:p>
            <a:r>
              <a:rPr lang="en-US" sz="2600" b="1" dirty="0">
                <a:solidFill>
                  <a:schemeClr val="bg1"/>
                </a:solidFill>
              </a:rPr>
              <a:t>		- authenticates user</a:t>
            </a:r>
          </a:p>
          <a:p>
            <a:r>
              <a:rPr lang="en-US" sz="2600" b="1" dirty="0">
                <a:solidFill>
                  <a:schemeClr val="bg1"/>
                </a:solidFill>
              </a:rPr>
              <a:t>		- validate request</a:t>
            </a:r>
          </a:p>
          <a:p>
            <a:r>
              <a:rPr lang="en-US" sz="2600" b="1" dirty="0">
                <a:solidFill>
                  <a:schemeClr val="bg1"/>
                </a:solidFill>
              </a:rPr>
              <a:t>		- Creates and entry in ETCD and returns the message "Pod created!".</a:t>
            </a:r>
          </a:p>
          <a:p>
            <a:r>
              <a:rPr lang="en-US" sz="2600" b="1" dirty="0">
                <a:solidFill>
                  <a:schemeClr val="bg1"/>
                </a:solidFill>
              </a:rPr>
              <a:t>	[API Manager - Controller]</a:t>
            </a:r>
          </a:p>
          <a:p>
            <a:r>
              <a:rPr lang="en-US" sz="2600" b="1" dirty="0">
                <a:solidFill>
                  <a:schemeClr val="bg1"/>
                </a:solidFill>
              </a:rPr>
              <a:t>	- Scheduler is </a:t>
            </a:r>
            <a:r>
              <a:rPr lang="en-US" sz="2600" b="1" dirty="0" err="1">
                <a:solidFill>
                  <a:schemeClr val="bg1"/>
                </a:solidFill>
              </a:rPr>
              <a:t>continously</a:t>
            </a:r>
            <a:r>
              <a:rPr lang="en-US" sz="2600" b="1" dirty="0">
                <a:solidFill>
                  <a:schemeClr val="bg1"/>
                </a:solidFill>
              </a:rPr>
              <a:t> monitoring the changes in ETCD, realizes that a POD has to be created. Scheduler identifies the node where Pod has to be created and informs (call </a:t>
            </a:r>
            <a:r>
              <a:rPr lang="en-US" sz="2600" b="1" dirty="0" err="1">
                <a:solidFill>
                  <a:schemeClr val="bg1"/>
                </a:solidFill>
              </a:rPr>
              <a:t>api</a:t>
            </a:r>
            <a:r>
              <a:rPr lang="en-US" sz="2600" b="1" dirty="0">
                <a:solidFill>
                  <a:schemeClr val="bg1"/>
                </a:solidFill>
              </a:rPr>
              <a:t>) API server about it.</a:t>
            </a:r>
          </a:p>
          <a:p>
            <a:r>
              <a:rPr lang="en-US" sz="2600" b="1" dirty="0">
                <a:solidFill>
                  <a:schemeClr val="bg1"/>
                </a:solidFill>
              </a:rPr>
              <a:t>	- API server updates the ETCD about the node where Pod would be created.</a:t>
            </a:r>
          </a:p>
        </p:txBody>
      </p:sp>
    </p:spTree>
    <p:extLst>
      <p:ext uri="{BB962C8B-B14F-4D97-AF65-F5344CB8AC3E}">
        <p14:creationId xmlns:p14="http://schemas.microsoft.com/office/powerpoint/2010/main" val="3082007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 Creation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30400"/>
            <a:ext cx="11273420" cy="3943927"/>
          </a:xfrm>
          <a:prstGeom prst="rect">
            <a:avLst/>
          </a:prstGeom>
        </p:spPr>
        <p:txBody>
          <a:bodyPr wrap="square">
            <a:noAutofit/>
          </a:bodyPr>
          <a:lstStyle/>
          <a:p>
            <a:r>
              <a:rPr lang="en-US" sz="2600" b="1" dirty="0">
                <a:solidFill>
                  <a:schemeClr val="bg1"/>
                </a:solidFill>
              </a:rPr>
              <a:t>	API server - </a:t>
            </a:r>
            <a:r>
              <a:rPr lang="en-US" sz="2600" b="1" dirty="0" err="1">
                <a:solidFill>
                  <a:schemeClr val="bg1"/>
                </a:solidFill>
              </a:rPr>
              <a:t>kubelet</a:t>
            </a:r>
            <a:endParaRPr lang="en-US" sz="2600" b="1" dirty="0">
              <a:solidFill>
                <a:schemeClr val="bg1"/>
              </a:solidFill>
            </a:endParaRPr>
          </a:p>
          <a:p>
            <a:r>
              <a:rPr lang="en-US" sz="2600" b="1" dirty="0">
                <a:solidFill>
                  <a:schemeClr val="bg1"/>
                </a:solidFill>
              </a:rPr>
              <a:t>	</a:t>
            </a:r>
            <a:r>
              <a:rPr lang="en-US" sz="2600" b="1" dirty="0" err="1">
                <a:solidFill>
                  <a:schemeClr val="bg1"/>
                </a:solidFill>
              </a:rPr>
              <a:t>kubelet</a:t>
            </a:r>
            <a:r>
              <a:rPr lang="en-US" sz="2600" b="1" dirty="0">
                <a:solidFill>
                  <a:schemeClr val="bg1"/>
                </a:solidFill>
              </a:rPr>
              <a:t> - Docker</a:t>
            </a:r>
          </a:p>
          <a:p>
            <a:r>
              <a:rPr lang="en-US" sz="2600" b="1" dirty="0">
                <a:solidFill>
                  <a:schemeClr val="bg1"/>
                </a:solidFill>
              </a:rPr>
              <a:t>	Docker - create POD container.</a:t>
            </a:r>
          </a:p>
          <a:p>
            <a:r>
              <a:rPr lang="en-US" sz="2600" b="1" dirty="0">
                <a:solidFill>
                  <a:schemeClr val="bg1"/>
                </a:solidFill>
              </a:rPr>
              <a:t>	POD creates (say </a:t>
            </a:r>
            <a:r>
              <a:rPr lang="en-US" sz="2600" b="1" dirty="0" err="1">
                <a:solidFill>
                  <a:schemeClr val="bg1"/>
                </a:solidFill>
              </a:rPr>
              <a:t>nginx</a:t>
            </a:r>
            <a:r>
              <a:rPr lang="en-US" sz="2600" b="1" dirty="0">
                <a:solidFill>
                  <a:schemeClr val="bg1"/>
                </a:solidFill>
              </a:rPr>
              <a:t> pod)</a:t>
            </a:r>
          </a:p>
          <a:p>
            <a:r>
              <a:rPr lang="en-US" sz="2600" b="1" dirty="0">
                <a:solidFill>
                  <a:schemeClr val="bg1"/>
                </a:solidFill>
              </a:rPr>
              <a:t>	Docker - creates </a:t>
            </a:r>
            <a:r>
              <a:rPr lang="en-US" sz="2600" b="1" dirty="0" err="1">
                <a:solidFill>
                  <a:schemeClr val="bg1"/>
                </a:solidFill>
              </a:rPr>
              <a:t>nginx</a:t>
            </a:r>
            <a:r>
              <a:rPr lang="en-US" sz="2600" b="1" dirty="0">
                <a:solidFill>
                  <a:schemeClr val="bg1"/>
                </a:solidFill>
              </a:rPr>
              <a:t> pod.</a:t>
            </a:r>
          </a:p>
          <a:p>
            <a:r>
              <a:rPr lang="en-US" sz="2600" b="1" dirty="0">
                <a:solidFill>
                  <a:schemeClr val="bg1"/>
                </a:solidFill>
              </a:rPr>
              <a:t>	- </a:t>
            </a:r>
            <a:r>
              <a:rPr lang="en-US" sz="2600" b="1" dirty="0" err="1">
                <a:solidFill>
                  <a:schemeClr val="bg1"/>
                </a:solidFill>
              </a:rPr>
              <a:t>Kubelet</a:t>
            </a:r>
            <a:r>
              <a:rPr lang="en-US" sz="2600" b="1" dirty="0">
                <a:solidFill>
                  <a:schemeClr val="bg1"/>
                </a:solidFill>
              </a:rPr>
              <a:t> watches over the container creation.</a:t>
            </a:r>
          </a:p>
          <a:p>
            <a:r>
              <a:rPr lang="en-US" sz="2600" b="1" dirty="0">
                <a:solidFill>
                  <a:schemeClr val="bg1"/>
                </a:solidFill>
              </a:rPr>
              <a:t>	- </a:t>
            </a:r>
            <a:r>
              <a:rPr lang="en-US" sz="2600" b="1" dirty="0" err="1">
                <a:solidFill>
                  <a:schemeClr val="bg1"/>
                </a:solidFill>
              </a:rPr>
              <a:t>Kubelet</a:t>
            </a:r>
            <a:r>
              <a:rPr lang="en-US" sz="2600" b="1" dirty="0">
                <a:solidFill>
                  <a:schemeClr val="bg1"/>
                </a:solidFill>
              </a:rPr>
              <a:t> intimates the API server about Pod creation status</a:t>
            </a:r>
          </a:p>
          <a:p>
            <a:r>
              <a:rPr lang="en-US" sz="2600" b="1" dirty="0">
                <a:solidFill>
                  <a:schemeClr val="bg1"/>
                </a:solidFill>
              </a:rPr>
              <a:t>	- API server updates the ETCD.</a:t>
            </a:r>
            <a:endParaRPr lang="en-IN" sz="3200" b="1" dirty="0">
              <a:solidFill>
                <a:schemeClr val="bg1"/>
              </a:solidFill>
            </a:endParaRPr>
          </a:p>
          <a:p>
            <a:endParaRPr lang="en-IN" sz="2600" b="1" dirty="0">
              <a:solidFill>
                <a:schemeClr val="bg1"/>
              </a:solidFill>
            </a:endParaRPr>
          </a:p>
          <a:p>
            <a:endParaRPr lang="en-IN" sz="2600" b="1" dirty="0">
              <a:solidFill>
                <a:schemeClr val="bg1"/>
              </a:solidFill>
            </a:endParaRPr>
          </a:p>
        </p:txBody>
      </p:sp>
    </p:spTree>
    <p:extLst>
      <p:ext uri="{BB962C8B-B14F-4D97-AF65-F5344CB8AC3E}">
        <p14:creationId xmlns:p14="http://schemas.microsoft.com/office/powerpoint/2010/main" val="681762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r>
              <a:rPr lang="en-US" sz="2600" b="1" dirty="0">
                <a:solidFill>
                  <a:schemeClr val="bg1"/>
                </a:solidFill>
              </a:rPr>
              <a:t>A Pod (as in a pod of whales or pea pod) is a </a:t>
            </a:r>
          </a:p>
          <a:p>
            <a:r>
              <a:rPr lang="en-US" sz="2600" b="1" dirty="0">
                <a:solidFill>
                  <a:schemeClr val="bg1"/>
                </a:solidFill>
              </a:rPr>
              <a:t>	- group of 2 or more containers </a:t>
            </a:r>
          </a:p>
          <a:p>
            <a:r>
              <a:rPr lang="en-US" sz="2600" b="1" dirty="0">
                <a:solidFill>
                  <a:schemeClr val="bg1"/>
                </a:solidFill>
              </a:rPr>
              <a:t>	- shared storage/network, </a:t>
            </a:r>
          </a:p>
          <a:p>
            <a:r>
              <a:rPr lang="en-US" sz="2600" b="1" dirty="0">
                <a:solidFill>
                  <a:schemeClr val="bg1"/>
                </a:solidFill>
              </a:rPr>
              <a:t>	- co-located and co-scheduled, </a:t>
            </a:r>
          </a:p>
          <a:p>
            <a:r>
              <a:rPr lang="en-US" sz="2600" b="1" dirty="0">
                <a:solidFill>
                  <a:schemeClr val="bg1"/>
                </a:solidFill>
              </a:rPr>
              <a:t>	- run in a shared context. </a:t>
            </a:r>
          </a:p>
        </p:txBody>
      </p:sp>
      <p:pic>
        <p:nvPicPr>
          <p:cNvPr id="4" name="Picture 3">
            <a:extLst>
              <a:ext uri="{FF2B5EF4-FFF2-40B4-BE49-F238E27FC236}">
                <a16:creationId xmlns:a16="http://schemas.microsoft.com/office/drawing/2014/main" id="{E8B9E349-5AEF-4DFA-BC3B-7A88187F6392}"/>
              </a:ext>
            </a:extLst>
          </p:cNvPr>
          <p:cNvPicPr>
            <a:picLocks noChangeAspect="1"/>
          </p:cNvPicPr>
          <p:nvPr/>
        </p:nvPicPr>
        <p:blipFill>
          <a:blip r:embed="rId2"/>
          <a:stretch>
            <a:fillRect/>
          </a:stretch>
        </p:blipFill>
        <p:spPr>
          <a:xfrm>
            <a:off x="7774108" y="2331602"/>
            <a:ext cx="3397842" cy="3040302"/>
          </a:xfrm>
          <a:prstGeom prst="rect">
            <a:avLst/>
          </a:prstGeom>
        </p:spPr>
      </p:pic>
    </p:spTree>
    <p:extLst>
      <p:ext uri="{BB962C8B-B14F-4D97-AF65-F5344CB8AC3E}">
        <p14:creationId xmlns:p14="http://schemas.microsoft.com/office/powerpoint/2010/main" val="828592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IN" sz="2600" b="1" dirty="0">
                <a:solidFill>
                  <a:schemeClr val="bg1"/>
                </a:solidFill>
              </a:rPr>
              <a:t>	</a:t>
            </a:r>
            <a:endParaRPr lang="en-US" sz="2600" b="1" dirty="0">
              <a:solidFill>
                <a:schemeClr val="bg1"/>
              </a:solidFill>
            </a:endParaRPr>
          </a:p>
          <a:p>
            <a:endParaRPr lang="en-IN" sz="2600" b="1" dirty="0">
              <a:solidFill>
                <a:schemeClr val="bg1"/>
              </a:solidFill>
            </a:endParaRPr>
          </a:p>
          <a:p>
            <a:endParaRPr lang="en-IN" sz="2600" b="1" dirty="0">
              <a:solidFill>
                <a:schemeClr val="bg1"/>
              </a:solidFill>
            </a:endParaRPr>
          </a:p>
          <a:p>
            <a:r>
              <a:rPr lang="en-IN" sz="2600" b="1" dirty="0">
                <a:solidFill>
                  <a:schemeClr val="bg1"/>
                </a:solidFill>
              </a:rPr>
              <a:t>		</a:t>
            </a:r>
            <a:endParaRPr lang="en-IN" sz="3200" b="1" dirty="0">
              <a:solidFill>
                <a:schemeClr val="bg1"/>
              </a:solidFill>
            </a:endParaRPr>
          </a:p>
          <a:p>
            <a:endParaRPr lang="en-IN" sz="2600" b="1" dirty="0">
              <a:solidFill>
                <a:schemeClr val="bg1"/>
              </a:solidFill>
            </a:endParaRPr>
          </a:p>
          <a:p>
            <a:endParaRPr lang="en-IN" sz="2600" b="1" dirty="0">
              <a:solidFill>
                <a:schemeClr val="bg1"/>
              </a:solidFill>
            </a:endParaRPr>
          </a:p>
        </p:txBody>
      </p:sp>
      <p:pic>
        <p:nvPicPr>
          <p:cNvPr id="5" name="Picture 4">
            <a:extLst>
              <a:ext uri="{FF2B5EF4-FFF2-40B4-BE49-F238E27FC236}">
                <a16:creationId xmlns:a16="http://schemas.microsoft.com/office/drawing/2014/main" id="{3BD38BC0-1CC3-4538-A18F-73321764FD90}"/>
              </a:ext>
            </a:extLst>
          </p:cNvPr>
          <p:cNvPicPr>
            <a:picLocks noChangeAspect="1"/>
          </p:cNvPicPr>
          <p:nvPr/>
        </p:nvPicPr>
        <p:blipFill>
          <a:blip r:embed="rId2"/>
          <a:stretch>
            <a:fillRect/>
          </a:stretch>
        </p:blipFill>
        <p:spPr>
          <a:xfrm>
            <a:off x="2168569" y="1690688"/>
            <a:ext cx="8305800" cy="4371975"/>
          </a:xfrm>
          <a:prstGeom prst="rect">
            <a:avLst/>
          </a:prstGeom>
        </p:spPr>
      </p:pic>
    </p:spTree>
    <p:extLst>
      <p:ext uri="{BB962C8B-B14F-4D97-AF65-F5344CB8AC3E}">
        <p14:creationId xmlns:p14="http://schemas.microsoft.com/office/powerpoint/2010/main" val="1334295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Containers in different Pods have </a:t>
            </a:r>
          </a:p>
          <a:p>
            <a:r>
              <a:rPr lang="en-US" sz="2600" b="1" dirty="0">
                <a:solidFill>
                  <a:schemeClr val="bg1"/>
                </a:solidFill>
              </a:rPr>
              <a:t>	distinct IP addresses and </a:t>
            </a:r>
          </a:p>
          <a:p>
            <a:r>
              <a:rPr lang="en-US" sz="2600" b="1" dirty="0">
                <a:solidFill>
                  <a:schemeClr val="bg1"/>
                </a:solidFill>
              </a:rPr>
              <a:t>	can not communicate by IPC without special configuration. </a:t>
            </a:r>
          </a:p>
          <a:p>
            <a:r>
              <a:rPr lang="en-US" sz="2600" b="1" dirty="0">
                <a:solidFill>
                  <a:schemeClr val="bg1"/>
                </a:solidFill>
              </a:rPr>
              <a:t>	These containers usually communicate with each other via Pod IP.</a:t>
            </a:r>
            <a:endParaRPr lang="en-IN" sz="2600" b="1" dirty="0">
              <a:solidFill>
                <a:schemeClr val="bg1"/>
              </a:solidFill>
            </a:endParaRPr>
          </a:p>
          <a:p>
            <a:endParaRPr lang="en-IN" sz="2600" b="1" dirty="0">
              <a:solidFill>
                <a:schemeClr val="bg1"/>
              </a:solidFill>
            </a:endParaRPr>
          </a:p>
          <a:p>
            <a:r>
              <a:rPr lang="en-IN" sz="2600" b="1" dirty="0">
                <a:solidFill>
                  <a:schemeClr val="bg1"/>
                </a:solidFill>
              </a:rPr>
              <a:t>	</a:t>
            </a:r>
            <a:r>
              <a:rPr lang="en-US" sz="2600" b="1" dirty="0">
                <a:solidFill>
                  <a:schemeClr val="bg1"/>
                </a:solidFill>
              </a:rPr>
              <a:t>ephemeral (rather than durable) entities.</a:t>
            </a:r>
          </a:p>
          <a:p>
            <a:r>
              <a:rPr lang="en-US" sz="2600" b="1" dirty="0">
                <a:solidFill>
                  <a:schemeClr val="bg1"/>
                </a:solidFill>
              </a:rPr>
              <a:t>	If a Node dies, </a:t>
            </a:r>
          </a:p>
          <a:p>
            <a:r>
              <a:rPr lang="en-US" sz="2600" b="1" dirty="0">
                <a:solidFill>
                  <a:schemeClr val="bg1"/>
                </a:solidFill>
              </a:rPr>
              <a:t>		the Pods scheduled to that node are scheduled for deletion, after a timeout period.</a:t>
            </a:r>
            <a:endParaRPr lang="en-IN" sz="3200" b="1" dirty="0">
              <a:solidFill>
                <a:schemeClr val="bg1"/>
              </a:solidFill>
            </a:endParaRPr>
          </a:p>
          <a:p>
            <a:endParaRPr lang="en-IN" sz="2600" b="1" dirty="0">
              <a:solidFill>
                <a:schemeClr val="bg1"/>
              </a:solidFill>
            </a:endParaRPr>
          </a:p>
          <a:p>
            <a:endParaRPr lang="en-IN" sz="2600" b="1" dirty="0">
              <a:solidFill>
                <a:schemeClr val="bg1"/>
              </a:solidFill>
            </a:endParaRPr>
          </a:p>
        </p:txBody>
      </p:sp>
    </p:spTree>
    <p:extLst>
      <p:ext uri="{BB962C8B-B14F-4D97-AF65-F5344CB8AC3E}">
        <p14:creationId xmlns:p14="http://schemas.microsoft.com/office/powerpoint/2010/main" val="563121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Uses of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Support co-located, co-managed helper programs, such as:</a:t>
            </a:r>
            <a:endParaRPr lang="en-IN" sz="2600" b="1" dirty="0">
              <a:solidFill>
                <a:schemeClr val="bg1"/>
              </a:solidFill>
            </a:endParaRPr>
          </a:p>
          <a:p>
            <a:endParaRPr lang="en-IN" sz="2600" b="1" dirty="0">
              <a:solidFill>
                <a:schemeClr val="bg1"/>
              </a:solidFill>
            </a:endParaRPr>
          </a:p>
          <a:p>
            <a:r>
              <a:rPr lang="en-IN" sz="2600" b="1" dirty="0">
                <a:solidFill>
                  <a:schemeClr val="bg1"/>
                </a:solidFill>
              </a:rPr>
              <a:t>- content management systems, file and data loaders, local cache managers, etc.</a:t>
            </a:r>
          </a:p>
          <a:p>
            <a:r>
              <a:rPr lang="en-IN" sz="2600" b="1" dirty="0">
                <a:solidFill>
                  <a:schemeClr val="bg1"/>
                </a:solidFill>
              </a:rPr>
              <a:t>- log and checkpoint backup, compression, rotation, snapshotting, etc.</a:t>
            </a:r>
          </a:p>
          <a:p>
            <a:r>
              <a:rPr lang="en-IN" sz="2600" b="1" dirty="0">
                <a:solidFill>
                  <a:schemeClr val="bg1"/>
                </a:solidFill>
              </a:rPr>
              <a:t>- data change watchers, log </a:t>
            </a:r>
            <a:r>
              <a:rPr lang="en-IN" sz="2600" b="1" dirty="0" err="1">
                <a:solidFill>
                  <a:schemeClr val="bg1"/>
                </a:solidFill>
              </a:rPr>
              <a:t>tailers</a:t>
            </a:r>
            <a:r>
              <a:rPr lang="en-IN" sz="2600" b="1" dirty="0">
                <a:solidFill>
                  <a:schemeClr val="bg1"/>
                </a:solidFill>
              </a:rPr>
              <a:t>, logging and monitoring adapters, event publishers, etc.</a:t>
            </a:r>
          </a:p>
          <a:p>
            <a:r>
              <a:rPr lang="en-IN" sz="2600" b="1" dirty="0">
                <a:solidFill>
                  <a:schemeClr val="bg1"/>
                </a:solidFill>
              </a:rPr>
              <a:t>- proxies, bridges, and adapters</a:t>
            </a:r>
          </a:p>
          <a:p>
            <a:r>
              <a:rPr lang="en-IN" sz="2600" b="1" dirty="0">
                <a:solidFill>
                  <a:schemeClr val="bg1"/>
                </a:solidFill>
              </a:rPr>
              <a:t>- controllers, managers, configurators, and updaters</a:t>
            </a:r>
          </a:p>
          <a:p>
            <a:endParaRPr lang="en-IN" sz="2600" b="1" dirty="0">
              <a:solidFill>
                <a:schemeClr val="bg1"/>
              </a:solidFill>
            </a:endParaRPr>
          </a:p>
        </p:txBody>
      </p:sp>
    </p:spTree>
    <p:extLst>
      <p:ext uri="{BB962C8B-B14F-4D97-AF65-F5344CB8AC3E}">
        <p14:creationId xmlns:p14="http://schemas.microsoft.com/office/powerpoint/2010/main" val="371816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Labs of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err="1">
                <a:solidFill>
                  <a:schemeClr val="bg1"/>
                </a:solidFill>
              </a:rPr>
              <a:t>kubectl</a:t>
            </a:r>
            <a:r>
              <a:rPr lang="en-US" sz="2600" b="1" dirty="0">
                <a:solidFill>
                  <a:schemeClr val="bg1"/>
                </a:solidFill>
              </a:rPr>
              <a:t> apply -f </a:t>
            </a:r>
            <a:r>
              <a:rPr lang="en-US" sz="2600" b="1" dirty="0" err="1">
                <a:solidFill>
                  <a:schemeClr val="bg1"/>
                </a:solidFill>
              </a:rPr>
              <a:t>nginx-pod.yaml</a:t>
            </a:r>
            <a:endParaRPr lang="en-US" sz="2600" b="1" dirty="0">
              <a:solidFill>
                <a:schemeClr val="bg1"/>
              </a:solidFill>
            </a:endParaRPr>
          </a:p>
          <a:p>
            <a:r>
              <a:rPr lang="en-US" sz="2600" b="1" dirty="0" err="1">
                <a:solidFill>
                  <a:schemeClr val="bg1"/>
                </a:solidFill>
              </a:rPr>
              <a:t>kubectl</a:t>
            </a:r>
            <a:r>
              <a:rPr lang="en-US" sz="2600" b="1" dirty="0">
                <a:solidFill>
                  <a:schemeClr val="bg1"/>
                </a:solidFill>
              </a:rPr>
              <a:t> get pod</a:t>
            </a:r>
          </a:p>
          <a:p>
            <a:r>
              <a:rPr lang="en-US" sz="2600" b="1" dirty="0" err="1">
                <a:solidFill>
                  <a:schemeClr val="bg1"/>
                </a:solidFill>
              </a:rPr>
              <a:t>kubectl</a:t>
            </a:r>
            <a:r>
              <a:rPr lang="en-US" sz="2600" b="1" dirty="0">
                <a:solidFill>
                  <a:schemeClr val="bg1"/>
                </a:solidFill>
              </a:rPr>
              <a:t> get pod -o wide</a:t>
            </a:r>
          </a:p>
          <a:p>
            <a:r>
              <a:rPr lang="en-US" sz="2600" b="1" dirty="0" err="1">
                <a:solidFill>
                  <a:schemeClr val="bg1"/>
                </a:solidFill>
              </a:rPr>
              <a:t>kubectl</a:t>
            </a:r>
            <a:r>
              <a:rPr lang="en-US" sz="2600" b="1" dirty="0">
                <a:solidFill>
                  <a:schemeClr val="bg1"/>
                </a:solidFill>
              </a:rPr>
              <a:t> describe pod &lt;pod id&gt;</a:t>
            </a:r>
            <a:endParaRPr lang="en-IN" sz="2600" b="1" dirty="0">
              <a:solidFill>
                <a:schemeClr val="bg1"/>
              </a:solidFill>
            </a:endParaRPr>
          </a:p>
        </p:txBody>
      </p:sp>
    </p:spTree>
    <p:extLst>
      <p:ext uri="{BB962C8B-B14F-4D97-AF65-F5344CB8AC3E}">
        <p14:creationId xmlns:p14="http://schemas.microsoft.com/office/powerpoint/2010/main" val="3580325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Lifecycle of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Create a manifest file (</a:t>
            </a:r>
            <a:r>
              <a:rPr lang="en-US" sz="2600" b="1" dirty="0" err="1">
                <a:solidFill>
                  <a:schemeClr val="bg1"/>
                </a:solidFill>
              </a:rPr>
              <a:t>yaml</a:t>
            </a:r>
            <a:r>
              <a:rPr lang="en-US" sz="2600" b="1" dirty="0">
                <a:solidFill>
                  <a:schemeClr val="bg1"/>
                </a:solidFill>
              </a:rPr>
              <a:t> or </a:t>
            </a:r>
            <a:r>
              <a:rPr lang="en-US" sz="2600" b="1" dirty="0" err="1">
                <a:solidFill>
                  <a:schemeClr val="bg1"/>
                </a:solidFill>
              </a:rPr>
              <a:t>json</a:t>
            </a:r>
            <a:r>
              <a:rPr lang="en-US" sz="2600" b="1" dirty="0">
                <a:solidFill>
                  <a:schemeClr val="bg1"/>
                </a:solidFill>
              </a:rPr>
              <a:t>) </a:t>
            </a:r>
          </a:p>
          <a:p>
            <a:r>
              <a:rPr lang="en-US" sz="2600" b="1" dirty="0">
                <a:solidFill>
                  <a:schemeClr val="bg1"/>
                </a:solidFill>
              </a:rPr>
              <a:t>Submit the manifest file to </a:t>
            </a:r>
            <a:r>
              <a:rPr lang="en-US" sz="2600" b="1" dirty="0" err="1">
                <a:solidFill>
                  <a:schemeClr val="bg1"/>
                </a:solidFill>
              </a:rPr>
              <a:t>api</a:t>
            </a:r>
            <a:r>
              <a:rPr lang="en-US" sz="2600" b="1" dirty="0">
                <a:solidFill>
                  <a:schemeClr val="bg1"/>
                </a:solidFill>
              </a:rPr>
              <a:t> server using </a:t>
            </a:r>
            <a:r>
              <a:rPr lang="en-US" sz="2600" b="1" dirty="0" err="1">
                <a:solidFill>
                  <a:schemeClr val="bg1"/>
                </a:solidFill>
              </a:rPr>
              <a:t>kebectl</a:t>
            </a:r>
            <a:r>
              <a:rPr lang="en-US" sz="2600" b="1" dirty="0">
                <a:solidFill>
                  <a:schemeClr val="bg1"/>
                </a:solidFill>
              </a:rPr>
              <a:t>	</a:t>
            </a:r>
          </a:p>
          <a:p>
            <a:r>
              <a:rPr lang="en-US" sz="2600" b="1" dirty="0">
                <a:solidFill>
                  <a:schemeClr val="bg1"/>
                </a:solidFill>
              </a:rPr>
              <a:t>It gets scheduled on to a worker node inside the K8s cluster.</a:t>
            </a:r>
          </a:p>
          <a:p>
            <a:r>
              <a:rPr lang="en-US" sz="2600" b="1" dirty="0">
                <a:solidFill>
                  <a:schemeClr val="bg1"/>
                </a:solidFill>
              </a:rPr>
              <a:t>Once scheduled the POD would go into pending state. During pending state, it will start downloading all container images and setting up containers appropriately. POD will remain in pending state until all containers are up and running. After all containers are running the state of the POD changes to "Running".</a:t>
            </a:r>
          </a:p>
        </p:txBody>
      </p:sp>
    </p:spTree>
    <p:extLst>
      <p:ext uri="{BB962C8B-B14F-4D97-AF65-F5344CB8AC3E}">
        <p14:creationId xmlns:p14="http://schemas.microsoft.com/office/powerpoint/2010/main" val="2898415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Lifecycle of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After the main purpose of the POD is complete, </a:t>
            </a:r>
          </a:p>
          <a:p>
            <a:r>
              <a:rPr lang="en-US" sz="2600" b="1" dirty="0">
                <a:solidFill>
                  <a:schemeClr val="bg1"/>
                </a:solidFill>
              </a:rPr>
              <a:t>	it succeeds and it's state changes to "Shutdown".</a:t>
            </a:r>
          </a:p>
          <a:p>
            <a:r>
              <a:rPr lang="en-US" sz="2600" b="1" dirty="0">
                <a:solidFill>
                  <a:schemeClr val="bg1"/>
                </a:solidFill>
              </a:rPr>
              <a:t>If a POD can't start properly for any reason</a:t>
            </a:r>
          </a:p>
          <a:p>
            <a:r>
              <a:rPr lang="en-US" sz="2600" b="1" dirty="0">
                <a:solidFill>
                  <a:schemeClr val="bg1"/>
                </a:solidFill>
              </a:rPr>
              <a:t>	It remains in "Pending" state for considerable period of time, </a:t>
            </a:r>
          </a:p>
          <a:p>
            <a:r>
              <a:rPr lang="en-US" sz="2600" b="1" dirty="0">
                <a:solidFill>
                  <a:schemeClr val="bg1"/>
                </a:solidFill>
              </a:rPr>
              <a:t>	then POD moves to "Failed" state. </a:t>
            </a:r>
          </a:p>
          <a:p>
            <a:r>
              <a:rPr lang="en-US" sz="2600" b="1" dirty="0">
                <a:solidFill>
                  <a:schemeClr val="bg1"/>
                </a:solidFill>
              </a:rPr>
              <a:t>If a POD dies, </a:t>
            </a:r>
          </a:p>
          <a:p>
            <a:r>
              <a:rPr lang="en-US" sz="2600" b="1" dirty="0">
                <a:solidFill>
                  <a:schemeClr val="bg1"/>
                </a:solidFill>
              </a:rPr>
              <a:t>	it is dead. </a:t>
            </a:r>
          </a:p>
          <a:p>
            <a:r>
              <a:rPr lang="en-US" sz="2600" b="1" dirty="0">
                <a:solidFill>
                  <a:schemeClr val="bg1"/>
                </a:solidFill>
              </a:rPr>
              <a:t>	Cannot make it alive again. </a:t>
            </a:r>
          </a:p>
          <a:p>
            <a:r>
              <a:rPr lang="en-US" sz="2600" b="1" dirty="0">
                <a:solidFill>
                  <a:schemeClr val="bg1"/>
                </a:solidFill>
              </a:rPr>
              <a:t>	Can replace it with a new one but we cannot bring it up.</a:t>
            </a:r>
          </a:p>
        </p:txBody>
      </p:sp>
    </p:spTree>
    <p:extLst>
      <p:ext uri="{BB962C8B-B14F-4D97-AF65-F5344CB8AC3E}">
        <p14:creationId xmlns:p14="http://schemas.microsoft.com/office/powerpoint/2010/main" val="349873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Multiple containers in a Pod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We can have multiple containers in a Pod.</a:t>
            </a:r>
          </a:p>
          <a:p>
            <a:r>
              <a:rPr lang="en-US" sz="2600" b="1" dirty="0">
                <a:solidFill>
                  <a:schemeClr val="bg1"/>
                </a:solidFill>
              </a:rPr>
              <a:t>Different containers in a Pod share </a:t>
            </a:r>
          </a:p>
          <a:p>
            <a:r>
              <a:rPr lang="en-US" sz="2600" b="1" dirty="0">
                <a:solidFill>
                  <a:schemeClr val="bg1"/>
                </a:solidFill>
              </a:rPr>
              <a:t>	- Network namespace</a:t>
            </a:r>
          </a:p>
          <a:p>
            <a:r>
              <a:rPr lang="en-US" sz="2600" b="1" dirty="0">
                <a:solidFill>
                  <a:schemeClr val="bg1"/>
                </a:solidFill>
              </a:rPr>
              <a:t>	- </a:t>
            </a:r>
            <a:r>
              <a:rPr lang="en-US" sz="2600" b="1" dirty="0" err="1">
                <a:solidFill>
                  <a:schemeClr val="bg1"/>
                </a:solidFill>
              </a:rPr>
              <a:t>Cgroup</a:t>
            </a:r>
            <a:r>
              <a:rPr lang="en-US" sz="2600" b="1" dirty="0">
                <a:solidFill>
                  <a:schemeClr val="bg1"/>
                </a:solidFill>
              </a:rPr>
              <a:t> (access)</a:t>
            </a:r>
          </a:p>
          <a:p>
            <a:r>
              <a:rPr lang="en-US" sz="2600" b="1" dirty="0">
                <a:solidFill>
                  <a:schemeClr val="bg1"/>
                </a:solidFill>
              </a:rPr>
              <a:t>	- IP address</a:t>
            </a:r>
          </a:p>
          <a:p>
            <a:r>
              <a:rPr lang="en-US" sz="2600" b="1" dirty="0">
                <a:solidFill>
                  <a:schemeClr val="bg1"/>
                </a:solidFill>
              </a:rPr>
              <a:t>	- Volumes</a:t>
            </a:r>
          </a:p>
          <a:p>
            <a:r>
              <a:rPr lang="en-US" sz="2600" b="1" dirty="0">
                <a:solidFill>
                  <a:schemeClr val="bg1"/>
                </a:solidFill>
              </a:rPr>
              <a:t>	- IPC Name</a:t>
            </a:r>
          </a:p>
          <a:p>
            <a:r>
              <a:rPr lang="en-US" sz="2600" b="1" dirty="0">
                <a:solidFill>
                  <a:schemeClr val="bg1"/>
                </a:solidFill>
              </a:rPr>
              <a:t>- Can find each other via localhost. </a:t>
            </a:r>
          </a:p>
          <a:p>
            <a:r>
              <a:rPr lang="en-US" sz="2600" b="1" dirty="0">
                <a:solidFill>
                  <a:schemeClr val="bg1"/>
                </a:solidFill>
              </a:rPr>
              <a:t>- Communicate with each other using standard inter-process communications. </a:t>
            </a:r>
          </a:p>
          <a:p>
            <a:endParaRPr lang="en-US" sz="2600" b="1" dirty="0">
              <a:solidFill>
                <a:schemeClr val="bg1"/>
              </a:solidFill>
            </a:endParaRPr>
          </a:p>
        </p:txBody>
      </p:sp>
    </p:spTree>
    <p:extLst>
      <p:ext uri="{BB962C8B-B14F-4D97-AF65-F5344CB8AC3E}">
        <p14:creationId xmlns:p14="http://schemas.microsoft.com/office/powerpoint/2010/main" val="123198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alpha val="98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DA26F4-70C4-4C31-9C6F-5A5BB7A3A3B7}"/>
              </a:ext>
            </a:extLst>
          </p:cNvPr>
          <p:cNvSpPr txBox="1"/>
          <p:nvPr/>
        </p:nvSpPr>
        <p:spPr>
          <a:xfrm>
            <a:off x="701457" y="739035"/>
            <a:ext cx="10734806" cy="769441"/>
          </a:xfrm>
          <a:prstGeom prst="rect">
            <a:avLst/>
          </a:prstGeom>
          <a:noFill/>
        </p:spPr>
        <p:txBody>
          <a:bodyPr wrap="square" rtlCol="0">
            <a:spAutoFit/>
          </a:bodyPr>
          <a:lstStyle/>
          <a:p>
            <a:r>
              <a:rPr lang="en-US" sz="4400" b="1" dirty="0">
                <a:solidFill>
                  <a:schemeClr val="bg1"/>
                </a:solidFill>
              </a:rPr>
              <a:t>Challenges in a container environment </a:t>
            </a:r>
            <a:endParaRPr lang="en-IN" sz="4400" b="1" dirty="0">
              <a:solidFill>
                <a:schemeClr val="bg1"/>
              </a:solidFill>
            </a:endParaRPr>
          </a:p>
        </p:txBody>
      </p:sp>
      <p:sp>
        <p:nvSpPr>
          <p:cNvPr id="4" name="TextBox 3">
            <a:extLst>
              <a:ext uri="{FF2B5EF4-FFF2-40B4-BE49-F238E27FC236}">
                <a16:creationId xmlns:a16="http://schemas.microsoft.com/office/drawing/2014/main" id="{BDD1947F-70B4-493B-BF8F-6CF4CE51173B}"/>
              </a:ext>
            </a:extLst>
          </p:cNvPr>
          <p:cNvSpPr txBox="1"/>
          <p:nvPr/>
        </p:nvSpPr>
        <p:spPr>
          <a:xfrm>
            <a:off x="864296" y="2404997"/>
            <a:ext cx="10384077" cy="430887"/>
          </a:xfrm>
          <a:prstGeom prst="rect">
            <a:avLst/>
          </a:prstGeom>
          <a:noFill/>
        </p:spPr>
        <p:txBody>
          <a:bodyPr wrap="square" rtlCol="0">
            <a:spAutoFit/>
          </a:bodyPr>
          <a:lstStyle/>
          <a:p>
            <a:r>
              <a:rPr lang="en-US" sz="2200" b="1" dirty="0">
                <a:solidFill>
                  <a:schemeClr val="bg1"/>
                </a:solidFill>
              </a:rPr>
              <a:t>How do I decide which container should run on which server ? </a:t>
            </a:r>
            <a:endParaRPr lang="en-IN" sz="2200" b="1" dirty="0">
              <a:solidFill>
                <a:schemeClr val="bg1"/>
              </a:solidFill>
            </a:endParaRPr>
          </a:p>
        </p:txBody>
      </p:sp>
      <p:sp>
        <p:nvSpPr>
          <p:cNvPr id="5" name="TextBox 4">
            <a:extLst>
              <a:ext uri="{FF2B5EF4-FFF2-40B4-BE49-F238E27FC236}">
                <a16:creationId xmlns:a16="http://schemas.microsoft.com/office/drawing/2014/main" id="{F3C7D8BD-C2D3-4140-B6D3-6FDC3AD8E2FC}"/>
              </a:ext>
            </a:extLst>
          </p:cNvPr>
          <p:cNvSpPr txBox="1"/>
          <p:nvPr/>
        </p:nvSpPr>
        <p:spPr>
          <a:xfrm>
            <a:off x="864296" y="3782859"/>
            <a:ext cx="11327704" cy="769441"/>
          </a:xfrm>
          <a:prstGeom prst="rect">
            <a:avLst/>
          </a:prstGeom>
          <a:noFill/>
        </p:spPr>
        <p:txBody>
          <a:bodyPr wrap="square" rtlCol="0">
            <a:spAutoFit/>
          </a:bodyPr>
          <a:lstStyle/>
          <a:p>
            <a:r>
              <a:rPr lang="en-US" sz="2200" b="1" dirty="0">
                <a:solidFill>
                  <a:schemeClr val="bg1"/>
                </a:solidFill>
              </a:rPr>
              <a:t>How do I know the resource utilization of the servers so that I can deploy my containers based on the resource requirement? </a:t>
            </a:r>
            <a:endParaRPr lang="en-IN" sz="2200" b="1" dirty="0">
              <a:solidFill>
                <a:schemeClr val="bg1"/>
              </a:solidFill>
            </a:endParaRPr>
          </a:p>
        </p:txBody>
      </p:sp>
      <p:sp>
        <p:nvSpPr>
          <p:cNvPr id="7" name="TextBox 6">
            <a:extLst>
              <a:ext uri="{FF2B5EF4-FFF2-40B4-BE49-F238E27FC236}">
                <a16:creationId xmlns:a16="http://schemas.microsoft.com/office/drawing/2014/main" id="{EF99C704-2B24-405A-851C-E642C2D6451D}"/>
              </a:ext>
            </a:extLst>
          </p:cNvPr>
          <p:cNvSpPr txBox="1"/>
          <p:nvPr/>
        </p:nvSpPr>
        <p:spPr>
          <a:xfrm>
            <a:off x="889348" y="5311036"/>
            <a:ext cx="10809962" cy="430887"/>
          </a:xfrm>
          <a:prstGeom prst="rect">
            <a:avLst/>
          </a:prstGeom>
          <a:noFill/>
        </p:spPr>
        <p:txBody>
          <a:bodyPr wrap="square" rtlCol="0">
            <a:spAutoFit/>
          </a:bodyPr>
          <a:lstStyle/>
          <a:p>
            <a:r>
              <a:rPr lang="en-US" sz="2200" b="1" dirty="0">
                <a:solidFill>
                  <a:schemeClr val="bg1"/>
                </a:solidFill>
              </a:rPr>
              <a:t>How do I monitor and manage all those server and schedule automate this process ? </a:t>
            </a:r>
            <a:endParaRPr lang="en-IN" sz="2200" b="1" dirty="0">
              <a:solidFill>
                <a:schemeClr val="bg1"/>
              </a:solidFill>
            </a:endParaRPr>
          </a:p>
        </p:txBody>
      </p:sp>
    </p:spTree>
    <p:extLst>
      <p:ext uri="{BB962C8B-B14F-4D97-AF65-F5344CB8AC3E}">
        <p14:creationId xmlns:p14="http://schemas.microsoft.com/office/powerpoint/2010/main" val="1325335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Labels and Selectors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err="1">
                <a:solidFill>
                  <a:schemeClr val="bg1"/>
                </a:solidFill>
              </a:rPr>
              <a:t>kubectl</a:t>
            </a:r>
            <a:r>
              <a:rPr lang="en-US" sz="2600" b="1" dirty="0">
                <a:solidFill>
                  <a:schemeClr val="bg1"/>
                </a:solidFill>
              </a:rPr>
              <a:t> apply -f label-</a:t>
            </a:r>
            <a:r>
              <a:rPr lang="en-US" sz="2600" b="1" dirty="0" err="1">
                <a:solidFill>
                  <a:schemeClr val="bg1"/>
                </a:solidFill>
              </a:rPr>
              <a:t>selector.yaml</a:t>
            </a:r>
            <a:endParaRPr lang="en-US" sz="2600" b="1" dirty="0">
              <a:solidFill>
                <a:schemeClr val="bg1"/>
              </a:solidFill>
            </a:endParaRPr>
          </a:p>
          <a:p>
            <a:r>
              <a:rPr lang="en-US" sz="2600" b="1" dirty="0" err="1">
                <a:solidFill>
                  <a:schemeClr val="bg1"/>
                </a:solidFill>
              </a:rPr>
              <a:t>kubectl</a:t>
            </a:r>
            <a:r>
              <a:rPr lang="en-US" sz="2600" b="1" dirty="0">
                <a:solidFill>
                  <a:schemeClr val="bg1"/>
                </a:solidFill>
              </a:rPr>
              <a:t> get pods -l </a:t>
            </a:r>
            <a:r>
              <a:rPr lang="en-US" sz="2600" b="1" dirty="0" err="1">
                <a:solidFill>
                  <a:schemeClr val="bg1"/>
                </a:solidFill>
              </a:rPr>
              <a:t>env</a:t>
            </a:r>
            <a:r>
              <a:rPr lang="en-US" sz="2600" b="1" dirty="0">
                <a:solidFill>
                  <a:schemeClr val="bg1"/>
                </a:solidFill>
              </a:rPr>
              <a:t>=development </a:t>
            </a:r>
          </a:p>
          <a:p>
            <a:r>
              <a:rPr lang="en-US" sz="2600" b="1" dirty="0">
                <a:solidFill>
                  <a:schemeClr val="bg1"/>
                </a:solidFill>
              </a:rPr>
              <a:t>	#-l represents the label we passed.</a:t>
            </a:r>
          </a:p>
          <a:p>
            <a:r>
              <a:rPr lang="en-US" sz="2600" b="1" dirty="0" err="1">
                <a:solidFill>
                  <a:schemeClr val="bg1"/>
                </a:solidFill>
              </a:rPr>
              <a:t>kubectl</a:t>
            </a:r>
            <a:r>
              <a:rPr lang="en-US" sz="2600" b="1" dirty="0">
                <a:solidFill>
                  <a:schemeClr val="bg1"/>
                </a:solidFill>
              </a:rPr>
              <a:t> delete -f label-</a:t>
            </a:r>
            <a:r>
              <a:rPr lang="en-US" sz="2600" b="1" dirty="0" err="1">
                <a:solidFill>
                  <a:schemeClr val="bg1"/>
                </a:solidFill>
              </a:rPr>
              <a:t>selector.yaml</a:t>
            </a:r>
            <a:endParaRPr lang="en-US" sz="2600" b="1" dirty="0">
              <a:solidFill>
                <a:schemeClr val="bg1"/>
              </a:solidFill>
            </a:endParaRPr>
          </a:p>
          <a:p>
            <a:endParaRPr lang="en-US" sz="2600" b="1" dirty="0" err="1">
              <a:solidFill>
                <a:schemeClr val="bg1"/>
              </a:solidFill>
            </a:endParaRPr>
          </a:p>
        </p:txBody>
      </p:sp>
    </p:spTree>
    <p:extLst>
      <p:ext uri="{BB962C8B-B14F-4D97-AF65-F5344CB8AC3E}">
        <p14:creationId xmlns:p14="http://schemas.microsoft.com/office/powerpoint/2010/main" val="8293827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ReplicationController</a:t>
            </a:r>
            <a:r>
              <a:rPr lang="en-US" b="1" dirty="0">
                <a:solidFill>
                  <a:schemeClr val="bg1"/>
                </a:solidFill>
                <a:latin typeface="+mn-lt"/>
                <a:ea typeface="+mn-ea"/>
                <a:cs typeface="+mn-cs"/>
              </a:rPr>
              <a:t> (</a:t>
            </a:r>
            <a:r>
              <a:rPr lang="en-US" b="1" dirty="0" err="1">
                <a:solidFill>
                  <a:schemeClr val="bg1"/>
                </a:solidFill>
                <a:latin typeface="+mn-lt"/>
                <a:ea typeface="+mn-ea"/>
                <a:cs typeface="+mn-cs"/>
              </a:rPr>
              <a:t>rc</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What is </a:t>
            </a:r>
            <a:r>
              <a:rPr lang="en-US" sz="2600" b="1" dirty="0" err="1">
                <a:solidFill>
                  <a:schemeClr val="bg1"/>
                </a:solidFill>
              </a:rPr>
              <a:t>ReplicationController</a:t>
            </a:r>
            <a:r>
              <a:rPr lang="en-US" sz="2600" b="1" dirty="0">
                <a:solidFill>
                  <a:schemeClr val="bg1"/>
                </a:solidFill>
              </a:rPr>
              <a:t>?</a:t>
            </a:r>
          </a:p>
          <a:p>
            <a:r>
              <a:rPr lang="en-US" sz="2600" b="1" dirty="0">
                <a:solidFill>
                  <a:schemeClr val="bg1"/>
                </a:solidFill>
              </a:rPr>
              <a:t>Why do you need to replicate? </a:t>
            </a:r>
          </a:p>
          <a:p>
            <a:r>
              <a:rPr lang="en-US" sz="2600" b="1" dirty="0">
                <a:solidFill>
                  <a:schemeClr val="bg1"/>
                </a:solidFill>
              </a:rPr>
              <a:t>How it helps in a </a:t>
            </a:r>
            <a:r>
              <a:rPr lang="en-US" sz="2600" b="1" dirty="0" err="1">
                <a:solidFill>
                  <a:schemeClr val="bg1"/>
                </a:solidFill>
              </a:rPr>
              <a:t>microservices</a:t>
            </a:r>
            <a:r>
              <a:rPr lang="en-US" sz="2600" b="1" dirty="0">
                <a:solidFill>
                  <a:schemeClr val="bg1"/>
                </a:solidFill>
              </a:rPr>
              <a:t> world</a:t>
            </a:r>
          </a:p>
          <a:p>
            <a:r>
              <a:rPr lang="en-US" sz="2600" b="1" dirty="0">
                <a:solidFill>
                  <a:schemeClr val="bg1"/>
                </a:solidFill>
              </a:rPr>
              <a:t>	</a:t>
            </a:r>
          </a:p>
          <a:p>
            <a:r>
              <a:rPr lang="en-US" sz="2600" b="1" dirty="0">
                <a:solidFill>
                  <a:schemeClr val="bg1"/>
                </a:solidFill>
              </a:rPr>
              <a:t>Ensures that configured number of pods </a:t>
            </a:r>
          </a:p>
          <a:p>
            <a:r>
              <a:rPr lang="en-US" sz="2600" b="1" dirty="0">
                <a:solidFill>
                  <a:schemeClr val="bg1"/>
                </a:solidFill>
              </a:rPr>
              <a:t>	- if excess, kill. </a:t>
            </a:r>
          </a:p>
          <a:p>
            <a:r>
              <a:rPr lang="en-US" sz="2600" b="1" dirty="0">
                <a:solidFill>
                  <a:schemeClr val="bg1"/>
                </a:solidFill>
              </a:rPr>
              <a:t>	- if less create.</a:t>
            </a:r>
          </a:p>
          <a:p>
            <a:r>
              <a:rPr lang="en-IN" sz="2600" b="1" dirty="0" err="1">
                <a:solidFill>
                  <a:schemeClr val="bg1"/>
                </a:solidFill>
              </a:rPr>
              <a:t>replicationCount</a:t>
            </a:r>
            <a:r>
              <a:rPr lang="en-IN" sz="2600" b="1" dirty="0">
                <a:solidFill>
                  <a:schemeClr val="bg1"/>
                </a:solidFill>
              </a:rPr>
              <a:t> = 1 makes sense </a:t>
            </a:r>
          </a:p>
        </p:txBody>
      </p:sp>
    </p:spTree>
    <p:extLst>
      <p:ext uri="{BB962C8B-B14F-4D97-AF65-F5344CB8AC3E}">
        <p14:creationId xmlns:p14="http://schemas.microsoft.com/office/powerpoint/2010/main" val="4090786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ReplicationController</a:t>
            </a:r>
            <a:r>
              <a:rPr lang="en-US" b="1" dirty="0">
                <a:solidFill>
                  <a:schemeClr val="bg1"/>
                </a:solidFill>
                <a:latin typeface="+mn-lt"/>
                <a:ea typeface="+mn-ea"/>
                <a:cs typeface="+mn-cs"/>
              </a:rPr>
              <a:t> (</a:t>
            </a:r>
            <a:r>
              <a:rPr lang="en-US" b="1" dirty="0" err="1">
                <a:solidFill>
                  <a:schemeClr val="bg1"/>
                </a:solidFill>
                <a:latin typeface="+mn-lt"/>
                <a:ea typeface="+mn-ea"/>
                <a:cs typeface="+mn-cs"/>
              </a:rPr>
              <a:t>rc</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err="1">
                <a:solidFill>
                  <a:schemeClr val="bg1"/>
                </a:solidFill>
              </a:rPr>
              <a:t>Adv</a:t>
            </a:r>
            <a:endParaRPr lang="en-US" sz="2600" b="1" dirty="0">
              <a:solidFill>
                <a:schemeClr val="bg1"/>
              </a:solidFill>
            </a:endParaRPr>
          </a:p>
          <a:p>
            <a:r>
              <a:rPr lang="en-US" sz="2600" b="1" dirty="0">
                <a:solidFill>
                  <a:schemeClr val="bg1"/>
                </a:solidFill>
              </a:rPr>
              <a:t>	- HA</a:t>
            </a:r>
          </a:p>
          <a:p>
            <a:r>
              <a:rPr lang="en-US" sz="2600" b="1" dirty="0">
                <a:solidFill>
                  <a:schemeClr val="bg1"/>
                </a:solidFill>
              </a:rPr>
              <a:t>	- </a:t>
            </a:r>
            <a:r>
              <a:rPr lang="en-US" sz="2600" b="1" dirty="0" err="1">
                <a:solidFill>
                  <a:schemeClr val="bg1"/>
                </a:solidFill>
              </a:rPr>
              <a:t>Loadbalancing</a:t>
            </a:r>
            <a:endParaRPr lang="en-US" sz="2600" b="1" dirty="0">
              <a:solidFill>
                <a:schemeClr val="bg1"/>
              </a:solidFill>
            </a:endParaRPr>
          </a:p>
          <a:p>
            <a:endParaRPr lang="en-US" sz="2600" b="1" dirty="0">
              <a:solidFill>
                <a:schemeClr val="bg1"/>
              </a:solidFill>
            </a:endParaRPr>
          </a:p>
          <a:p>
            <a:r>
              <a:rPr lang="en-US" sz="2600" b="1" dirty="0">
                <a:solidFill>
                  <a:schemeClr val="bg1"/>
                </a:solidFill>
              </a:rPr>
              <a:t>Labs</a:t>
            </a:r>
          </a:p>
          <a:p>
            <a:r>
              <a:rPr lang="en-IN" sz="2600" b="1" dirty="0">
                <a:solidFill>
                  <a:schemeClr val="bg1"/>
                </a:solidFill>
              </a:rPr>
              <a:t>	</a:t>
            </a:r>
            <a:r>
              <a:rPr lang="en-IN" sz="2600" b="1" dirty="0" err="1">
                <a:solidFill>
                  <a:schemeClr val="bg1"/>
                </a:solidFill>
              </a:rPr>
              <a:t>kubectl</a:t>
            </a:r>
            <a:r>
              <a:rPr lang="en-IN" sz="2600" b="1" dirty="0">
                <a:solidFill>
                  <a:schemeClr val="bg1"/>
                </a:solidFill>
              </a:rPr>
              <a:t> apply -f replication-</a:t>
            </a:r>
            <a:r>
              <a:rPr lang="en-IN" sz="2600" b="1" dirty="0" err="1">
                <a:solidFill>
                  <a:schemeClr val="bg1"/>
                </a:solidFill>
              </a:rPr>
              <a:t>controller.yaml</a:t>
            </a:r>
            <a:endParaRPr lang="en-IN" sz="2600" b="1" dirty="0">
              <a:solidFill>
                <a:schemeClr val="bg1"/>
              </a:solidFill>
            </a:endParaRPr>
          </a:p>
          <a:p>
            <a:r>
              <a:rPr lang="en-IN" sz="2600" b="1" dirty="0">
                <a:solidFill>
                  <a:schemeClr val="bg1"/>
                </a:solidFill>
              </a:rPr>
              <a:t>    	</a:t>
            </a:r>
            <a:r>
              <a:rPr lang="en-IN" sz="2600" b="1" dirty="0" err="1">
                <a:solidFill>
                  <a:schemeClr val="bg1"/>
                </a:solidFill>
              </a:rPr>
              <a:t>kubectl</a:t>
            </a:r>
            <a:r>
              <a:rPr lang="en-IN" sz="2600" b="1" dirty="0">
                <a:solidFill>
                  <a:schemeClr val="bg1"/>
                </a:solidFill>
              </a:rPr>
              <a:t> get </a:t>
            </a:r>
            <a:r>
              <a:rPr lang="en-IN" sz="2600" b="1" dirty="0" err="1">
                <a:solidFill>
                  <a:schemeClr val="bg1"/>
                </a:solidFill>
              </a:rPr>
              <a:t>rc</a:t>
            </a:r>
            <a:endParaRPr lang="en-IN" sz="2600" b="1" dirty="0">
              <a:solidFill>
                <a:schemeClr val="bg1"/>
              </a:solidFill>
            </a:endParaRPr>
          </a:p>
          <a:p>
            <a:r>
              <a:rPr lang="en-IN" sz="2600" b="1" dirty="0">
                <a:solidFill>
                  <a:schemeClr val="bg1"/>
                </a:solidFill>
              </a:rPr>
              <a:t>	</a:t>
            </a:r>
            <a:r>
              <a:rPr lang="en-IN" sz="2600" b="1" dirty="0" err="1">
                <a:solidFill>
                  <a:schemeClr val="bg1"/>
                </a:solidFill>
              </a:rPr>
              <a:t>kubectl</a:t>
            </a:r>
            <a:r>
              <a:rPr lang="en-IN" sz="2600" b="1" dirty="0">
                <a:solidFill>
                  <a:schemeClr val="bg1"/>
                </a:solidFill>
              </a:rPr>
              <a:t> get </a:t>
            </a:r>
            <a:r>
              <a:rPr lang="en-IN" sz="2600" b="1" dirty="0" err="1">
                <a:solidFill>
                  <a:schemeClr val="bg1"/>
                </a:solidFill>
              </a:rPr>
              <a:t>rc</a:t>
            </a:r>
            <a:r>
              <a:rPr lang="en-IN" sz="2600" b="1" dirty="0">
                <a:solidFill>
                  <a:schemeClr val="bg1"/>
                </a:solidFill>
              </a:rPr>
              <a:t> -o wide</a:t>
            </a:r>
          </a:p>
          <a:p>
            <a:r>
              <a:rPr lang="en-IN" sz="2600" b="1" dirty="0">
                <a:solidFill>
                  <a:schemeClr val="bg1"/>
                </a:solidFill>
              </a:rPr>
              <a:t>    	</a:t>
            </a:r>
            <a:r>
              <a:rPr lang="en-IN" sz="2600" b="1" dirty="0" err="1">
                <a:solidFill>
                  <a:schemeClr val="bg1"/>
                </a:solidFill>
              </a:rPr>
              <a:t>kubectl</a:t>
            </a:r>
            <a:r>
              <a:rPr lang="en-IN" sz="2600" b="1" dirty="0">
                <a:solidFill>
                  <a:schemeClr val="bg1"/>
                </a:solidFill>
              </a:rPr>
              <a:t> describe </a:t>
            </a:r>
            <a:r>
              <a:rPr lang="en-IN" sz="2600" b="1" dirty="0" err="1">
                <a:solidFill>
                  <a:schemeClr val="bg1"/>
                </a:solidFill>
              </a:rPr>
              <a:t>rc</a:t>
            </a:r>
            <a:r>
              <a:rPr lang="en-IN" sz="2600" b="1" dirty="0">
                <a:solidFill>
                  <a:schemeClr val="bg1"/>
                </a:solidFill>
              </a:rPr>
              <a:t> &lt;object&gt;</a:t>
            </a:r>
          </a:p>
        </p:txBody>
      </p:sp>
    </p:spTree>
    <p:extLst>
      <p:ext uri="{BB962C8B-B14F-4D97-AF65-F5344CB8AC3E}">
        <p14:creationId xmlns:p14="http://schemas.microsoft.com/office/powerpoint/2010/main" val="24311379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ReplicaSet</a:t>
            </a:r>
            <a:r>
              <a:rPr lang="en-US" b="1" dirty="0">
                <a:solidFill>
                  <a:schemeClr val="bg1"/>
                </a:solidFill>
                <a:latin typeface="+mn-lt"/>
                <a:ea typeface="+mn-ea"/>
                <a:cs typeface="+mn-cs"/>
              </a:rPr>
              <a:t> (</a:t>
            </a:r>
            <a:r>
              <a:rPr lang="en-US" b="1" dirty="0" err="1">
                <a:solidFill>
                  <a:schemeClr val="bg1"/>
                </a:solidFill>
                <a:latin typeface="+mn-lt"/>
                <a:ea typeface="+mn-ea"/>
                <a:cs typeface="+mn-cs"/>
              </a:rPr>
              <a:t>rs</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Advanced version of </a:t>
            </a:r>
            <a:r>
              <a:rPr lang="en-US" sz="2600" b="1" dirty="0" err="1">
                <a:solidFill>
                  <a:schemeClr val="bg1"/>
                </a:solidFill>
              </a:rPr>
              <a:t>ReplicationController</a:t>
            </a:r>
            <a:r>
              <a:rPr lang="en-US" sz="2600" b="1" dirty="0">
                <a:solidFill>
                  <a:schemeClr val="bg1"/>
                </a:solidFill>
              </a:rPr>
              <a:t>.</a:t>
            </a:r>
          </a:p>
          <a:p>
            <a:r>
              <a:rPr lang="en-IN" sz="2600" b="1" dirty="0">
                <a:solidFill>
                  <a:schemeClr val="bg1"/>
                </a:solidFill>
              </a:rPr>
              <a:t>Replacement for </a:t>
            </a:r>
            <a:r>
              <a:rPr lang="en-IN" sz="2600" b="1" dirty="0" err="1">
                <a:solidFill>
                  <a:schemeClr val="bg1"/>
                </a:solidFill>
              </a:rPr>
              <a:t>ReplicationController</a:t>
            </a:r>
            <a:r>
              <a:rPr lang="en-IN" sz="2600" b="1" dirty="0">
                <a:solidFill>
                  <a:schemeClr val="bg1"/>
                </a:solidFill>
              </a:rPr>
              <a:t>.</a:t>
            </a:r>
          </a:p>
          <a:p>
            <a:endParaRPr lang="en-US" sz="2600" b="1" dirty="0">
              <a:solidFill>
                <a:schemeClr val="bg1"/>
              </a:solidFill>
            </a:endParaRPr>
          </a:p>
          <a:p>
            <a:r>
              <a:rPr lang="en-US" sz="2600" b="1" dirty="0">
                <a:solidFill>
                  <a:schemeClr val="bg1"/>
                </a:solidFill>
              </a:rPr>
              <a:t>Works based on sets</a:t>
            </a:r>
          </a:p>
          <a:p>
            <a:endParaRPr lang="en-IN" sz="2600" b="1" dirty="0">
              <a:solidFill>
                <a:schemeClr val="bg1"/>
              </a:solidFill>
            </a:endParaRPr>
          </a:p>
        </p:txBody>
      </p:sp>
    </p:spTree>
    <p:extLst>
      <p:ext uri="{BB962C8B-B14F-4D97-AF65-F5344CB8AC3E}">
        <p14:creationId xmlns:p14="http://schemas.microsoft.com/office/powerpoint/2010/main" val="3121066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ReplicaSet</a:t>
            </a:r>
            <a:r>
              <a:rPr lang="en-US" b="1" dirty="0">
                <a:solidFill>
                  <a:schemeClr val="bg1"/>
                </a:solidFill>
                <a:latin typeface="+mn-lt"/>
                <a:ea typeface="+mn-ea"/>
                <a:cs typeface="+mn-cs"/>
              </a:rPr>
              <a:t> (</a:t>
            </a:r>
            <a:r>
              <a:rPr lang="en-US" b="1" dirty="0" err="1">
                <a:solidFill>
                  <a:schemeClr val="bg1"/>
                </a:solidFill>
                <a:latin typeface="+mn-lt"/>
                <a:ea typeface="+mn-ea"/>
                <a:cs typeface="+mn-cs"/>
              </a:rPr>
              <a:t>rs</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endParaRPr lang="en-IN" sz="2600" b="1"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423845386"/>
              </p:ext>
            </p:extLst>
          </p:nvPr>
        </p:nvGraphicFramePr>
        <p:xfrm>
          <a:off x="1811541" y="1359442"/>
          <a:ext cx="8237622" cy="5161430"/>
        </p:xfrm>
        <a:graphic>
          <a:graphicData uri="http://schemas.openxmlformats.org/drawingml/2006/table">
            <a:tbl>
              <a:tblPr firstRow="1" bandRow="1">
                <a:tableStyleId>{5C22544A-7EE6-4342-B048-85BDC9FD1C3A}</a:tableStyleId>
              </a:tblPr>
              <a:tblGrid>
                <a:gridCol w="1938423">
                  <a:extLst>
                    <a:ext uri="{9D8B030D-6E8A-4147-A177-3AD203B41FA5}">
                      <a16:colId xmlns:a16="http://schemas.microsoft.com/office/drawing/2014/main" val="2912172723"/>
                    </a:ext>
                  </a:extLst>
                </a:gridCol>
                <a:gridCol w="3553325">
                  <a:extLst>
                    <a:ext uri="{9D8B030D-6E8A-4147-A177-3AD203B41FA5}">
                      <a16:colId xmlns:a16="http://schemas.microsoft.com/office/drawing/2014/main" val="999957719"/>
                    </a:ext>
                  </a:extLst>
                </a:gridCol>
                <a:gridCol w="2745874">
                  <a:extLst>
                    <a:ext uri="{9D8B030D-6E8A-4147-A177-3AD203B41FA5}">
                      <a16:colId xmlns:a16="http://schemas.microsoft.com/office/drawing/2014/main" val="906364582"/>
                    </a:ext>
                  </a:extLst>
                </a:gridCol>
              </a:tblGrid>
              <a:tr h="463897">
                <a:tc>
                  <a:txBody>
                    <a:bodyPr/>
                    <a:lstStyle/>
                    <a:p>
                      <a:r>
                        <a:rPr lang="en-US" dirty="0"/>
                        <a:t>Criteria</a:t>
                      </a:r>
                      <a:endParaRPr lang="en-IN" dirty="0"/>
                    </a:p>
                  </a:txBody>
                  <a:tcPr/>
                </a:tc>
                <a:tc>
                  <a:txBody>
                    <a:bodyPr/>
                    <a:lstStyle/>
                    <a:p>
                      <a:r>
                        <a:rPr lang="en-US" dirty="0"/>
                        <a:t>Equality</a:t>
                      </a:r>
                      <a:r>
                        <a:rPr lang="en-US" baseline="0" dirty="0"/>
                        <a:t> based</a:t>
                      </a:r>
                      <a:endParaRPr lang="en-IN" dirty="0"/>
                    </a:p>
                  </a:txBody>
                  <a:tcPr/>
                </a:tc>
                <a:tc>
                  <a:txBody>
                    <a:bodyPr/>
                    <a:lstStyle/>
                    <a:p>
                      <a:r>
                        <a:rPr lang="en-US" dirty="0"/>
                        <a:t>Set based</a:t>
                      </a:r>
                      <a:endParaRPr lang="en-IN" dirty="0"/>
                    </a:p>
                  </a:txBody>
                  <a:tcPr/>
                </a:tc>
                <a:extLst>
                  <a:ext uri="{0D108BD9-81ED-4DB2-BD59-A6C34878D82A}">
                    <a16:rowId xmlns:a16="http://schemas.microsoft.com/office/drawing/2014/main" val="3758645279"/>
                  </a:ext>
                </a:extLst>
              </a:tr>
              <a:tr h="800698">
                <a:tc>
                  <a:txBody>
                    <a:bodyPr/>
                    <a:lstStyle/>
                    <a:p>
                      <a:r>
                        <a:rPr lang="en-US" dirty="0"/>
                        <a:t>e.g.</a:t>
                      </a:r>
                      <a:endParaRPr lang="en-IN" dirty="0"/>
                    </a:p>
                  </a:txBody>
                  <a:tcPr/>
                </a:tc>
                <a:tc>
                  <a:txBody>
                    <a:bodyPr/>
                    <a:lstStyle/>
                    <a:p>
                      <a:r>
                        <a:rPr lang="en-IN" dirty="0"/>
                        <a:t>environment = production</a:t>
                      </a:r>
                    </a:p>
                  </a:txBody>
                  <a:tcPr/>
                </a:tc>
                <a:tc>
                  <a:txBody>
                    <a:bodyPr/>
                    <a:lstStyle/>
                    <a:p>
                      <a:r>
                        <a:rPr lang="en-IN" dirty="0" err="1"/>
                        <a:t>enviornment</a:t>
                      </a:r>
                      <a:r>
                        <a:rPr lang="en-IN" dirty="0"/>
                        <a:t> in  (production, </a:t>
                      </a:r>
                      <a:r>
                        <a:rPr lang="en-IN" dirty="0" err="1"/>
                        <a:t>qa</a:t>
                      </a:r>
                      <a:r>
                        <a:rPr lang="en-IN" dirty="0"/>
                        <a:t>)</a:t>
                      </a:r>
                    </a:p>
                  </a:txBody>
                  <a:tcPr/>
                </a:tc>
                <a:extLst>
                  <a:ext uri="{0D108BD9-81ED-4DB2-BD59-A6C34878D82A}">
                    <a16:rowId xmlns:a16="http://schemas.microsoft.com/office/drawing/2014/main" val="456371772"/>
                  </a:ext>
                </a:extLst>
              </a:tr>
              <a:tr h="800698">
                <a:tc>
                  <a:txBody>
                    <a:bodyPr/>
                    <a:lstStyle/>
                    <a:p>
                      <a:endParaRPr lang="en-I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tier != frontend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tier </a:t>
                      </a:r>
                      <a:r>
                        <a:rPr lang="en-IN" dirty="0" err="1"/>
                        <a:t>notin</a:t>
                      </a:r>
                      <a:r>
                        <a:rPr lang="en-IN" dirty="0"/>
                        <a:t> </a:t>
                      </a:r>
                    </a:p>
                    <a:p>
                      <a:r>
                        <a:rPr lang="en-IN" dirty="0"/>
                        <a:t>(frontend, backend)</a:t>
                      </a:r>
                    </a:p>
                  </a:txBody>
                  <a:tcPr/>
                </a:tc>
                <a:extLst>
                  <a:ext uri="{0D108BD9-81ED-4DB2-BD59-A6C34878D82A}">
                    <a16:rowId xmlns:a16="http://schemas.microsoft.com/office/drawing/2014/main" val="1144135897"/>
                  </a:ext>
                </a:extLst>
              </a:tr>
              <a:tr h="1143854">
                <a:tc>
                  <a:txBody>
                    <a:bodyPr/>
                    <a:lstStyle/>
                    <a:p>
                      <a:r>
                        <a:rPr lang="en-US" dirty="0"/>
                        <a:t>Command line</a:t>
                      </a:r>
                      <a:endParaRPr lang="en-IN" dirty="0"/>
                    </a:p>
                  </a:txBody>
                  <a:tcPr/>
                </a:tc>
                <a:tc>
                  <a:txBody>
                    <a:bodyPr/>
                    <a:lstStyle/>
                    <a:p>
                      <a:r>
                        <a:rPr lang="en-IN" dirty="0" err="1"/>
                        <a:t>kubectl</a:t>
                      </a:r>
                      <a:r>
                        <a:rPr lang="en-IN" dirty="0"/>
                        <a:t> get pods –l environment=production</a:t>
                      </a:r>
                    </a:p>
                  </a:txBody>
                  <a:tcPr/>
                </a:tc>
                <a:tc>
                  <a:txBody>
                    <a:bodyPr/>
                    <a:lstStyle/>
                    <a:p>
                      <a:r>
                        <a:rPr lang="en-IN" dirty="0" err="1"/>
                        <a:t>kubectl</a:t>
                      </a:r>
                      <a:r>
                        <a:rPr lang="en-IN" dirty="0"/>
                        <a:t> get pods –l environment in (production, </a:t>
                      </a:r>
                      <a:r>
                        <a:rPr lang="en-IN" dirty="0" err="1"/>
                        <a:t>qa</a:t>
                      </a:r>
                      <a:r>
                        <a:rPr lang="en-IN" dirty="0"/>
                        <a:t>)</a:t>
                      </a:r>
                    </a:p>
                  </a:txBody>
                  <a:tcPr/>
                </a:tc>
                <a:extLst>
                  <a:ext uri="{0D108BD9-81ED-4DB2-BD59-A6C34878D82A}">
                    <a16:rowId xmlns:a16="http://schemas.microsoft.com/office/drawing/2014/main" val="3010749400"/>
                  </a:ext>
                </a:extLst>
              </a:tr>
              <a:tr h="1268984">
                <a:tc>
                  <a:txBody>
                    <a:bodyPr/>
                    <a:lstStyle/>
                    <a:p>
                      <a:r>
                        <a:rPr lang="en-IN" dirty="0"/>
                        <a:t>manifest</a:t>
                      </a:r>
                    </a:p>
                  </a:txBody>
                  <a:tcPr/>
                </a:tc>
                <a:tc>
                  <a:txBody>
                    <a:bodyPr/>
                    <a:lstStyle/>
                    <a:p>
                      <a:r>
                        <a:rPr lang="en-IN" dirty="0"/>
                        <a:t>selector:</a:t>
                      </a:r>
                    </a:p>
                    <a:p>
                      <a:r>
                        <a:rPr lang="en-IN" dirty="0" err="1"/>
                        <a:t>environment:production</a:t>
                      </a:r>
                      <a:endParaRPr lang="en-IN" dirty="0"/>
                    </a:p>
                    <a:p>
                      <a:r>
                        <a:rPr lang="en-IN" dirty="0"/>
                        <a:t>tier: frontend</a:t>
                      </a:r>
                    </a:p>
                  </a:txBody>
                  <a:tcPr/>
                </a:tc>
                <a:tc>
                  <a:txBody>
                    <a:bodyPr/>
                    <a:lstStyle/>
                    <a:p>
                      <a:r>
                        <a:rPr lang="en-IN" dirty="0"/>
                        <a:t>selector:</a:t>
                      </a:r>
                    </a:p>
                    <a:p>
                      <a:r>
                        <a:rPr lang="en-IN" dirty="0" err="1"/>
                        <a:t>matchLabels</a:t>
                      </a:r>
                      <a:r>
                        <a:rPr lang="en-IN" dirty="0"/>
                        <a:t>:- {</a:t>
                      </a:r>
                      <a:r>
                        <a:rPr lang="en-IN" dirty="0" err="1"/>
                        <a:t>key:environment,operator:In</a:t>
                      </a:r>
                      <a:r>
                        <a:rPr lang="en-IN" dirty="0"/>
                        <a:t>, values:[prod, </a:t>
                      </a:r>
                      <a:r>
                        <a:rPr lang="en-IN" dirty="0" err="1"/>
                        <a:t>qa</a:t>
                      </a:r>
                      <a:r>
                        <a:rPr lang="en-IN" dirty="0"/>
                        <a:t>]}</a:t>
                      </a:r>
                    </a:p>
                  </a:txBody>
                  <a:tcPr/>
                </a:tc>
                <a:extLst>
                  <a:ext uri="{0D108BD9-81ED-4DB2-BD59-A6C34878D82A}">
                    <a16:rowId xmlns:a16="http://schemas.microsoft.com/office/drawing/2014/main" val="2828216726"/>
                  </a:ext>
                </a:extLst>
              </a:tr>
              <a:tr h="683299">
                <a:tc>
                  <a:txBody>
                    <a:bodyPr/>
                    <a:lstStyle/>
                    <a:p>
                      <a:r>
                        <a:rPr lang="en-IN" dirty="0"/>
                        <a:t>Supports</a:t>
                      </a:r>
                    </a:p>
                  </a:txBody>
                  <a:tcPr/>
                </a:tc>
                <a:tc>
                  <a:txBody>
                    <a:bodyPr/>
                    <a:lstStyle/>
                    <a:p>
                      <a:r>
                        <a:rPr lang="en-IN" dirty="0"/>
                        <a:t>Services, </a:t>
                      </a:r>
                      <a:r>
                        <a:rPr lang="en-IN" dirty="0" err="1"/>
                        <a:t>ReplicationControllers</a:t>
                      </a:r>
                      <a:endParaRPr lang="en-IN" dirty="0"/>
                    </a:p>
                  </a:txBody>
                  <a:tcPr/>
                </a:tc>
                <a:tc>
                  <a:txBody>
                    <a:bodyPr/>
                    <a:lstStyle/>
                    <a:p>
                      <a:r>
                        <a:rPr lang="en-IN" dirty="0"/>
                        <a:t>Jobs, Deployment, </a:t>
                      </a:r>
                      <a:r>
                        <a:rPr lang="en-IN" dirty="0" err="1"/>
                        <a:t>ReplicaSet</a:t>
                      </a:r>
                      <a:r>
                        <a:rPr lang="en-IN" dirty="0"/>
                        <a:t>, </a:t>
                      </a:r>
                      <a:r>
                        <a:rPr lang="en-IN" dirty="0" err="1"/>
                        <a:t>DaemonSet</a:t>
                      </a:r>
                      <a:endParaRPr lang="en-IN" dirty="0"/>
                    </a:p>
                  </a:txBody>
                  <a:tcPr/>
                </a:tc>
                <a:extLst>
                  <a:ext uri="{0D108BD9-81ED-4DB2-BD59-A6C34878D82A}">
                    <a16:rowId xmlns:a16="http://schemas.microsoft.com/office/drawing/2014/main" val="350220325"/>
                  </a:ext>
                </a:extLst>
              </a:tr>
            </a:tbl>
          </a:graphicData>
        </a:graphic>
      </p:graphicFrame>
    </p:spTree>
    <p:extLst>
      <p:ext uri="{BB962C8B-B14F-4D97-AF65-F5344CB8AC3E}">
        <p14:creationId xmlns:p14="http://schemas.microsoft.com/office/powerpoint/2010/main" val="2221406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Labs for </a:t>
            </a:r>
            <a:r>
              <a:rPr lang="en-US" b="1" dirty="0" err="1">
                <a:solidFill>
                  <a:schemeClr val="bg1"/>
                </a:solidFill>
                <a:latin typeface="+mn-lt"/>
                <a:ea typeface="+mn-ea"/>
                <a:cs typeface="+mn-cs"/>
              </a:rPr>
              <a:t>ReplicaSet</a:t>
            </a:r>
            <a:r>
              <a:rPr lang="en-US" b="1" dirty="0">
                <a:solidFill>
                  <a:schemeClr val="bg1"/>
                </a:solidFill>
                <a:latin typeface="+mn-lt"/>
                <a:ea typeface="+mn-ea"/>
                <a:cs typeface="+mn-cs"/>
              </a:rPr>
              <a:t> (</a:t>
            </a:r>
            <a:r>
              <a:rPr lang="en-US" b="1" dirty="0" err="1">
                <a:solidFill>
                  <a:schemeClr val="bg1"/>
                </a:solidFill>
                <a:latin typeface="+mn-lt"/>
                <a:ea typeface="+mn-ea"/>
                <a:cs typeface="+mn-cs"/>
              </a:rPr>
              <a:t>rs</a:t>
            </a:r>
            <a:r>
              <a:rPr lang="en-US" b="1" dirty="0">
                <a:solidFill>
                  <a:schemeClr val="bg1"/>
                </a:solidFill>
                <a:latin typeface="+mn-lt"/>
                <a:ea typeface="+mn-ea"/>
                <a:cs typeface="+mn-cs"/>
              </a:rPr>
              <a: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r>
              <a:rPr lang="en-US" sz="2600" b="1" dirty="0" err="1">
                <a:solidFill>
                  <a:schemeClr val="bg1"/>
                </a:solidFill>
              </a:rPr>
              <a:t>kubectl</a:t>
            </a:r>
            <a:r>
              <a:rPr lang="en-US" sz="2600" b="1" dirty="0">
                <a:solidFill>
                  <a:schemeClr val="bg1"/>
                </a:solidFill>
              </a:rPr>
              <a:t> apply -f replica-</a:t>
            </a:r>
            <a:r>
              <a:rPr lang="en-US" sz="2600" b="1" dirty="0" err="1">
                <a:solidFill>
                  <a:schemeClr val="bg1"/>
                </a:solidFill>
              </a:rPr>
              <a:t>set.yaml</a:t>
            </a:r>
            <a:endParaRPr lang="en-US" sz="2600" b="1" dirty="0">
              <a:solidFill>
                <a:schemeClr val="bg1"/>
              </a:solidFill>
            </a:endParaRPr>
          </a:p>
          <a:p>
            <a:r>
              <a:rPr lang="en-US" sz="2600" b="1" dirty="0">
                <a:solidFill>
                  <a:schemeClr val="bg1"/>
                </a:solidFill>
              </a:rPr>
              <a:t>	</a:t>
            </a:r>
            <a:r>
              <a:rPr lang="en-US" sz="2600" b="1" dirty="0" err="1">
                <a:solidFill>
                  <a:schemeClr val="bg1"/>
                </a:solidFill>
              </a:rPr>
              <a:t>kubectl</a:t>
            </a:r>
            <a:r>
              <a:rPr lang="en-US" sz="2600" b="1" dirty="0">
                <a:solidFill>
                  <a:schemeClr val="bg1"/>
                </a:solidFill>
              </a:rPr>
              <a:t> get </a:t>
            </a:r>
            <a:r>
              <a:rPr lang="en-US" sz="2600" b="1" dirty="0" err="1">
                <a:solidFill>
                  <a:schemeClr val="bg1"/>
                </a:solidFill>
              </a:rPr>
              <a:t>rs</a:t>
            </a:r>
            <a:endParaRPr lang="en-US" sz="2600" b="1" dirty="0">
              <a:solidFill>
                <a:schemeClr val="bg1"/>
              </a:solidFill>
            </a:endParaRPr>
          </a:p>
          <a:p>
            <a:r>
              <a:rPr lang="en-US" sz="2600" b="1" dirty="0">
                <a:solidFill>
                  <a:schemeClr val="bg1"/>
                </a:solidFill>
              </a:rPr>
              <a:t>	</a:t>
            </a:r>
            <a:r>
              <a:rPr lang="en-US" sz="2600" b="1" dirty="0" err="1">
                <a:solidFill>
                  <a:schemeClr val="bg1"/>
                </a:solidFill>
              </a:rPr>
              <a:t>kubectl</a:t>
            </a:r>
            <a:r>
              <a:rPr lang="en-US" sz="2600" b="1" dirty="0">
                <a:solidFill>
                  <a:schemeClr val="bg1"/>
                </a:solidFill>
              </a:rPr>
              <a:t> get </a:t>
            </a:r>
            <a:r>
              <a:rPr lang="en-US" sz="2600" b="1" dirty="0" err="1">
                <a:solidFill>
                  <a:schemeClr val="bg1"/>
                </a:solidFill>
              </a:rPr>
              <a:t>rs</a:t>
            </a:r>
            <a:r>
              <a:rPr lang="en-US" sz="2600" b="1" dirty="0">
                <a:solidFill>
                  <a:schemeClr val="bg1"/>
                </a:solidFill>
              </a:rPr>
              <a:t> -o wide</a:t>
            </a:r>
          </a:p>
          <a:p>
            <a:r>
              <a:rPr lang="en-US" sz="2600" b="1" dirty="0">
                <a:solidFill>
                  <a:schemeClr val="bg1"/>
                </a:solidFill>
              </a:rPr>
              <a:t>	</a:t>
            </a:r>
            <a:r>
              <a:rPr lang="en-US" sz="2600" b="1" dirty="0" err="1">
                <a:solidFill>
                  <a:schemeClr val="bg1"/>
                </a:solidFill>
              </a:rPr>
              <a:t>kubectl</a:t>
            </a:r>
            <a:r>
              <a:rPr lang="en-US" sz="2600" b="1" dirty="0">
                <a:solidFill>
                  <a:schemeClr val="bg1"/>
                </a:solidFill>
              </a:rPr>
              <a:t> describe </a:t>
            </a:r>
            <a:r>
              <a:rPr lang="en-US" sz="2600" b="1" dirty="0" err="1">
                <a:solidFill>
                  <a:schemeClr val="bg1"/>
                </a:solidFill>
              </a:rPr>
              <a:t>rs</a:t>
            </a:r>
            <a:r>
              <a:rPr lang="en-US" sz="2600" b="1" dirty="0">
                <a:solidFill>
                  <a:schemeClr val="bg1"/>
                </a:solidFill>
              </a:rPr>
              <a:t> &lt;&lt;</a:t>
            </a:r>
            <a:r>
              <a:rPr lang="en-US" sz="2600" b="1" dirty="0" err="1">
                <a:solidFill>
                  <a:schemeClr val="bg1"/>
                </a:solidFill>
              </a:rPr>
              <a:t>rs</a:t>
            </a:r>
            <a:r>
              <a:rPr lang="en-US" sz="2600" b="1" dirty="0">
                <a:solidFill>
                  <a:schemeClr val="bg1"/>
                </a:solidFill>
              </a:rPr>
              <a:t> id&gt;&gt;</a:t>
            </a:r>
            <a:endParaRPr lang="en-IN" sz="2600" b="1" dirty="0">
              <a:solidFill>
                <a:schemeClr val="bg1"/>
              </a:solidFill>
            </a:endParaRPr>
          </a:p>
        </p:txBody>
      </p:sp>
    </p:spTree>
    <p:extLst>
      <p:ext uri="{BB962C8B-B14F-4D97-AF65-F5344CB8AC3E}">
        <p14:creationId xmlns:p14="http://schemas.microsoft.com/office/powerpoint/2010/main" val="27365860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Deployment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 Desired state in a Deployment</a:t>
            </a:r>
          </a:p>
          <a:p>
            <a:r>
              <a:rPr lang="en-US" sz="2600" b="1" dirty="0">
                <a:solidFill>
                  <a:schemeClr val="bg1"/>
                </a:solidFill>
              </a:rPr>
              <a:t>	- </a:t>
            </a:r>
            <a:r>
              <a:rPr lang="en-US" sz="2600" b="1" dirty="0" err="1">
                <a:solidFill>
                  <a:schemeClr val="bg1"/>
                </a:solidFill>
              </a:rPr>
              <a:t>DeploymentController</a:t>
            </a:r>
            <a:r>
              <a:rPr lang="en-US" sz="2600" b="1" dirty="0">
                <a:solidFill>
                  <a:schemeClr val="bg1"/>
                </a:solidFill>
              </a:rPr>
              <a:t> : converts desired state to actual state</a:t>
            </a:r>
          </a:p>
          <a:p>
            <a:r>
              <a:rPr lang="en-US" sz="2600" b="1" dirty="0">
                <a:solidFill>
                  <a:schemeClr val="bg1"/>
                </a:solidFill>
              </a:rPr>
              <a:t>	- Rollback deployment</a:t>
            </a:r>
          </a:p>
          <a:p>
            <a:r>
              <a:rPr lang="en-US" sz="2600" b="1" dirty="0">
                <a:solidFill>
                  <a:schemeClr val="bg1"/>
                </a:solidFill>
              </a:rPr>
              <a:t>	- Scale out/in deployment</a:t>
            </a:r>
          </a:p>
          <a:p>
            <a:r>
              <a:rPr lang="en-US" sz="2600" b="1" dirty="0">
                <a:solidFill>
                  <a:schemeClr val="bg1"/>
                </a:solidFill>
              </a:rPr>
              <a:t>	- Pause deployment</a:t>
            </a:r>
          </a:p>
          <a:p>
            <a:r>
              <a:rPr lang="en-US" sz="2600" b="1" dirty="0">
                <a:solidFill>
                  <a:schemeClr val="bg1"/>
                </a:solidFill>
              </a:rPr>
              <a:t>	</a:t>
            </a:r>
          </a:p>
          <a:p>
            <a:r>
              <a:rPr lang="en-US" sz="2600" b="1" dirty="0">
                <a:solidFill>
                  <a:schemeClr val="bg1"/>
                </a:solidFill>
              </a:rPr>
              <a:t>Steps</a:t>
            </a:r>
          </a:p>
          <a:p>
            <a:r>
              <a:rPr lang="en-US" sz="2600" b="1" dirty="0">
                <a:solidFill>
                  <a:schemeClr val="bg1"/>
                </a:solidFill>
              </a:rPr>
              <a:t>	- Create a deployment</a:t>
            </a:r>
          </a:p>
          <a:p>
            <a:r>
              <a:rPr lang="en-US" sz="2600" b="1" dirty="0">
                <a:solidFill>
                  <a:schemeClr val="bg1"/>
                </a:solidFill>
              </a:rPr>
              <a:t>	- That creates a </a:t>
            </a:r>
            <a:r>
              <a:rPr lang="en-US" sz="2600" b="1" dirty="0" err="1">
                <a:solidFill>
                  <a:schemeClr val="bg1"/>
                </a:solidFill>
              </a:rPr>
              <a:t>ReplicaSet</a:t>
            </a:r>
            <a:r>
              <a:rPr lang="en-US" sz="2600" b="1" dirty="0">
                <a:solidFill>
                  <a:schemeClr val="bg1"/>
                </a:solidFill>
              </a:rPr>
              <a:t>.</a:t>
            </a:r>
          </a:p>
          <a:p>
            <a:r>
              <a:rPr lang="en-US" sz="2600" b="1" dirty="0">
                <a:solidFill>
                  <a:schemeClr val="bg1"/>
                </a:solidFill>
              </a:rPr>
              <a:t>	- That Creates Pods</a:t>
            </a:r>
            <a:endParaRPr lang="en-IN" sz="2600" b="1" dirty="0">
              <a:solidFill>
                <a:schemeClr val="bg1"/>
              </a:solidFill>
            </a:endParaRPr>
          </a:p>
        </p:txBody>
      </p:sp>
    </p:spTree>
    <p:extLst>
      <p:ext uri="{BB962C8B-B14F-4D97-AF65-F5344CB8AC3E}">
        <p14:creationId xmlns:p14="http://schemas.microsoft.com/office/powerpoint/2010/main" val="23282582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Deployment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Status: </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rollout status deployment.v1.apps/</a:t>
            </a:r>
            <a:r>
              <a:rPr lang="en-US" sz="2600" b="1" dirty="0" err="1">
                <a:solidFill>
                  <a:schemeClr val="bg1"/>
                </a:solidFill>
              </a:rPr>
              <a:t>nginx</a:t>
            </a:r>
            <a:r>
              <a:rPr lang="en-US" sz="2600" b="1" dirty="0">
                <a:solidFill>
                  <a:schemeClr val="bg1"/>
                </a:solidFill>
              </a:rPr>
              <a:t>-deployment</a:t>
            </a:r>
          </a:p>
          <a:p>
            <a:endParaRPr lang="en-US" sz="2600" b="1" dirty="0">
              <a:solidFill>
                <a:schemeClr val="bg1"/>
              </a:solidFill>
            </a:endParaRPr>
          </a:p>
          <a:p>
            <a:r>
              <a:rPr lang="en-US" sz="2600" b="1" dirty="0">
                <a:solidFill>
                  <a:schemeClr val="bg1"/>
                </a:solidFill>
              </a:rPr>
              <a:t>Update deployment: </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--record deployment.v1.apps/</a:t>
            </a:r>
            <a:r>
              <a:rPr lang="en-US" sz="2600" b="1" dirty="0" err="1">
                <a:solidFill>
                  <a:schemeClr val="bg1"/>
                </a:solidFill>
              </a:rPr>
              <a:t>nginx</a:t>
            </a:r>
            <a:r>
              <a:rPr lang="en-US" sz="2600" b="1" dirty="0">
                <a:solidFill>
                  <a:schemeClr val="bg1"/>
                </a:solidFill>
              </a:rPr>
              <a:t>-deployment set image deployment.v1.apps/</a:t>
            </a:r>
            <a:r>
              <a:rPr lang="en-US" sz="2600" b="1" dirty="0" err="1">
                <a:solidFill>
                  <a:schemeClr val="bg1"/>
                </a:solidFill>
              </a:rPr>
              <a:t>nginx</a:t>
            </a:r>
            <a:r>
              <a:rPr lang="en-US" sz="2600" b="1" dirty="0">
                <a:solidFill>
                  <a:schemeClr val="bg1"/>
                </a:solidFill>
              </a:rPr>
              <a:t>-deployment </a:t>
            </a:r>
            <a:r>
              <a:rPr lang="en-US" sz="2600" b="1" dirty="0" err="1">
                <a:solidFill>
                  <a:schemeClr val="bg1"/>
                </a:solidFill>
              </a:rPr>
              <a:t>nginx</a:t>
            </a:r>
            <a:r>
              <a:rPr lang="en-US" sz="2600" b="1" dirty="0">
                <a:solidFill>
                  <a:schemeClr val="bg1"/>
                </a:solidFill>
              </a:rPr>
              <a:t>=nginx:1.9.1</a:t>
            </a:r>
          </a:p>
          <a:p>
            <a:endParaRPr lang="en-US" sz="2600" b="1" dirty="0">
              <a:solidFill>
                <a:schemeClr val="bg1"/>
              </a:solidFill>
            </a:endParaRPr>
          </a:p>
          <a:p>
            <a:r>
              <a:rPr lang="en-US" sz="2600" b="1" dirty="0">
                <a:solidFill>
                  <a:schemeClr val="bg1"/>
                </a:solidFill>
              </a:rPr>
              <a:t>Rollout history: </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rollout history deployment.v1.apps/</a:t>
            </a:r>
            <a:r>
              <a:rPr lang="en-US" sz="2600" b="1" dirty="0" err="1">
                <a:solidFill>
                  <a:schemeClr val="bg1"/>
                </a:solidFill>
              </a:rPr>
              <a:t>nginx</a:t>
            </a:r>
            <a:r>
              <a:rPr lang="en-US" sz="2600" b="1" dirty="0">
                <a:solidFill>
                  <a:schemeClr val="bg1"/>
                </a:solidFill>
              </a:rPr>
              <a:t>-deployment</a:t>
            </a:r>
          </a:p>
          <a:p>
            <a:endParaRPr lang="en-US" sz="2600" b="1" dirty="0">
              <a:solidFill>
                <a:schemeClr val="bg1"/>
              </a:solidFill>
            </a:endParaRPr>
          </a:p>
          <a:p>
            <a:r>
              <a:rPr lang="en-US" sz="2600" b="1" dirty="0">
                <a:solidFill>
                  <a:schemeClr val="bg1"/>
                </a:solidFill>
              </a:rPr>
              <a:t>Rollback:</a:t>
            </a:r>
          </a:p>
          <a:p>
            <a:r>
              <a:rPr lang="en-US" sz="2600" b="1" dirty="0">
                <a:solidFill>
                  <a:schemeClr val="bg1"/>
                </a:solidFill>
              </a:rPr>
              <a:t>	- </a:t>
            </a:r>
            <a:r>
              <a:rPr lang="en-US" sz="2600" b="1" dirty="0" err="1">
                <a:solidFill>
                  <a:schemeClr val="bg1"/>
                </a:solidFill>
              </a:rPr>
              <a:t>kubectl</a:t>
            </a:r>
            <a:r>
              <a:rPr lang="en-US" sz="2600" b="1" dirty="0">
                <a:solidFill>
                  <a:schemeClr val="bg1"/>
                </a:solidFill>
              </a:rPr>
              <a:t> rollout undo deployment.v1.apps/</a:t>
            </a:r>
            <a:r>
              <a:rPr lang="en-US" sz="2600" b="1" dirty="0" err="1">
                <a:solidFill>
                  <a:schemeClr val="bg1"/>
                </a:solidFill>
              </a:rPr>
              <a:t>nginx</a:t>
            </a:r>
            <a:r>
              <a:rPr lang="en-US" sz="2600" b="1" dirty="0">
                <a:solidFill>
                  <a:schemeClr val="bg1"/>
                </a:solidFill>
              </a:rPr>
              <a:t>-deployment</a:t>
            </a:r>
          </a:p>
          <a:p>
            <a:endParaRPr lang="en-US" sz="2600" b="1" dirty="0">
              <a:solidFill>
                <a:schemeClr val="bg1"/>
              </a:solidFill>
            </a:endParaRPr>
          </a:p>
        </p:txBody>
      </p:sp>
    </p:spTree>
    <p:extLst>
      <p:ext uri="{BB962C8B-B14F-4D97-AF65-F5344CB8AC3E}">
        <p14:creationId xmlns:p14="http://schemas.microsoft.com/office/powerpoint/2010/main" val="22468199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Scale out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err="1">
                <a:solidFill>
                  <a:schemeClr val="bg1"/>
                </a:solidFill>
              </a:rPr>
              <a:t>Kubectl</a:t>
            </a:r>
            <a:r>
              <a:rPr lang="en-US" sz="2600" b="1" dirty="0">
                <a:solidFill>
                  <a:schemeClr val="bg1"/>
                </a:solidFill>
              </a:rPr>
              <a:t> scale –replicas=3 deployment.v1.apps/</a:t>
            </a:r>
            <a:r>
              <a:rPr lang="en-US" sz="2600" b="1" dirty="0" err="1">
                <a:solidFill>
                  <a:schemeClr val="bg1"/>
                </a:solidFill>
              </a:rPr>
              <a:t>nginx</a:t>
            </a:r>
            <a:r>
              <a:rPr lang="en-US" sz="2600" b="1" dirty="0">
                <a:solidFill>
                  <a:schemeClr val="bg1"/>
                </a:solidFill>
              </a:rPr>
              <a:t>-deployment</a:t>
            </a:r>
          </a:p>
          <a:p>
            <a:endParaRPr lang="en-US" sz="2600" b="1" dirty="0">
              <a:solidFill>
                <a:schemeClr val="bg1"/>
              </a:solidFill>
            </a:endParaRPr>
          </a:p>
          <a:p>
            <a:endParaRPr lang="en-US" sz="2600" b="1" dirty="0">
              <a:solidFill>
                <a:schemeClr val="bg1"/>
              </a:solidFill>
            </a:endParaRPr>
          </a:p>
        </p:txBody>
      </p:sp>
    </p:spTree>
    <p:extLst>
      <p:ext uri="{BB962C8B-B14F-4D97-AF65-F5344CB8AC3E}">
        <p14:creationId xmlns:p14="http://schemas.microsoft.com/office/powerpoint/2010/main" val="26156772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Daemonset</a:t>
            </a:r>
            <a:r>
              <a:rPr lang="en-US" b="1" dirty="0">
                <a:solidFill>
                  <a:schemeClr val="bg1"/>
                </a:solidFill>
                <a:latin typeface="+mn-lt"/>
                <a:ea typeface="+mn-ea"/>
                <a:cs typeface="+mn-cs"/>
              </a:rPr>
              <a:t> and </a:t>
            </a:r>
            <a:r>
              <a:rPr lang="en-US" b="1" dirty="0" err="1">
                <a:solidFill>
                  <a:schemeClr val="bg1"/>
                </a:solidFill>
                <a:latin typeface="+mn-lt"/>
                <a:ea typeface="+mn-ea"/>
                <a:cs typeface="+mn-cs"/>
              </a:rPr>
              <a:t>StatefulSet</a:t>
            </a:r>
            <a:r>
              <a:rPr lang="en-US" b="1" dirty="0">
                <a:solidFill>
                  <a:schemeClr val="bg1"/>
                </a:solidFill>
                <a:latin typeface="+mn-lt"/>
                <a:ea typeface="+mn-ea"/>
                <a:cs typeface="+mn-cs"/>
              </a:rPr>
              <a:t>	</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123238" cy="4025789"/>
          </a:xfrm>
          <a:prstGeom prst="rect">
            <a:avLst/>
          </a:prstGeom>
        </p:spPr>
        <p:txBody>
          <a:bodyPr wrap="square">
            <a:noAutofit/>
          </a:bodyPr>
          <a:lstStyle/>
          <a:p>
            <a:r>
              <a:rPr lang="en-US" sz="2600" b="1" dirty="0" err="1">
                <a:solidFill>
                  <a:schemeClr val="bg1"/>
                </a:solidFill>
              </a:rPr>
              <a:t>DaemonSet</a:t>
            </a:r>
            <a:r>
              <a:rPr lang="en-US" sz="2600" b="1" dirty="0">
                <a:solidFill>
                  <a:schemeClr val="bg1"/>
                </a:solidFill>
              </a:rPr>
              <a:t>: </a:t>
            </a:r>
          </a:p>
          <a:p>
            <a:r>
              <a:rPr lang="en-US" sz="2600" b="1" dirty="0">
                <a:solidFill>
                  <a:schemeClr val="bg1"/>
                </a:solidFill>
              </a:rPr>
              <a:t>	- Only a single instance should run on a node </a:t>
            </a:r>
          </a:p>
          <a:p>
            <a:r>
              <a:rPr lang="en-US" sz="2600" b="1" dirty="0">
                <a:solidFill>
                  <a:schemeClr val="bg1"/>
                </a:solidFill>
              </a:rPr>
              <a:t>	- An instance should run on all nodes. </a:t>
            </a:r>
          </a:p>
          <a:p>
            <a:r>
              <a:rPr lang="en-US" sz="2600" b="1" dirty="0">
                <a:solidFill>
                  <a:schemeClr val="bg1"/>
                </a:solidFill>
              </a:rPr>
              <a:t>	- </a:t>
            </a:r>
            <a:r>
              <a:rPr lang="en-US" sz="2600" b="1" dirty="0" err="1">
                <a:solidFill>
                  <a:schemeClr val="bg1"/>
                </a:solidFill>
              </a:rPr>
              <a:t>Usecase</a:t>
            </a:r>
            <a:r>
              <a:rPr lang="en-US" sz="2600" b="1" dirty="0">
                <a:solidFill>
                  <a:schemeClr val="bg1"/>
                </a:solidFill>
              </a:rPr>
              <a:t> : for monitoring.</a:t>
            </a:r>
          </a:p>
          <a:p>
            <a:endParaRPr lang="en-US" sz="2600" b="1" dirty="0">
              <a:solidFill>
                <a:schemeClr val="bg1"/>
              </a:solidFill>
            </a:endParaRPr>
          </a:p>
          <a:p>
            <a:r>
              <a:rPr lang="en-US" sz="2600" b="1" dirty="0" err="1">
                <a:solidFill>
                  <a:schemeClr val="bg1"/>
                </a:solidFill>
              </a:rPr>
              <a:t>StatefulSet</a:t>
            </a:r>
            <a:r>
              <a:rPr lang="en-US" sz="2600" b="1" dirty="0">
                <a:solidFill>
                  <a:schemeClr val="bg1"/>
                </a:solidFill>
              </a:rPr>
              <a:t>: </a:t>
            </a:r>
          </a:p>
          <a:p>
            <a:r>
              <a:rPr lang="en-US" sz="2600" b="1" dirty="0">
                <a:solidFill>
                  <a:schemeClr val="bg1"/>
                </a:solidFill>
              </a:rPr>
              <a:t>	- Work along with a service. </a:t>
            </a:r>
          </a:p>
          <a:p>
            <a:r>
              <a:rPr lang="en-US" sz="2600" b="1" dirty="0">
                <a:solidFill>
                  <a:schemeClr val="bg1"/>
                </a:solidFill>
              </a:rPr>
              <a:t>	- If an instance dies, it would be created back on the same node. </a:t>
            </a:r>
          </a:p>
          <a:p>
            <a:r>
              <a:rPr lang="en-US" sz="2600" b="1" dirty="0">
                <a:solidFill>
                  <a:schemeClr val="bg1"/>
                </a:solidFill>
              </a:rPr>
              <a:t>	- If the node is not available then it would be kept on pending state.</a:t>
            </a:r>
          </a:p>
        </p:txBody>
      </p:sp>
    </p:spTree>
    <p:extLst>
      <p:ext uri="{BB962C8B-B14F-4D97-AF65-F5344CB8AC3E}">
        <p14:creationId xmlns:p14="http://schemas.microsoft.com/office/powerpoint/2010/main" val="174437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893E-EB64-43E6-8B72-C2B90D40C527}"/>
              </a:ext>
            </a:extLst>
          </p:cNvPr>
          <p:cNvSpPr>
            <a:spLocks noGrp="1"/>
          </p:cNvSpPr>
          <p:nvPr>
            <p:ph type="title"/>
          </p:nvPr>
        </p:nvSpPr>
        <p:spPr>
          <a:noFill/>
        </p:spPr>
        <p:txBody>
          <a:bodyPr wrap="square" rtlCol="0">
            <a:spAutoFit/>
          </a:bodyPr>
          <a:lstStyle/>
          <a:p>
            <a:r>
              <a:rPr lang="en-US" b="1" dirty="0">
                <a:solidFill>
                  <a:schemeClr val="bg1"/>
                </a:solidFill>
                <a:latin typeface="+mn-lt"/>
                <a:ea typeface="+mn-ea"/>
                <a:cs typeface="+mn-cs"/>
              </a:rPr>
              <a:t>Need for Standardization</a:t>
            </a:r>
            <a:endParaRPr lang="en-IN" b="1" dirty="0">
              <a:solidFill>
                <a:schemeClr val="bg1"/>
              </a:solidFill>
              <a:latin typeface="+mn-lt"/>
              <a:ea typeface="+mn-ea"/>
              <a:cs typeface="+mn-cs"/>
            </a:endParaRPr>
          </a:p>
        </p:txBody>
      </p:sp>
      <p:pic>
        <p:nvPicPr>
          <p:cNvPr id="4" name="Picture 3">
            <a:extLst>
              <a:ext uri="{FF2B5EF4-FFF2-40B4-BE49-F238E27FC236}">
                <a16:creationId xmlns:a16="http://schemas.microsoft.com/office/drawing/2014/main" id="{C171E8C0-1337-40D5-9B3F-2DBE0FEF447C}"/>
              </a:ext>
            </a:extLst>
          </p:cNvPr>
          <p:cNvPicPr>
            <a:picLocks noChangeAspect="1"/>
          </p:cNvPicPr>
          <p:nvPr/>
        </p:nvPicPr>
        <p:blipFill>
          <a:blip r:embed="rId3"/>
          <a:stretch>
            <a:fillRect/>
          </a:stretch>
        </p:blipFill>
        <p:spPr>
          <a:xfrm>
            <a:off x="1015577" y="1690688"/>
            <a:ext cx="10325697" cy="4377108"/>
          </a:xfrm>
          <a:prstGeom prst="rect">
            <a:avLst/>
          </a:prstGeom>
        </p:spPr>
      </p:pic>
    </p:spTree>
    <p:extLst>
      <p:ext uri="{BB962C8B-B14F-4D97-AF65-F5344CB8AC3E}">
        <p14:creationId xmlns:p14="http://schemas.microsoft.com/office/powerpoint/2010/main" val="15415616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Services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800" b="1" dirty="0">
                <a:solidFill>
                  <a:schemeClr val="bg1"/>
                </a:solidFill>
              </a:rPr>
              <a:t>Is a collection of Pods that is exposed as an endpoint.  Is a way of grouping of PODs running in a cluster and how to access them</a:t>
            </a:r>
          </a:p>
          <a:p>
            <a:endParaRPr lang="en-US" sz="2400" dirty="0">
              <a:solidFill>
                <a:schemeClr val="bg1"/>
              </a:solidFill>
            </a:endParaRPr>
          </a:p>
          <a:p>
            <a:r>
              <a:rPr lang="en-US" sz="2400" dirty="0">
                <a:solidFill>
                  <a:schemeClr val="bg1"/>
                </a:solidFill>
              </a:rPr>
              <a:t>Different types of Services :</a:t>
            </a:r>
          </a:p>
          <a:p>
            <a:pPr lvl="1">
              <a:lnSpc>
                <a:spcPct val="150000"/>
              </a:lnSpc>
            </a:pPr>
            <a:r>
              <a:rPr lang="en-US" sz="2000" i="1" dirty="0" err="1">
                <a:solidFill>
                  <a:schemeClr val="bg1"/>
                </a:solidFill>
              </a:rPr>
              <a:t>ClusterIP</a:t>
            </a:r>
            <a:r>
              <a:rPr lang="en-US" sz="2000" dirty="0">
                <a:solidFill>
                  <a:schemeClr val="bg1"/>
                </a:solidFill>
              </a:rPr>
              <a:t> exposes the cluster's internal IP.</a:t>
            </a:r>
          </a:p>
          <a:p>
            <a:pPr lvl="1">
              <a:lnSpc>
                <a:spcPct val="150000"/>
              </a:lnSpc>
            </a:pPr>
            <a:r>
              <a:rPr lang="en-US" sz="2000" i="1" dirty="0" err="1">
                <a:solidFill>
                  <a:schemeClr val="bg1"/>
                </a:solidFill>
              </a:rPr>
              <a:t>NodePort</a:t>
            </a:r>
            <a:r>
              <a:rPr lang="en-US" sz="2000" dirty="0">
                <a:solidFill>
                  <a:schemeClr val="bg1"/>
                </a:solidFill>
              </a:rPr>
              <a:t> exposes the Service on each node's IP at a static port.</a:t>
            </a:r>
          </a:p>
          <a:p>
            <a:pPr lvl="1">
              <a:lnSpc>
                <a:spcPct val="150000"/>
              </a:lnSpc>
            </a:pPr>
            <a:r>
              <a:rPr lang="en-US" sz="2000" i="1" dirty="0" err="1">
                <a:solidFill>
                  <a:schemeClr val="bg1"/>
                </a:solidFill>
              </a:rPr>
              <a:t>LoadBalancer</a:t>
            </a:r>
            <a:r>
              <a:rPr lang="en-US" sz="2000" dirty="0">
                <a:solidFill>
                  <a:schemeClr val="bg1"/>
                </a:solidFill>
              </a:rPr>
              <a:t> exposes the Service externally by using a cloud provider's load balancer.</a:t>
            </a:r>
          </a:p>
        </p:txBody>
      </p:sp>
    </p:spTree>
    <p:extLst>
      <p:ext uri="{BB962C8B-B14F-4D97-AF65-F5344CB8AC3E}">
        <p14:creationId xmlns:p14="http://schemas.microsoft.com/office/powerpoint/2010/main" val="12521320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Service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pic>
        <p:nvPicPr>
          <p:cNvPr id="4" name="Picture 3">
            <a:extLst>
              <a:ext uri="{FF2B5EF4-FFF2-40B4-BE49-F238E27FC236}">
                <a16:creationId xmlns:a16="http://schemas.microsoft.com/office/drawing/2014/main" id="{A214DC0F-6084-42D5-8A7C-23AC0C3AA034}"/>
              </a:ext>
            </a:extLst>
          </p:cNvPr>
          <p:cNvPicPr>
            <a:picLocks noChangeAspect="1"/>
          </p:cNvPicPr>
          <p:nvPr/>
        </p:nvPicPr>
        <p:blipFill>
          <a:blip r:embed="rId2"/>
          <a:stretch>
            <a:fillRect/>
          </a:stretch>
        </p:blipFill>
        <p:spPr>
          <a:xfrm>
            <a:off x="6908800" y="1690688"/>
            <a:ext cx="4753713" cy="3914123"/>
          </a:xfrm>
          <a:prstGeom prst="rect">
            <a:avLst/>
          </a:prstGeom>
        </p:spPr>
      </p:pic>
      <p:sp>
        <p:nvSpPr>
          <p:cNvPr id="3" name="Rectangle 2"/>
          <p:cNvSpPr/>
          <p:nvPr/>
        </p:nvSpPr>
        <p:spPr>
          <a:xfrm>
            <a:off x="677840" y="2496235"/>
            <a:ext cx="6096000" cy="2585323"/>
          </a:xfrm>
          <a:prstGeom prst="rect">
            <a:avLst/>
          </a:prstGeom>
        </p:spPr>
        <p:txBody>
          <a:bodyPr>
            <a:spAutoFit/>
          </a:bodyPr>
          <a:lstStyle/>
          <a:p>
            <a:r>
              <a:rPr lang="en-US" b="1" dirty="0">
                <a:solidFill>
                  <a:schemeClr val="bg1"/>
                </a:solidFill>
              </a:rPr>
              <a:t>-    Pods may die and new PODs are created. How to access the POD as the IP changes</a:t>
            </a:r>
          </a:p>
          <a:p>
            <a:pPr marL="285750" indent="-285750">
              <a:buFontTx/>
              <a:buChar char="-"/>
            </a:pPr>
            <a:r>
              <a:rPr lang="en-US" b="1" dirty="0">
                <a:solidFill>
                  <a:schemeClr val="bg1"/>
                </a:solidFill>
              </a:rPr>
              <a:t>front end Pod talk to back end Pod</a:t>
            </a:r>
          </a:p>
          <a:p>
            <a:pPr marL="285750" indent="-285750">
              <a:buFontTx/>
              <a:buChar char="-"/>
            </a:pPr>
            <a:r>
              <a:rPr lang="en-US" b="1" dirty="0">
                <a:solidFill>
                  <a:schemeClr val="bg1"/>
                </a:solidFill>
              </a:rPr>
              <a:t>external users connect to front end Pod's</a:t>
            </a:r>
          </a:p>
          <a:p>
            <a:endParaRPr lang="en-IN" b="1" dirty="0">
              <a:solidFill>
                <a:schemeClr val="bg1"/>
              </a:solidFill>
            </a:endParaRPr>
          </a:p>
          <a:p>
            <a:r>
              <a:rPr lang="en-US" b="1" dirty="0">
                <a:solidFill>
                  <a:schemeClr val="bg1"/>
                </a:solidFill>
              </a:rPr>
              <a:t>Services provide standard services like	</a:t>
            </a:r>
          </a:p>
          <a:p>
            <a:r>
              <a:rPr lang="en-US" b="1" dirty="0">
                <a:solidFill>
                  <a:schemeClr val="bg1"/>
                </a:solidFill>
              </a:rPr>
              <a:t>	- Load balancing	</a:t>
            </a:r>
          </a:p>
          <a:p>
            <a:r>
              <a:rPr lang="en-US" b="1" dirty="0">
                <a:solidFill>
                  <a:schemeClr val="bg1"/>
                </a:solidFill>
              </a:rPr>
              <a:t>	- Service discovery</a:t>
            </a:r>
          </a:p>
          <a:p>
            <a:r>
              <a:rPr lang="en-US" b="1" dirty="0">
                <a:solidFill>
                  <a:schemeClr val="bg1"/>
                </a:solidFill>
              </a:rPr>
              <a:t>	- Feature to support ZDT app deployment</a:t>
            </a:r>
            <a:endParaRPr lang="en-IN" b="1" dirty="0">
              <a:solidFill>
                <a:schemeClr val="bg1"/>
              </a:solidFill>
            </a:endParaRPr>
          </a:p>
        </p:txBody>
      </p:sp>
    </p:spTree>
    <p:extLst>
      <p:ext uri="{BB962C8B-B14F-4D97-AF65-F5344CB8AC3E}">
        <p14:creationId xmlns:p14="http://schemas.microsoft.com/office/powerpoint/2010/main" val="4248102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Service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sp>
        <p:nvSpPr>
          <p:cNvPr id="3" name="Rectangle 2"/>
          <p:cNvSpPr/>
          <p:nvPr/>
        </p:nvSpPr>
        <p:spPr>
          <a:xfrm>
            <a:off x="677840" y="2496235"/>
            <a:ext cx="6096000" cy="2585323"/>
          </a:xfrm>
          <a:prstGeom prst="rect">
            <a:avLst/>
          </a:prstGeom>
        </p:spPr>
        <p:txBody>
          <a:bodyPr>
            <a:spAutoFit/>
          </a:bodyPr>
          <a:lstStyle/>
          <a:p>
            <a:r>
              <a:rPr lang="en-US" b="1" dirty="0">
                <a:solidFill>
                  <a:schemeClr val="bg1"/>
                </a:solidFill>
              </a:rPr>
              <a:t>-    Pods may die and new PODs are created. How to access the POD as the IP changes</a:t>
            </a:r>
          </a:p>
          <a:p>
            <a:pPr marL="285750" indent="-285750">
              <a:buFontTx/>
              <a:buChar char="-"/>
            </a:pPr>
            <a:r>
              <a:rPr lang="en-US" b="1" dirty="0">
                <a:solidFill>
                  <a:schemeClr val="bg1"/>
                </a:solidFill>
              </a:rPr>
              <a:t>front end Pod talk to back end Pod</a:t>
            </a:r>
          </a:p>
          <a:p>
            <a:pPr marL="285750" indent="-285750">
              <a:buFontTx/>
              <a:buChar char="-"/>
            </a:pPr>
            <a:r>
              <a:rPr lang="en-US" b="1" dirty="0">
                <a:solidFill>
                  <a:schemeClr val="bg1"/>
                </a:solidFill>
              </a:rPr>
              <a:t>external users connect to front end Pod's</a:t>
            </a:r>
          </a:p>
          <a:p>
            <a:endParaRPr lang="en-IN" b="1" dirty="0">
              <a:solidFill>
                <a:schemeClr val="bg1"/>
              </a:solidFill>
            </a:endParaRPr>
          </a:p>
          <a:p>
            <a:r>
              <a:rPr lang="en-US" b="1" dirty="0">
                <a:solidFill>
                  <a:schemeClr val="bg1"/>
                </a:solidFill>
              </a:rPr>
              <a:t>Services provide standard services like	</a:t>
            </a:r>
          </a:p>
          <a:p>
            <a:r>
              <a:rPr lang="en-US" b="1" dirty="0">
                <a:solidFill>
                  <a:schemeClr val="bg1"/>
                </a:solidFill>
              </a:rPr>
              <a:t>	- Load balancing	</a:t>
            </a:r>
          </a:p>
          <a:p>
            <a:r>
              <a:rPr lang="en-US" b="1" dirty="0">
                <a:solidFill>
                  <a:schemeClr val="bg1"/>
                </a:solidFill>
              </a:rPr>
              <a:t>	- Service discovery</a:t>
            </a:r>
          </a:p>
          <a:p>
            <a:r>
              <a:rPr lang="en-US" b="1" dirty="0">
                <a:solidFill>
                  <a:schemeClr val="bg1"/>
                </a:solidFill>
              </a:rPr>
              <a:t>	- Feature to support ZDT app deployment</a:t>
            </a:r>
            <a:endParaRPr lang="en-IN" b="1" dirty="0">
              <a:solidFill>
                <a:schemeClr val="bg1"/>
              </a:solidFill>
            </a:endParaRPr>
          </a:p>
        </p:txBody>
      </p:sp>
      <p:pic>
        <p:nvPicPr>
          <p:cNvPr id="1026" name="Picture 2" descr="Image result for photo of clusterIP in kuberne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726" y="1539009"/>
            <a:ext cx="4496089" cy="2774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934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Cluster IP</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sp>
        <p:nvSpPr>
          <p:cNvPr id="3" name="Rectangle 2"/>
          <p:cNvSpPr/>
          <p:nvPr/>
        </p:nvSpPr>
        <p:spPr>
          <a:xfrm>
            <a:off x="838200" y="1903956"/>
            <a:ext cx="8573656" cy="2677656"/>
          </a:xfrm>
          <a:prstGeom prst="rect">
            <a:avLst/>
          </a:prstGeom>
        </p:spPr>
        <p:txBody>
          <a:bodyPr wrap="square">
            <a:spAutoFit/>
          </a:bodyPr>
          <a:lstStyle/>
          <a:p>
            <a:pPr lvl="1"/>
            <a:r>
              <a:rPr lang="en-US" sz="2400" b="1" dirty="0">
                <a:solidFill>
                  <a:schemeClr val="bg1"/>
                </a:solidFill>
              </a:rPr>
              <a:t>Gives you a service inside your cluster that other </a:t>
            </a:r>
          </a:p>
          <a:p>
            <a:pPr lvl="1"/>
            <a:r>
              <a:rPr lang="en-US" sz="2400" b="1" dirty="0">
                <a:solidFill>
                  <a:schemeClr val="bg1"/>
                </a:solidFill>
              </a:rPr>
              <a:t>apps inside your cluster can access. </a:t>
            </a:r>
          </a:p>
          <a:p>
            <a:pPr lvl="1"/>
            <a:endParaRPr lang="en-US" sz="2400" b="1" dirty="0">
              <a:solidFill>
                <a:schemeClr val="bg1"/>
              </a:solidFill>
            </a:endParaRPr>
          </a:p>
          <a:p>
            <a:pPr lvl="1"/>
            <a:r>
              <a:rPr lang="en-IN" sz="2400" b="1" dirty="0">
                <a:solidFill>
                  <a:schemeClr val="bg1"/>
                </a:solidFill>
              </a:rPr>
              <a:t>It is the default Kubernetes service</a:t>
            </a:r>
            <a:endParaRPr lang="en-US" sz="24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p:txBody>
      </p:sp>
      <p:pic>
        <p:nvPicPr>
          <p:cNvPr id="2052" name="Picture 4" descr="Image result for photo of clusterIP in kuberne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4144" y="2294876"/>
            <a:ext cx="4977101" cy="42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1959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NodePort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pic>
        <p:nvPicPr>
          <p:cNvPr id="3076" name="Picture 4" descr="Image result for photo of nodeport in kuberne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273" y="1219199"/>
            <a:ext cx="10141527" cy="547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4507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NodePort</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sp>
        <p:nvSpPr>
          <p:cNvPr id="3" name="Rectangle 2"/>
          <p:cNvSpPr/>
          <p:nvPr/>
        </p:nvSpPr>
        <p:spPr>
          <a:xfrm>
            <a:off x="838199" y="1903956"/>
            <a:ext cx="9358745" cy="2862322"/>
          </a:xfrm>
          <a:prstGeom prst="rect">
            <a:avLst/>
          </a:prstGeom>
        </p:spPr>
        <p:txBody>
          <a:bodyPr wrap="square">
            <a:spAutoFit/>
          </a:bodyPr>
          <a:lstStyle/>
          <a:p>
            <a:r>
              <a:rPr lang="en-US" b="1" dirty="0">
                <a:solidFill>
                  <a:schemeClr val="bg1"/>
                </a:solidFill>
              </a:rPr>
              <a:t>Lab reference : Refer node-</a:t>
            </a:r>
            <a:r>
              <a:rPr lang="en-US" b="1" dirty="0" err="1">
                <a:solidFill>
                  <a:schemeClr val="bg1"/>
                </a:solidFill>
              </a:rPr>
              <a:t>port.yaml</a:t>
            </a:r>
            <a:r>
              <a:rPr lang="en-US" b="1" dirty="0">
                <a:solidFill>
                  <a:schemeClr val="bg1"/>
                </a:solidFill>
              </a:rPr>
              <a:t> - works with deploy-</a:t>
            </a:r>
            <a:r>
              <a:rPr lang="en-US" b="1" dirty="0" err="1">
                <a:solidFill>
                  <a:schemeClr val="bg1"/>
                </a:solidFill>
              </a:rPr>
              <a:t>ng.yaml</a:t>
            </a:r>
            <a:endParaRPr lang="en-US" b="1" dirty="0">
              <a:solidFill>
                <a:schemeClr val="bg1"/>
              </a:solidFill>
            </a:endParaRPr>
          </a:p>
          <a:p>
            <a:endParaRPr lang="en-US" b="1" dirty="0">
              <a:solidFill>
                <a:schemeClr val="bg1"/>
              </a:solidFill>
            </a:endParaRPr>
          </a:p>
          <a:p>
            <a:r>
              <a:rPr lang="en-US" b="1" dirty="0">
                <a:solidFill>
                  <a:schemeClr val="bg1"/>
                </a:solidFill>
              </a:rPr>
              <a:t>Port should be between 31000 to 32767</a:t>
            </a:r>
          </a:p>
          <a:p>
            <a:endParaRPr lang="en-US" b="1" dirty="0">
              <a:solidFill>
                <a:schemeClr val="bg1"/>
              </a:solidFill>
            </a:endParaRPr>
          </a:p>
          <a:p>
            <a:r>
              <a:rPr lang="en-US" b="1" dirty="0">
                <a:solidFill>
                  <a:schemeClr val="bg1"/>
                </a:solidFill>
              </a:rPr>
              <a:t>How it work</a:t>
            </a:r>
          </a:p>
          <a:p>
            <a:r>
              <a:rPr lang="en-US" b="1" dirty="0">
                <a:solidFill>
                  <a:schemeClr val="bg1"/>
                </a:solidFill>
              </a:rPr>
              <a:t>	Exposes the Service on each Node’s IP at a static port (the </a:t>
            </a:r>
            <a:r>
              <a:rPr lang="en-US" b="1" dirty="0" err="1">
                <a:solidFill>
                  <a:schemeClr val="bg1"/>
                </a:solidFill>
              </a:rPr>
              <a:t>NodePort</a:t>
            </a:r>
            <a:r>
              <a:rPr lang="en-US" b="1" dirty="0">
                <a:solidFill>
                  <a:schemeClr val="bg1"/>
                </a:solidFill>
              </a:rPr>
              <a:t>).</a:t>
            </a:r>
          </a:p>
          <a:p>
            <a:r>
              <a:rPr lang="en-US" b="1" dirty="0">
                <a:solidFill>
                  <a:schemeClr val="bg1"/>
                </a:solidFill>
              </a:rPr>
              <a:t>	</a:t>
            </a:r>
            <a:r>
              <a:rPr lang="en-US" b="1" dirty="0" err="1">
                <a:solidFill>
                  <a:schemeClr val="bg1"/>
                </a:solidFill>
              </a:rPr>
              <a:t>ClusterIP</a:t>
            </a:r>
            <a:r>
              <a:rPr lang="en-US" b="1" dirty="0">
                <a:solidFill>
                  <a:schemeClr val="bg1"/>
                </a:solidFill>
              </a:rPr>
              <a:t> Service, to which the </a:t>
            </a:r>
            <a:r>
              <a:rPr lang="en-US" b="1" dirty="0" err="1">
                <a:solidFill>
                  <a:schemeClr val="bg1"/>
                </a:solidFill>
              </a:rPr>
              <a:t>NodePort</a:t>
            </a:r>
            <a:r>
              <a:rPr lang="en-US" b="1" dirty="0">
                <a:solidFill>
                  <a:schemeClr val="bg1"/>
                </a:solidFill>
              </a:rPr>
              <a:t> Service routes, is automatically created.</a:t>
            </a:r>
          </a:p>
          <a:p>
            <a:r>
              <a:rPr lang="en-US" b="1" dirty="0">
                <a:solidFill>
                  <a:schemeClr val="bg1"/>
                </a:solidFill>
              </a:rPr>
              <a:t>	Contact the </a:t>
            </a:r>
            <a:r>
              <a:rPr lang="en-US" b="1" dirty="0" err="1">
                <a:solidFill>
                  <a:schemeClr val="bg1"/>
                </a:solidFill>
              </a:rPr>
              <a:t>NodePort</a:t>
            </a:r>
            <a:r>
              <a:rPr lang="en-US" b="1" dirty="0">
                <a:solidFill>
                  <a:schemeClr val="bg1"/>
                </a:solidFill>
              </a:rPr>
              <a:t> Service, from outside the cluster, by requesting &lt;</a:t>
            </a:r>
            <a:r>
              <a:rPr lang="en-US" b="1" dirty="0" err="1">
                <a:solidFill>
                  <a:schemeClr val="bg1"/>
                </a:solidFill>
              </a:rPr>
              <a:t>NodeIP</a:t>
            </a:r>
            <a:r>
              <a:rPr lang="en-US" b="1" dirty="0">
                <a:solidFill>
                  <a:schemeClr val="bg1"/>
                </a:solidFill>
              </a:rPr>
              <a:t>&gt;:&lt;</a:t>
            </a:r>
            <a:r>
              <a:rPr lang="en-US" b="1" dirty="0" err="1">
                <a:solidFill>
                  <a:schemeClr val="bg1"/>
                </a:solidFill>
              </a:rPr>
              <a:t>NodePort</a:t>
            </a:r>
            <a:r>
              <a:rPr lang="en-US" b="1" dirty="0">
                <a:solidFill>
                  <a:schemeClr val="bg1"/>
                </a:solidFill>
              </a:rPr>
              <a:t>&gt;.</a:t>
            </a:r>
          </a:p>
          <a:p>
            <a:endParaRPr lang="en-US" b="1" dirty="0">
              <a:solidFill>
                <a:schemeClr val="bg1"/>
              </a:solidFill>
            </a:endParaRPr>
          </a:p>
        </p:txBody>
      </p:sp>
    </p:spTree>
    <p:extLst>
      <p:ext uri="{BB962C8B-B14F-4D97-AF65-F5344CB8AC3E}">
        <p14:creationId xmlns:p14="http://schemas.microsoft.com/office/powerpoint/2010/main" val="42648413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LoadBalancer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	</a:t>
            </a:r>
          </a:p>
        </p:txBody>
      </p:sp>
      <p:sp>
        <p:nvSpPr>
          <p:cNvPr id="3" name="Rectangle 2"/>
          <p:cNvSpPr/>
          <p:nvPr/>
        </p:nvSpPr>
        <p:spPr>
          <a:xfrm>
            <a:off x="838199" y="1903956"/>
            <a:ext cx="9358745" cy="2308324"/>
          </a:xfrm>
          <a:prstGeom prst="rect">
            <a:avLst/>
          </a:prstGeom>
        </p:spPr>
        <p:txBody>
          <a:bodyPr wrap="square">
            <a:spAutoFit/>
          </a:bodyPr>
          <a:lstStyle/>
          <a:p>
            <a:r>
              <a:rPr lang="en-US" b="1" dirty="0">
                <a:solidFill>
                  <a:schemeClr val="bg1"/>
                </a:solidFill>
              </a:rPr>
              <a:t>Why </a:t>
            </a:r>
            <a:r>
              <a:rPr lang="en-US" b="1" dirty="0" err="1">
                <a:solidFill>
                  <a:schemeClr val="bg1"/>
                </a:solidFill>
              </a:rPr>
              <a:t>LoadBalancer</a:t>
            </a:r>
            <a:r>
              <a:rPr lang="en-US" b="1" dirty="0">
                <a:solidFill>
                  <a:schemeClr val="bg1"/>
                </a:solidFill>
              </a:rPr>
              <a:t> :</a:t>
            </a:r>
          </a:p>
          <a:p>
            <a:r>
              <a:rPr lang="en-US" b="1" dirty="0">
                <a:solidFill>
                  <a:schemeClr val="bg1"/>
                </a:solidFill>
              </a:rPr>
              <a:t>	With </a:t>
            </a:r>
            <a:r>
              <a:rPr lang="en-US" b="1" dirty="0" err="1">
                <a:solidFill>
                  <a:schemeClr val="bg1"/>
                </a:solidFill>
              </a:rPr>
              <a:t>NodePort</a:t>
            </a:r>
            <a:r>
              <a:rPr lang="en-US" b="1" dirty="0">
                <a:solidFill>
                  <a:schemeClr val="bg1"/>
                </a:solidFill>
              </a:rPr>
              <a:t> your IP’s would still be spread.</a:t>
            </a:r>
          </a:p>
          <a:p>
            <a:r>
              <a:rPr lang="en-US" b="1" dirty="0">
                <a:solidFill>
                  <a:schemeClr val="bg1"/>
                </a:solidFill>
              </a:rPr>
              <a:t>	Clients should not connect to a working IP.</a:t>
            </a:r>
          </a:p>
          <a:p>
            <a:r>
              <a:rPr lang="en-US" b="1" dirty="0">
                <a:solidFill>
                  <a:schemeClr val="bg1"/>
                </a:solidFill>
              </a:rPr>
              <a:t>	A connecting IP can become inaccessible.</a:t>
            </a: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p:txBody>
      </p:sp>
      <p:pic>
        <p:nvPicPr>
          <p:cNvPr id="5122" name="Picture 2" descr="https://suedbroecker.files.wordpress.com/2019/03/kube-basic-architecture.jpg?w=669&amp;h=312&amp;cro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7102" y="3085827"/>
            <a:ext cx="6372225"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5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Jobs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600" b="1" dirty="0">
                <a:solidFill>
                  <a:schemeClr val="bg1"/>
                </a:solidFill>
              </a:rPr>
              <a:t>Two types</a:t>
            </a:r>
          </a:p>
          <a:p>
            <a:r>
              <a:rPr lang="en-US" sz="2600" b="1" dirty="0">
                <a:solidFill>
                  <a:schemeClr val="bg1"/>
                </a:solidFill>
              </a:rPr>
              <a:t>	- Jobs: One time jobs</a:t>
            </a:r>
          </a:p>
          <a:p>
            <a:r>
              <a:rPr lang="en-US" sz="2600" b="1" dirty="0">
                <a:solidFill>
                  <a:schemeClr val="bg1"/>
                </a:solidFill>
              </a:rPr>
              <a:t>	- </a:t>
            </a:r>
            <a:r>
              <a:rPr lang="en-US" sz="2600" b="1" dirty="0" err="1">
                <a:solidFill>
                  <a:schemeClr val="bg1"/>
                </a:solidFill>
              </a:rPr>
              <a:t>CronJobs</a:t>
            </a:r>
            <a:r>
              <a:rPr lang="en-US" sz="2600" b="1" dirty="0">
                <a:solidFill>
                  <a:schemeClr val="bg1"/>
                </a:solidFill>
              </a:rPr>
              <a:t>: Scheduled</a:t>
            </a: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pic>
        <p:nvPicPr>
          <p:cNvPr id="6148" name="Picture 4" descr="Create Kubernetes Jobs/Cron Jo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7673" y="3170742"/>
            <a:ext cx="533400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471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Jobs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r>
              <a:rPr lang="en-US" sz="2800" b="1" dirty="0">
                <a:solidFill>
                  <a:schemeClr val="bg1"/>
                </a:solidFill>
              </a:rPr>
              <a:t>Creates one or more Pods and ensures that a specified number of them successfully terminate.</a:t>
            </a:r>
          </a:p>
          <a:p>
            <a:endParaRPr lang="en-US" sz="2800" b="1" dirty="0">
              <a:solidFill>
                <a:schemeClr val="bg1"/>
              </a:solidFill>
            </a:endParaRPr>
          </a:p>
          <a:p>
            <a:r>
              <a:rPr lang="en-US" sz="2800" b="1" dirty="0">
                <a:solidFill>
                  <a:schemeClr val="bg1"/>
                </a:solidFill>
              </a:rPr>
              <a:t>Primarily meant for short-lived and batch workloads. </a:t>
            </a:r>
          </a:p>
          <a:p>
            <a:endParaRPr lang="en-US" sz="2800" b="1" dirty="0">
              <a:solidFill>
                <a:schemeClr val="bg1"/>
              </a:solidFill>
            </a:endParaRPr>
          </a:p>
          <a:p>
            <a:endParaRPr lang="en-US" sz="2800" b="1" dirty="0">
              <a:solidFill>
                <a:schemeClr val="bg1"/>
              </a:solidFill>
            </a:endParaRPr>
          </a:p>
          <a:p>
            <a:r>
              <a:rPr lang="en-US" sz="2800" b="1" dirty="0">
                <a:solidFill>
                  <a:schemeClr val="bg1"/>
                </a:solidFill>
              </a:rPr>
              <a:t>Jobs run until the tasks specified in the job is completed.  </a:t>
            </a: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Tree>
    <p:extLst>
      <p:ext uri="{BB962C8B-B14F-4D97-AF65-F5344CB8AC3E}">
        <p14:creationId xmlns:p14="http://schemas.microsoft.com/office/powerpoint/2010/main" val="32182444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latin typeface="+mn-lt"/>
                <a:ea typeface="+mn-ea"/>
                <a:cs typeface="+mn-cs"/>
              </a:rPr>
              <a:t>Jobs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r>
              <a:rPr lang="en-US" sz="2600" b="1" dirty="0">
                <a:solidFill>
                  <a:schemeClr val="bg1"/>
                </a:solidFill>
              </a:rPr>
              <a:t>Vi </a:t>
            </a:r>
            <a:r>
              <a:rPr lang="en-US" sz="2600" b="1" dirty="0" err="1">
                <a:solidFill>
                  <a:schemeClr val="bg1"/>
                </a:solidFill>
              </a:rPr>
              <a:t>jobs.yaml</a:t>
            </a: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r>
              <a:rPr lang="en-US" sz="2800" b="1" dirty="0">
                <a:solidFill>
                  <a:schemeClr val="bg1"/>
                </a:solidFill>
              </a:rPr>
              <a:t>You can get the job pod logs using </a:t>
            </a:r>
            <a:r>
              <a:rPr lang="en-US" sz="2800" b="1" dirty="0" err="1">
                <a:solidFill>
                  <a:schemeClr val="bg1"/>
                </a:solidFill>
              </a:rPr>
              <a:t>kubectl</a:t>
            </a:r>
            <a:endParaRPr lang="en-IN" sz="2800" b="1" dirty="0">
              <a:solidFill>
                <a:schemeClr val="bg1"/>
              </a:solidFill>
            </a:endParaRPr>
          </a:p>
          <a:p>
            <a:pPr marL="457200" indent="-457200">
              <a:buFontTx/>
              <a:buChar char="-"/>
            </a:pPr>
            <a:endParaRPr lang="en-US" sz="2600" b="1" dirty="0">
              <a:solidFill>
                <a:schemeClr val="bg1"/>
              </a:solidFill>
            </a:endParaRPr>
          </a:p>
        </p:txBody>
      </p:sp>
      <p:pic>
        <p:nvPicPr>
          <p:cNvPr id="5" name="Picture 4">
            <a:extLst>
              <a:ext uri="{FF2B5EF4-FFF2-40B4-BE49-F238E27FC236}">
                <a16:creationId xmlns:a16="http://schemas.microsoft.com/office/drawing/2014/main" id="{2D355BCB-41AE-4748-8976-6AACBA1334A5}"/>
              </a:ext>
            </a:extLst>
          </p:cNvPr>
          <p:cNvPicPr>
            <a:picLocks noChangeAspect="1"/>
          </p:cNvPicPr>
          <p:nvPr/>
        </p:nvPicPr>
        <p:blipFill>
          <a:blip r:embed="rId2"/>
          <a:stretch>
            <a:fillRect/>
          </a:stretch>
        </p:blipFill>
        <p:spPr>
          <a:xfrm>
            <a:off x="939453" y="2703501"/>
            <a:ext cx="3057525" cy="438150"/>
          </a:xfrm>
          <a:prstGeom prst="rect">
            <a:avLst/>
          </a:prstGeom>
        </p:spPr>
      </p:pic>
      <p:pic>
        <p:nvPicPr>
          <p:cNvPr id="7" name="Picture 6">
            <a:extLst>
              <a:ext uri="{FF2B5EF4-FFF2-40B4-BE49-F238E27FC236}">
                <a16:creationId xmlns:a16="http://schemas.microsoft.com/office/drawing/2014/main" id="{81F4FB3B-0BE8-47F2-ADB5-C9B492548A58}"/>
              </a:ext>
            </a:extLst>
          </p:cNvPr>
          <p:cNvPicPr>
            <a:picLocks noChangeAspect="1"/>
          </p:cNvPicPr>
          <p:nvPr/>
        </p:nvPicPr>
        <p:blipFill>
          <a:blip r:embed="rId3"/>
          <a:stretch>
            <a:fillRect/>
          </a:stretch>
        </p:blipFill>
        <p:spPr>
          <a:xfrm>
            <a:off x="1091722" y="4817496"/>
            <a:ext cx="5048250" cy="504825"/>
          </a:xfrm>
          <a:prstGeom prst="rect">
            <a:avLst/>
          </a:prstGeom>
        </p:spPr>
      </p:pic>
    </p:spTree>
    <p:extLst>
      <p:ext uri="{BB962C8B-B14F-4D97-AF65-F5344CB8AC3E}">
        <p14:creationId xmlns:p14="http://schemas.microsoft.com/office/powerpoint/2010/main" val="201755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48B91-82E0-45FD-9AA5-4E1D6AAFD375}"/>
              </a:ext>
            </a:extLst>
          </p:cNvPr>
          <p:cNvSpPr>
            <a:spLocks noGrp="1"/>
          </p:cNvSpPr>
          <p:nvPr>
            <p:ph type="title"/>
          </p:nvPr>
        </p:nvSpPr>
        <p:spPr/>
        <p:txBody>
          <a:bodyPr/>
          <a:lstStyle/>
          <a:p>
            <a:r>
              <a:rPr lang="en-US" b="1" dirty="0">
                <a:solidFill>
                  <a:schemeClr val="bg1"/>
                </a:solidFill>
                <a:latin typeface="+mn-lt"/>
              </a:rPr>
              <a:t>If it fits, it ships !</a:t>
            </a:r>
            <a:endParaRPr lang="en-IN" b="1" dirty="0">
              <a:solidFill>
                <a:schemeClr val="bg1"/>
              </a:solidFill>
              <a:latin typeface="+mn-lt"/>
            </a:endParaRPr>
          </a:p>
        </p:txBody>
      </p:sp>
      <p:pic>
        <p:nvPicPr>
          <p:cNvPr id="4" name="Picture 3">
            <a:extLst>
              <a:ext uri="{FF2B5EF4-FFF2-40B4-BE49-F238E27FC236}">
                <a16:creationId xmlns:a16="http://schemas.microsoft.com/office/drawing/2014/main" id="{1055B9C2-00D2-4FFC-B1C1-6077B0355B60}"/>
              </a:ext>
            </a:extLst>
          </p:cNvPr>
          <p:cNvPicPr>
            <a:picLocks noChangeAspect="1"/>
          </p:cNvPicPr>
          <p:nvPr/>
        </p:nvPicPr>
        <p:blipFill>
          <a:blip r:embed="rId3"/>
          <a:stretch>
            <a:fillRect/>
          </a:stretch>
        </p:blipFill>
        <p:spPr>
          <a:xfrm>
            <a:off x="984859" y="1933002"/>
            <a:ext cx="9721242" cy="4254960"/>
          </a:xfrm>
          <a:prstGeom prst="rect">
            <a:avLst/>
          </a:prstGeom>
        </p:spPr>
      </p:pic>
    </p:spTree>
    <p:extLst>
      <p:ext uri="{BB962C8B-B14F-4D97-AF65-F5344CB8AC3E}">
        <p14:creationId xmlns:p14="http://schemas.microsoft.com/office/powerpoint/2010/main" val="13499661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err="1">
                <a:solidFill>
                  <a:schemeClr val="bg1"/>
                </a:solidFill>
                <a:latin typeface="+mn-lt"/>
                <a:ea typeface="+mn-ea"/>
                <a:cs typeface="+mn-cs"/>
              </a:rPr>
              <a:t>CronJobs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pic>
        <p:nvPicPr>
          <p:cNvPr id="5" name="Picture 4">
            <a:extLst>
              <a:ext uri="{FF2B5EF4-FFF2-40B4-BE49-F238E27FC236}">
                <a16:creationId xmlns:a16="http://schemas.microsoft.com/office/drawing/2014/main" id="{C5022DB1-9039-4D18-8F47-C6BD30D26535}"/>
              </a:ext>
            </a:extLst>
          </p:cNvPr>
          <p:cNvPicPr>
            <a:picLocks noChangeAspect="1"/>
          </p:cNvPicPr>
          <p:nvPr/>
        </p:nvPicPr>
        <p:blipFill>
          <a:blip r:embed="rId2"/>
          <a:stretch>
            <a:fillRect/>
          </a:stretch>
        </p:blipFill>
        <p:spPr>
          <a:xfrm>
            <a:off x="1209153" y="2078682"/>
            <a:ext cx="3810000" cy="533400"/>
          </a:xfrm>
          <a:prstGeom prst="rect">
            <a:avLst/>
          </a:prstGeom>
        </p:spPr>
      </p:pic>
      <p:pic>
        <p:nvPicPr>
          <p:cNvPr id="7" name="Picture 6">
            <a:extLst>
              <a:ext uri="{FF2B5EF4-FFF2-40B4-BE49-F238E27FC236}">
                <a16:creationId xmlns:a16="http://schemas.microsoft.com/office/drawing/2014/main" id="{654D99B2-50D2-4B61-97E9-9244A6EC7A0C}"/>
              </a:ext>
            </a:extLst>
          </p:cNvPr>
          <p:cNvPicPr>
            <a:picLocks noChangeAspect="1"/>
          </p:cNvPicPr>
          <p:nvPr/>
        </p:nvPicPr>
        <p:blipFill>
          <a:blip r:embed="rId3"/>
          <a:stretch>
            <a:fillRect/>
          </a:stretch>
        </p:blipFill>
        <p:spPr>
          <a:xfrm>
            <a:off x="1209153" y="3580290"/>
            <a:ext cx="4019550" cy="542925"/>
          </a:xfrm>
          <a:prstGeom prst="rect">
            <a:avLst/>
          </a:prstGeom>
        </p:spPr>
      </p:pic>
      <p:pic>
        <p:nvPicPr>
          <p:cNvPr id="8" name="Picture 7">
            <a:extLst>
              <a:ext uri="{FF2B5EF4-FFF2-40B4-BE49-F238E27FC236}">
                <a16:creationId xmlns:a16="http://schemas.microsoft.com/office/drawing/2014/main" id="{B30B5811-2CE6-4905-935B-EEB018AEEF7C}"/>
              </a:ext>
            </a:extLst>
          </p:cNvPr>
          <p:cNvPicPr>
            <a:picLocks noChangeAspect="1"/>
          </p:cNvPicPr>
          <p:nvPr/>
        </p:nvPicPr>
        <p:blipFill>
          <a:blip r:embed="rId4"/>
          <a:stretch>
            <a:fillRect/>
          </a:stretch>
        </p:blipFill>
        <p:spPr>
          <a:xfrm>
            <a:off x="1209153" y="4848535"/>
            <a:ext cx="2790825" cy="485775"/>
          </a:xfrm>
          <a:prstGeom prst="rect">
            <a:avLst/>
          </a:prstGeom>
        </p:spPr>
      </p:pic>
    </p:spTree>
    <p:extLst>
      <p:ext uri="{BB962C8B-B14F-4D97-AF65-F5344CB8AC3E}">
        <p14:creationId xmlns:p14="http://schemas.microsoft.com/office/powerpoint/2010/main" val="19570489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Storage Volume</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838200" y="2834948"/>
            <a:ext cx="10058399" cy="2308324"/>
          </a:xfrm>
          <a:prstGeom prst="rect">
            <a:avLst/>
          </a:prstGeom>
        </p:spPr>
        <p:txBody>
          <a:bodyPr wrap="square">
            <a:spAutoFit/>
          </a:bodyPr>
          <a:lstStyle/>
          <a:p>
            <a:r>
              <a:rPr lang="en-US" b="1" dirty="0">
                <a:solidFill>
                  <a:schemeClr val="bg1"/>
                </a:solidFill>
              </a:rPr>
              <a:t>Why Volumes?	</a:t>
            </a:r>
          </a:p>
          <a:p>
            <a:endParaRPr lang="en-US" b="1" dirty="0">
              <a:solidFill>
                <a:schemeClr val="bg1"/>
              </a:solidFill>
            </a:endParaRPr>
          </a:p>
          <a:p>
            <a:r>
              <a:rPr lang="en-US" b="1" dirty="0">
                <a:solidFill>
                  <a:schemeClr val="bg1"/>
                </a:solidFill>
              </a:rPr>
              <a:t>	</a:t>
            </a:r>
            <a:endParaRPr lang="en-IN" b="1" dirty="0">
              <a:solidFill>
                <a:schemeClr val="bg1"/>
              </a:solidFill>
            </a:endParaRPr>
          </a:p>
          <a:p>
            <a:r>
              <a:rPr lang="en-IN" b="1" dirty="0">
                <a:solidFill>
                  <a:schemeClr val="bg1"/>
                </a:solidFill>
              </a:rPr>
              <a:t>Way more powerful than </a:t>
            </a:r>
            <a:r>
              <a:rPr lang="en-IN" b="1" dirty="0" err="1">
                <a:solidFill>
                  <a:schemeClr val="bg1"/>
                </a:solidFill>
              </a:rPr>
              <a:t>docker</a:t>
            </a:r>
            <a:r>
              <a:rPr lang="en-IN" b="1" dirty="0">
                <a:solidFill>
                  <a:schemeClr val="bg1"/>
                </a:solidFill>
              </a:rPr>
              <a:t> volumes</a:t>
            </a:r>
          </a:p>
          <a:p>
            <a:endParaRPr lang="en-IN" b="1" dirty="0">
              <a:solidFill>
                <a:schemeClr val="bg1"/>
              </a:solidFill>
            </a:endParaRPr>
          </a:p>
          <a:p>
            <a:endParaRPr lang="en-IN" b="1" dirty="0">
              <a:solidFill>
                <a:schemeClr val="bg1"/>
              </a:solidFill>
            </a:endParaRPr>
          </a:p>
          <a:p>
            <a:r>
              <a:rPr lang="en-IN" b="1" dirty="0">
                <a:solidFill>
                  <a:schemeClr val="bg1"/>
                </a:solidFill>
              </a:rPr>
              <a:t>Volume Type</a:t>
            </a:r>
          </a:p>
          <a:p>
            <a:endParaRPr lang="en-IN" b="1" dirty="0">
              <a:solidFill>
                <a:schemeClr val="bg1"/>
              </a:solidFill>
            </a:endParaRPr>
          </a:p>
        </p:txBody>
      </p:sp>
    </p:spTree>
    <p:extLst>
      <p:ext uri="{BB962C8B-B14F-4D97-AF65-F5344CB8AC3E}">
        <p14:creationId xmlns:p14="http://schemas.microsoft.com/office/powerpoint/2010/main" val="16233930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err="1">
                <a:solidFill>
                  <a:schemeClr val="bg1"/>
                </a:solidFill>
                <a:latin typeface="+mn-lt"/>
                <a:ea typeface="+mn-ea"/>
                <a:cs typeface="+mn-cs"/>
              </a:rPr>
              <a:t>emptyDir</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838200" y="2834948"/>
            <a:ext cx="10058399" cy="2308324"/>
          </a:xfrm>
          <a:prstGeom prst="rect">
            <a:avLst/>
          </a:prstGeom>
        </p:spPr>
        <p:txBody>
          <a:bodyPr wrap="square">
            <a:spAutoFit/>
          </a:bodyPr>
          <a:lstStyle/>
          <a:p>
            <a:r>
              <a:rPr lang="en-US" b="1" dirty="0">
                <a:solidFill>
                  <a:schemeClr val="bg1"/>
                </a:solidFill>
              </a:rPr>
              <a:t>Creates empty directory	</a:t>
            </a:r>
          </a:p>
          <a:p>
            <a:endParaRPr lang="en-US" b="1" dirty="0">
              <a:solidFill>
                <a:schemeClr val="bg1"/>
              </a:solidFill>
            </a:endParaRPr>
          </a:p>
          <a:p>
            <a:endParaRPr lang="en-US" b="1" dirty="0">
              <a:solidFill>
                <a:schemeClr val="bg1"/>
              </a:solidFill>
            </a:endParaRPr>
          </a:p>
          <a:p>
            <a:r>
              <a:rPr lang="en-US" b="1" dirty="0">
                <a:solidFill>
                  <a:schemeClr val="bg1"/>
                </a:solidFill>
              </a:rPr>
              <a:t>Removed when Pod dies</a:t>
            </a:r>
          </a:p>
          <a:p>
            <a:endParaRPr lang="en-US" b="1" dirty="0">
              <a:solidFill>
                <a:schemeClr val="bg1"/>
              </a:solidFill>
            </a:endParaRPr>
          </a:p>
          <a:p>
            <a:r>
              <a:rPr lang="en-US" b="1" dirty="0">
                <a:solidFill>
                  <a:schemeClr val="bg1"/>
                </a:solidFill>
              </a:rPr>
              <a:t>	</a:t>
            </a:r>
            <a:endParaRPr lang="en-IN" b="1" dirty="0">
              <a:solidFill>
                <a:schemeClr val="bg1"/>
              </a:solidFill>
            </a:endParaRPr>
          </a:p>
          <a:p>
            <a:r>
              <a:rPr lang="en-IN" b="1" dirty="0">
                <a:solidFill>
                  <a:schemeClr val="bg1"/>
                </a:solidFill>
              </a:rPr>
              <a:t>Multiple containers can refer</a:t>
            </a:r>
          </a:p>
          <a:p>
            <a:endParaRPr lang="en-IN" b="1" dirty="0">
              <a:solidFill>
                <a:schemeClr val="bg1"/>
              </a:solidFill>
            </a:endParaRPr>
          </a:p>
        </p:txBody>
      </p:sp>
    </p:spTree>
    <p:extLst>
      <p:ext uri="{BB962C8B-B14F-4D97-AF65-F5344CB8AC3E}">
        <p14:creationId xmlns:p14="http://schemas.microsoft.com/office/powerpoint/2010/main" val="23635111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err="1">
                <a:solidFill>
                  <a:schemeClr val="bg1"/>
                </a:solidFill>
                <a:latin typeface="+mn-lt"/>
                <a:ea typeface="+mn-ea"/>
                <a:cs typeface="+mn-cs"/>
              </a:rPr>
              <a:t>HostPath</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838200" y="2280950"/>
            <a:ext cx="10058399" cy="2862322"/>
          </a:xfrm>
          <a:prstGeom prst="rect">
            <a:avLst/>
          </a:prstGeom>
        </p:spPr>
        <p:txBody>
          <a:bodyPr wrap="square">
            <a:spAutoFit/>
          </a:bodyPr>
          <a:lstStyle/>
          <a:p>
            <a:r>
              <a:rPr lang="en-US" b="1" dirty="0">
                <a:solidFill>
                  <a:schemeClr val="bg1"/>
                </a:solidFill>
              </a:rPr>
              <a:t>Mounts a file or directory from Host into Pod</a:t>
            </a:r>
          </a:p>
          <a:p>
            <a:endParaRPr lang="en-US" b="1" dirty="0">
              <a:solidFill>
                <a:schemeClr val="bg1"/>
              </a:solidFill>
            </a:endParaRPr>
          </a:p>
          <a:p>
            <a:endParaRPr lang="en-US" b="1" dirty="0">
              <a:solidFill>
                <a:schemeClr val="bg1"/>
              </a:solidFill>
            </a:endParaRPr>
          </a:p>
          <a:p>
            <a:r>
              <a:rPr lang="en-US" b="1" dirty="0">
                <a:solidFill>
                  <a:schemeClr val="bg1"/>
                </a:solidFill>
              </a:rPr>
              <a:t>	</a:t>
            </a:r>
            <a:endParaRPr lang="en-IN" b="1" dirty="0">
              <a:solidFill>
                <a:schemeClr val="bg1"/>
              </a:solidFill>
            </a:endParaRPr>
          </a:p>
          <a:p>
            <a:r>
              <a:rPr lang="en-IN" b="1" dirty="0">
                <a:solidFill>
                  <a:schemeClr val="bg1"/>
                </a:solidFill>
              </a:rPr>
              <a:t>Data remain on the HOST after Pod dies</a:t>
            </a:r>
          </a:p>
          <a:p>
            <a:endParaRPr lang="en-IN" b="1" dirty="0">
              <a:solidFill>
                <a:schemeClr val="bg1"/>
              </a:solidFill>
            </a:endParaRPr>
          </a:p>
          <a:p>
            <a:endParaRPr lang="en-IN" b="1" dirty="0">
              <a:solidFill>
                <a:schemeClr val="bg1"/>
              </a:solidFill>
            </a:endParaRPr>
          </a:p>
          <a:p>
            <a:endParaRPr lang="en-IN" b="1" dirty="0">
              <a:solidFill>
                <a:schemeClr val="bg1"/>
              </a:solidFill>
            </a:endParaRPr>
          </a:p>
          <a:p>
            <a:r>
              <a:rPr lang="en-IN" b="1" dirty="0">
                <a:solidFill>
                  <a:schemeClr val="bg1"/>
                </a:solidFill>
              </a:rPr>
              <a:t>Use cautiously</a:t>
            </a:r>
          </a:p>
          <a:p>
            <a:endParaRPr lang="en-IN" b="1" dirty="0">
              <a:solidFill>
                <a:schemeClr val="bg1"/>
              </a:solidFill>
            </a:endParaRPr>
          </a:p>
        </p:txBody>
      </p:sp>
    </p:spTree>
    <p:extLst>
      <p:ext uri="{BB962C8B-B14F-4D97-AF65-F5344CB8AC3E}">
        <p14:creationId xmlns:p14="http://schemas.microsoft.com/office/powerpoint/2010/main" val="1375810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Lifecycle of Volume</a:t>
            </a: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pic>
        <p:nvPicPr>
          <p:cNvPr id="7170" name="Picture 2" descr="Image result for volume kubernetes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490132"/>
            <a:ext cx="7653867" cy="491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6048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IN" b="1" dirty="0">
                <a:solidFill>
                  <a:schemeClr val="bg1"/>
                </a:solidFill>
                <a:latin typeface="+mn-lt"/>
                <a:ea typeface="+mn-ea"/>
                <a:cs typeface="+mn-cs"/>
              </a:rPr>
              <a:t>Volumes lifecycle</a:t>
            </a: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616311"/>
          </a:xfrm>
          <a:prstGeom prst="rect">
            <a:avLst/>
          </a:prstGeom>
        </p:spPr>
        <p:txBody>
          <a:bodyPr wrap="square">
            <a:noAutofit/>
          </a:bodyPr>
          <a:lstStyle/>
          <a:p>
            <a:pPr marL="457200" indent="-457200">
              <a:buFontTx/>
              <a:buChar char="-"/>
            </a:pPr>
            <a:r>
              <a:rPr lang="en-US" sz="2600" b="1" dirty="0">
                <a:solidFill>
                  <a:schemeClr val="bg1"/>
                </a:solidFill>
              </a:rPr>
              <a:t>Binding</a:t>
            </a:r>
          </a:p>
          <a:p>
            <a:pPr marL="457200" indent="-457200">
              <a:buFontTx/>
              <a:buChar char="-"/>
            </a:pPr>
            <a:endParaRPr lang="en-US" sz="2600" b="1" dirty="0">
              <a:solidFill>
                <a:schemeClr val="bg1"/>
              </a:solidFill>
            </a:endParaRPr>
          </a:p>
          <a:p>
            <a:pPr marL="457200" indent="-457200">
              <a:buFontTx/>
              <a:buChar char="-"/>
            </a:pPr>
            <a:r>
              <a:rPr lang="en-US" sz="2600" b="1" dirty="0">
                <a:solidFill>
                  <a:schemeClr val="bg1"/>
                </a:solidFill>
              </a:rPr>
              <a:t>Using</a:t>
            </a:r>
          </a:p>
          <a:p>
            <a:pPr marL="457200" indent="-457200">
              <a:buFontTx/>
              <a:buChar char="-"/>
            </a:pPr>
            <a:endParaRPr lang="en-US" sz="2600" b="1" dirty="0">
              <a:solidFill>
                <a:schemeClr val="bg1"/>
              </a:solidFill>
            </a:endParaRPr>
          </a:p>
          <a:p>
            <a:pPr marL="457200" indent="-457200">
              <a:buFontTx/>
              <a:buChar char="-"/>
            </a:pPr>
            <a:r>
              <a:rPr lang="en-US" sz="2600" b="1" dirty="0">
                <a:solidFill>
                  <a:schemeClr val="bg1"/>
                </a:solidFill>
              </a:rPr>
              <a:t>Storage Object in Use Protection</a:t>
            </a:r>
          </a:p>
          <a:p>
            <a:pPr marL="457200" indent="-457200">
              <a:buFontTx/>
              <a:buChar char="-"/>
            </a:pPr>
            <a:endParaRPr lang="en-US" sz="2600" b="1" dirty="0">
              <a:solidFill>
                <a:schemeClr val="bg1"/>
              </a:solidFill>
            </a:endParaRPr>
          </a:p>
          <a:p>
            <a:pPr marL="457200" indent="-457200">
              <a:buFontTx/>
              <a:buChar char="-"/>
            </a:pPr>
            <a:r>
              <a:rPr lang="en-US" sz="2600" b="1" dirty="0">
                <a:solidFill>
                  <a:schemeClr val="bg1"/>
                </a:solidFill>
              </a:rPr>
              <a:t>Reclaim – </a:t>
            </a:r>
            <a:r>
              <a:rPr lang="en-US" sz="2600" b="1">
                <a:solidFill>
                  <a:schemeClr val="bg1"/>
                </a:solidFill>
              </a:rPr>
              <a:t>Reclaim Policy</a:t>
            </a:r>
            <a:endParaRPr lang="en-US" sz="2600" b="1" dirty="0">
              <a:solidFill>
                <a:schemeClr val="bg1"/>
              </a:solidFill>
            </a:endParaRPr>
          </a:p>
        </p:txBody>
      </p:sp>
    </p:spTree>
    <p:extLst>
      <p:ext uri="{BB962C8B-B14F-4D97-AF65-F5344CB8AC3E}">
        <p14:creationId xmlns:p14="http://schemas.microsoft.com/office/powerpoint/2010/main" val="40009073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Secrets</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2065867"/>
            <a:ext cx="10058399" cy="461665"/>
          </a:xfrm>
          <a:prstGeom prst="rect">
            <a:avLst/>
          </a:prstGeom>
        </p:spPr>
        <p:txBody>
          <a:bodyPr wrap="square">
            <a:spAutoFit/>
          </a:bodyPr>
          <a:lstStyle/>
          <a:p>
            <a:r>
              <a:rPr lang="en-US" sz="2400" b="1" dirty="0">
                <a:solidFill>
                  <a:schemeClr val="bg1"/>
                </a:solidFill>
              </a:rPr>
              <a:t>Putting sensitive information inside Docker container is not a good idea</a:t>
            </a:r>
            <a:endParaRPr lang="en-IN" sz="2400" b="1" dirty="0">
              <a:solidFill>
                <a:schemeClr val="bg1"/>
              </a:solidFill>
            </a:endParaRPr>
          </a:p>
        </p:txBody>
      </p:sp>
      <p:sp>
        <p:nvSpPr>
          <p:cNvPr id="9" name="TextBox 8">
            <a:extLst>
              <a:ext uri="{FF2B5EF4-FFF2-40B4-BE49-F238E27FC236}">
                <a16:creationId xmlns:a16="http://schemas.microsoft.com/office/drawing/2014/main" id="{28AACB63-D6EB-45F5-853B-70D94B3DA33C}"/>
              </a:ext>
            </a:extLst>
          </p:cNvPr>
          <p:cNvSpPr txBox="1"/>
          <p:nvPr/>
        </p:nvSpPr>
        <p:spPr>
          <a:xfrm>
            <a:off x="939453" y="3183467"/>
            <a:ext cx="9885123" cy="461665"/>
          </a:xfrm>
          <a:prstGeom prst="rect">
            <a:avLst/>
          </a:prstGeom>
          <a:noFill/>
        </p:spPr>
        <p:txBody>
          <a:bodyPr wrap="square" rtlCol="0">
            <a:spAutoFit/>
          </a:bodyPr>
          <a:lstStyle/>
          <a:p>
            <a:r>
              <a:rPr lang="en-US" sz="2400" b="1" dirty="0">
                <a:solidFill>
                  <a:schemeClr val="bg1"/>
                </a:solidFill>
              </a:rPr>
              <a:t>Container can be inspected, exported and published publicly</a:t>
            </a:r>
            <a:endParaRPr lang="en-IN" sz="2400" b="1" dirty="0">
              <a:solidFill>
                <a:schemeClr val="bg1"/>
              </a:solidFill>
            </a:endParaRPr>
          </a:p>
        </p:txBody>
      </p:sp>
    </p:spTree>
    <p:extLst>
      <p:ext uri="{BB962C8B-B14F-4D97-AF65-F5344CB8AC3E}">
        <p14:creationId xmlns:p14="http://schemas.microsoft.com/office/powerpoint/2010/main" val="9590078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Kubernetes Networking</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2065867"/>
            <a:ext cx="10058399" cy="2846933"/>
          </a:xfrm>
          <a:prstGeom prst="rect">
            <a:avLst/>
          </a:prstGeom>
          <a:solidFill>
            <a:schemeClr val="accent3">
              <a:lumMod val="75000"/>
            </a:schemeClr>
          </a:solidFill>
        </p:spPr>
        <p:txBody>
          <a:bodyPr wrap="square">
            <a:spAutoFit/>
          </a:bodyPr>
          <a:lstStyle/>
          <a:p>
            <a:r>
              <a:rPr lang="en-US" sz="2500" b="1" dirty="0">
                <a:solidFill>
                  <a:schemeClr val="bg1"/>
                </a:solidFill>
              </a:rPr>
              <a:t>Container to Container</a:t>
            </a:r>
          </a:p>
          <a:p>
            <a:r>
              <a:rPr lang="en-US" b="1" dirty="0">
                <a:solidFill>
                  <a:schemeClr val="bg1"/>
                </a:solidFill>
              </a:rPr>
              <a:t>				</a:t>
            </a:r>
          </a:p>
          <a:p>
            <a:r>
              <a:rPr lang="en-US" b="1" dirty="0">
                <a:solidFill>
                  <a:schemeClr val="bg1"/>
                </a:solidFill>
              </a:rPr>
              <a:t>						</a:t>
            </a:r>
            <a:r>
              <a:rPr lang="en-US" sz="2500" b="1" dirty="0">
                <a:solidFill>
                  <a:schemeClr val="bg1"/>
                </a:solidFill>
              </a:rPr>
              <a:t>Pod to Pod</a:t>
            </a:r>
          </a:p>
          <a:p>
            <a:endParaRPr lang="en-US" b="1" dirty="0">
              <a:solidFill>
                <a:schemeClr val="bg1"/>
              </a:solidFill>
            </a:endParaRPr>
          </a:p>
          <a:p>
            <a:endParaRPr lang="en-US" b="1" dirty="0">
              <a:solidFill>
                <a:schemeClr val="bg1"/>
              </a:solidFill>
            </a:endParaRPr>
          </a:p>
          <a:p>
            <a:endParaRPr lang="en-US" sz="2500" b="1" dirty="0">
              <a:solidFill>
                <a:schemeClr val="bg1"/>
              </a:solidFill>
            </a:endParaRPr>
          </a:p>
          <a:p>
            <a:r>
              <a:rPr lang="en-US" sz="2500" b="1" dirty="0">
                <a:solidFill>
                  <a:schemeClr val="bg1"/>
                </a:solidFill>
              </a:rPr>
              <a:t>Pod to Service</a:t>
            </a:r>
          </a:p>
          <a:p>
            <a:r>
              <a:rPr lang="en-US" b="1" dirty="0">
                <a:solidFill>
                  <a:schemeClr val="bg1"/>
                </a:solidFill>
              </a:rPr>
              <a:t>						</a:t>
            </a:r>
            <a:r>
              <a:rPr lang="en-US" sz="2500" b="1" dirty="0">
                <a:solidFill>
                  <a:schemeClr val="bg1"/>
                </a:solidFill>
              </a:rPr>
              <a:t>External to Service</a:t>
            </a:r>
            <a:endParaRPr lang="en-US" b="1" dirty="0">
              <a:solidFill>
                <a:schemeClr val="bg1"/>
              </a:solidFill>
            </a:endParaRPr>
          </a:p>
        </p:txBody>
      </p:sp>
    </p:spTree>
    <p:extLst>
      <p:ext uri="{BB962C8B-B14F-4D97-AF65-F5344CB8AC3E}">
        <p14:creationId xmlns:p14="http://schemas.microsoft.com/office/powerpoint/2010/main" val="13764104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Container to Container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65203" y="2065867"/>
            <a:ext cx="10058399" cy="1200329"/>
          </a:xfrm>
          <a:prstGeom prst="rect">
            <a:avLst/>
          </a:prstGeom>
        </p:spPr>
        <p:txBody>
          <a:bodyPr wrap="square">
            <a:spAutoFit/>
          </a:bodyPr>
          <a:lstStyle/>
          <a:p>
            <a:r>
              <a:rPr lang="en-US" b="1" dirty="0">
                <a:solidFill>
                  <a:schemeClr val="bg1"/>
                </a:solidFill>
              </a:rPr>
              <a:t>- Share the same network space   </a:t>
            </a:r>
          </a:p>
          <a:p>
            <a:r>
              <a:rPr lang="en-US" b="1" dirty="0">
                <a:solidFill>
                  <a:schemeClr val="bg1"/>
                </a:solidFill>
              </a:rPr>
              <a:t>- Highly coupled Pod</a:t>
            </a:r>
          </a:p>
          <a:p>
            <a:r>
              <a:rPr lang="en-IN" b="1" dirty="0">
                <a:solidFill>
                  <a:schemeClr val="bg1"/>
                </a:solidFill>
              </a:rPr>
              <a:t>- Localhost</a:t>
            </a:r>
          </a:p>
          <a:p>
            <a:pPr marL="285750" indent="-285750">
              <a:buFontTx/>
              <a:buChar char="-"/>
            </a:pPr>
            <a:endParaRPr lang="en-IN" b="1" dirty="0">
              <a:solidFill>
                <a:schemeClr val="bg1"/>
              </a:solidFill>
            </a:endParaRPr>
          </a:p>
        </p:txBody>
      </p:sp>
    </p:spTree>
    <p:extLst>
      <p:ext uri="{BB962C8B-B14F-4D97-AF65-F5344CB8AC3E}">
        <p14:creationId xmlns:p14="http://schemas.microsoft.com/office/powerpoint/2010/main" val="5836976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3416320"/>
          </a:xfrm>
          <a:prstGeom prst="rect">
            <a:avLst/>
          </a:prstGeom>
        </p:spPr>
        <p:txBody>
          <a:bodyPr wrap="square">
            <a:spAutoFit/>
          </a:bodyPr>
          <a:lstStyle/>
          <a:p>
            <a:pPr marL="285750" indent="-285750">
              <a:buFontTx/>
              <a:buChar char="-"/>
            </a:pPr>
            <a:r>
              <a:rPr lang="en-US" b="1" dirty="0">
                <a:solidFill>
                  <a:schemeClr val="bg1"/>
                </a:solidFill>
              </a:rPr>
              <a:t>Pod’s have IP address</a:t>
            </a:r>
          </a:p>
          <a:p>
            <a:pPr marL="285750" indent="-285750">
              <a:buFontTx/>
              <a:buChar char="-"/>
            </a:pPr>
            <a:r>
              <a:rPr lang="en-US" b="1" dirty="0">
                <a:solidFill>
                  <a:schemeClr val="bg1"/>
                </a:solidFill>
              </a:rPr>
              <a:t>Containers with in Pod share the network namespace including IP.</a:t>
            </a:r>
          </a:p>
          <a:p>
            <a:pPr marL="285750" indent="-285750">
              <a:buFontTx/>
              <a:buChar char="-"/>
            </a:pPr>
            <a:r>
              <a:rPr lang="en-US" b="1" dirty="0">
                <a:solidFill>
                  <a:schemeClr val="bg1"/>
                </a:solidFill>
              </a:rPr>
              <a:t>Implemented by Network drivers</a:t>
            </a:r>
          </a:p>
          <a:p>
            <a:pPr marL="285750" indent="-285750">
              <a:buFontTx/>
              <a:buChar char="-"/>
            </a:pPr>
            <a:r>
              <a:rPr lang="en-US" b="1" dirty="0">
                <a:solidFill>
                  <a:schemeClr val="bg1"/>
                </a:solidFill>
              </a:rPr>
              <a:t>Rules</a:t>
            </a:r>
          </a:p>
          <a:p>
            <a:pPr marL="742950" lvl="1" indent="-285750">
              <a:buFontTx/>
              <a:buChar char="-"/>
            </a:pPr>
            <a:r>
              <a:rPr lang="en-US" dirty="0"/>
              <a:t>pods can communicate with all pods without NAT</a:t>
            </a:r>
            <a:endParaRPr lang="en-IN" b="1" dirty="0">
              <a:solidFill>
                <a:schemeClr val="bg1"/>
              </a:solidFill>
            </a:endParaRPr>
          </a:p>
          <a:p>
            <a:pPr marL="742950" lvl="1" indent="-285750">
              <a:buFontTx/>
              <a:buChar char="-"/>
            </a:pPr>
            <a:r>
              <a:rPr lang="en-US" dirty="0"/>
              <a:t>agents on a node (e.g. system daemons, </a:t>
            </a:r>
            <a:r>
              <a:rPr lang="en-US" dirty="0" err="1"/>
              <a:t>kubelet</a:t>
            </a:r>
            <a:r>
              <a:rPr lang="en-US" dirty="0"/>
              <a:t>) can communicate with all pods</a:t>
            </a:r>
          </a:p>
          <a:p>
            <a:pPr marL="742950" lvl="1" indent="-285750">
              <a:buFontTx/>
              <a:buChar char="-"/>
            </a:pPr>
            <a:r>
              <a:rPr lang="en-US" dirty="0"/>
              <a:t>For platforms that support Pod running in host network (</a:t>
            </a:r>
            <a:r>
              <a:rPr lang="en-US" dirty="0" err="1"/>
              <a:t>linux</a:t>
            </a:r>
            <a:r>
              <a:rPr lang="en-US" dirty="0"/>
              <a:t>)</a:t>
            </a:r>
          </a:p>
          <a:p>
            <a:pPr marL="1200150" lvl="2" indent="-285750">
              <a:buFontTx/>
              <a:buChar char="-"/>
            </a:pPr>
            <a:r>
              <a:rPr lang="en-US" dirty="0"/>
              <a:t>pods in host network of node can communicate with all pods without NAT</a:t>
            </a:r>
            <a:endParaRPr lang="en-IN" b="1" dirty="0">
              <a:solidFill>
                <a:schemeClr val="bg1"/>
              </a:solidFill>
            </a:endParaRPr>
          </a:p>
          <a:p>
            <a:pPr marL="285750" indent="-285750">
              <a:buFontTx/>
              <a:buChar char="-"/>
            </a:pPr>
            <a:r>
              <a:rPr lang="en-IN" b="1" dirty="0">
                <a:solidFill>
                  <a:schemeClr val="bg1"/>
                </a:solidFill>
              </a:rPr>
              <a:t>Simple and less friction model</a:t>
            </a:r>
          </a:p>
          <a:p>
            <a:pPr marL="285750" indent="-285750">
              <a:buFontTx/>
              <a:buChar char="-"/>
            </a:pPr>
            <a:r>
              <a:rPr lang="en-IN" b="1" dirty="0">
                <a:solidFill>
                  <a:schemeClr val="bg1"/>
                </a:solidFill>
              </a:rPr>
              <a:t>Containers should co-ordinate Port like how it happens on VM’s. IP-per-Pod model.</a:t>
            </a:r>
          </a:p>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spTree>
    <p:extLst>
      <p:ext uri="{BB962C8B-B14F-4D97-AF65-F5344CB8AC3E}">
        <p14:creationId xmlns:p14="http://schemas.microsoft.com/office/powerpoint/2010/main" val="191520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C05B-3556-493B-855C-1F19ADDBAF69}"/>
              </a:ext>
            </a:extLst>
          </p:cNvPr>
          <p:cNvSpPr>
            <a:spLocks noGrp="1"/>
          </p:cNvSpPr>
          <p:nvPr>
            <p:ph type="title"/>
          </p:nvPr>
        </p:nvSpPr>
        <p:spPr>
          <a:xfrm>
            <a:off x="838200" y="365125"/>
            <a:ext cx="11099104" cy="1325563"/>
          </a:xfrm>
        </p:spPr>
        <p:txBody>
          <a:bodyPr/>
          <a:lstStyle/>
          <a:p>
            <a:r>
              <a:rPr lang="en-US" dirty="0">
                <a:solidFill>
                  <a:schemeClr val="bg1"/>
                </a:solidFill>
                <a:latin typeface="+mn-lt"/>
              </a:rPr>
              <a:t>Why Kubernetes (or container orchestration)</a:t>
            </a:r>
            <a:endParaRPr lang="en-IN" dirty="0">
              <a:solidFill>
                <a:schemeClr val="bg1"/>
              </a:solidFill>
              <a:latin typeface="+mn-lt"/>
            </a:endParaRPr>
          </a:p>
        </p:txBody>
      </p:sp>
      <p:sp>
        <p:nvSpPr>
          <p:cNvPr id="4" name="TextBox 3">
            <a:extLst>
              <a:ext uri="{FF2B5EF4-FFF2-40B4-BE49-F238E27FC236}">
                <a16:creationId xmlns:a16="http://schemas.microsoft.com/office/drawing/2014/main" id="{A32609F5-383A-417E-B9B0-CE955463E2E4}"/>
              </a:ext>
            </a:extLst>
          </p:cNvPr>
          <p:cNvSpPr txBox="1"/>
          <p:nvPr/>
        </p:nvSpPr>
        <p:spPr>
          <a:xfrm>
            <a:off x="838200" y="1779687"/>
            <a:ext cx="10515600" cy="5632311"/>
          </a:xfrm>
          <a:prstGeom prst="rect">
            <a:avLst/>
          </a:prstGeom>
          <a:noFill/>
        </p:spPr>
        <p:txBody>
          <a:bodyPr wrap="square" rtlCol="0">
            <a:spAutoFit/>
          </a:bodyPr>
          <a:lstStyle/>
          <a:p>
            <a:r>
              <a:rPr lang="en-US" sz="3600" dirty="0">
                <a:solidFill>
                  <a:schemeClr val="bg1"/>
                </a:solidFill>
              </a:rPr>
              <a:t>Orchestrate containers across multiple hosts</a:t>
            </a:r>
          </a:p>
          <a:p>
            <a:r>
              <a:rPr lang="en-US" sz="3600" dirty="0">
                <a:solidFill>
                  <a:schemeClr val="bg1"/>
                </a:solidFill>
              </a:rPr>
              <a:t>	Self organizing and Automatic bin packing</a:t>
            </a:r>
          </a:p>
          <a:p>
            <a:r>
              <a:rPr lang="en-US" sz="3600" dirty="0">
                <a:solidFill>
                  <a:schemeClr val="bg1"/>
                </a:solidFill>
              </a:rPr>
              <a:t>	Seamlessly deploy, update and Rollback</a:t>
            </a:r>
          </a:p>
          <a:p>
            <a:r>
              <a:rPr lang="en-US" sz="3600" dirty="0">
                <a:solidFill>
                  <a:schemeClr val="bg1"/>
                </a:solidFill>
              </a:rPr>
              <a:t>		Quick and predictable</a:t>
            </a:r>
          </a:p>
          <a:p>
            <a:r>
              <a:rPr lang="en-US" sz="3600" dirty="0">
                <a:solidFill>
                  <a:schemeClr val="bg1"/>
                </a:solidFill>
              </a:rPr>
              <a:t>	Self healing</a:t>
            </a:r>
          </a:p>
          <a:p>
            <a:r>
              <a:rPr lang="en-US" sz="3600" dirty="0">
                <a:solidFill>
                  <a:schemeClr val="bg1"/>
                </a:solidFill>
              </a:rPr>
              <a:t>	Service discovery and Load balancing</a:t>
            </a:r>
          </a:p>
          <a:p>
            <a:r>
              <a:rPr lang="en-US" sz="3600" dirty="0">
                <a:solidFill>
                  <a:schemeClr val="bg1"/>
                </a:solidFill>
              </a:rPr>
              <a:t>		IPAM. Binding to labels</a:t>
            </a:r>
          </a:p>
          <a:p>
            <a:r>
              <a:rPr lang="en-US" sz="3600" dirty="0">
                <a:solidFill>
                  <a:schemeClr val="bg1"/>
                </a:solidFill>
              </a:rPr>
              <a:t>	Secret and Configuration Management</a:t>
            </a:r>
          </a:p>
          <a:p>
            <a:r>
              <a:rPr lang="en-US" sz="3600" dirty="0">
                <a:solidFill>
                  <a:schemeClr val="bg1"/>
                </a:solidFill>
              </a:rPr>
              <a:t>	Scale out and scale in</a:t>
            </a:r>
          </a:p>
          <a:p>
            <a:r>
              <a:rPr lang="en-US" sz="3600" dirty="0">
                <a:solidFill>
                  <a:schemeClr val="bg1"/>
                </a:solidFill>
              </a:rPr>
              <a:t>	</a:t>
            </a:r>
          </a:p>
        </p:txBody>
      </p:sp>
    </p:spTree>
    <p:extLst>
      <p:ext uri="{BB962C8B-B14F-4D97-AF65-F5344CB8AC3E}">
        <p14:creationId xmlns:p14="http://schemas.microsoft.com/office/powerpoint/2010/main" val="25042184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646331"/>
          </a:xfrm>
          <a:prstGeom prst="rect">
            <a:avLst/>
          </a:prstGeom>
        </p:spPr>
        <p:txBody>
          <a:bodyPr wrap="square">
            <a:spAutoFit/>
          </a:bodyPr>
          <a:lstStyle/>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pic>
        <p:nvPicPr>
          <p:cNvPr id="4" name="Picture 3"/>
          <p:cNvPicPr>
            <a:picLocks noChangeAspect="1"/>
          </p:cNvPicPr>
          <p:nvPr/>
        </p:nvPicPr>
        <p:blipFill>
          <a:blip r:embed="rId2"/>
          <a:stretch>
            <a:fillRect/>
          </a:stretch>
        </p:blipFill>
        <p:spPr>
          <a:xfrm>
            <a:off x="714231" y="1330036"/>
            <a:ext cx="11077575" cy="5201660"/>
          </a:xfrm>
          <a:prstGeom prst="rect">
            <a:avLst/>
          </a:prstGeom>
        </p:spPr>
      </p:pic>
    </p:spTree>
    <p:extLst>
      <p:ext uri="{BB962C8B-B14F-4D97-AF65-F5344CB8AC3E}">
        <p14:creationId xmlns:p14="http://schemas.microsoft.com/office/powerpoint/2010/main" val="19755381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646331"/>
          </a:xfrm>
          <a:prstGeom prst="rect">
            <a:avLst/>
          </a:prstGeom>
        </p:spPr>
        <p:txBody>
          <a:bodyPr wrap="square">
            <a:spAutoFit/>
          </a:bodyPr>
          <a:lstStyle/>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pic>
        <p:nvPicPr>
          <p:cNvPr id="5" name="Picture 4"/>
          <p:cNvPicPr>
            <a:picLocks noChangeAspect="1"/>
          </p:cNvPicPr>
          <p:nvPr/>
        </p:nvPicPr>
        <p:blipFill>
          <a:blip r:embed="rId3"/>
          <a:stretch>
            <a:fillRect/>
          </a:stretch>
        </p:blipFill>
        <p:spPr>
          <a:xfrm>
            <a:off x="833437" y="1570182"/>
            <a:ext cx="10525125" cy="4876800"/>
          </a:xfrm>
          <a:prstGeom prst="rect">
            <a:avLst/>
          </a:prstGeom>
        </p:spPr>
      </p:pic>
    </p:spTree>
    <p:extLst>
      <p:ext uri="{BB962C8B-B14F-4D97-AF65-F5344CB8AC3E}">
        <p14:creationId xmlns:p14="http://schemas.microsoft.com/office/powerpoint/2010/main" val="9199451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646331"/>
          </a:xfrm>
          <a:prstGeom prst="rect">
            <a:avLst/>
          </a:prstGeom>
        </p:spPr>
        <p:txBody>
          <a:bodyPr wrap="square">
            <a:spAutoFit/>
          </a:bodyPr>
          <a:lstStyle/>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pic>
        <p:nvPicPr>
          <p:cNvPr id="7" name="Picture 6"/>
          <p:cNvPicPr>
            <a:picLocks noChangeAspect="1"/>
          </p:cNvPicPr>
          <p:nvPr/>
        </p:nvPicPr>
        <p:blipFill>
          <a:blip r:embed="rId3"/>
          <a:stretch>
            <a:fillRect/>
          </a:stretch>
        </p:blipFill>
        <p:spPr>
          <a:xfrm>
            <a:off x="604837" y="365125"/>
            <a:ext cx="10982325" cy="5975518"/>
          </a:xfrm>
          <a:prstGeom prst="rect">
            <a:avLst/>
          </a:prstGeom>
        </p:spPr>
      </p:pic>
    </p:spTree>
    <p:extLst>
      <p:ext uri="{BB962C8B-B14F-4D97-AF65-F5344CB8AC3E}">
        <p14:creationId xmlns:p14="http://schemas.microsoft.com/office/powerpoint/2010/main" val="6937679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Pod to Pod Communication</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sp>
        <p:nvSpPr>
          <p:cNvPr id="3" name="Rectangle 2"/>
          <p:cNvSpPr/>
          <p:nvPr/>
        </p:nvSpPr>
        <p:spPr>
          <a:xfrm>
            <a:off x="939453" y="2038159"/>
            <a:ext cx="10058399" cy="646331"/>
          </a:xfrm>
          <a:prstGeom prst="rect">
            <a:avLst/>
          </a:prstGeom>
        </p:spPr>
        <p:txBody>
          <a:bodyPr wrap="square">
            <a:spAutoFit/>
          </a:bodyPr>
          <a:lstStyle/>
          <a:p>
            <a:pPr marL="285750" indent="-285750">
              <a:buFontTx/>
              <a:buChar char="-"/>
            </a:pPr>
            <a:endParaRPr lang="en-IN" b="1" dirty="0">
              <a:solidFill>
                <a:schemeClr val="bg1"/>
              </a:solidFill>
            </a:endParaRPr>
          </a:p>
          <a:p>
            <a:pPr marL="285750" indent="-285750">
              <a:buFontTx/>
              <a:buChar char="-"/>
            </a:pPr>
            <a:endParaRPr lang="en-IN" b="1" dirty="0">
              <a:solidFill>
                <a:schemeClr val="bg1"/>
              </a:solidFill>
            </a:endParaRPr>
          </a:p>
        </p:txBody>
      </p:sp>
      <p:pic>
        <p:nvPicPr>
          <p:cNvPr id="7" name="Picture 6"/>
          <p:cNvPicPr>
            <a:picLocks noChangeAspect="1"/>
          </p:cNvPicPr>
          <p:nvPr/>
        </p:nvPicPr>
        <p:blipFill>
          <a:blip r:embed="rId3"/>
          <a:stretch>
            <a:fillRect/>
          </a:stretch>
        </p:blipFill>
        <p:spPr>
          <a:xfrm>
            <a:off x="604837" y="365125"/>
            <a:ext cx="10982325" cy="5975518"/>
          </a:xfrm>
          <a:prstGeom prst="rect">
            <a:avLst/>
          </a:prstGeom>
        </p:spPr>
      </p:pic>
    </p:spTree>
    <p:extLst>
      <p:ext uri="{BB962C8B-B14F-4D97-AF65-F5344CB8AC3E}">
        <p14:creationId xmlns:p14="http://schemas.microsoft.com/office/powerpoint/2010/main" val="29350075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6DB0-7732-4EB3-9925-FA6BC1656477}"/>
              </a:ext>
            </a:extLst>
          </p:cNvPr>
          <p:cNvSpPr>
            <a:spLocks noGrp="1"/>
          </p:cNvSpPr>
          <p:nvPr>
            <p:ph type="title"/>
          </p:nvPr>
        </p:nvSpPr>
        <p:spPr/>
        <p:txBody>
          <a:bodyPr/>
          <a:lstStyle/>
          <a:p>
            <a:r>
              <a:rPr lang="en-US" b="1" dirty="0">
                <a:solidFill>
                  <a:schemeClr val="bg1"/>
                </a:solidFill>
              </a:rPr>
              <a:t>CI/CD</a:t>
            </a:r>
            <a:endParaRPr lang="en-IN" b="1" dirty="0">
              <a:solidFill>
                <a:schemeClr val="bg1"/>
              </a:solidFill>
              <a:latin typeface="+mn-lt"/>
              <a:ea typeface="+mn-ea"/>
              <a:cs typeface="+mn-cs"/>
            </a:endParaRPr>
          </a:p>
        </p:txBody>
      </p:sp>
      <p:sp>
        <p:nvSpPr>
          <p:cNvPr id="6" name="Rectangle 5">
            <a:extLst>
              <a:ext uri="{FF2B5EF4-FFF2-40B4-BE49-F238E27FC236}">
                <a16:creationId xmlns:a16="http://schemas.microsoft.com/office/drawing/2014/main" id="{1AFE4F34-8260-4EB6-8248-06315F2B803F}"/>
              </a:ext>
            </a:extLst>
          </p:cNvPr>
          <p:cNvSpPr/>
          <p:nvPr/>
        </p:nvSpPr>
        <p:spPr>
          <a:xfrm>
            <a:off x="939453" y="1903956"/>
            <a:ext cx="11273420" cy="3895595"/>
          </a:xfrm>
          <a:prstGeom prst="rect">
            <a:avLst/>
          </a:prstGeom>
        </p:spPr>
        <p:txBody>
          <a:bodyPr wrap="square">
            <a:noAutofit/>
          </a:bodyPr>
          <a:lstStyle/>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a:p>
            <a:pPr marL="457200" indent="-457200">
              <a:buFontTx/>
              <a:buChar char="-"/>
            </a:pPr>
            <a:endParaRPr lang="en-US" sz="2600"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545" y="1479450"/>
            <a:ext cx="8866910" cy="4875168"/>
          </a:xfrm>
          <a:prstGeom prst="rect">
            <a:avLst/>
          </a:prstGeom>
        </p:spPr>
      </p:pic>
    </p:spTree>
    <p:extLst>
      <p:ext uri="{BB962C8B-B14F-4D97-AF65-F5344CB8AC3E}">
        <p14:creationId xmlns:p14="http://schemas.microsoft.com/office/powerpoint/2010/main" val="366292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C05B-3556-493B-855C-1F19ADDBAF69}"/>
              </a:ext>
            </a:extLst>
          </p:cNvPr>
          <p:cNvSpPr>
            <a:spLocks noGrp="1"/>
          </p:cNvSpPr>
          <p:nvPr>
            <p:ph type="title"/>
          </p:nvPr>
        </p:nvSpPr>
        <p:spPr>
          <a:xfrm>
            <a:off x="838200" y="365125"/>
            <a:ext cx="11099104" cy="1325563"/>
          </a:xfrm>
        </p:spPr>
        <p:txBody>
          <a:bodyPr/>
          <a:lstStyle/>
          <a:p>
            <a:r>
              <a:rPr lang="en-US" dirty="0">
                <a:solidFill>
                  <a:schemeClr val="bg1"/>
                </a:solidFill>
                <a:latin typeface="+mn-lt"/>
              </a:rPr>
              <a:t>Why Kubernetes </a:t>
            </a:r>
            <a:r>
              <a:rPr lang="en-US" dirty="0" err="1">
                <a:solidFill>
                  <a:schemeClr val="bg1"/>
                </a:solidFill>
                <a:latin typeface="+mn-lt"/>
              </a:rPr>
              <a:t>contd</a:t>
            </a:r>
            <a:r>
              <a:rPr lang="en-US" dirty="0">
                <a:solidFill>
                  <a:schemeClr val="bg1"/>
                </a:solidFill>
                <a:latin typeface="+mn-lt"/>
              </a:rPr>
              <a:t>…</a:t>
            </a:r>
            <a:endParaRPr lang="en-IN" dirty="0">
              <a:solidFill>
                <a:schemeClr val="bg1"/>
              </a:solidFill>
              <a:latin typeface="+mn-lt"/>
            </a:endParaRPr>
          </a:p>
        </p:txBody>
      </p:sp>
      <p:sp>
        <p:nvSpPr>
          <p:cNvPr id="4" name="TextBox 3">
            <a:extLst>
              <a:ext uri="{FF2B5EF4-FFF2-40B4-BE49-F238E27FC236}">
                <a16:creationId xmlns:a16="http://schemas.microsoft.com/office/drawing/2014/main" id="{A32609F5-383A-417E-B9B0-CE955463E2E4}"/>
              </a:ext>
            </a:extLst>
          </p:cNvPr>
          <p:cNvSpPr txBox="1"/>
          <p:nvPr/>
        </p:nvSpPr>
        <p:spPr>
          <a:xfrm>
            <a:off x="838200" y="1779687"/>
            <a:ext cx="10515600" cy="1754326"/>
          </a:xfrm>
          <a:prstGeom prst="rect">
            <a:avLst/>
          </a:prstGeom>
          <a:noFill/>
        </p:spPr>
        <p:txBody>
          <a:bodyPr wrap="square" rtlCol="0">
            <a:spAutoFit/>
          </a:bodyPr>
          <a:lstStyle/>
          <a:p>
            <a:r>
              <a:rPr lang="en-US" sz="3600" dirty="0">
                <a:solidFill>
                  <a:schemeClr val="bg1"/>
                </a:solidFill>
              </a:rPr>
              <a:t>	Storage orchestration</a:t>
            </a:r>
          </a:p>
          <a:p>
            <a:r>
              <a:rPr lang="en-US" sz="3600" dirty="0">
                <a:solidFill>
                  <a:schemeClr val="bg1"/>
                </a:solidFill>
              </a:rPr>
              <a:t>	Optimum hardware utilization</a:t>
            </a:r>
          </a:p>
          <a:p>
            <a:r>
              <a:rPr lang="en-US" sz="3600" dirty="0">
                <a:solidFill>
                  <a:schemeClr val="bg1"/>
                </a:solidFill>
              </a:rPr>
              <a:t>	Batch Execution	</a:t>
            </a:r>
          </a:p>
        </p:txBody>
      </p:sp>
    </p:spTree>
    <p:extLst>
      <p:ext uri="{BB962C8B-B14F-4D97-AF65-F5344CB8AC3E}">
        <p14:creationId xmlns:p14="http://schemas.microsoft.com/office/powerpoint/2010/main" val="256110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C05B-3556-493B-855C-1F19ADDBAF69}"/>
              </a:ext>
            </a:extLst>
          </p:cNvPr>
          <p:cNvSpPr>
            <a:spLocks noGrp="1"/>
          </p:cNvSpPr>
          <p:nvPr>
            <p:ph type="title"/>
          </p:nvPr>
        </p:nvSpPr>
        <p:spPr>
          <a:xfrm>
            <a:off x="838200" y="365125"/>
            <a:ext cx="11099104" cy="1325563"/>
          </a:xfrm>
        </p:spPr>
        <p:txBody>
          <a:bodyPr/>
          <a:lstStyle/>
          <a:p>
            <a:r>
              <a:rPr lang="en-US" dirty="0">
                <a:solidFill>
                  <a:schemeClr val="bg1"/>
                </a:solidFill>
                <a:latin typeface="+mn-lt"/>
              </a:rPr>
              <a:t>Software container world </a:t>
            </a:r>
            <a:endParaRPr lang="en-IN" dirty="0">
              <a:solidFill>
                <a:schemeClr val="bg1"/>
              </a:solidFill>
              <a:latin typeface="+mn-lt"/>
            </a:endParaRPr>
          </a:p>
        </p:txBody>
      </p:sp>
      <p:sp>
        <p:nvSpPr>
          <p:cNvPr id="4" name="TextBox 3">
            <a:extLst>
              <a:ext uri="{FF2B5EF4-FFF2-40B4-BE49-F238E27FC236}">
                <a16:creationId xmlns:a16="http://schemas.microsoft.com/office/drawing/2014/main" id="{A32609F5-383A-417E-B9B0-CE955463E2E4}"/>
              </a:ext>
            </a:extLst>
          </p:cNvPr>
          <p:cNvSpPr txBox="1"/>
          <p:nvPr/>
        </p:nvSpPr>
        <p:spPr>
          <a:xfrm>
            <a:off x="838200" y="2567834"/>
            <a:ext cx="10515600" cy="1200329"/>
          </a:xfrm>
          <a:prstGeom prst="rect">
            <a:avLst/>
          </a:prstGeom>
          <a:noFill/>
        </p:spPr>
        <p:txBody>
          <a:bodyPr wrap="square" rtlCol="0">
            <a:spAutoFit/>
          </a:bodyPr>
          <a:lstStyle/>
          <a:p>
            <a:r>
              <a:rPr lang="en-US" sz="3600" dirty="0">
                <a:solidFill>
                  <a:schemeClr val="bg1"/>
                </a:solidFill>
              </a:rPr>
              <a:t>Need to Simplify and standardize how the containers come together to make a usable software system</a:t>
            </a:r>
            <a:endParaRPr lang="en-IN" sz="3600" dirty="0">
              <a:solidFill>
                <a:schemeClr val="bg1"/>
              </a:solidFill>
            </a:endParaRPr>
          </a:p>
        </p:txBody>
      </p:sp>
    </p:spTree>
    <p:extLst>
      <p:ext uri="{BB962C8B-B14F-4D97-AF65-F5344CB8AC3E}">
        <p14:creationId xmlns:p14="http://schemas.microsoft.com/office/powerpoint/2010/main" val="1288392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24190</TotalTime>
  <Words>2910</Words>
  <Application>Microsoft Office PowerPoint</Application>
  <PresentationFormat>Widescreen</PresentationFormat>
  <Paragraphs>547</Paragraphs>
  <Slides>74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74</vt:i4>
      </vt:variant>
    </vt:vector>
  </HeadingPairs>
  <TitlesOfParts>
    <vt:vector size="78" baseType="lpstr">
      <vt:lpstr>Arial</vt:lpstr>
      <vt:lpstr>Calibri</vt:lpstr>
      <vt:lpstr>Calibri Light</vt:lpstr>
      <vt:lpstr>Office Theme</vt:lpstr>
      <vt:lpstr>PowerPoint Presentation</vt:lpstr>
      <vt:lpstr>Kubernetes overview</vt:lpstr>
      <vt:lpstr>Container Orchestration – Why do we need it ? </vt:lpstr>
      <vt:lpstr>PowerPoint Presentation</vt:lpstr>
      <vt:lpstr>Need for Standardization</vt:lpstr>
      <vt:lpstr>If it fits, it ships !</vt:lpstr>
      <vt:lpstr>Why Kubernetes (or container orchestration)</vt:lpstr>
      <vt:lpstr>Why Kubernetes contd…</vt:lpstr>
      <vt:lpstr>Software container world </vt:lpstr>
      <vt:lpstr>Why the market has chosen Kubernetes?</vt:lpstr>
      <vt:lpstr>Kubernetes Architecture – View from 10000 ft</vt:lpstr>
      <vt:lpstr>API Server</vt:lpstr>
      <vt:lpstr>ETCD</vt:lpstr>
      <vt:lpstr>Controller Manager</vt:lpstr>
      <vt:lpstr>Controller Manager</vt:lpstr>
      <vt:lpstr>Scheduler</vt:lpstr>
      <vt:lpstr>Worker Node</vt:lpstr>
      <vt:lpstr>Master to Node Communication</vt:lpstr>
      <vt:lpstr>Master to Node Communication</vt:lpstr>
      <vt:lpstr>Kubelet </vt:lpstr>
      <vt:lpstr>Kubernetes Proxy Service </vt:lpstr>
      <vt:lpstr>YAML</vt:lpstr>
      <vt:lpstr>Manifest file</vt:lpstr>
      <vt:lpstr>apiVersion : Manifest file</vt:lpstr>
      <vt:lpstr>Kind and metadaa : Manifest file</vt:lpstr>
      <vt:lpstr>kind : Manifest file</vt:lpstr>
      <vt:lpstr>Namespaces</vt:lpstr>
      <vt:lpstr>Namespaces</vt:lpstr>
      <vt:lpstr>How to Deploy</vt:lpstr>
      <vt:lpstr>POD Creation</vt:lpstr>
      <vt:lpstr>POD Creation</vt:lpstr>
      <vt:lpstr>POD</vt:lpstr>
      <vt:lpstr>POD</vt:lpstr>
      <vt:lpstr>POD</vt:lpstr>
      <vt:lpstr>Uses of POD</vt:lpstr>
      <vt:lpstr>Labs of POD</vt:lpstr>
      <vt:lpstr>Lifecycle of Pod</vt:lpstr>
      <vt:lpstr>Lifecycle of Pod</vt:lpstr>
      <vt:lpstr>Multiple containers in a Pod</vt:lpstr>
      <vt:lpstr>Labels and Selectors</vt:lpstr>
      <vt:lpstr>ReplicationController (rc)</vt:lpstr>
      <vt:lpstr>ReplicationController (rc)</vt:lpstr>
      <vt:lpstr>ReplicaSet (rs)</vt:lpstr>
      <vt:lpstr>ReplicaSet (rs)</vt:lpstr>
      <vt:lpstr>Labs for ReplicaSet (rs)</vt:lpstr>
      <vt:lpstr>Deployment</vt:lpstr>
      <vt:lpstr>Deployment</vt:lpstr>
      <vt:lpstr>Scale out</vt:lpstr>
      <vt:lpstr>Daemonset and StatefulSet </vt:lpstr>
      <vt:lpstr>Services</vt:lpstr>
      <vt:lpstr>Service</vt:lpstr>
      <vt:lpstr>Service</vt:lpstr>
      <vt:lpstr>Cluster IP</vt:lpstr>
      <vt:lpstr>NodePort</vt:lpstr>
      <vt:lpstr>NodePort</vt:lpstr>
      <vt:lpstr>LoadBalancer</vt:lpstr>
      <vt:lpstr>Jobs</vt:lpstr>
      <vt:lpstr>Jobs</vt:lpstr>
      <vt:lpstr>Jobs</vt:lpstr>
      <vt:lpstr>CronJobs</vt:lpstr>
      <vt:lpstr>Storage Volume</vt:lpstr>
      <vt:lpstr>emptyDir</vt:lpstr>
      <vt:lpstr>HostPath</vt:lpstr>
      <vt:lpstr>Lifecycle of Volume</vt:lpstr>
      <vt:lpstr>Volumes lifecycle</vt:lpstr>
      <vt:lpstr>Secrets</vt:lpstr>
      <vt:lpstr>Kubernetes Networking</vt:lpstr>
      <vt:lpstr>Container to Container Communication</vt:lpstr>
      <vt:lpstr>Pod to Pod Communication</vt:lpstr>
      <vt:lpstr>Pod to Pod Communication</vt:lpstr>
      <vt:lpstr>Pod to Pod Communication</vt:lpstr>
      <vt:lpstr>Pod to Pod Communication</vt:lpstr>
      <vt:lpstr>Pod to Pod Communication</vt:lpstr>
      <vt:lpstr>CI/CD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bring your attention</dc:title>
  <dc:creator>nevin</dc:creator>
  <cp:lastModifiedBy>Vilas Varghese</cp:lastModifiedBy>
  <cp:revision>893</cp:revision>
  <dcterms:created xsi:type="dcterms:W3CDTF">2019-09-14T09:29:44Z</dcterms:created>
  <dcterms:modified xsi:type="dcterms:W3CDTF">2020-02-28T04:00:57Z</dcterms:modified>
</cp:coreProperties>
</file>