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4" r:id="rId22"/>
    <p:sldId id="278" r:id="rId23"/>
    <p:sldId id="279" r:id="rId24"/>
    <p:sldId id="280" r:id="rId25"/>
    <p:sldId id="275"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3FF2B2-AE26-4347-95CE-8BE0B9691CFA}">
          <p14:sldIdLst>
            <p14:sldId id="256"/>
            <p14:sldId id="258"/>
            <p14:sldId id="257"/>
            <p14:sldId id="259"/>
            <p14:sldId id="260"/>
            <p14:sldId id="261"/>
            <p14:sldId id="262"/>
            <p14:sldId id="263"/>
            <p14:sldId id="264"/>
            <p14:sldId id="265"/>
            <p14:sldId id="266"/>
            <p14:sldId id="267"/>
            <p14:sldId id="268"/>
            <p14:sldId id="269"/>
            <p14:sldId id="270"/>
            <p14:sldId id="271"/>
            <p14:sldId id="272"/>
            <p14:sldId id="273"/>
            <p14:sldId id="276"/>
            <p14:sldId id="277"/>
            <p14:sldId id="274"/>
            <p14:sldId id="278"/>
            <p14:sldId id="279"/>
            <p14:sldId id="280"/>
            <p14:sldId id="275"/>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2F2"/>
    <a:srgbClr val="F5F5F6"/>
    <a:srgbClr val="EF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85" d="100"/>
          <a:sy n="85" d="100"/>
        </p:scale>
        <p:origin x="63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44E5AE-92DB-4CBE-BADB-535F2438A22C}" type="datetimeFigureOut">
              <a:rPr lang="en-US" smtClean="0"/>
              <a:t>5/23/2022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186224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4E5AE-92DB-4CBE-BADB-535F2438A22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158985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4E5AE-92DB-4CBE-BADB-535F2438A22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300245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4E5AE-92DB-4CBE-BADB-535F2438A22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3600532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4E5AE-92DB-4CBE-BADB-535F2438A22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4279100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4E5AE-92DB-4CBE-BADB-535F2438A22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572676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4E5AE-92DB-4CBE-BADB-535F2438A22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3169027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4E5AE-92DB-4CBE-BADB-535F2438A22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1919472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4E5AE-92DB-4CBE-BADB-535F2438A22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264728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44E5AE-92DB-4CBE-BADB-535F2438A22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244009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4E5AE-92DB-4CBE-BADB-535F2438A22C}"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288798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44E5AE-92DB-4CBE-BADB-535F2438A22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158246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44E5AE-92DB-4CBE-BADB-535F2438A22C}"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3036518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4E5AE-92DB-4CBE-BADB-535F2438A22C}"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116829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4E5AE-92DB-4CBE-BADB-535F2438A22C}"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1902056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4E5AE-92DB-4CBE-BADB-535F2438A22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38652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4E5AE-92DB-4CBE-BADB-535F2438A22C}"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25CCB-0FF6-4AF1-BE1D-E37F1299E841}" type="slidenum">
              <a:rPr lang="en-US" smtClean="0"/>
              <a:t>‹#›</a:t>
            </a:fld>
            <a:endParaRPr lang="en-US"/>
          </a:p>
        </p:txBody>
      </p:sp>
    </p:spTree>
    <p:extLst>
      <p:ext uri="{BB962C8B-B14F-4D97-AF65-F5344CB8AC3E}">
        <p14:creationId xmlns:p14="http://schemas.microsoft.com/office/powerpoint/2010/main" val="202240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44E5AE-92DB-4CBE-BADB-535F2438A22C}" type="datetimeFigureOut">
              <a:rPr lang="en-US" smtClean="0"/>
              <a:t>5/23/2022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D25CCB-0FF6-4AF1-BE1D-E37F1299E841}" type="slidenum">
              <a:rPr lang="en-US" smtClean="0"/>
              <a:t>‹#›</a:t>
            </a:fld>
            <a:endParaRPr lang="en-US"/>
          </a:p>
        </p:txBody>
      </p:sp>
    </p:spTree>
    <p:extLst>
      <p:ext uri="{BB962C8B-B14F-4D97-AF65-F5344CB8AC3E}">
        <p14:creationId xmlns:p14="http://schemas.microsoft.com/office/powerpoint/2010/main" val="34395206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D5BD-03E6-4547-AE9A-7B096F71B279}"/>
              </a:ext>
            </a:extLst>
          </p:cNvPr>
          <p:cNvSpPr>
            <a:spLocks noGrp="1"/>
          </p:cNvSpPr>
          <p:nvPr>
            <p:ph type="title"/>
          </p:nvPr>
        </p:nvSpPr>
        <p:spPr>
          <a:xfrm>
            <a:off x="1484311" y="685801"/>
            <a:ext cx="10018713" cy="2290482"/>
          </a:xfrm>
        </p:spPr>
        <p:txBody>
          <a:bodyPr>
            <a:normAutofit fontScale="90000"/>
          </a:bodyPr>
          <a:lstStyle/>
          <a:p>
            <a:pPr marL="0" marR="0" indent="457200" algn="ctr">
              <a:lnSpc>
                <a:spcPct val="107000"/>
              </a:lnSpc>
              <a:spcBef>
                <a:spcPts val="0"/>
              </a:spcBef>
              <a:spcAft>
                <a:spcPts val="800"/>
              </a:spcAft>
            </a:pPr>
            <a:r>
              <a:rPr lang="en-US" b="0" cap="none" dirty="0">
                <a:solidFill>
                  <a:schemeClr val="accent1"/>
                </a:solidFill>
                <a:latin typeface="Times New Roman" panose="02020603050405020304" pitchFamily="18" charset="0"/>
                <a:ea typeface="Tahoma"/>
                <a:cs typeface="Times New Roman" panose="02020603050405020304" pitchFamily="18" charset="0"/>
                <a:sym typeface="Tahoma"/>
              </a:rPr>
              <a:t>PANIMALAR ENGINEERING COLLEGE </a:t>
            </a:r>
            <a:br>
              <a:rPr lang="en-US" b="0" cap="none" dirty="0">
                <a:solidFill>
                  <a:schemeClr val="accent1"/>
                </a:solidFill>
                <a:latin typeface="Times New Roman" panose="02020603050405020304" pitchFamily="18" charset="0"/>
                <a:ea typeface="Tahoma"/>
                <a:cs typeface="Times New Roman" panose="02020603050405020304" pitchFamily="18" charset="0"/>
                <a:sym typeface="Tahoma"/>
              </a:rPr>
            </a:br>
            <a:r>
              <a:rPr kumimoji="0" lang="en-US" sz="2500" b="0" i="0" u="none" strike="noStrike" kern="1200" cap="none" spc="0" normalizeH="0" baseline="0" noProof="0" dirty="0">
                <a:ln>
                  <a:noFill/>
                </a:ln>
                <a:solidFill>
                  <a:srgbClr val="FF0000"/>
                </a:solidFill>
                <a:effectLst/>
                <a:uLnTx/>
                <a:uFillTx/>
                <a:latin typeface="Times New Roman" panose="02020603050405020304" pitchFamily="18" charset="0"/>
                <a:ea typeface="Tahoma"/>
                <a:cs typeface="Times New Roman" panose="02020603050405020304" pitchFamily="18" charset="0"/>
                <a:sym typeface="Tahoma"/>
              </a:rPr>
              <a:t>DEPARTMENT OF COMPUTER SCIENCE AND ENGINEERING</a:t>
            </a:r>
            <a:br>
              <a:rPr kumimoji="0" lang="en-US" sz="2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r>
              <a:rPr kumimoji="0" lang="en-US" sz="2500" b="0" i="0" u="none" strike="noStrike" kern="1200" cap="none" spc="0" normalizeH="0" baseline="0" noProof="0" dirty="0">
                <a:ln>
                  <a:noFill/>
                </a:ln>
                <a:solidFill>
                  <a:srgbClr val="FF0000"/>
                </a:solidFill>
                <a:effectLst/>
                <a:uLnTx/>
                <a:uFillTx/>
                <a:latin typeface="Times New Roman" panose="02020603050405020304" pitchFamily="18" charset="0"/>
                <a:ea typeface="Tahoma"/>
                <a:cs typeface="Times New Roman" panose="02020603050405020304" pitchFamily="18" charset="0"/>
                <a:sym typeface="Tahoma"/>
              </a:rPr>
              <a:t>CS8811 PROJECT WORK</a:t>
            </a:r>
            <a:br>
              <a:rPr kumimoji="0" lang="en-US" sz="2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br>
              <a:rPr kumimoji="0" lang="en-US" sz="25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r>
              <a:rPr lang="en-US" sz="3100" b="1" dirty="0">
                <a:ln>
                  <a:noFill/>
                </a:ln>
                <a:effectLst/>
                <a:latin typeface="Times New Roman" panose="02020603050405020304" pitchFamily="18" charset="0"/>
                <a:ea typeface="+mn-ea"/>
                <a:cs typeface="Times New Roman" panose="02020603050405020304" pitchFamily="18" charset="0"/>
              </a:rPr>
              <a:t>CAB MANAGEMENT FOR AN ORGANIZATION USING OCR AND PYTHON DJANGO</a:t>
            </a:r>
            <a:br>
              <a:rPr lang="en-US" sz="3100" dirty="0">
                <a:effectLst/>
                <a:latin typeface="Calibri" panose="020F0502020204030204" pitchFamily="34" charset="0"/>
                <a:ea typeface="Calibri" panose="020F0502020204030204" pitchFamily="34" charset="0"/>
                <a:cs typeface="Times New Roman" panose="02020603050405020304" pitchFamily="18" charset="0"/>
              </a:rPr>
            </a:br>
            <a:endParaRPr lang="en-US" sz="31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8DAA0DA-937F-403A-9CC1-CFFF454313B8}"/>
              </a:ext>
            </a:extLst>
          </p:cNvPr>
          <p:cNvSpPr>
            <a:spLocks noGrp="1"/>
          </p:cNvSpPr>
          <p:nvPr>
            <p:ph idx="1"/>
          </p:nvPr>
        </p:nvSpPr>
        <p:spPr>
          <a:xfrm>
            <a:off x="1484310" y="3352800"/>
            <a:ext cx="3634537" cy="2438400"/>
          </a:xfrm>
        </p:spPr>
        <p:txBody>
          <a:bodyPr>
            <a:normAutofit fontScale="92500" lnSpcReduction="10000"/>
          </a:bodyPr>
          <a:lstStyle/>
          <a:p>
            <a:pPr marL="0" indent="0">
              <a:buNone/>
            </a:pPr>
            <a:endParaRPr lang="en-US" sz="2400" dirty="0">
              <a:solidFill>
                <a:srgbClr val="BC0404"/>
              </a:solidFill>
              <a:latin typeface="Times New Roman" panose="02020603050405020304" pitchFamily="18" charset="0"/>
              <a:cs typeface="Times New Roman" panose="02020603050405020304" pitchFamily="18" charset="0"/>
            </a:endParaRPr>
          </a:p>
          <a:p>
            <a:pPr marL="0" indent="0">
              <a:buNone/>
            </a:pPr>
            <a:endParaRPr lang="en-US" dirty="0">
              <a:solidFill>
                <a:srgbClr val="BC0404"/>
              </a:solidFill>
              <a:latin typeface="Times New Roman" panose="02020603050405020304" pitchFamily="18" charset="0"/>
              <a:cs typeface="Times New Roman" panose="02020603050405020304" pitchFamily="18" charset="0"/>
            </a:endParaRPr>
          </a:p>
          <a:p>
            <a:pPr marL="0" indent="0">
              <a:buNone/>
            </a:pPr>
            <a:endParaRPr lang="en-US" sz="2400" dirty="0">
              <a:solidFill>
                <a:srgbClr val="BC0404"/>
              </a:solidFill>
              <a:latin typeface="Times New Roman" panose="02020603050405020304" pitchFamily="18" charset="0"/>
              <a:cs typeface="Times New Roman" panose="02020603050405020304" pitchFamily="18" charset="0"/>
            </a:endParaRPr>
          </a:p>
          <a:p>
            <a:pPr marL="0" indent="0">
              <a:buNone/>
            </a:pPr>
            <a:r>
              <a:rPr lang="en-US" sz="2400" dirty="0">
                <a:solidFill>
                  <a:srgbClr val="BC0404"/>
                </a:solidFill>
                <a:latin typeface="Times New Roman" panose="02020603050405020304" pitchFamily="18" charset="0"/>
                <a:cs typeface="Times New Roman" panose="02020603050405020304" pitchFamily="18" charset="0"/>
              </a:rPr>
              <a:t>Guide Name: </a:t>
            </a:r>
          </a:p>
          <a:p>
            <a:pPr marL="0" indent="0">
              <a:lnSpc>
                <a:spcPct val="150000"/>
              </a:lnSpc>
              <a:buNone/>
            </a:pPr>
            <a:r>
              <a:rPr lang="en-US" sz="2400" dirty="0">
                <a:solidFill>
                  <a:srgbClr val="BC0404"/>
                </a:solidFill>
                <a:latin typeface="Times New Roman" panose="02020603050405020304" pitchFamily="18" charset="0"/>
                <a:cs typeface="Times New Roman" panose="02020603050405020304" pitchFamily="18" charset="0"/>
              </a:rPr>
              <a:t>Mahendran M, </a:t>
            </a:r>
            <a:r>
              <a:rPr lang="en-US" sz="2400" dirty="0" err="1">
                <a:solidFill>
                  <a:srgbClr val="BC0404"/>
                </a:solidFill>
                <a:latin typeface="Times New Roman" panose="02020603050405020304" pitchFamily="18" charset="0"/>
                <a:cs typeface="Times New Roman" panose="02020603050405020304" pitchFamily="18" charset="0"/>
              </a:rPr>
              <a:t>M.Tech</a:t>
            </a:r>
            <a:r>
              <a:rPr lang="en-US" sz="2400" dirty="0">
                <a:solidFill>
                  <a:srgbClr val="BC0404"/>
                </a:solidFill>
                <a:latin typeface="Times New Roman" panose="02020603050405020304" pitchFamily="18" charset="0"/>
                <a:cs typeface="Times New Roman" panose="02020603050405020304" pitchFamily="18" charset="0"/>
              </a:rPr>
              <a:t>,.</a:t>
            </a:r>
          </a:p>
          <a:p>
            <a:pPr marL="0" indent="0">
              <a:buNone/>
            </a:pPr>
            <a:endParaRPr lang="en-US" dirty="0"/>
          </a:p>
        </p:txBody>
      </p:sp>
      <p:pic>
        <p:nvPicPr>
          <p:cNvPr id="5" name="Google Shape;86;p1">
            <a:extLst>
              <a:ext uri="{FF2B5EF4-FFF2-40B4-BE49-F238E27FC236}">
                <a16:creationId xmlns:a16="http://schemas.microsoft.com/office/drawing/2014/main" id="{C0004123-AE9E-4391-8186-15A6BA58B8C5}"/>
              </a:ext>
            </a:extLst>
          </p:cNvPr>
          <p:cNvPicPr preferRelativeResize="0"/>
          <p:nvPr/>
        </p:nvPicPr>
        <p:blipFill rotWithShape="1">
          <a:blip r:embed="rId2">
            <a:alphaModFix/>
          </a:blip>
          <a:srcRect r="7703"/>
          <a:stretch/>
        </p:blipFill>
        <p:spPr>
          <a:xfrm>
            <a:off x="629123" y="365138"/>
            <a:ext cx="1074172" cy="1078914"/>
          </a:xfrm>
          <a:prstGeom prst="rect">
            <a:avLst/>
          </a:prstGeom>
          <a:noFill/>
          <a:ln>
            <a:noFill/>
          </a:ln>
        </p:spPr>
      </p:pic>
      <p:pic>
        <p:nvPicPr>
          <p:cNvPr id="6" name="Google Shape;87;p1" descr="Anna University - Wikipedia">
            <a:extLst>
              <a:ext uri="{FF2B5EF4-FFF2-40B4-BE49-F238E27FC236}">
                <a16:creationId xmlns:a16="http://schemas.microsoft.com/office/drawing/2014/main" id="{266BE666-324C-4562-9F45-ABC51B132B70}"/>
              </a:ext>
            </a:extLst>
          </p:cNvPr>
          <p:cNvPicPr preferRelativeResize="0"/>
          <p:nvPr/>
        </p:nvPicPr>
        <p:blipFill rotWithShape="1">
          <a:blip r:embed="rId3">
            <a:alphaModFix/>
          </a:blip>
          <a:srcRect/>
          <a:stretch/>
        </p:blipFill>
        <p:spPr>
          <a:xfrm>
            <a:off x="11027095" y="377252"/>
            <a:ext cx="1071563" cy="1066800"/>
          </a:xfrm>
          <a:prstGeom prst="rect">
            <a:avLst/>
          </a:prstGeom>
          <a:noFill/>
          <a:ln>
            <a:noFill/>
          </a:ln>
        </p:spPr>
      </p:pic>
      <p:sp>
        <p:nvSpPr>
          <p:cNvPr id="8" name="TextBox 7">
            <a:extLst>
              <a:ext uri="{FF2B5EF4-FFF2-40B4-BE49-F238E27FC236}">
                <a16:creationId xmlns:a16="http://schemas.microsoft.com/office/drawing/2014/main" id="{4742BCA4-5E17-495C-BE82-F1838C127282}"/>
              </a:ext>
            </a:extLst>
          </p:cNvPr>
          <p:cNvSpPr txBox="1"/>
          <p:nvPr/>
        </p:nvSpPr>
        <p:spPr>
          <a:xfrm>
            <a:off x="7073155" y="4572000"/>
            <a:ext cx="6096000" cy="1446550"/>
          </a:xfrm>
          <a:prstGeom prst="rect">
            <a:avLst/>
          </a:prstGeom>
          <a:noFill/>
        </p:spPr>
        <p:txBody>
          <a:bodyPr wrap="square">
            <a:spAutoFit/>
          </a:bodyPr>
          <a:lstStyle/>
          <a:p>
            <a:pPr algn="l"/>
            <a:r>
              <a:rPr lang="en-US" sz="2200" b="0" i="0" u="none" strike="noStrike" baseline="0" dirty="0">
                <a:solidFill>
                  <a:srgbClr val="BD0404"/>
                </a:solidFill>
                <a:latin typeface="Times New Roman" panose="02020603050405020304" pitchFamily="18" charset="0"/>
              </a:rPr>
              <a:t>Team Members:</a:t>
            </a:r>
          </a:p>
          <a:p>
            <a:pPr algn="l"/>
            <a:r>
              <a:rPr lang="fi-FI" sz="2200" b="0" i="0" u="none" strike="noStrike" baseline="0" dirty="0">
                <a:solidFill>
                  <a:srgbClr val="BD0404"/>
                </a:solidFill>
                <a:latin typeface="Times New Roman" panose="02020603050405020304" pitchFamily="18" charset="0"/>
              </a:rPr>
              <a:t>Surendhar S [211418104276]</a:t>
            </a:r>
          </a:p>
          <a:p>
            <a:pPr algn="l"/>
            <a:r>
              <a:rPr lang="en-US" sz="2200" dirty="0" err="1">
                <a:solidFill>
                  <a:srgbClr val="BD0404"/>
                </a:solidFill>
                <a:latin typeface="Times New Roman" panose="02020603050405020304" pitchFamily="18" charset="0"/>
              </a:rPr>
              <a:t>Yogeshwaran</a:t>
            </a:r>
            <a:r>
              <a:rPr lang="en-US" sz="2200" dirty="0">
                <a:solidFill>
                  <a:srgbClr val="BD0404"/>
                </a:solidFill>
                <a:latin typeface="Times New Roman" panose="02020603050405020304" pitchFamily="18" charset="0"/>
              </a:rPr>
              <a:t> J</a:t>
            </a:r>
            <a:r>
              <a:rPr lang="en-US" sz="2200" b="0" i="0" u="none" strike="noStrike" baseline="0" dirty="0">
                <a:solidFill>
                  <a:srgbClr val="BD0404"/>
                </a:solidFill>
                <a:latin typeface="Times New Roman" panose="02020603050405020304" pitchFamily="18" charset="0"/>
              </a:rPr>
              <a:t> [211418104317]</a:t>
            </a:r>
          </a:p>
          <a:p>
            <a:pPr algn="l"/>
            <a:r>
              <a:rPr lang="en-US" sz="2200" b="0" i="0" u="none" strike="noStrike" baseline="0" dirty="0" err="1">
                <a:solidFill>
                  <a:srgbClr val="BD0404"/>
                </a:solidFill>
                <a:latin typeface="Times New Roman" panose="02020603050405020304" pitchFamily="18" charset="0"/>
              </a:rPr>
              <a:t>Durai</a:t>
            </a:r>
            <a:r>
              <a:rPr lang="en-US" sz="2200" b="0" i="0" u="none" strike="noStrike" baseline="0" dirty="0">
                <a:solidFill>
                  <a:srgbClr val="BD0404"/>
                </a:solidFill>
                <a:latin typeface="Times New Roman" panose="02020603050405020304" pitchFamily="18" charset="0"/>
              </a:rPr>
              <a:t> </a:t>
            </a:r>
            <a:r>
              <a:rPr lang="en-US" sz="2200" b="0" i="0" u="none" strike="noStrike" baseline="0" dirty="0" err="1">
                <a:solidFill>
                  <a:srgbClr val="BD0404"/>
                </a:solidFill>
                <a:latin typeface="Times New Roman" panose="02020603050405020304" pitchFamily="18" charset="0"/>
              </a:rPr>
              <a:t>Shanmugaraj</a:t>
            </a:r>
            <a:r>
              <a:rPr lang="en-US" sz="2200" b="0" i="0" u="none" strike="noStrike" baseline="0" dirty="0">
                <a:solidFill>
                  <a:srgbClr val="BD0404"/>
                </a:solidFill>
                <a:latin typeface="Times New Roman" panose="02020603050405020304" pitchFamily="18" charset="0"/>
              </a:rPr>
              <a:t> </a:t>
            </a:r>
            <a:r>
              <a:rPr lang="en-US" sz="2200" dirty="0">
                <a:solidFill>
                  <a:srgbClr val="BD0404"/>
                </a:solidFill>
                <a:latin typeface="Times New Roman" panose="02020603050405020304" pitchFamily="18" charset="0"/>
              </a:rPr>
              <a:t>R</a:t>
            </a:r>
            <a:r>
              <a:rPr lang="en-US" sz="2200" b="0" i="0" u="none" strike="noStrike" baseline="0" dirty="0">
                <a:solidFill>
                  <a:srgbClr val="BD0404"/>
                </a:solidFill>
                <a:latin typeface="Times New Roman" panose="02020603050405020304" pitchFamily="18" charset="0"/>
              </a:rPr>
              <a:t> [211418104321]</a:t>
            </a:r>
            <a:endParaRPr lang="en-US" sz="2200" dirty="0"/>
          </a:p>
        </p:txBody>
      </p:sp>
    </p:spTree>
    <p:extLst>
      <p:ext uri="{BB962C8B-B14F-4D97-AF65-F5344CB8AC3E}">
        <p14:creationId xmlns:p14="http://schemas.microsoft.com/office/powerpoint/2010/main" val="187497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4453-93A0-451F-8E43-DBF7A1948200}"/>
              </a:ext>
            </a:extLst>
          </p:cNvPr>
          <p:cNvSpPr>
            <a:spLocks noGrp="1"/>
          </p:cNvSpPr>
          <p:nvPr>
            <p:ph type="title"/>
          </p:nvPr>
        </p:nvSpPr>
        <p:spPr>
          <a:xfrm>
            <a:off x="1484311" y="381001"/>
            <a:ext cx="10018713" cy="895350"/>
          </a:xfrm>
        </p:spPr>
        <p:txBody>
          <a:bodyPr>
            <a:normAutofit/>
          </a:bodyPr>
          <a:lstStyle/>
          <a:p>
            <a:r>
              <a:rPr lang="en-US" sz="3600" b="1" dirty="0">
                <a:latin typeface="Times New Roman" panose="02020603050405020304" pitchFamily="18" charset="0"/>
                <a:cs typeface="Times New Roman" panose="02020603050405020304" pitchFamily="18" charset="0"/>
              </a:rPr>
              <a:t>ACTIVITY DIAGRAM</a:t>
            </a:r>
          </a:p>
        </p:txBody>
      </p:sp>
      <p:pic>
        <p:nvPicPr>
          <p:cNvPr id="5" name="Content Placeholder 4" descr="Diagram&#10;&#10;Description automatically generated">
            <a:extLst>
              <a:ext uri="{FF2B5EF4-FFF2-40B4-BE49-F238E27FC236}">
                <a16:creationId xmlns:a16="http://schemas.microsoft.com/office/drawing/2014/main" id="{72C16219-DB04-4778-A1D4-1862AD533E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850" y="1291401"/>
            <a:ext cx="6172200" cy="5185598"/>
          </a:xfrm>
        </p:spPr>
      </p:pic>
    </p:spTree>
    <p:extLst>
      <p:ext uri="{BB962C8B-B14F-4D97-AF65-F5344CB8AC3E}">
        <p14:creationId xmlns:p14="http://schemas.microsoft.com/office/powerpoint/2010/main" val="137595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9BA7-0861-4EB6-8FFF-BF22F82051BE}"/>
              </a:ext>
            </a:extLst>
          </p:cNvPr>
          <p:cNvSpPr>
            <a:spLocks noGrp="1"/>
          </p:cNvSpPr>
          <p:nvPr>
            <p:ph type="title"/>
          </p:nvPr>
        </p:nvSpPr>
        <p:spPr>
          <a:xfrm>
            <a:off x="1484311" y="685801"/>
            <a:ext cx="10018713" cy="883024"/>
          </a:xfrm>
        </p:spPr>
        <p:txBody>
          <a:bodyPr>
            <a:normAutofit/>
          </a:bodyPr>
          <a:lstStyle/>
          <a:p>
            <a:r>
              <a:rPr lang="en-US" sz="3600" b="1" dirty="0">
                <a:latin typeface="Times New Roman" panose="02020603050405020304" pitchFamily="18" charset="0"/>
                <a:cs typeface="Times New Roman" panose="02020603050405020304" pitchFamily="18" charset="0"/>
              </a:rPr>
              <a:t>MODULE DESCRIPTION</a:t>
            </a:r>
            <a:endParaRPr lang="en-US" sz="3600" b="1" dirty="0"/>
          </a:p>
        </p:txBody>
      </p:sp>
      <p:sp>
        <p:nvSpPr>
          <p:cNvPr id="3" name="Content Placeholder 2">
            <a:extLst>
              <a:ext uri="{FF2B5EF4-FFF2-40B4-BE49-F238E27FC236}">
                <a16:creationId xmlns:a16="http://schemas.microsoft.com/office/drawing/2014/main" id="{140C64C9-FB0C-4DC3-9DAF-CB4C0378047C}"/>
              </a:ext>
            </a:extLst>
          </p:cNvPr>
          <p:cNvSpPr>
            <a:spLocks noGrp="1"/>
          </p:cNvSpPr>
          <p:nvPr>
            <p:ph idx="1"/>
          </p:nvPr>
        </p:nvSpPr>
        <p:spPr/>
        <p:txBody>
          <a:bodyPr/>
          <a:lstStyle/>
          <a:p>
            <a:pPr>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rPr>
              <a:t>License Plate recognition system</a:t>
            </a:r>
          </a:p>
          <a:p>
            <a:pPr>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Template Creation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Feature Extraction from Test Image</a:t>
            </a:r>
          </a:p>
          <a:p>
            <a:pPr>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Matching Template and Test Image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b="1"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2945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EB46-36C8-435E-AA60-F889D9ED1DA4}"/>
              </a:ext>
            </a:extLst>
          </p:cNvPr>
          <p:cNvSpPr>
            <a:spLocks noGrp="1"/>
          </p:cNvSpPr>
          <p:nvPr>
            <p:ph type="title"/>
          </p:nvPr>
        </p:nvSpPr>
        <p:spPr/>
        <p:txBody>
          <a:bodyPr>
            <a:normAutofit/>
          </a:bodyPr>
          <a:lstStyle/>
          <a:p>
            <a:r>
              <a:rPr lang="en-US" sz="3600" b="1" dirty="0">
                <a:effectLst/>
                <a:latin typeface="Times New Roman" panose="02020603050405020304" pitchFamily="18" charset="0"/>
                <a:ea typeface="Calibri" panose="020F0502020204030204" pitchFamily="34" charset="0"/>
              </a:rPr>
              <a:t>License Plate recognition system</a:t>
            </a:r>
            <a:br>
              <a:rPr lang="en-US" sz="3600" b="1" dirty="0">
                <a:effectLst/>
                <a:latin typeface="Times New Roman" panose="02020603050405020304" pitchFamily="18" charset="0"/>
                <a:ea typeface="Calibri" panose="020F0502020204030204" pitchFamily="34" charset="0"/>
              </a:rPr>
            </a:br>
            <a:endParaRPr lang="en-US" sz="3600" dirty="0"/>
          </a:p>
        </p:txBody>
      </p:sp>
      <p:sp>
        <p:nvSpPr>
          <p:cNvPr id="3" name="Content Placeholder 2">
            <a:extLst>
              <a:ext uri="{FF2B5EF4-FFF2-40B4-BE49-F238E27FC236}">
                <a16:creationId xmlns:a16="http://schemas.microsoft.com/office/drawing/2014/main" id="{7E606790-FB5D-433A-B810-F898486128E3}"/>
              </a:ext>
            </a:extLst>
          </p:cNvPr>
          <p:cNvSpPr>
            <a:spLocks noGrp="1"/>
          </p:cNvSpPr>
          <p:nvPr>
            <p:ph idx="1"/>
          </p:nvPr>
        </p:nvSpPr>
        <p:spPr>
          <a:xfrm>
            <a:off x="1484310" y="1972235"/>
            <a:ext cx="10018713" cy="4383741"/>
          </a:xfrm>
        </p:spPr>
        <p:txBody>
          <a:bodyPr>
            <a:normAutofit/>
          </a:bodyPr>
          <a:lstStyle/>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core of license plate recognition system involves the following processes:</a:t>
            </a:r>
          </a:p>
          <a:p>
            <a:pPr lvl="1" algn="just">
              <a:lnSpc>
                <a:spcPct val="150000"/>
              </a:lnSpc>
              <a:spcBef>
                <a:spcPts val="0"/>
              </a:spcBef>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Text localization</a:t>
            </a:r>
          </a:p>
          <a:p>
            <a:pPr lvl="1" algn="just">
              <a:lnSpc>
                <a:spcPct val="150000"/>
              </a:lnSpc>
              <a:spcBef>
                <a:spcPts val="0"/>
              </a:spcBef>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Template Creation</a:t>
            </a:r>
          </a:p>
          <a:p>
            <a:pPr lvl="1" algn="just">
              <a:lnSpc>
                <a:spcPct val="150000"/>
              </a:lnSpc>
              <a:spcBef>
                <a:spcPts val="0"/>
              </a:spcBef>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Feature extraction from text image</a:t>
            </a:r>
          </a:p>
          <a:p>
            <a:pPr lvl="1" algn="just">
              <a:lnSpc>
                <a:spcPct val="150000"/>
              </a:lnSpc>
              <a:spcBef>
                <a:spcPts val="0"/>
              </a:spcBef>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Matching template and text image</a:t>
            </a: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Effective collaboration of the above-mentioned processes are what helps in arriving at a license plate recognition system which can give the necessary input to the Transman for further processing.</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6EFCE4-7C80-4F16-89E9-531C8DDF32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0650" y="1667435"/>
            <a:ext cx="2828925" cy="2496670"/>
          </a:xfrm>
          <a:prstGeom prst="rect">
            <a:avLst/>
          </a:prstGeom>
          <a:noFill/>
          <a:ln>
            <a:noFill/>
          </a:ln>
        </p:spPr>
      </p:pic>
      <p:sp>
        <p:nvSpPr>
          <p:cNvPr id="6" name="TextBox 5">
            <a:extLst>
              <a:ext uri="{FF2B5EF4-FFF2-40B4-BE49-F238E27FC236}">
                <a16:creationId xmlns:a16="http://schemas.microsoft.com/office/drawing/2014/main" id="{9E7F978E-FE39-4619-8E8A-FED11268655B}"/>
              </a:ext>
            </a:extLst>
          </p:cNvPr>
          <p:cNvSpPr txBox="1"/>
          <p:nvPr/>
        </p:nvSpPr>
        <p:spPr>
          <a:xfrm>
            <a:off x="9726706" y="4239414"/>
            <a:ext cx="1640541" cy="307777"/>
          </a:xfrm>
          <a:prstGeom prst="rect">
            <a:avLst/>
          </a:prstGeom>
          <a:noFill/>
        </p:spPr>
        <p:txBody>
          <a:bodyPr wrap="square" rtlCol="0">
            <a:spAutoFit/>
          </a:bodyPr>
          <a:lstStyle/>
          <a:p>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BINARIZATION</a:t>
            </a:r>
            <a:endParaRPr lang="en-US" sz="1400" dirty="0"/>
          </a:p>
        </p:txBody>
      </p:sp>
    </p:spTree>
    <p:extLst>
      <p:ext uri="{BB962C8B-B14F-4D97-AF65-F5344CB8AC3E}">
        <p14:creationId xmlns:p14="http://schemas.microsoft.com/office/powerpoint/2010/main" val="211958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BC25-9022-48A2-A13E-199BB539C828}"/>
              </a:ext>
            </a:extLst>
          </p:cNvPr>
          <p:cNvSpPr>
            <a:spLocks noGrp="1"/>
          </p:cNvSpPr>
          <p:nvPr>
            <p:ph type="title"/>
          </p:nvPr>
        </p:nvSpPr>
        <p:spPr>
          <a:xfrm>
            <a:off x="1484311" y="685801"/>
            <a:ext cx="10018713" cy="658906"/>
          </a:xfrm>
        </p:spPr>
        <p:txBody>
          <a:bodyPr>
            <a:normAutofit/>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Template Creation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9A6F91-4A6F-48B8-8B89-EB15C98ED84B}"/>
              </a:ext>
            </a:extLst>
          </p:cNvPr>
          <p:cNvSpPr>
            <a:spLocks noGrp="1"/>
          </p:cNvSpPr>
          <p:nvPr>
            <p:ph idx="1"/>
          </p:nvPr>
        </p:nvSpPr>
        <p:spPr>
          <a:xfrm>
            <a:off x="1484310" y="1344708"/>
            <a:ext cx="10018713" cy="5307104"/>
          </a:xfrm>
        </p:spPr>
        <p:txBody>
          <a:bodyPr>
            <a:normAutofit/>
          </a:bodyPr>
          <a:lstStyle/>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approach described in this work can select the best binarization technique for different regions of the image out of different binarization techniques like Otsu’s method,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Sauvola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Niblack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Wolf. Some images with their binarized images by applying different Binarization method is depicted.</a:t>
            </a:r>
          </a:p>
          <a:p>
            <a:pPr lvl="1"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Run connected component analysis on the binarized image. Then apply a threshold-based approach to remove small components as noises.</a:t>
            </a:r>
          </a:p>
          <a:p>
            <a:pPr lvl="1"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De-skew the image. We have applied Hough transform to estimate the skew. </a:t>
            </a:r>
          </a:p>
          <a:p>
            <a:pPr lvl="1"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Extract the features that have been defined. These feature vectors are Vertical Projection, Horizontal Projection, Contour, and Stroke direction. </a:t>
            </a:r>
          </a:p>
          <a:p>
            <a:pPr lvl="1"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Store the cab details along with the features in a .XML file with the format: 448-Dimensional feature vector.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Bef>
                <a:spcPts val="0"/>
              </a:spcBef>
              <a:spcAft>
                <a:spcPts val="800"/>
              </a:spcAft>
              <a:buFont typeface="Wingdings" panose="05000000000000000000" pitchFamily="2" charset="2"/>
              <a:buChar char="Ø"/>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82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28D8-3B48-44F9-9C2C-E37DFE553181}"/>
              </a:ext>
            </a:extLst>
          </p:cNvPr>
          <p:cNvSpPr>
            <a:spLocks noGrp="1"/>
          </p:cNvSpPr>
          <p:nvPr>
            <p:ph type="title"/>
          </p:nvPr>
        </p:nvSpPr>
        <p:spPr>
          <a:xfrm>
            <a:off x="1484311" y="685800"/>
            <a:ext cx="10018713" cy="900953"/>
          </a:xfrm>
        </p:spPr>
        <p:txBody>
          <a:bodyPr>
            <a:normAutofit fontScale="90000"/>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Feature Extraction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from</a:t>
            </a: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 Test Image</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2B37B4D-CC14-4CF6-B61D-38463A220906}"/>
              </a:ext>
            </a:extLst>
          </p:cNvPr>
          <p:cNvSpPr>
            <a:spLocks noGrp="1"/>
          </p:cNvSpPr>
          <p:nvPr>
            <p:ph idx="1"/>
          </p:nvPr>
        </p:nvSpPr>
        <p:spPr>
          <a:xfrm>
            <a:off x="1484310" y="1586753"/>
            <a:ext cx="10018713" cy="4805082"/>
          </a:xfrm>
        </p:spPr>
        <p:txBody>
          <a:bodyPr>
            <a:normAutofit lnSpcReduction="10000"/>
          </a:bodyPr>
          <a:lstStyle/>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images captured by the security person needs to undergo some image processing before sending the features to the back end. The method is described here. The flow chart of the method is shown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Steps: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Binarize the image.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Correct the skew using Hough transformation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Run Connected component analysis on the skew corrected image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Remove small and large components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Apply Line segmentation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Normalize each component to 48x48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Extract the features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Match the features against the same set of features stored in the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41350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7" name="Group 16">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8"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1"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5" name="Freeform: Shape 24">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D1CE815-B75A-4148-BFA5-58805229D193}"/>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1607278" y="923365"/>
            <a:ext cx="8889272" cy="4169583"/>
          </a:xfrm>
          <a:prstGeom prst="rect">
            <a:avLst/>
          </a:prstGeom>
          <a:noFill/>
        </p:spPr>
      </p:pic>
      <p:sp>
        <p:nvSpPr>
          <p:cNvPr id="8" name="TextBox 7">
            <a:extLst>
              <a:ext uri="{FF2B5EF4-FFF2-40B4-BE49-F238E27FC236}">
                <a16:creationId xmlns:a16="http://schemas.microsoft.com/office/drawing/2014/main" id="{D1801472-DFC8-4873-9A6C-01B6253181F5}"/>
              </a:ext>
            </a:extLst>
          </p:cNvPr>
          <p:cNvSpPr txBox="1"/>
          <p:nvPr/>
        </p:nvSpPr>
        <p:spPr>
          <a:xfrm>
            <a:off x="3558988" y="5414682"/>
            <a:ext cx="6221506" cy="670440"/>
          </a:xfrm>
          <a:prstGeom prst="rect">
            <a:avLst/>
          </a:prstGeom>
          <a:noFill/>
        </p:spPr>
        <p:txBody>
          <a:bodyPr wrap="square" rtlCol="0">
            <a:spAutoFit/>
          </a:bodyPr>
          <a:lstStyle/>
          <a:p>
            <a:pPr marL="0" marR="0" algn="ctr">
              <a:lnSpc>
                <a:spcPct val="107000"/>
              </a:lnSpc>
              <a:spcBef>
                <a:spcPts val="0"/>
              </a:spcBef>
              <a:spcAft>
                <a:spcPts val="800"/>
              </a:spcAft>
              <a:tabLst>
                <a:tab pos="242316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FLOW CHART OF NUMBER CHART OF NUMBER PLATE DETECTIONAND RECOGNITION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5788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0794-899C-4704-9F36-4804ACC4A557}"/>
              </a:ext>
            </a:extLst>
          </p:cNvPr>
          <p:cNvSpPr>
            <a:spLocks noGrp="1"/>
          </p:cNvSpPr>
          <p:nvPr>
            <p:ph type="title"/>
          </p:nvPr>
        </p:nvSpPr>
        <p:spPr>
          <a:xfrm>
            <a:off x="1484311" y="685801"/>
            <a:ext cx="10018713" cy="883024"/>
          </a:xfrm>
        </p:spPr>
        <p:txBody>
          <a:bodyPr>
            <a:normAutofit fontScale="90000"/>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Matching Template and Test Image</a:t>
            </a:r>
            <a:br>
              <a:rPr lang="en-US" sz="3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9CD4C1-4A7E-43C5-97CE-21B73002D8E5}"/>
              </a:ext>
            </a:extLst>
          </p:cNvPr>
          <p:cNvSpPr>
            <a:spLocks noGrp="1"/>
          </p:cNvSpPr>
          <p:nvPr>
            <p:ph idx="1"/>
          </p:nvPr>
        </p:nvSpPr>
        <p:spPr>
          <a:xfrm>
            <a:off x="1484310" y="1685365"/>
            <a:ext cx="10018713" cy="4105835"/>
          </a:xfrm>
        </p:spPr>
        <p:txBody>
          <a:bodyPr>
            <a:normAutofit/>
          </a:bodyPr>
          <a:lstStyle/>
          <a:p>
            <a:pPr marR="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Accuracy of the system is mostly dependent on this step. While matching the numbers we found that the relative location of a number in the test image and template is very important. Say for example, if we must match the car number ending with 6365 in the test image with 6365 and 9263.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if the binarized output image of 6365 is not very accurate and only 63 are recognizable, then it will match with both the images in the template with same accuracy. </a:t>
            </a:r>
          </a:p>
          <a:p>
            <a:pPr marR="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But the location-based feature helps us to mark the best match. We have also observed that the number plates have the alphanumeric characters written in either one row or two rows.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3849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A1AA-A488-4975-A126-CFA6F6BF69AB}"/>
              </a:ext>
            </a:extLst>
          </p:cNvPr>
          <p:cNvSpPr>
            <a:spLocks noGrp="1"/>
          </p:cNvSpPr>
          <p:nvPr>
            <p:ph type="title"/>
          </p:nvPr>
        </p:nvSpPr>
        <p:spPr>
          <a:xfrm>
            <a:off x="1484311" y="685800"/>
            <a:ext cx="10018713" cy="1089211"/>
          </a:xfrm>
        </p:spPr>
        <p:txBody>
          <a:bodyPr>
            <a:noAutofit/>
          </a:bodyPr>
          <a:lstStyle/>
          <a:p>
            <a:pPr marL="0" marR="0">
              <a:lnSpc>
                <a:spcPct val="107000"/>
              </a:lnSpc>
              <a:spcBef>
                <a:spcPts val="0"/>
              </a:spcBef>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FRONT END PORTAL USING DJANGO</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2D3F9D-73E6-4B56-A49C-D43C40D63418}"/>
              </a:ext>
            </a:extLst>
          </p:cNvPr>
          <p:cNvSpPr>
            <a:spLocks noGrp="1"/>
          </p:cNvSpPr>
          <p:nvPr>
            <p:ph idx="1"/>
          </p:nvPr>
        </p:nvSpPr>
        <p:spPr/>
        <p:txBody>
          <a:bodyPr/>
          <a:lstStyle/>
          <a:p>
            <a:pPr algn="just"/>
            <a:r>
              <a:rPr lang="en-US" sz="1800" dirty="0">
                <a:solidFill>
                  <a:srgbClr val="343434"/>
                </a:solidFill>
                <a:effectLst/>
                <a:latin typeface="Times New Roman" panose="02020603050405020304" pitchFamily="18" charset="0"/>
                <a:ea typeface="Times New Roman" panose="02020603050405020304" pitchFamily="18" charset="0"/>
                <a:cs typeface="Times New Roman" panose="02020603050405020304" pitchFamily="18" charset="0"/>
              </a:rPr>
              <a:t>A web-based administrative backend is a standard feature of modern websites. The administrative interface, or admin for short, allows trusted site administrators to create, edit and publish content, manage site users, and perform other administrative tasks.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solidFill>
                  <a:srgbClr val="343434"/>
                </a:solidFill>
                <a:effectLst/>
                <a:latin typeface="Times New Roman" panose="02020603050405020304" pitchFamily="18" charset="0"/>
                <a:ea typeface="Times New Roman" panose="02020603050405020304" pitchFamily="18" charset="0"/>
                <a:cs typeface="Times New Roman" panose="02020603050405020304" pitchFamily="18" charset="0"/>
              </a:rPr>
              <a:t>we will explore the basics of the Django admin—create a superuser login, register models with the admin, customize how our models are viewed in the admin, add and edit model data, and learn how to manage users in the admin.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83959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92677-1D8A-4965-A81E-811CDF60E39A}"/>
              </a:ext>
            </a:extLst>
          </p:cNvPr>
          <p:cNvSpPr>
            <a:spLocks noGrp="1"/>
          </p:cNvSpPr>
          <p:nvPr>
            <p:ph idx="4294967295"/>
          </p:nvPr>
        </p:nvSpPr>
        <p:spPr>
          <a:xfrm>
            <a:off x="1743075" y="276225"/>
            <a:ext cx="10448925" cy="6048375"/>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you ran </a:t>
            </a:r>
            <a:r>
              <a:rPr lang="en-US" sz="2000" dirty="0" err="1">
                <a:latin typeface="Times New Roman" panose="02020603050405020304" pitchFamily="18" charset="0"/>
                <a:cs typeface="Times New Roman" panose="02020603050405020304" pitchFamily="18" charset="0"/>
              </a:rPr>
              <a:t>startproject</a:t>
            </a:r>
            <a:r>
              <a:rPr lang="en-US" sz="2000" dirty="0">
                <a:latin typeface="Times New Roman" panose="02020603050405020304" pitchFamily="18" charset="0"/>
                <a:cs typeface="Times New Roman" panose="02020603050405020304" pitchFamily="18" charset="0"/>
              </a:rPr>
              <a:t> , Django created and configured the default admin site for you. All you need to do now is create an admin user (superuser) to log into the admin site.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create an admin user, run the following command from inside your virtual environment:</a:t>
            </a:r>
          </a:p>
          <a:p>
            <a:pPr marL="914400" lvl="2" indent="0">
              <a:buNone/>
            </a:pPr>
            <a:r>
              <a:rPr lang="en-US" dirty="0">
                <a:highlight>
                  <a:srgbClr val="C0C0C0"/>
                </a:highlight>
                <a:latin typeface="Times New Roman" panose="02020603050405020304" pitchFamily="18" charset="0"/>
                <a:cs typeface="Times New Roman" panose="02020603050405020304" pitchFamily="18" charset="0"/>
              </a:rPr>
              <a:t>python manage.py </a:t>
            </a:r>
            <a:r>
              <a:rPr lang="en-US" dirty="0" err="1">
                <a:highlight>
                  <a:srgbClr val="C0C0C0"/>
                </a:highlight>
                <a:latin typeface="Times New Roman" panose="02020603050405020304" pitchFamily="18" charset="0"/>
                <a:cs typeface="Times New Roman" panose="02020603050405020304" pitchFamily="18" charset="0"/>
              </a:rPr>
              <a:t>createsuperuser</a:t>
            </a:r>
            <a:endParaRPr lang="en-US" dirty="0">
              <a:highlight>
                <a:srgbClr val="C0C0C0"/>
              </a:highlight>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Enter your desired username and press enter:</a:t>
            </a:r>
          </a:p>
          <a:p>
            <a:pPr marL="914400" lvl="2" indent="0">
              <a:buNone/>
            </a:pPr>
            <a:r>
              <a:rPr lang="en-US" dirty="0">
                <a:highlight>
                  <a:srgbClr val="C0C0C0"/>
                </a:highlight>
                <a:latin typeface="Times New Roman" panose="02020603050405020304" pitchFamily="18" charset="0"/>
                <a:cs typeface="Times New Roman" panose="02020603050405020304" pitchFamily="18" charset="0"/>
              </a:rPr>
              <a:t>Username: admin</a:t>
            </a:r>
          </a:p>
          <a:p>
            <a:pPr marL="914400" lvl="2" indent="0">
              <a:buNone/>
            </a:pPr>
            <a:r>
              <a:rPr lang="en-US" dirty="0">
                <a:latin typeface="Times New Roman" panose="02020603050405020304" pitchFamily="18" charset="0"/>
                <a:cs typeface="Times New Roman" panose="02020603050405020304" pitchFamily="18" charset="0"/>
              </a:rPr>
              <a:t>Django then prompts you for your email address:</a:t>
            </a:r>
          </a:p>
          <a:p>
            <a:pPr marL="914400" lvl="2" indent="0">
              <a:buNone/>
            </a:pPr>
            <a:r>
              <a:rPr lang="en-US" dirty="0">
                <a:highlight>
                  <a:srgbClr val="C0C0C0"/>
                </a:highlight>
                <a:latin typeface="Times New Roman" panose="02020603050405020304" pitchFamily="18" charset="0"/>
                <a:cs typeface="Times New Roman" panose="02020603050405020304" pitchFamily="18" charset="0"/>
              </a:rPr>
              <a:t>Email address: admin@example.com</a:t>
            </a:r>
          </a:p>
          <a:p>
            <a:pPr marL="914400" lvl="2" indent="0">
              <a:buNone/>
            </a:pPr>
            <a:r>
              <a:rPr lang="en-US" dirty="0">
                <a:latin typeface="Times New Roman" panose="02020603050405020304" pitchFamily="18" charset="0"/>
                <a:cs typeface="Times New Roman" panose="02020603050405020304" pitchFamily="18" charset="0"/>
              </a:rPr>
              <a:t>The final step is to enter your password. Enter your password twice, the second time to confirm your password:</a:t>
            </a:r>
          </a:p>
          <a:p>
            <a:pPr marL="914400" lvl="2" indent="0">
              <a:buNone/>
            </a:pPr>
            <a:r>
              <a:rPr lang="en-US" dirty="0">
                <a:highlight>
                  <a:srgbClr val="C0C0C0"/>
                </a:highlight>
                <a:latin typeface="Times New Roman" panose="02020603050405020304" pitchFamily="18" charset="0"/>
                <a:cs typeface="Times New Roman" panose="02020603050405020304" pitchFamily="18" charset="0"/>
              </a:rPr>
              <a:t>Password: **********</a:t>
            </a:r>
          </a:p>
          <a:p>
            <a:pPr marL="914400" lvl="2" indent="0">
              <a:buNone/>
            </a:pPr>
            <a:r>
              <a:rPr lang="en-US" dirty="0">
                <a:highlight>
                  <a:srgbClr val="C0C0C0"/>
                </a:highlight>
                <a:latin typeface="Times New Roman" panose="02020603050405020304" pitchFamily="18" charset="0"/>
                <a:cs typeface="Times New Roman" panose="02020603050405020304" pitchFamily="18" charset="0"/>
              </a:rPr>
              <a:t>Password (again): *********</a:t>
            </a:r>
          </a:p>
          <a:p>
            <a:pPr marL="914400" lvl="2" indent="0">
              <a:buNone/>
            </a:pPr>
            <a:r>
              <a:rPr lang="en-US" dirty="0">
                <a:highlight>
                  <a:srgbClr val="C0C0C0"/>
                </a:highlight>
                <a:latin typeface="Times New Roman" panose="02020603050405020304" pitchFamily="18" charset="0"/>
                <a:cs typeface="Times New Roman" panose="02020603050405020304" pitchFamily="18" charset="0"/>
              </a:rPr>
              <a:t>Superuser created successfully.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734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0D0A-BBC3-44F6-9B1E-FA0032E0F7A6}"/>
              </a:ext>
            </a:extLst>
          </p:cNvPr>
          <p:cNvSpPr>
            <a:spLocks noGrp="1"/>
          </p:cNvSpPr>
          <p:nvPr>
            <p:ph type="title"/>
          </p:nvPr>
        </p:nvSpPr>
        <p:spPr>
          <a:xfrm>
            <a:off x="1484311" y="685800"/>
            <a:ext cx="10018713" cy="1151965"/>
          </a:xfrm>
        </p:spPr>
        <p:txBody>
          <a:bodyPr>
            <a:normAutofit/>
          </a:bodyPr>
          <a:lstStyle/>
          <a:p>
            <a:r>
              <a:rPr lang="en-US" sz="3600" b="1" dirty="0">
                <a:effectLst/>
                <a:latin typeface="Times New Roman" panose="02020603050405020304" pitchFamily="18" charset="0"/>
                <a:ea typeface="Calibri" panose="020F0502020204030204" pitchFamily="34" charset="0"/>
              </a:rPr>
              <a:t>NUMBER PLATE DETECTION</a:t>
            </a:r>
            <a:endParaRPr lang="en-US" sz="3600" dirty="0"/>
          </a:p>
        </p:txBody>
      </p:sp>
      <p:sp>
        <p:nvSpPr>
          <p:cNvPr id="3" name="Content Placeholder 2">
            <a:extLst>
              <a:ext uri="{FF2B5EF4-FFF2-40B4-BE49-F238E27FC236}">
                <a16:creationId xmlns:a16="http://schemas.microsoft.com/office/drawing/2014/main" id="{BBA0CDAC-EB4D-48EB-8B44-87EADDA028FA}"/>
              </a:ext>
            </a:extLst>
          </p:cNvPr>
          <p:cNvSpPr>
            <a:spLocks noGrp="1"/>
          </p:cNvSpPr>
          <p:nvPr>
            <p:ph idx="1"/>
          </p:nvPr>
        </p:nvSpPr>
        <p:spPr>
          <a:xfrm>
            <a:off x="1484310" y="1837765"/>
            <a:ext cx="10018713" cy="3953435"/>
          </a:xfrm>
        </p:spPr>
        <p:txBody>
          <a:bodyPr/>
          <a:lstStyle/>
          <a:p>
            <a:pPr marR="0" algn="just" fontAlgn="base">
              <a:lnSpc>
                <a:spcPct val="107000"/>
              </a:lnSpc>
              <a:spcBef>
                <a:spcPts val="0"/>
              </a:spcBef>
              <a:spcAft>
                <a:spcPts val="8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 obtained once segmentation is done is Grayscale Before making ready the model for each of the characters for more use, we'd like to do some processing on the pictures.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fontAlgn="base">
              <a:lnSpc>
                <a:spcPct val="107000"/>
              </a:lnSpc>
              <a:spcBef>
                <a:spcPts val="0"/>
              </a:spcBef>
              <a:spcAft>
                <a:spcPts val="8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subsequent are the operations that are performed.  Binarization and Inversion of intensity of the characters. Realize the connected component that represents the character and realize the smallest rectangular region containing these connected components.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then compare with the pixel values of the matrix of segmented character and also the model matrix, and for each match we tend to add 1 to the matching score and for each mismatch we tend to decrement 1, which is done for all 225 pixels. The match score is generated for each model and also the one which gives the very best score is taken to be the recognized character. Character sets are used for recognition.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0726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6E87-FE4D-46A5-B2F6-659CFB2EB3CD}"/>
              </a:ext>
            </a:extLst>
          </p:cNvPr>
          <p:cNvSpPr>
            <a:spLocks noGrp="1"/>
          </p:cNvSpPr>
          <p:nvPr>
            <p:ph type="title"/>
          </p:nvPr>
        </p:nvSpPr>
        <p:spPr>
          <a:xfrm>
            <a:off x="1484311" y="685800"/>
            <a:ext cx="10018713" cy="524435"/>
          </a:xfrm>
        </p:spPr>
        <p:txBody>
          <a:bodyPr>
            <a:normAutofit fontScale="90000"/>
          </a:bodyPr>
          <a:lstStyle/>
          <a:p>
            <a:r>
              <a:rPr lang="en-US"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3A19706-EF09-440E-9D39-3778EF251EAA}"/>
              </a:ext>
            </a:extLst>
          </p:cNvPr>
          <p:cNvSpPr>
            <a:spLocks noGrp="1"/>
          </p:cNvSpPr>
          <p:nvPr>
            <p:ph idx="1"/>
          </p:nvPr>
        </p:nvSpPr>
        <p:spPr>
          <a:xfrm>
            <a:off x="1484310" y="1497106"/>
            <a:ext cx="10018713" cy="4849905"/>
          </a:xfrm>
        </p:spPr>
        <p:txBody>
          <a:bodyPr>
            <a:normAutofit fontScale="92500" lnSpcReduction="10000"/>
          </a:bodyPr>
          <a:lstStyle/>
          <a:p>
            <a:pPr algn="jus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In today’s world,  “Time is precious” is more relatable than anything.  Almost every employee travel 2 to 3 hours every day or even more.  </a:t>
            </a:r>
          </a:p>
          <a:p>
            <a:pPr algn="jus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IT organization provide cab services to employees of their organization to reduce time.  But this cab management systems are not efficient because there is no proper logs of available drivers in the current system which will affect the employee’s time and organizations time consumption. </a:t>
            </a:r>
          </a:p>
          <a:p>
            <a:pPr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The aim of purposed system is to use </a:t>
            </a:r>
            <a:r>
              <a:rPr lang="en-GB" dirty="0">
                <a:effectLst/>
                <a:latin typeface="Times New Roman" panose="02020603050405020304" pitchFamily="18" charset="0"/>
                <a:ea typeface="Calibri" panose="020F0502020204030204" pitchFamily="34" charset="0"/>
              </a:rPr>
              <a:t>ML Algorithm OpenCV, python Tesseract to read the in and out time of the taxis to improve the efficiency and optimizes the cab management operation.  </a:t>
            </a:r>
          </a:p>
          <a:p>
            <a:pPr algn="just">
              <a:buFont typeface="Wingdings" panose="05000000000000000000" pitchFamily="2" charset="2"/>
              <a:buChar char="Ø"/>
            </a:pPr>
            <a:r>
              <a:rPr lang="en-GB" dirty="0">
                <a:effectLst/>
                <a:latin typeface="Times New Roman" panose="02020603050405020304" pitchFamily="18" charset="0"/>
                <a:ea typeface="Calibri" panose="020F0502020204030204" pitchFamily="34" charset="0"/>
              </a:rPr>
              <a:t>The above system will read the live video feed from the camera which will split that into images and read the number plate.  Then we will store the data in a data base to record the logs of entries and exits of the car.  We are designing this module as an API.</a:t>
            </a:r>
            <a:endParaRPr lang="en-US" sz="3200" dirty="0"/>
          </a:p>
        </p:txBody>
      </p:sp>
    </p:spTree>
    <p:extLst>
      <p:ext uri="{BB962C8B-B14F-4D97-AF65-F5344CB8AC3E}">
        <p14:creationId xmlns:p14="http://schemas.microsoft.com/office/powerpoint/2010/main" val="3762227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C9F40F-6D9C-4923-80CA-05CC8F556E44}"/>
              </a:ext>
            </a:extLst>
          </p:cNvPr>
          <p:cNvPicPr/>
          <p:nvPr/>
        </p:nvPicPr>
        <p:blipFill>
          <a:blip r:embed="rId3">
            <a:extLst>
              <a:ext uri="{28A0092B-C50C-407E-A947-70E740481C1C}">
                <a14:useLocalDpi xmlns:a14="http://schemas.microsoft.com/office/drawing/2010/main" val="0"/>
              </a:ext>
            </a:extLst>
          </a:blip>
          <a:srcRect l="22539" t="30342" r="56673" b="52525"/>
          <a:stretch>
            <a:fillRect/>
          </a:stretch>
        </p:blipFill>
        <p:spPr bwMode="auto">
          <a:xfrm>
            <a:off x="1447800" y="807720"/>
            <a:ext cx="4772025" cy="2156460"/>
          </a:xfrm>
          <a:prstGeom prst="rect">
            <a:avLst/>
          </a:prstGeom>
          <a:noFill/>
          <a:ln>
            <a:noFill/>
          </a:ln>
        </p:spPr>
      </p:pic>
      <p:sp>
        <p:nvSpPr>
          <p:cNvPr id="10" name="TextBox 9">
            <a:extLst>
              <a:ext uri="{FF2B5EF4-FFF2-40B4-BE49-F238E27FC236}">
                <a16:creationId xmlns:a16="http://schemas.microsoft.com/office/drawing/2014/main" id="{CF22866E-932C-4826-8BC4-38CC2E1A936F}"/>
              </a:ext>
            </a:extLst>
          </p:cNvPr>
          <p:cNvSpPr txBox="1"/>
          <p:nvPr/>
        </p:nvSpPr>
        <p:spPr>
          <a:xfrm>
            <a:off x="1918448" y="3182471"/>
            <a:ext cx="3854824" cy="374077"/>
          </a:xfrm>
          <a:prstGeom prst="rect">
            <a:avLst/>
          </a:prstGeom>
          <a:noFill/>
        </p:spPr>
        <p:txBody>
          <a:bodyPr wrap="square" rtlCol="0">
            <a:spAutoFit/>
          </a:bodyPr>
          <a:lstStyle/>
          <a:p>
            <a:pPr marL="0" marR="0" algn="ctr" fontAlgn="base">
              <a:lnSpc>
                <a:spcPct val="107000"/>
              </a:lnSpc>
              <a:spcBef>
                <a:spcPts val="0"/>
              </a:spcBef>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CAR NUMBER DETECTION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6FF5ED31-CA53-421E-B95C-32186F0CC6B9}"/>
              </a:ext>
            </a:extLst>
          </p:cNvPr>
          <p:cNvPicPr/>
          <p:nvPr/>
        </p:nvPicPr>
        <p:blipFill>
          <a:blip r:embed="rId3">
            <a:extLst>
              <a:ext uri="{28A0092B-C50C-407E-A947-70E740481C1C}">
                <a14:useLocalDpi xmlns:a14="http://schemas.microsoft.com/office/drawing/2010/main" val="0"/>
              </a:ext>
            </a:extLst>
          </a:blip>
          <a:srcRect l="24884" t="65424" r="54889" b="25311"/>
          <a:stretch>
            <a:fillRect/>
          </a:stretch>
        </p:blipFill>
        <p:spPr bwMode="auto">
          <a:xfrm>
            <a:off x="2573656" y="3860605"/>
            <a:ext cx="2705100" cy="617220"/>
          </a:xfrm>
          <a:prstGeom prst="rect">
            <a:avLst/>
          </a:prstGeom>
          <a:noFill/>
          <a:ln>
            <a:noFill/>
          </a:ln>
        </p:spPr>
      </p:pic>
      <p:pic>
        <p:nvPicPr>
          <p:cNvPr id="12" name="Picture 11">
            <a:extLst>
              <a:ext uri="{FF2B5EF4-FFF2-40B4-BE49-F238E27FC236}">
                <a16:creationId xmlns:a16="http://schemas.microsoft.com/office/drawing/2014/main" id="{10762903-49A1-40E8-BDF4-9F1B8592FB99}"/>
              </a:ext>
            </a:extLst>
          </p:cNvPr>
          <p:cNvPicPr/>
          <p:nvPr/>
        </p:nvPicPr>
        <p:blipFill rotWithShape="1">
          <a:blip r:embed="rId4">
            <a:extLst>
              <a:ext uri="{28A0092B-C50C-407E-A947-70E740481C1C}">
                <a14:useLocalDpi xmlns:a14="http://schemas.microsoft.com/office/drawing/2010/main" val="0"/>
              </a:ext>
            </a:extLst>
          </a:blip>
          <a:srcRect l="11970" t="20945" r="73944" b="74918"/>
          <a:stretch/>
        </p:blipFill>
        <p:spPr bwMode="auto">
          <a:xfrm>
            <a:off x="2769609" y="5267053"/>
            <a:ext cx="2128405" cy="311771"/>
          </a:xfrm>
          <a:prstGeom prst="rect">
            <a:avLst/>
          </a:prstGeom>
          <a:noFill/>
          <a:ln>
            <a:noFill/>
          </a:ln>
        </p:spPr>
      </p:pic>
      <p:pic>
        <p:nvPicPr>
          <p:cNvPr id="13" name="Picture 12">
            <a:extLst>
              <a:ext uri="{FF2B5EF4-FFF2-40B4-BE49-F238E27FC236}">
                <a16:creationId xmlns:a16="http://schemas.microsoft.com/office/drawing/2014/main" id="{3CE333B0-5411-4C7E-AA56-B447825A36AE}"/>
              </a:ext>
            </a:extLst>
          </p:cNvPr>
          <p:cNvPicPr/>
          <p:nvPr/>
        </p:nvPicPr>
        <p:blipFill>
          <a:blip r:embed="rId4">
            <a:extLst>
              <a:ext uri="{28A0092B-C50C-407E-A947-70E740481C1C}">
                <a14:useLocalDpi xmlns:a14="http://schemas.microsoft.com/office/drawing/2010/main" val="0"/>
              </a:ext>
            </a:extLst>
          </a:blip>
          <a:srcRect l="11504" t="38531" r="56783" b="9148"/>
          <a:stretch>
            <a:fillRect/>
          </a:stretch>
        </p:blipFill>
        <p:spPr bwMode="auto">
          <a:xfrm>
            <a:off x="6913245" y="888938"/>
            <a:ext cx="4899660" cy="4556760"/>
          </a:xfrm>
          <a:prstGeom prst="rect">
            <a:avLst/>
          </a:prstGeom>
          <a:noFill/>
          <a:ln>
            <a:noFill/>
          </a:ln>
        </p:spPr>
      </p:pic>
      <p:sp>
        <p:nvSpPr>
          <p:cNvPr id="16" name="TextBox 15">
            <a:extLst>
              <a:ext uri="{FF2B5EF4-FFF2-40B4-BE49-F238E27FC236}">
                <a16:creationId xmlns:a16="http://schemas.microsoft.com/office/drawing/2014/main" id="{746B6238-5F2C-4230-B012-6F3656299A74}"/>
              </a:ext>
            </a:extLst>
          </p:cNvPr>
          <p:cNvSpPr txBox="1"/>
          <p:nvPr/>
        </p:nvSpPr>
        <p:spPr>
          <a:xfrm>
            <a:off x="1766277" y="4501662"/>
            <a:ext cx="4453548" cy="311496"/>
          </a:xfrm>
          <a:prstGeom prst="rect">
            <a:avLst/>
          </a:prstGeom>
          <a:noFill/>
        </p:spPr>
        <p:txBody>
          <a:bodyPr wrap="square" rtlCol="0">
            <a:spAutoFit/>
          </a:bodyPr>
          <a:lstStyle/>
          <a:p>
            <a:pPr marL="0" marR="0" algn="ctr" fontAlgn="base">
              <a:lnSpc>
                <a:spcPct val="107000"/>
              </a:lnSpc>
              <a:spcBef>
                <a:spcPts val="0"/>
              </a:spcBef>
              <a:spcAft>
                <a:spcPts val="800"/>
              </a:spcAft>
            </a:pPr>
            <a:r>
              <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NUMBER PLATE SEGMENTATION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56BCDA7A-3D05-46DB-B536-78583BD3EA71}"/>
              </a:ext>
            </a:extLst>
          </p:cNvPr>
          <p:cNvSpPr txBox="1"/>
          <p:nvPr/>
        </p:nvSpPr>
        <p:spPr>
          <a:xfrm>
            <a:off x="1766277" y="5627921"/>
            <a:ext cx="4071815" cy="280270"/>
          </a:xfrm>
          <a:prstGeom prst="rect">
            <a:avLst/>
          </a:prstGeom>
          <a:noFill/>
        </p:spPr>
        <p:txBody>
          <a:bodyPr wrap="square" rtlCol="0">
            <a:spAutoFit/>
          </a:bodyPr>
          <a:lstStyle/>
          <a:p>
            <a:pPr marL="0" marR="0" algn="ctr" fontAlgn="base">
              <a:lnSpc>
                <a:spcPct val="107000"/>
              </a:lnSpc>
              <a:spcBef>
                <a:spcPts val="0"/>
              </a:spcBef>
              <a:spcAft>
                <a:spcPts val="800"/>
              </a:spcAft>
            </a:pPr>
            <a:r>
              <a:rPr lang="en-IN" sz="1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EXTRACTING DATA TO TEXT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8915145-4E72-44E9-8FEA-7B3F51CAE26E}"/>
              </a:ext>
            </a:extLst>
          </p:cNvPr>
          <p:cNvSpPr txBox="1"/>
          <p:nvPr/>
        </p:nvSpPr>
        <p:spPr>
          <a:xfrm>
            <a:off x="7026031" y="5627921"/>
            <a:ext cx="4899660" cy="670440"/>
          </a:xfrm>
          <a:prstGeom prst="rect">
            <a:avLst/>
          </a:prstGeom>
          <a:noFill/>
        </p:spPr>
        <p:txBody>
          <a:bodyPr wrap="square" rtlCol="0">
            <a:spAutoFit/>
          </a:bodyPr>
          <a:lstStyle/>
          <a:p>
            <a:pPr marL="0" marR="0" algn="ctr" fontAlgn="base">
              <a:lnSpc>
                <a:spcPct val="107000"/>
              </a:lnSpc>
              <a:spcBef>
                <a:spcPts val="0"/>
              </a:spcBef>
              <a:spcAft>
                <a:spcPts val="800"/>
              </a:spcAft>
            </a:pPr>
            <a:r>
              <a:rPr lang="en-IN" sz="1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REPRESENTATION WITH RESPECT TO DISTANCE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2671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32093F-AADD-49E2-A87D-E69020D110D7}"/>
              </a:ext>
            </a:extLst>
          </p:cNvPr>
          <p:cNvSpPr>
            <a:spLocks noGrp="1"/>
          </p:cNvSpPr>
          <p:nvPr>
            <p:ph type="title"/>
          </p:nvPr>
        </p:nvSpPr>
        <p:spPr>
          <a:xfrm>
            <a:off x="1484311" y="685801"/>
            <a:ext cx="10018713" cy="918882"/>
          </a:xfrm>
        </p:spPr>
        <p:txBody>
          <a:bodyPr>
            <a:normAutofit/>
          </a:bodyPr>
          <a:lstStyle/>
          <a:p>
            <a:r>
              <a:rPr lang="en-US" sz="3600" b="1" dirty="0">
                <a:latin typeface="Times New Roman" panose="02020603050405020304" pitchFamily="18" charset="0"/>
                <a:cs typeface="Times New Roman" panose="02020603050405020304" pitchFamily="18" charset="0"/>
              </a:rPr>
              <a:t>RESULT</a:t>
            </a:r>
          </a:p>
        </p:txBody>
      </p:sp>
      <p:sp>
        <p:nvSpPr>
          <p:cNvPr id="5" name="Content Placeholder 4">
            <a:extLst>
              <a:ext uri="{FF2B5EF4-FFF2-40B4-BE49-F238E27FC236}">
                <a16:creationId xmlns:a16="http://schemas.microsoft.com/office/drawing/2014/main" id="{6C6A3215-C978-46D7-B469-ECA134BD2FDA}"/>
              </a:ext>
            </a:extLst>
          </p:cNvPr>
          <p:cNvSpPr>
            <a:spLocks noGrp="1"/>
          </p:cNvSpPr>
          <p:nvPr>
            <p:ph idx="1"/>
          </p:nvPr>
        </p:nvSpPr>
        <p:spPr>
          <a:xfrm>
            <a:off x="1484310" y="1927413"/>
            <a:ext cx="10018713" cy="3863788"/>
          </a:xfrm>
        </p:spPr>
        <p:txBody>
          <a:bodyPr>
            <a:normAutofit/>
          </a:bodyPr>
          <a:lstStyle/>
          <a:p>
            <a:pPr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Thus, a completely unique methodology of car registration number plate extraction has been projected and check results are shown The method proposed above uses transform methods and horizontal projection profile each of that have economical and fast hardware implementation, to not solely extract the number plate however additionally at the same time segment out the characters.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Thus, reducing computation overhead further as introducing parallelism into the design makes it longer economical and time efficient. Further work in this direction is very much necessary to include all the possible complex cases and consider minor rotation and skew. Thus, a robust real time system can be developed at low cost.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79124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AF102A-DEEF-403A-909E-AA68DDA73419}"/>
              </a:ext>
            </a:extLst>
          </p:cNvPr>
          <p:cNvPicPr/>
          <p:nvPr/>
        </p:nvPicPr>
        <p:blipFill>
          <a:blip r:embed="rId2"/>
          <a:stretch>
            <a:fillRect/>
          </a:stretch>
        </p:blipFill>
        <p:spPr>
          <a:xfrm>
            <a:off x="1359876" y="1227015"/>
            <a:ext cx="10191261" cy="4595447"/>
          </a:xfrm>
          <a:prstGeom prst="rect">
            <a:avLst/>
          </a:prstGeom>
        </p:spPr>
      </p:pic>
      <p:sp>
        <p:nvSpPr>
          <p:cNvPr id="5" name="TextBox 4">
            <a:extLst>
              <a:ext uri="{FF2B5EF4-FFF2-40B4-BE49-F238E27FC236}">
                <a16:creationId xmlns:a16="http://schemas.microsoft.com/office/drawing/2014/main" id="{A6A1DF7E-7051-4EEE-BA00-FC25658D3632}"/>
              </a:ext>
            </a:extLst>
          </p:cNvPr>
          <p:cNvSpPr txBox="1"/>
          <p:nvPr/>
        </p:nvSpPr>
        <p:spPr>
          <a:xfrm>
            <a:off x="1359877" y="6049108"/>
            <a:ext cx="7870092" cy="374077"/>
          </a:xfrm>
          <a:prstGeom prst="rect">
            <a:avLst/>
          </a:prstGeom>
          <a:noFill/>
        </p:spPr>
        <p:txBody>
          <a:bodyPr wrap="square" rtlCol="0">
            <a:sp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Details of entry and exits of different cars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60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text&#10;&#10;Description automatically generated">
            <a:extLst>
              <a:ext uri="{FF2B5EF4-FFF2-40B4-BE49-F238E27FC236}">
                <a16:creationId xmlns:a16="http://schemas.microsoft.com/office/drawing/2014/main" id="{956B2C87-6035-4601-A845-0205DB9C4F98}"/>
              </a:ext>
            </a:extLst>
          </p:cNvPr>
          <p:cNvPicPr/>
          <p:nvPr/>
        </p:nvPicPr>
        <p:blipFill>
          <a:blip r:embed="rId2"/>
          <a:stretch>
            <a:fillRect/>
          </a:stretch>
        </p:blipFill>
        <p:spPr>
          <a:xfrm>
            <a:off x="1289538" y="1125416"/>
            <a:ext cx="8682893" cy="4642338"/>
          </a:xfrm>
          <a:prstGeom prst="rect">
            <a:avLst/>
          </a:prstGeom>
        </p:spPr>
      </p:pic>
      <p:sp>
        <p:nvSpPr>
          <p:cNvPr id="3" name="TextBox 2">
            <a:extLst>
              <a:ext uri="{FF2B5EF4-FFF2-40B4-BE49-F238E27FC236}">
                <a16:creationId xmlns:a16="http://schemas.microsoft.com/office/drawing/2014/main" id="{C3186502-6A3A-44A2-A2A3-F24C99DE3D39}"/>
              </a:ext>
            </a:extLst>
          </p:cNvPr>
          <p:cNvSpPr txBox="1"/>
          <p:nvPr/>
        </p:nvSpPr>
        <p:spPr>
          <a:xfrm>
            <a:off x="1844431" y="5924062"/>
            <a:ext cx="745587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JSON format data representation of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List of cars entered with timings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2914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36ECD72D-2498-44F7-A661-3D8A2FC0DBB6}"/>
              </a:ext>
            </a:extLst>
          </p:cNvPr>
          <p:cNvPicPr/>
          <p:nvPr/>
        </p:nvPicPr>
        <p:blipFill>
          <a:blip r:embed="rId2"/>
          <a:stretch>
            <a:fillRect/>
          </a:stretch>
        </p:blipFill>
        <p:spPr>
          <a:xfrm>
            <a:off x="1469292" y="1305169"/>
            <a:ext cx="8456246" cy="4259385"/>
          </a:xfrm>
          <a:prstGeom prst="rect">
            <a:avLst/>
          </a:prstGeom>
        </p:spPr>
      </p:pic>
      <p:sp>
        <p:nvSpPr>
          <p:cNvPr id="5" name="TextBox 4">
            <a:extLst>
              <a:ext uri="{FF2B5EF4-FFF2-40B4-BE49-F238E27FC236}">
                <a16:creationId xmlns:a16="http://schemas.microsoft.com/office/drawing/2014/main" id="{E8CD62D5-5E11-4D5C-A32A-CA6A0725CD8B}"/>
              </a:ext>
            </a:extLst>
          </p:cNvPr>
          <p:cNvSpPr txBox="1"/>
          <p:nvPr/>
        </p:nvSpPr>
        <p:spPr>
          <a:xfrm>
            <a:off x="2125785" y="5963138"/>
            <a:ext cx="7502769" cy="646331"/>
          </a:xfrm>
          <a:prstGeom prst="rect">
            <a:avLst/>
          </a:prstGeom>
          <a:noFill/>
        </p:spPr>
        <p:txBody>
          <a:bodyPr wrap="square" rtlCol="0">
            <a:spAutoFit/>
          </a:bodyPr>
          <a:lstStyle/>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Projecting the Entry Details of Cars in a table using React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js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93049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1714-468D-428F-8703-C0BA0697624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8BB6E15-86D7-4445-919C-5F10D50C1407}"/>
              </a:ext>
            </a:extLst>
          </p:cNvPr>
          <p:cNvSpPr>
            <a:spLocks noGrp="1"/>
          </p:cNvSpPr>
          <p:nvPr>
            <p:ph idx="1"/>
          </p:nvPr>
        </p:nvSpPr>
        <p:spPr>
          <a:xfrm>
            <a:off x="1484310" y="2034989"/>
            <a:ext cx="10018713" cy="3756212"/>
          </a:xfrm>
        </p:spPr>
        <p:txBody>
          <a:bodyPr>
            <a:normAutofit/>
          </a:bodyPr>
          <a:lstStyle/>
          <a:p>
            <a:pPr marR="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proposed method we have used image retrieval machine learning approach to match the car number plate against an image in the template. In the proposed system we have used a technique which is computationally less expensive yet robust.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R="0" algn="just">
              <a:lnSpc>
                <a:spcPct val="150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method faces the major limitation when the binarization technique fails. We are trying to use multi-modal fusion where the security person is asked to speak the car number and subsequently Proceedings of the 19thInternational Conference on Digital Signal Processing speech recognition might be used to rectify the error of image.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7212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B289-26F5-4F5E-B2D1-08BF0FE958F0}"/>
              </a:ext>
            </a:extLst>
          </p:cNvPr>
          <p:cNvSpPr>
            <a:spLocks noGrp="1"/>
          </p:cNvSpPr>
          <p:nvPr>
            <p:ph type="title"/>
          </p:nvPr>
        </p:nvSpPr>
        <p:spPr>
          <a:xfrm>
            <a:off x="1484311" y="296986"/>
            <a:ext cx="10018713" cy="769813"/>
          </a:xfrm>
        </p:spPr>
        <p:txBody>
          <a:bodyPr>
            <a:normAutofit/>
          </a:bodyPr>
          <a:lstStyle/>
          <a:p>
            <a:r>
              <a:rPr lang="en-US"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C3C1C3B-9D5F-4F30-BD48-76967AF00307}"/>
              </a:ext>
            </a:extLst>
          </p:cNvPr>
          <p:cNvSpPr>
            <a:spLocks noGrp="1"/>
          </p:cNvSpPr>
          <p:nvPr>
            <p:ph idx="1"/>
          </p:nvPr>
        </p:nvSpPr>
        <p:spPr>
          <a:xfrm>
            <a:off x="1484310" y="1312985"/>
            <a:ext cx="10018713" cy="4478216"/>
          </a:xfrm>
        </p:spPr>
        <p:txBody>
          <a:bodyPr/>
          <a:lstStyle/>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Naren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Babu, V. Sowmya and K. P. Soman, "Indian Car Number Plate Recognition using Deep Learning," 2019 2nd International Conference on Intelligent Computing, Instrumentation and Control Technologies (ICICICT), 2019, pp. 1269-1272,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10.1109/ICICICT46008.2019.8993238.</a:t>
            </a:r>
          </a:p>
          <a:p>
            <a:pPr marL="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Pustokhina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Irina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Pustokhin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Denis &amp; Rodrigues, Joel &amp; Gupta, Deepak &amp; Khanna, Ashish &amp; Shankar, K.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Changho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&amp; Joshi, Gyanendra Prasad. (2020). Automatic Vehicle License Plate Recognition Using Optimal K-Means With Convolutional Neural Network for Intelligent Transportation Systems. IEEE Access. PP. 1-1. 10.1109/ACCESS.2020.2993008.</a:t>
            </a:r>
          </a:p>
          <a:p>
            <a:pPr marL="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Babu, R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Vishvanathan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Sowmya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Soman. (2019).  Indian Car Number Plate Recognition using Deep Learning. 1269-1272. 10.1109/ICICICT46008.2019.8993238.</a:t>
            </a:r>
          </a:p>
          <a:p>
            <a:pPr marL="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Özbaysar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Emrah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Borandağ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(2018). Vehicle plate tracking system. 1-4. 10.1109/SIU.2018.8404648.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710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64A8-74C9-44CA-B3A1-CD5C363168AA}"/>
              </a:ext>
            </a:extLst>
          </p:cNvPr>
          <p:cNvSpPr>
            <a:spLocks noGrp="1"/>
          </p:cNvSpPr>
          <p:nvPr>
            <p:ph type="title"/>
          </p:nvPr>
        </p:nvSpPr>
        <p:spPr>
          <a:xfrm>
            <a:off x="1484311" y="89648"/>
            <a:ext cx="10018713" cy="510988"/>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p>
        </p:txBody>
      </p:sp>
      <p:graphicFrame>
        <p:nvGraphicFramePr>
          <p:cNvPr id="5" name="Table 5">
            <a:extLst>
              <a:ext uri="{FF2B5EF4-FFF2-40B4-BE49-F238E27FC236}">
                <a16:creationId xmlns:a16="http://schemas.microsoft.com/office/drawing/2014/main" id="{84B548C6-59A1-4885-B3F7-023E0A1A7AAD}"/>
              </a:ext>
            </a:extLst>
          </p:cNvPr>
          <p:cNvGraphicFramePr>
            <a:graphicFrameLocks noGrp="1"/>
          </p:cNvGraphicFramePr>
          <p:nvPr>
            <p:ph idx="1"/>
            <p:extLst>
              <p:ext uri="{D42A27DB-BD31-4B8C-83A1-F6EECF244321}">
                <p14:modId xmlns:p14="http://schemas.microsoft.com/office/powerpoint/2010/main" val="218696322"/>
              </p:ext>
            </p:extLst>
          </p:nvPr>
        </p:nvGraphicFramePr>
        <p:xfrm>
          <a:off x="277906" y="896473"/>
          <a:ext cx="11797553" cy="5407204"/>
        </p:xfrm>
        <a:graphic>
          <a:graphicData uri="http://schemas.openxmlformats.org/drawingml/2006/table">
            <a:tbl>
              <a:tblPr firstRow="1" bandRow="1">
                <a:tableStyleId>{5C22544A-7EE6-4342-B048-85BDC9FD1C3A}</a:tableStyleId>
              </a:tblPr>
              <a:tblGrid>
                <a:gridCol w="2474259">
                  <a:extLst>
                    <a:ext uri="{9D8B030D-6E8A-4147-A177-3AD203B41FA5}">
                      <a16:colId xmlns:a16="http://schemas.microsoft.com/office/drawing/2014/main" val="2487991936"/>
                    </a:ext>
                  </a:extLst>
                </a:gridCol>
                <a:gridCol w="2850776">
                  <a:extLst>
                    <a:ext uri="{9D8B030D-6E8A-4147-A177-3AD203B41FA5}">
                      <a16:colId xmlns:a16="http://schemas.microsoft.com/office/drawing/2014/main" val="4262100024"/>
                    </a:ext>
                  </a:extLst>
                </a:gridCol>
                <a:gridCol w="6472518">
                  <a:extLst>
                    <a:ext uri="{9D8B030D-6E8A-4147-A177-3AD203B41FA5}">
                      <a16:colId xmlns:a16="http://schemas.microsoft.com/office/drawing/2014/main" val="610798853"/>
                    </a:ext>
                  </a:extLst>
                </a:gridCol>
              </a:tblGrid>
              <a:tr h="526783">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AUTHOR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PAPER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tc>
                  <a:txBody>
                    <a:bodyPr/>
                    <a:lstStyle/>
                    <a:p>
                      <a:pPr algn="ctr"/>
                      <a:r>
                        <a:rPr lang="en-US" sz="2200" dirty="0">
                          <a:solidFill>
                            <a:schemeClr val="tx1"/>
                          </a:solidFill>
                          <a:latin typeface="Times New Roman" panose="02020603050405020304" pitchFamily="18" charset="0"/>
                          <a:cs typeface="Times New Roman" panose="02020603050405020304" pitchFamily="18"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extLst>
                  <a:ext uri="{0D108BD9-81ED-4DB2-BD59-A6C34878D82A}">
                    <a16:rowId xmlns:a16="http://schemas.microsoft.com/office/drawing/2014/main" val="2079982110"/>
                  </a:ext>
                </a:extLst>
              </a:tr>
              <a:tr h="1268850">
                <a:tc>
                  <a:txBody>
                    <a:bodyPr/>
                    <a:lstStyle/>
                    <a:p>
                      <a:pPr algn="just"/>
                      <a:r>
                        <a:rPr lang="sv-SE" sz="1600" dirty="0">
                          <a:latin typeface="Times New Roman" panose="02020603050405020304" pitchFamily="18" charset="0"/>
                          <a:cs typeface="Times New Roman" panose="02020603050405020304" pitchFamily="18" charset="0"/>
                        </a:rPr>
                        <a:t>R. Naren Babu, V. Sowmya and K. P. Soman (2019)</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Indian Car number Plate Recognition using Deep Learning</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The existing works on variety plate recognition primarily section the number plate characters and use optical character recognition (OCR) .</a:t>
                      </a:r>
                    </a:p>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There are numerous ANPR techniques carried out in Asian country and their potency is incredibly less. </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extLst>
                  <a:ext uri="{0D108BD9-81ED-4DB2-BD59-A6C34878D82A}">
                    <a16:rowId xmlns:a16="http://schemas.microsoft.com/office/drawing/2014/main" val="346897812"/>
                  </a:ext>
                </a:extLst>
              </a:tr>
              <a:tr h="1770490">
                <a:tc>
                  <a:txBody>
                    <a:bodyPr/>
                    <a:lstStyle/>
                    <a:p>
                      <a:r>
                        <a:rPr lang="en-US" sz="1600" dirty="0">
                          <a:latin typeface="Times New Roman" panose="02020603050405020304" pitchFamily="18" charset="0"/>
                          <a:cs typeface="Times New Roman" panose="02020603050405020304" pitchFamily="18" charset="0"/>
                        </a:rPr>
                        <a:t>Irina </a:t>
                      </a:r>
                      <a:r>
                        <a:rPr lang="en-US" sz="1600" dirty="0" err="1">
                          <a:latin typeface="Times New Roman" panose="02020603050405020304" pitchFamily="18" charset="0"/>
                          <a:cs typeface="Times New Roman" panose="02020603050405020304" pitchFamily="18" charset="0"/>
                        </a:rPr>
                        <a:t>Valeryevna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Pustokhina,Denis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Alexandrovich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Pustokhin</a:t>
                      </a:r>
                      <a:r>
                        <a:rPr lang="en-US" sz="1600" dirty="0">
                          <a:latin typeface="Times New Roman" panose="02020603050405020304" pitchFamily="18" charset="0"/>
                          <a:cs typeface="Times New Roman" panose="02020603050405020304" pitchFamily="18" charset="0"/>
                        </a:rPr>
                        <a:t>, Joel J.P.C. </a:t>
                      </a:r>
                      <a:r>
                        <a:rPr lang="en-US" sz="1600" dirty="0" err="1">
                          <a:latin typeface="Times New Roman" panose="02020603050405020304" pitchFamily="18" charset="0"/>
                          <a:cs typeface="Times New Roman" panose="02020603050405020304" pitchFamily="18" charset="0"/>
                        </a:rPr>
                        <a:t>Rodrigues,Deepak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Gupta,Ashish</a:t>
                      </a:r>
                      <a:r>
                        <a:rPr lang="en-US" sz="1600" dirty="0">
                          <a:latin typeface="Times New Roman" panose="02020603050405020304" pitchFamily="18" charset="0"/>
                          <a:cs typeface="Times New Roman" panose="02020603050405020304" pitchFamily="18" charset="0"/>
                        </a:rPr>
                        <a:t> Khanna</a:t>
                      </a:r>
                    </a:p>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tc>
                  <a:txBody>
                    <a:bodyPr/>
                    <a:lstStyle/>
                    <a:p>
                      <a:pPr algn="just"/>
                      <a:r>
                        <a:rPr lang="en-US" sz="1600" b="0" kern="1200" dirty="0">
                          <a:solidFill>
                            <a:schemeClr val="dk1"/>
                          </a:solidFill>
                          <a:effectLst/>
                          <a:latin typeface="Times New Roman" panose="02020603050405020304" pitchFamily="18" charset="0"/>
                          <a:ea typeface="+mn-ea"/>
                          <a:cs typeface="Times New Roman" panose="02020603050405020304" pitchFamily="18" charset="0"/>
                        </a:rPr>
                        <a:t>Automatic Vehicle License Plate Recognition Using Optimal K-Means with Convolutional Neural Network for Intelligent Transportation Systems</a:t>
                      </a:r>
                      <a:endParaRPr lang="en-US" sz="16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tc>
                  <a:txBody>
                    <a:bodyPr/>
                    <a:lstStyle/>
                    <a:p>
                      <a:pPr algn="just"/>
                      <a:r>
                        <a:rPr lang="en-US" sz="1600" kern="1200" dirty="0">
                          <a:solidFill>
                            <a:schemeClr val="dk1"/>
                          </a:solidFill>
                          <a:effectLst/>
                          <a:latin typeface="Times New Roman" panose="02020603050405020304" pitchFamily="18" charset="0"/>
                          <a:ea typeface="+mn-ea"/>
                          <a:cs typeface="Times New Roman" panose="02020603050405020304" pitchFamily="18" charset="0"/>
                        </a:rPr>
                        <a:t>Due to recent developments in route analysis and exaggerated application of vehicles, there has been vital interest paid on rearmost, effective, and precise intelligent installation (ITS).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proposed OKM-CNN model operates on three main stages. In the first stage, the LP localization and discovery process take place using IBA and CCA model.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extLst>
                  <a:ext uri="{0D108BD9-81ED-4DB2-BD59-A6C34878D82A}">
                    <a16:rowId xmlns:a16="http://schemas.microsoft.com/office/drawing/2014/main" val="2579940174"/>
                  </a:ext>
                </a:extLst>
              </a:tr>
              <a:tr h="1740981">
                <a:tc>
                  <a:txBody>
                    <a:bodyPr/>
                    <a:lstStyle/>
                    <a:p>
                      <a:r>
                        <a:rPr lang="en-US" sz="1600" dirty="0">
                          <a:latin typeface="Times New Roman" panose="02020603050405020304" pitchFamily="18" charset="0"/>
                          <a:cs typeface="Times New Roman" panose="02020603050405020304" pitchFamily="18" charset="0"/>
                        </a:rPr>
                        <a:t>Fatemeh </a:t>
                      </a:r>
                      <a:r>
                        <a:rPr lang="en-US" sz="1600" dirty="0" err="1">
                          <a:latin typeface="Times New Roman" panose="02020603050405020304" pitchFamily="18" charset="0"/>
                          <a:cs typeface="Times New Roman" panose="02020603050405020304" pitchFamily="18" charset="0"/>
                        </a:rPr>
                        <a:t>Golpayegani</a:t>
                      </a:r>
                      <a:r>
                        <a:rPr lang="en-US" sz="1600" dirty="0">
                          <a:latin typeface="Times New Roman" panose="02020603050405020304" pitchFamily="18" charset="0"/>
                          <a:cs typeface="Times New Roman" panose="02020603050405020304" pitchFamily="18" charset="0"/>
                        </a:rPr>
                        <a:t> ,Maxime </a:t>
                      </a:r>
                      <a:r>
                        <a:rPr lang="en-US" sz="1600" dirty="0" err="1">
                          <a:latin typeface="Times New Roman" panose="02020603050405020304" pitchFamily="18" charset="0"/>
                          <a:cs typeface="Times New Roman" panose="02020603050405020304" pitchFamily="18" charset="0"/>
                        </a:rPr>
                        <a:t>Guériau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Pierre,Antoine-Laharotte,Saeedeh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Ghanadbashi</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tc>
                  <a:txBody>
                    <a:bodyPr/>
                    <a:lstStyle/>
                    <a:p>
                      <a:pPr algn="just"/>
                      <a:r>
                        <a:rPr lang="en-US" sz="1600" dirty="0">
                          <a:latin typeface="Times New Roman" panose="02020603050405020304" pitchFamily="18" charset="0"/>
                          <a:cs typeface="Times New Roman" panose="02020603050405020304" pitchFamily="18" charset="0"/>
                        </a:rPr>
                        <a:t>Online Scheduling of Car-Sharing Request Pairs between Two Locations with Advance Bookings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In our model, each client submits a request brace between the two locales. For a single auto, we anatomized the goods that different constraints on the booking time of request dyads on the competitive rate that can be achieved. We proved that no deterministic online algorithm</a:t>
                      </a:r>
                      <a:r>
                        <a:rPr lang="en-US" sz="1800" kern="1200" dirty="0">
                          <a:solidFill>
                            <a:schemeClr val="dk1"/>
                          </a:solidFill>
                          <a:effectLst/>
                          <a:latin typeface="+mn-lt"/>
                          <a:ea typeface="+mn-ea"/>
                          <a:cs typeface="+mn-cs"/>
                        </a:rPr>
                        <a:t>.</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2F2"/>
                    </a:solidFill>
                  </a:tcPr>
                </a:tc>
                <a:extLst>
                  <a:ext uri="{0D108BD9-81ED-4DB2-BD59-A6C34878D82A}">
                    <a16:rowId xmlns:a16="http://schemas.microsoft.com/office/drawing/2014/main" val="298110565"/>
                  </a:ext>
                </a:extLst>
              </a:tr>
            </a:tbl>
          </a:graphicData>
        </a:graphic>
      </p:graphicFrame>
    </p:spTree>
    <p:extLst>
      <p:ext uri="{BB962C8B-B14F-4D97-AF65-F5344CB8AC3E}">
        <p14:creationId xmlns:p14="http://schemas.microsoft.com/office/powerpoint/2010/main" val="404469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06DF-ABC8-4203-83E9-DAB4A76D50A8}"/>
              </a:ext>
            </a:extLst>
          </p:cNvPr>
          <p:cNvSpPr>
            <a:spLocks noGrp="1"/>
          </p:cNvSpPr>
          <p:nvPr>
            <p:ph type="title"/>
          </p:nvPr>
        </p:nvSpPr>
        <p:spPr>
          <a:xfrm>
            <a:off x="1484311" y="685800"/>
            <a:ext cx="10018713" cy="640976"/>
          </a:xfrm>
        </p:spPr>
        <p:txBody>
          <a:bodyPr>
            <a:noAutofit/>
          </a:bodyPr>
          <a:lstStyle/>
          <a:p>
            <a:r>
              <a:rPr lang="en-US" sz="3600" b="1" dirty="0">
                <a:latin typeface="Times New Roman" panose="02020603050405020304" pitchFamily="18" charset="0"/>
                <a:cs typeface="Times New Roman" panose="02020603050405020304" pitchFamily="18" charset="0"/>
              </a:rPr>
              <a:t>PROBLEM</a:t>
            </a:r>
            <a:r>
              <a:rPr lang="en-US" sz="3600" b="1" dirty="0">
                <a:solidFill>
                  <a:srgbClr val="BC0404"/>
                </a:solidFill>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STATEMENT</a:t>
            </a:r>
            <a:endParaRPr lang="en-US" sz="3600" dirty="0"/>
          </a:p>
        </p:txBody>
      </p:sp>
      <p:sp>
        <p:nvSpPr>
          <p:cNvPr id="3" name="Content Placeholder 2">
            <a:extLst>
              <a:ext uri="{FF2B5EF4-FFF2-40B4-BE49-F238E27FC236}">
                <a16:creationId xmlns:a16="http://schemas.microsoft.com/office/drawing/2014/main" id="{EA471B3D-50BE-4076-A9BF-70F75EC036D1}"/>
              </a:ext>
            </a:extLst>
          </p:cNvPr>
          <p:cNvSpPr>
            <a:spLocks noGrp="1"/>
          </p:cNvSpPr>
          <p:nvPr>
            <p:ph idx="1"/>
          </p:nvPr>
        </p:nvSpPr>
        <p:spPr>
          <a:xfrm>
            <a:off x="1484310" y="1586753"/>
            <a:ext cx="10018713" cy="4204447"/>
          </a:xfrm>
        </p:spPr>
        <p:txBody>
          <a:bodyPr>
            <a:normAutofit fontScale="92500"/>
          </a:bodyPr>
          <a:lstStyle/>
          <a:p>
            <a:pPr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Time delay not only costs time of a person but also costs money when it comes to large scale industries.  </a:t>
            </a:r>
          </a:p>
          <a:p>
            <a:pPr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Cab management systems are slow, and availability of cabs are not generally known.  The driver must manually enter the entry and exit of cab to the in-charge each time to schedule further cab arrangement and to know the availability of cabs.  </a:t>
            </a:r>
          </a:p>
          <a:p>
            <a:pPr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Our proposed can solve the problem by using machine learning algorithms to capture the in-coming and out-going cars and enters the data automatically and will show the availability of car to the in-charge.  </a:t>
            </a:r>
          </a:p>
          <a:p>
            <a:pPr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On a large scale this algorithm can be implemented in several locations like streets, parks, medical centers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0248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C692-B1D0-42B8-954B-065AD834A871}"/>
              </a:ext>
            </a:extLst>
          </p:cNvPr>
          <p:cNvSpPr>
            <a:spLocks noGrp="1"/>
          </p:cNvSpPr>
          <p:nvPr>
            <p:ph type="title"/>
          </p:nvPr>
        </p:nvSpPr>
        <p:spPr>
          <a:xfrm>
            <a:off x="1484311" y="685800"/>
            <a:ext cx="10018713" cy="694765"/>
          </a:xfrm>
        </p:spPr>
        <p:txBody>
          <a:bodyPr>
            <a:normAutofit/>
          </a:bodyPr>
          <a:lstStyle/>
          <a:p>
            <a:r>
              <a:rPr lang="en-US" sz="3600" b="1" dirty="0">
                <a:latin typeface="Times New Roman" panose="02020603050405020304" pitchFamily="18" charset="0"/>
                <a:cs typeface="Times New Roman" panose="02020603050405020304" pitchFamily="18" charset="0"/>
              </a:rPr>
              <a:t>DEVELOPMENT ENVIRONMENT</a:t>
            </a:r>
            <a:endParaRPr lang="en-US" sz="3600" dirty="0"/>
          </a:p>
        </p:txBody>
      </p:sp>
      <p:sp>
        <p:nvSpPr>
          <p:cNvPr id="3" name="Content Placeholder 2">
            <a:extLst>
              <a:ext uri="{FF2B5EF4-FFF2-40B4-BE49-F238E27FC236}">
                <a16:creationId xmlns:a16="http://schemas.microsoft.com/office/drawing/2014/main" id="{1A6B7C6E-1520-4C18-A2D2-A251463EBA1B}"/>
              </a:ext>
            </a:extLst>
          </p:cNvPr>
          <p:cNvSpPr>
            <a:spLocks noGrp="1"/>
          </p:cNvSpPr>
          <p:nvPr>
            <p:ph idx="1"/>
          </p:nvPr>
        </p:nvSpPr>
        <p:spPr>
          <a:xfrm>
            <a:off x="1484310" y="1577789"/>
            <a:ext cx="10018713" cy="4957482"/>
          </a:xfrm>
        </p:spPr>
        <p:txBody>
          <a:bodyPr>
            <a:normAutofit fontScale="70000" lnSpcReduction="20000"/>
          </a:bodyPr>
          <a:lstStyle/>
          <a:p>
            <a:pPr marL="0" marR="0" indent="0">
              <a:lnSpc>
                <a:spcPct val="107000"/>
              </a:lnSpc>
              <a:spcBef>
                <a:spcPts val="0"/>
              </a:spcBef>
              <a:spcAft>
                <a:spcPts val="800"/>
              </a:spcAft>
              <a:buNone/>
            </a:pPr>
            <a:r>
              <a:rPr lang="en-US" sz="34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US" sz="3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Bef>
                <a:spcPts val="0"/>
              </a:spcBef>
              <a:spcAft>
                <a:spcPts val="0"/>
              </a:spcAft>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Hardware - I5 Processor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Bef>
                <a:spcPts val="0"/>
              </a:spcBef>
              <a:spcAft>
                <a:spcPts val="0"/>
              </a:spcAft>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Speed - 2.5 GHz or above</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Bef>
                <a:spcPts val="0"/>
              </a:spcBef>
              <a:spcAft>
                <a:spcPts val="0"/>
              </a:spcAft>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RAM - 8 GB or above</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Bef>
                <a:spcPts val="0"/>
              </a:spcBef>
              <a:spcAft>
                <a:spcPts val="800"/>
              </a:spcAft>
              <a:buFont typeface="Wingdings" panose="05000000000000000000" pitchFamily="2"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Hard Disk - 500 GB or above</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4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sz="3400" dirty="0">
              <a:effectLst/>
              <a:latin typeface="Calibri" panose="020F0502020204030204" pitchFamily="34" charset="0"/>
              <a:ea typeface="Calibri" panose="020F0502020204030204" pitchFamily="34" charset="0"/>
              <a:cs typeface="Times New Roman" panose="02020603050405020304" pitchFamily="18" charset="0"/>
            </a:endParaRPr>
          </a:p>
          <a:p>
            <a:pPr marL="438150" marR="0" indent="0">
              <a:lnSpc>
                <a:spcPct val="107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50000"/>
              </a:lnSpc>
              <a:spcBef>
                <a:spcPts val="0"/>
              </a:spcBef>
              <a:spcAft>
                <a:spcPts val="0"/>
              </a:spcAft>
              <a:buFont typeface="Wingdings" panose="05000000000000000000" pitchFamily="2" charset="2"/>
              <a:buChar char=""/>
            </a:pPr>
            <a:r>
              <a:rPr lang="en-US" sz="2600" dirty="0">
                <a:solidFill>
                  <a:srgbClr val="343434"/>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10</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50000"/>
              </a:lnSpc>
              <a:spcBef>
                <a:spcPts val="0"/>
              </a:spcBef>
              <a:spcAft>
                <a:spcPts val="0"/>
              </a:spcAft>
              <a:buFont typeface="Wingdings" panose="05000000000000000000" pitchFamily="2" charset="2"/>
              <a:buChar char=""/>
            </a:pPr>
            <a:r>
              <a:rPr lang="en-US" sz="2600" dirty="0">
                <a:solidFill>
                  <a:srgbClr val="343434"/>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Framework – Open CV(SVM)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50000"/>
              </a:lnSpc>
              <a:spcBef>
                <a:spcPts val="0"/>
              </a:spcBef>
              <a:spcAft>
                <a:spcPts val="0"/>
              </a:spcAft>
              <a:buFont typeface="Wingdings" panose="05000000000000000000" pitchFamily="2" charset="2"/>
              <a:buChar char=""/>
            </a:pPr>
            <a:r>
              <a:rPr lang="en-US" sz="2600" dirty="0">
                <a:solidFill>
                  <a:srgbClr val="343434"/>
                </a:solidFill>
                <a:effectLst/>
                <a:latin typeface="Times New Roman" panose="02020603050405020304" pitchFamily="18" charset="0"/>
                <a:ea typeface="Times New Roman" panose="02020603050405020304" pitchFamily="18" charset="0"/>
                <a:cs typeface="Times New Roman" panose="02020603050405020304" pitchFamily="18" charset="0"/>
              </a:rPr>
              <a:t>Language – PYTHON</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50000"/>
              </a:lnSpc>
              <a:spcBef>
                <a:spcPts val="0"/>
              </a:spcBef>
              <a:spcAft>
                <a:spcPts val="0"/>
              </a:spcAft>
              <a:buFont typeface="Wingdings" panose="05000000000000000000" pitchFamily="2" charset="2"/>
              <a:buChar char=""/>
            </a:pPr>
            <a:r>
              <a:rPr lang="en-US" sz="2600" dirty="0">
                <a:solidFill>
                  <a:srgbClr val="343434"/>
                </a:solidFill>
                <a:effectLst/>
                <a:latin typeface="Times New Roman" panose="02020603050405020304" pitchFamily="18" charset="0"/>
                <a:ea typeface="Times New Roman" panose="02020603050405020304" pitchFamily="18" charset="0"/>
                <a:cs typeface="Times New Roman" panose="02020603050405020304" pitchFamily="18" charset="0"/>
              </a:rPr>
              <a:t>Python-tesseract - Library</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50000"/>
              </a:lnSpc>
              <a:spcBef>
                <a:spcPts val="0"/>
              </a:spcBef>
              <a:spcAft>
                <a:spcPts val="800"/>
              </a:spcAft>
              <a:buFont typeface="Wingdings" panose="05000000000000000000" pitchFamily="2" charset="2"/>
              <a:buChar char=""/>
            </a:pPr>
            <a:r>
              <a:rPr lang="en-US" sz="2600" dirty="0">
                <a:solidFill>
                  <a:srgbClr val="343434"/>
                </a:solidFill>
                <a:effectLst/>
                <a:latin typeface="Times New Roman" panose="02020603050405020304" pitchFamily="18" charset="0"/>
                <a:ea typeface="Times New Roman" panose="02020603050405020304" pitchFamily="18" charset="0"/>
                <a:cs typeface="Times New Roman" panose="02020603050405020304" pitchFamily="18" charset="0"/>
              </a:rPr>
              <a:t>Django for Creating GUI</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254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2391-99C0-4A25-BBF9-2156BA4D2D6F}"/>
              </a:ext>
            </a:extLst>
          </p:cNvPr>
          <p:cNvSpPr>
            <a:spLocks noGrp="1"/>
          </p:cNvSpPr>
          <p:nvPr>
            <p:ph type="title"/>
          </p:nvPr>
        </p:nvSpPr>
        <p:spPr>
          <a:xfrm>
            <a:off x="1484311" y="685800"/>
            <a:ext cx="10018713" cy="883023"/>
          </a:xfrm>
        </p:spPr>
        <p:txBody>
          <a:bodyPr>
            <a:noAutofit/>
          </a:bodyPr>
          <a:lstStyle/>
          <a:p>
            <a:r>
              <a:rPr lang="en-US" sz="3600" b="1" dirty="0">
                <a:latin typeface="Times New Roman" panose="02020603050405020304" pitchFamily="18" charset="0"/>
                <a:cs typeface="Times New Roman" panose="02020603050405020304" pitchFamily="18" charset="0"/>
              </a:rPr>
              <a:t>SYSTEM ARCHITECTURE</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a:extLst>
              <a:ext uri="{FF2B5EF4-FFF2-40B4-BE49-F238E27FC236}">
                <a16:creationId xmlns:a16="http://schemas.microsoft.com/office/drawing/2014/main" id="{EF8A0445-1C14-4E04-BBD9-BFA661571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399" y="1568823"/>
            <a:ext cx="10334625" cy="4755777"/>
          </a:xfrm>
        </p:spPr>
      </p:pic>
    </p:spTree>
    <p:extLst>
      <p:ext uri="{BB962C8B-B14F-4D97-AF65-F5344CB8AC3E}">
        <p14:creationId xmlns:p14="http://schemas.microsoft.com/office/powerpoint/2010/main" val="291562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E4D9-E816-4E0B-A115-CACAF6B53815}"/>
              </a:ext>
            </a:extLst>
          </p:cNvPr>
          <p:cNvSpPr>
            <a:spLocks noGrp="1"/>
          </p:cNvSpPr>
          <p:nvPr>
            <p:ph type="title"/>
          </p:nvPr>
        </p:nvSpPr>
        <p:spPr>
          <a:xfrm>
            <a:off x="1484311" y="685801"/>
            <a:ext cx="10018713" cy="1089212"/>
          </a:xfrm>
        </p:spPr>
        <p:txBody>
          <a:bodyPr>
            <a:norm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5" name="Content Placeholder 4" descr="Diagram&#10;&#10;Description automatically generated">
            <a:extLst>
              <a:ext uri="{FF2B5EF4-FFF2-40B4-BE49-F238E27FC236}">
                <a16:creationId xmlns:a16="http://schemas.microsoft.com/office/drawing/2014/main" id="{1A23D29E-0BE9-40E3-AEF8-50F5FE34C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875" y="1846263"/>
            <a:ext cx="9905999" cy="4535487"/>
          </a:xfrm>
        </p:spPr>
      </p:pic>
    </p:spTree>
    <p:extLst>
      <p:ext uri="{BB962C8B-B14F-4D97-AF65-F5344CB8AC3E}">
        <p14:creationId xmlns:p14="http://schemas.microsoft.com/office/powerpoint/2010/main" val="25616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59AC-7C20-497A-A6C1-367C06024159}"/>
              </a:ext>
            </a:extLst>
          </p:cNvPr>
          <p:cNvSpPr>
            <a:spLocks noGrp="1"/>
          </p:cNvSpPr>
          <p:nvPr>
            <p:ph type="title"/>
          </p:nvPr>
        </p:nvSpPr>
        <p:spPr>
          <a:xfrm>
            <a:off x="1484311" y="304801"/>
            <a:ext cx="10018713" cy="781050"/>
          </a:xfrm>
        </p:spPr>
        <p:txBody>
          <a:bodyPr>
            <a:norm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5" name="Content Placeholder 4" descr="Diagram&#10;&#10;Description automatically generated">
            <a:extLst>
              <a:ext uri="{FF2B5EF4-FFF2-40B4-BE49-F238E27FC236}">
                <a16:creationId xmlns:a16="http://schemas.microsoft.com/office/drawing/2014/main" id="{BA4CC9E9-914A-4AAC-8E0C-DD8E5691EB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7025" y="1085851"/>
            <a:ext cx="7439025" cy="5333999"/>
          </a:xfrm>
        </p:spPr>
      </p:pic>
    </p:spTree>
    <p:extLst>
      <p:ext uri="{BB962C8B-B14F-4D97-AF65-F5344CB8AC3E}">
        <p14:creationId xmlns:p14="http://schemas.microsoft.com/office/powerpoint/2010/main" val="190384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977D-B30E-48F7-9A21-695414FDFED3}"/>
              </a:ext>
            </a:extLst>
          </p:cNvPr>
          <p:cNvSpPr>
            <a:spLocks noGrp="1"/>
          </p:cNvSpPr>
          <p:nvPr>
            <p:ph type="title"/>
          </p:nvPr>
        </p:nvSpPr>
        <p:spPr>
          <a:xfrm>
            <a:off x="1484311" y="685800"/>
            <a:ext cx="10018713" cy="790575"/>
          </a:xfrm>
        </p:spPr>
        <p:txBody>
          <a:bodyPr>
            <a:norm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5" name="Content Placeholder 4" descr="Diagram&#10;&#10;Description automatically generated">
            <a:extLst>
              <a:ext uri="{FF2B5EF4-FFF2-40B4-BE49-F238E27FC236}">
                <a16:creationId xmlns:a16="http://schemas.microsoft.com/office/drawing/2014/main" id="{20DB88F7-6841-462A-8DEE-41DC38E5C0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366" y="1665786"/>
            <a:ext cx="10018713" cy="4925514"/>
          </a:xfrm>
        </p:spPr>
      </p:pic>
    </p:spTree>
    <p:extLst>
      <p:ext uri="{BB962C8B-B14F-4D97-AF65-F5344CB8AC3E}">
        <p14:creationId xmlns:p14="http://schemas.microsoft.com/office/powerpoint/2010/main" val="1352377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60</TotalTime>
  <Words>1919</Words>
  <Application>Microsoft Office PowerPoint</Application>
  <PresentationFormat>Widescreen</PresentationFormat>
  <Paragraphs>125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Corbel</vt:lpstr>
      <vt:lpstr>Times New Roman</vt:lpstr>
      <vt:lpstr>Wingdings</vt:lpstr>
      <vt:lpstr>Parallax</vt:lpstr>
      <vt:lpstr>PANIMALAR ENGINEERING COLLEGE  DEPARTMENT OF COMPUTER SCIENCE AND ENGINEERING CS8811 PROJECT WORK  CAB MANAGEMENT FOR AN ORGANIZATION USING OCR AND PYTHON DJANGO </vt:lpstr>
      <vt:lpstr>INTRODUCTION</vt:lpstr>
      <vt:lpstr>LITERATURE SURVEY</vt:lpstr>
      <vt:lpstr>PROBLEM STATEMENT</vt:lpstr>
      <vt:lpstr>DEVELOPMENT ENVIRONMENT</vt:lpstr>
      <vt:lpstr>SYSTEM ARCHITECTURE </vt:lpstr>
      <vt:lpstr>E-R DIAGRAM</vt:lpstr>
      <vt:lpstr>USE CASE DIAGRAM</vt:lpstr>
      <vt:lpstr>CLASS DIAGRAM</vt:lpstr>
      <vt:lpstr>ACTIVITY DIAGRAM</vt:lpstr>
      <vt:lpstr>MODULE DESCRIPTION</vt:lpstr>
      <vt:lpstr>License Plate recognition system </vt:lpstr>
      <vt:lpstr>Template Creation</vt:lpstr>
      <vt:lpstr>Feature Extraction from Test Image </vt:lpstr>
      <vt:lpstr>PowerPoint Presentation</vt:lpstr>
      <vt:lpstr>Matching Template and Test Image </vt:lpstr>
      <vt:lpstr>FRONT END PORTAL USING DJANGO </vt:lpstr>
      <vt:lpstr>PowerPoint Presentation</vt:lpstr>
      <vt:lpstr>NUMBER PLATE DETECTION</vt:lpstr>
      <vt:lpstr>PowerPoint Presentation</vt:lpstr>
      <vt:lpstr>RESULT</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  DEPARTMENT OF COMPUTER SCIENCE AND ENGINEERING CS8811 PROJECT WORK  CAB MANAGEMENT FOR AN ORGANIZATION USING OCR AND PYTHON DJANGO </dc:title>
  <dc:creator>Surendhar S</dc:creator>
  <cp:lastModifiedBy>Surendhar S</cp:lastModifiedBy>
  <cp:revision>2</cp:revision>
  <cp:lastPrinted>2022-05-23T07:17:30Z</cp:lastPrinted>
  <dcterms:created xsi:type="dcterms:W3CDTF">2022-05-23T06:59:25Z</dcterms:created>
  <dcterms:modified xsi:type="dcterms:W3CDTF">2022-05-23T08:13:48Z</dcterms:modified>
</cp:coreProperties>
</file>