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0" r:id="rId2"/>
    <p:sldId id="313" r:id="rId3"/>
    <p:sldId id="314" r:id="rId4"/>
    <p:sldId id="324" r:id="rId5"/>
    <p:sldId id="317" r:id="rId6"/>
    <p:sldId id="31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2" autoAdjust="0"/>
    <p:restoredTop sz="99283" autoAdjust="0"/>
  </p:normalViewPr>
  <p:slideViewPr>
    <p:cSldViewPr snapToGrid="0" showGuides="1">
      <p:cViewPr varScale="1">
        <p:scale>
          <a:sx n="91" d="100"/>
          <a:sy n="91" d="100"/>
        </p:scale>
        <p:origin x="192" y="72"/>
      </p:cViewPr>
      <p:guideLst>
        <p:guide pos="3840"/>
        <p:guide orient="horz" pos="209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pPr/>
              <a:t>10/10/2021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pPr/>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1</a:t>
            </a:fld>
            <a:endParaRPr lang="en-ID"/>
          </a:p>
        </p:txBody>
      </p:sp>
    </p:spTree>
    <p:extLst>
      <p:ext uri="{BB962C8B-B14F-4D97-AF65-F5344CB8AC3E}">
        <p14:creationId xmlns:p14="http://schemas.microsoft.com/office/powerpoint/2010/main" val="71878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Use any image of your proposed solution here instead of this </a:t>
            </a:r>
            <a:r>
              <a:rPr lang="en-ID" dirty="0" err="1"/>
              <a:t>macbook</a:t>
            </a:r>
            <a:r>
              <a:rPr lang="en-ID" dirty="0"/>
              <a:t> image</a:t>
            </a:r>
          </a:p>
        </p:txBody>
      </p:sp>
      <p:sp>
        <p:nvSpPr>
          <p:cNvPr id="4" name="Slide Number Placeholder 3"/>
          <p:cNvSpPr>
            <a:spLocks noGrp="1"/>
          </p:cNvSpPr>
          <p:nvPr>
            <p:ph type="sldNum" sz="quarter" idx="5"/>
          </p:nvPr>
        </p:nvSpPr>
        <p:spPr/>
        <p:txBody>
          <a:bodyPr/>
          <a:lstStyle/>
          <a:p>
            <a:fld id="{E1F1FAC3-C6EF-40C7-A3B6-104DD8F17FEC}" type="slidenum">
              <a:rPr lang="en-ID" smtClean="0"/>
              <a:pPr/>
              <a:t>3</a:t>
            </a:fld>
            <a:endParaRPr lang="en-ID"/>
          </a:p>
        </p:txBody>
      </p:sp>
    </p:spTree>
    <p:extLst>
      <p:ext uri="{BB962C8B-B14F-4D97-AF65-F5344CB8AC3E}">
        <p14:creationId xmlns:p14="http://schemas.microsoft.com/office/powerpoint/2010/main" val="3491333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4</a:t>
            </a:fld>
            <a:endParaRPr lang="en-ID"/>
          </a:p>
        </p:txBody>
      </p:sp>
    </p:spTree>
    <p:extLst>
      <p:ext uri="{BB962C8B-B14F-4D97-AF65-F5344CB8AC3E}">
        <p14:creationId xmlns:p14="http://schemas.microsoft.com/office/powerpoint/2010/main" val="235565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5</a:t>
            </a:fld>
            <a:endParaRPr lang="en-ID"/>
          </a:p>
        </p:txBody>
      </p:sp>
    </p:spTree>
    <p:extLst>
      <p:ext uri="{BB962C8B-B14F-4D97-AF65-F5344CB8AC3E}">
        <p14:creationId xmlns:p14="http://schemas.microsoft.com/office/powerpoint/2010/main" val="300689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pPr/>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a16="http://schemas.microsoft.com/office/drawing/2014/main" id="{51D04888-F937-9F4B-8501-4E59D28E1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51896"/>
          </a:xfrm>
          <a:prstGeom prst="rect">
            <a:avLst/>
          </a:prstGeom>
        </p:spPr>
      </p:pic>
      <p:sp>
        <p:nvSpPr>
          <p:cNvPr id="11" name="Rectangle 10">
            <a:extLst>
              <a:ext uri="{FF2B5EF4-FFF2-40B4-BE49-F238E27FC236}">
                <a16:creationId xmlns:a16="http://schemas.microsoft.com/office/drawing/2014/main" id="{B23E637E-FE7C-4B0B-9EA0-673B01BA1E04}"/>
              </a:ext>
            </a:extLst>
          </p:cNvPr>
          <p:cNvSpPr/>
          <p:nvPr/>
        </p:nvSpPr>
        <p:spPr>
          <a:xfrm>
            <a:off x="3709180" y="2291495"/>
            <a:ext cx="8127685" cy="1846659"/>
          </a:xfrm>
          <a:prstGeom prst="rect">
            <a:avLst/>
          </a:prstGeom>
          <a:solidFill>
            <a:schemeClr val="bg1"/>
          </a:solidFill>
          <a:scene3d>
            <a:camera prst="isometricOffAxis1Right"/>
            <a:lightRig rig="threePt" dir="t"/>
          </a:scene3d>
        </p:spPr>
        <p:txBody>
          <a:bodyPr wrap="square" lIns="0" tIns="0" rIns="0" bIns="0">
            <a:spAutoFit/>
          </a:bodyPr>
          <a:lstStyle/>
          <a:p>
            <a:r>
              <a:rPr lang="en-ID" sz="4000" b="1" spc="300" dirty="0">
                <a:solidFill>
                  <a:sysClr val="windowText" lastClr="000000"/>
                </a:solidFill>
                <a:latin typeface="Abadi MT Condensed Light" panose="020B0306030101010103" pitchFamily="34" charset="77"/>
              </a:rPr>
              <a:t>Solution By: Return Zero</a:t>
            </a:r>
          </a:p>
          <a:p>
            <a:r>
              <a:rPr lang="en-ID" sz="4000" b="1" spc="300" dirty="0">
                <a:solidFill>
                  <a:sysClr val="windowText" lastClr="000000"/>
                </a:solidFill>
                <a:latin typeface="Abadi MT Condensed Light" panose="020B0306030101010103" pitchFamily="34" charset="77"/>
              </a:rPr>
              <a:t>PSID:INTL-DA-07</a:t>
            </a:r>
          </a:p>
          <a:p>
            <a:r>
              <a:rPr lang="en-ID" sz="4000" b="1" spc="300" dirty="0">
                <a:solidFill>
                  <a:sysClr val="windowText" lastClr="000000"/>
                </a:solidFill>
                <a:latin typeface="Abadi MT Condensed Light" panose="020B0306030101010103" pitchFamily="34" charset="77"/>
              </a:rPr>
              <a:t>Team Leader Name: </a:t>
            </a:r>
            <a:r>
              <a:rPr lang="en-ID" sz="4000" b="1" spc="300" dirty="0" err="1">
                <a:solidFill>
                  <a:sysClr val="windowText" lastClr="000000"/>
                </a:solidFill>
                <a:latin typeface="Abadi MT Condensed Light" panose="020B0306030101010103" pitchFamily="34" charset="77"/>
              </a:rPr>
              <a:t>Surendhar</a:t>
            </a:r>
            <a:r>
              <a:rPr lang="en-ID" sz="4000" b="1" spc="300" dirty="0">
                <a:solidFill>
                  <a:sysClr val="windowText" lastClr="000000"/>
                </a:solidFill>
                <a:latin typeface="Abadi MT Condensed Light" panose="020B0306030101010103" pitchFamily="34" charset="77"/>
              </a:rPr>
              <a:t> R</a:t>
            </a:r>
          </a:p>
        </p:txBody>
      </p:sp>
      <p:pic>
        <p:nvPicPr>
          <p:cNvPr id="22" name="Picture 21" descr="Logo, company name&#10;&#10;Description automatically generated">
            <a:extLst>
              <a:ext uri="{FF2B5EF4-FFF2-40B4-BE49-F238E27FC236}">
                <a16:creationId xmlns:a16="http://schemas.microsoft.com/office/drawing/2014/main" id="{202DFFF4-C85B-7449-BF78-4633BA1FB759}"/>
              </a:ext>
            </a:extLst>
          </p:cNvPr>
          <p:cNvPicPr>
            <a:picLocks noChangeAspect="1"/>
          </p:cNvPicPr>
          <p:nvPr/>
        </p:nvPicPr>
        <p:blipFill rotWithShape="1">
          <a:blip r:embed="rId4" cstate="print">
            <a:alphaModFix/>
            <a:extLst>
              <a:ext uri="{28A0092B-C50C-407E-A947-70E740481C1C}">
                <a14:useLocalDpi xmlns:a14="http://schemas.microsoft.com/office/drawing/2010/main" val="0"/>
              </a:ext>
            </a:extLst>
          </a:blip>
          <a:srcRect/>
          <a:stretch/>
        </p:blipFill>
        <p:spPr>
          <a:xfrm>
            <a:off x="1312815" y="2323552"/>
            <a:ext cx="2888735" cy="2485927"/>
          </a:xfrm>
          <a:prstGeom prst="rect">
            <a:avLst/>
          </a:prstGeom>
          <a:scene3d>
            <a:camera prst="isometricOffAxis1Right"/>
            <a:lightRig rig="threePt" dir="t"/>
          </a:scene3d>
        </p:spPr>
      </p:pic>
    </p:spTree>
    <p:extLst>
      <p:ext uri="{BB962C8B-B14F-4D97-AF65-F5344CB8AC3E}">
        <p14:creationId xmlns:p14="http://schemas.microsoft.com/office/powerpoint/2010/main" val="361091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FAFA0-1765-7041-9128-6C53029D0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7EDC1F47-213F-461F-8759-1037A6249937}"/>
              </a:ext>
            </a:extLst>
          </p:cNvPr>
          <p:cNvSpPr/>
          <p:nvPr/>
        </p:nvSpPr>
        <p:spPr>
          <a:xfrm flipH="1">
            <a:off x="6096000" y="3429000"/>
            <a:ext cx="5257800" cy="2916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F1BD15E6-BE6D-4766-B5D4-54EBDF3CA23B}"/>
              </a:ext>
            </a:extLst>
          </p:cNvPr>
          <p:cNvGrpSpPr/>
          <p:nvPr/>
        </p:nvGrpSpPr>
        <p:grpSpPr>
          <a:xfrm>
            <a:off x="6724167" y="4793768"/>
            <a:ext cx="4337625" cy="98275"/>
            <a:chOff x="6724167" y="4768868"/>
            <a:chExt cx="4337625" cy="98275"/>
          </a:xfrm>
        </p:grpSpPr>
        <p:cxnSp>
          <p:nvCxnSpPr>
            <p:cNvPr id="76" name="Straight Connector 75">
              <a:extLst>
                <a:ext uri="{FF2B5EF4-FFF2-40B4-BE49-F238E27FC236}">
                  <a16:creationId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id="{1092C86A-DD6F-4C27-9F2B-E7AD017FB6E6}"/>
              </a:ext>
            </a:extLst>
          </p:cNvPr>
          <p:cNvSpPr/>
          <p:nvPr/>
        </p:nvSpPr>
        <p:spPr>
          <a:xfrm flipH="1">
            <a:off x="838201" y="1844675"/>
            <a:ext cx="5257800" cy="2869381"/>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4136">
            <a:extLst>
              <a:ext uri="{FF2B5EF4-FFF2-40B4-BE49-F238E27FC236}">
                <a16:creationId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a16="http://schemas.microsoft.com/office/drawing/2014/main"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a16="http://schemas.microsoft.com/office/drawing/2014/main"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a16="http://schemas.microsoft.com/office/drawing/2014/main"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a16="http://schemas.microsoft.com/office/drawing/2014/main"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a16="http://schemas.microsoft.com/office/drawing/2014/main"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Rectangle 51">
            <a:extLst>
              <a:ext uri="{FF2B5EF4-FFF2-40B4-BE49-F238E27FC236}">
                <a16:creationId xmlns:a16="http://schemas.microsoft.com/office/drawing/2014/main" id="{0CD04DCE-65AB-4E28-807A-96CC810EBEF9}"/>
              </a:ext>
            </a:extLst>
          </p:cNvPr>
          <p:cNvSpPr/>
          <p:nvPr/>
        </p:nvSpPr>
        <p:spPr>
          <a:xfrm flipH="1">
            <a:off x="4103334" y="3541781"/>
            <a:ext cx="1509190" cy="861774"/>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Any Third Party API/Services used </a:t>
            </a:r>
          </a:p>
          <a:p>
            <a:endParaRPr lang="en-ID" sz="1400" dirty="0">
              <a:solidFill>
                <a:srgbClr val="073061"/>
              </a:solidFill>
              <a:latin typeface="Segoe UI" panose="020B0502040204020203" pitchFamily="34" charset="0"/>
              <a:cs typeface="Segoe UI" panose="020B0502040204020203" pitchFamily="34" charset="0"/>
            </a:endParaRPr>
          </a:p>
          <a:p>
            <a:r>
              <a:rPr lang="en-ID" sz="1400" b="0" i="0" dirty="0">
                <a:solidFill>
                  <a:srgbClr val="073061"/>
                </a:solidFill>
                <a:effectLst/>
                <a:latin typeface="Segoe UI" panose="020B0502040204020203" pitchFamily="34" charset="0"/>
                <a:cs typeface="Segoe UI" panose="020B0502040204020203" pitchFamily="34" charset="0"/>
              </a:rPr>
              <a:t>No</a:t>
            </a:r>
          </a:p>
        </p:txBody>
      </p:sp>
      <p:sp>
        <p:nvSpPr>
          <p:cNvPr id="53" name="Rectangle 52">
            <a:extLst>
              <a:ext uri="{FF2B5EF4-FFF2-40B4-BE49-F238E27FC236}">
                <a16:creationId xmlns:a16="http://schemas.microsoft.com/office/drawing/2014/main" id="{EBB20DCD-7C23-425D-A36A-C3EF6128B7C3}"/>
              </a:ext>
            </a:extLst>
          </p:cNvPr>
          <p:cNvSpPr/>
          <p:nvPr/>
        </p:nvSpPr>
        <p:spPr>
          <a:xfrm flipH="1">
            <a:off x="978657" y="3511848"/>
            <a:ext cx="1076339" cy="646331"/>
          </a:xfrm>
          <a:prstGeom prst="rect">
            <a:avLst/>
          </a:prstGeom>
        </p:spPr>
        <p:txBody>
          <a:bodyPr wrap="square" lIns="0" tIns="0" rIns="0" bIns="0">
            <a:spAutoFit/>
          </a:bodyPr>
          <a:lstStyle/>
          <a:p>
            <a:r>
              <a:rPr lang="en-ID" sz="1400" dirty="0">
                <a:solidFill>
                  <a:srgbClr val="073061"/>
                </a:solidFill>
                <a:latin typeface="Segoe UI" panose="020B0502040204020203" pitchFamily="34" charset="0"/>
                <a:cs typeface="Segoe UI" panose="020B0502040204020203" pitchFamily="34" charset="0"/>
              </a:rPr>
              <a:t>Tech Stack</a:t>
            </a:r>
          </a:p>
          <a:p>
            <a:r>
              <a:rPr lang="en-ID" sz="1400" dirty="0">
                <a:solidFill>
                  <a:srgbClr val="073061"/>
                </a:solidFill>
                <a:latin typeface="Segoe UI" panose="020B0502040204020203" pitchFamily="34" charset="0"/>
                <a:cs typeface="Segoe UI" panose="020B0502040204020203" pitchFamily="34" charset="0"/>
              </a:rPr>
              <a:t>1. Python</a:t>
            </a:r>
          </a:p>
          <a:p>
            <a:r>
              <a:rPr lang="en-ID" sz="1400" dirty="0">
                <a:solidFill>
                  <a:srgbClr val="073061"/>
                </a:solidFill>
                <a:latin typeface="Segoe UI" panose="020B0502040204020203" pitchFamily="34" charset="0"/>
                <a:cs typeface="Segoe UI" panose="020B0502040204020203" pitchFamily="34" charset="0"/>
              </a:rPr>
              <a:t>2. Power BI</a:t>
            </a:r>
          </a:p>
        </p:txBody>
      </p:sp>
      <p:sp>
        <p:nvSpPr>
          <p:cNvPr id="60" name="Rectangle 59">
            <a:extLst>
              <a:ext uri="{FF2B5EF4-FFF2-40B4-BE49-F238E27FC236}">
                <a16:creationId xmlns:a16="http://schemas.microsoft.com/office/drawing/2014/main" id="{A148395E-861F-46E8-B218-D7552E45D394}"/>
              </a:ext>
            </a:extLst>
          </p:cNvPr>
          <p:cNvSpPr/>
          <p:nvPr/>
        </p:nvSpPr>
        <p:spPr>
          <a:xfrm flipH="1">
            <a:off x="2194153" y="3478720"/>
            <a:ext cx="1715695" cy="1077218"/>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Resources Used</a:t>
            </a:r>
          </a:p>
          <a:p>
            <a:r>
              <a:rPr lang="en-ID" sz="1400" dirty="0">
                <a:solidFill>
                  <a:srgbClr val="073061"/>
                </a:solidFill>
                <a:latin typeface="Segoe UI" panose="020B0502040204020203" pitchFamily="34" charset="0"/>
                <a:cs typeface="Segoe UI" panose="020B0502040204020203" pitchFamily="34" charset="0"/>
              </a:rPr>
              <a:t>1.  Microsoft Power BI documentation</a:t>
            </a:r>
          </a:p>
          <a:p>
            <a:r>
              <a:rPr lang="en-ID" sz="1400" dirty="0">
                <a:solidFill>
                  <a:srgbClr val="073061"/>
                </a:solidFill>
                <a:latin typeface="Segoe UI" panose="020B0502040204020203" pitchFamily="34" charset="0"/>
                <a:cs typeface="Segoe UI" panose="020B0502040204020203" pitchFamily="34" charset="0"/>
              </a:rPr>
              <a:t>2. Google </a:t>
            </a:r>
            <a:r>
              <a:rPr lang="en-ID" sz="1400" dirty="0" err="1">
                <a:solidFill>
                  <a:srgbClr val="073061"/>
                </a:solidFill>
                <a:latin typeface="Segoe UI" panose="020B0502040204020203" pitchFamily="34" charset="0"/>
                <a:cs typeface="Segoe UI" panose="020B0502040204020203" pitchFamily="34" charset="0"/>
              </a:rPr>
              <a:t>Colab</a:t>
            </a:r>
            <a:endParaRPr lang="en-ID" sz="1400" dirty="0">
              <a:solidFill>
                <a:srgbClr val="073061"/>
              </a:solidFill>
              <a:latin typeface="Segoe UI" panose="020B0502040204020203" pitchFamily="34" charset="0"/>
              <a:cs typeface="Segoe UI" panose="020B0502040204020203" pitchFamily="34" charset="0"/>
            </a:endParaRPr>
          </a:p>
          <a:p>
            <a:endParaRPr lang="en-ID" sz="1400" dirty="0">
              <a:solidFill>
                <a:srgbClr val="073061"/>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id="{1E6C75F9-70D5-482F-9608-D7F56C4F71B4}"/>
              </a:ext>
            </a:extLst>
          </p:cNvPr>
          <p:cNvSpPr/>
          <p:nvPr/>
        </p:nvSpPr>
        <p:spPr>
          <a:xfrm flipH="1">
            <a:off x="6682049" y="5056156"/>
            <a:ext cx="4379742" cy="1077218"/>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Our system will be able to identify the crime prone areas so that the police can concentrate more on security of the locations along with that we would be able to forecast on the number of crimes that will happen on that particular day .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149CA19D-D82C-4767-8998-EB5CE62DC625}"/>
              </a:ext>
            </a:extLst>
          </p:cNvPr>
          <p:cNvSpPr/>
          <p:nvPr/>
        </p:nvSpPr>
        <p:spPr>
          <a:xfrm flipH="1">
            <a:off x="7945782" y="4198768"/>
            <a:ext cx="3116010" cy="215444"/>
          </a:xfrm>
          <a:prstGeom prst="rect">
            <a:avLst/>
          </a:prstGeom>
        </p:spPr>
        <p:txBody>
          <a:bodyPr wrap="square" lIns="0" tIns="0" rIns="0" bIns="0">
            <a:spAutoFit/>
          </a:bodyPr>
          <a:lstStyle/>
          <a:p>
            <a:pPr algn="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IDEA-OUTCOME – HEADLINE-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a16="http://schemas.microsoft.com/office/drawing/2014/main" id="{D4765C7F-4CF3-4C0A-BD0A-FE0E682B0CA2}"/>
              </a:ext>
            </a:extLst>
          </p:cNvPr>
          <p:cNvGrpSpPr/>
          <p:nvPr/>
        </p:nvGrpSpPr>
        <p:grpSpPr>
          <a:xfrm flipH="1">
            <a:off x="10682455" y="3657413"/>
            <a:ext cx="379337" cy="377242"/>
            <a:chOff x="7018338" y="4656138"/>
            <a:chExt cx="287337" cy="285750"/>
          </a:xfrm>
          <a:solidFill>
            <a:srgbClr val="073061"/>
          </a:solidFill>
        </p:grpSpPr>
        <p:sp>
          <p:nvSpPr>
            <p:cNvPr id="71" name="Freeform 4604">
              <a:extLst>
                <a:ext uri="{FF2B5EF4-FFF2-40B4-BE49-F238E27FC236}">
                  <a16:creationId xmlns:a16="http://schemas.microsoft.com/office/drawing/2014/main" id="{DFD662D7-61BA-4574-B41C-BDF2B5043B94}"/>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05">
              <a:extLst>
                <a:ext uri="{FF2B5EF4-FFF2-40B4-BE49-F238E27FC236}">
                  <a16:creationId xmlns:a16="http://schemas.microsoft.com/office/drawing/2014/main" id="{54BDD7CA-75ED-4541-B2F7-331DDC5DED57}"/>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06">
              <a:extLst>
                <a:ext uri="{FF2B5EF4-FFF2-40B4-BE49-F238E27FC236}">
                  <a16:creationId xmlns:a16="http://schemas.microsoft.com/office/drawing/2014/main" id="{59792359-3982-4936-A5B1-24C5A94FF08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607">
              <a:extLst>
                <a:ext uri="{FF2B5EF4-FFF2-40B4-BE49-F238E27FC236}">
                  <a16:creationId xmlns:a16="http://schemas.microsoft.com/office/drawing/2014/main" id="{4159683A-C3D6-4EC4-AD8B-00E7F35BC41C}"/>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02E12550-74C9-4149-B825-6536BFB2B7DB}"/>
              </a:ext>
            </a:extLst>
          </p:cNvPr>
          <p:cNvSpPr/>
          <p:nvPr/>
        </p:nvSpPr>
        <p:spPr>
          <a:xfrm flipH="1">
            <a:off x="1120546" y="2644480"/>
            <a:ext cx="3511192" cy="215444"/>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IDEA TITLE- BASELINE</a:t>
            </a:r>
          </a:p>
        </p:txBody>
      </p:sp>
      <p:grpSp>
        <p:nvGrpSpPr>
          <p:cNvPr id="88" name="Group 87">
            <a:extLst>
              <a:ext uri="{FF2B5EF4-FFF2-40B4-BE49-F238E27FC236}">
                <a16:creationId xmlns:a16="http://schemas.microsoft.com/office/drawing/2014/main" id="{0C2B5953-6ADE-467C-890A-DE466F672C5C}"/>
              </a:ext>
            </a:extLst>
          </p:cNvPr>
          <p:cNvGrpSpPr/>
          <p:nvPr/>
        </p:nvGrpSpPr>
        <p:grpSpPr>
          <a:xfrm>
            <a:off x="1513490" y="3197173"/>
            <a:ext cx="4035972" cy="192414"/>
            <a:chOff x="1120546" y="3285392"/>
            <a:chExt cx="4103917" cy="98276"/>
          </a:xfrm>
        </p:grpSpPr>
        <p:cxnSp>
          <p:nvCxnSpPr>
            <p:cNvPr id="82" name="Straight Connector 81">
              <a:extLst>
                <a:ext uri="{FF2B5EF4-FFF2-40B4-BE49-F238E27FC236}">
                  <a16:creationId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a16="http://schemas.microsoft.com/office/drawing/2014/main" id="{F359ED07-E5D5-BE4C-809F-E54C429E520B}"/>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9634310" y="220718"/>
            <a:ext cx="2557690" cy="1278845"/>
          </a:xfrm>
          <a:prstGeom prst="rect">
            <a:avLst/>
          </a:prstGeom>
        </p:spPr>
      </p:pic>
    </p:spTree>
    <p:extLst>
      <p:ext uri="{BB962C8B-B14F-4D97-AF65-F5344CB8AC3E}">
        <p14:creationId xmlns:p14="http://schemas.microsoft.com/office/powerpoint/2010/main"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7CAEB52-04EC-4500-85F2-89C08C8B9F27}"/>
              </a:ext>
            </a:extLst>
          </p:cNvPr>
          <p:cNvGrpSpPr/>
          <p:nvPr/>
        </p:nvGrpSpPr>
        <p:grpSpPr>
          <a:xfrm>
            <a:off x="263689" y="1828909"/>
            <a:ext cx="5180203" cy="4500563"/>
            <a:chOff x="515937" y="1844675"/>
            <a:chExt cx="5180203" cy="4500563"/>
          </a:xfrm>
        </p:grpSpPr>
        <p:sp>
          <p:nvSpPr>
            <p:cNvPr id="5" name="Rectangle 4">
              <a:extLst>
                <a:ext uri="{FF2B5EF4-FFF2-40B4-BE49-F238E27FC236}">
                  <a16:creationId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D8A3375-82A1-475C-8F2F-C48A79C58A57}"/>
              </a:ext>
            </a:extLst>
          </p:cNvPr>
          <p:cNvSpPr>
            <a:spLocks noGrp="1"/>
          </p:cNvSpPr>
          <p:nvPr>
            <p:ph type="title"/>
          </p:nvPr>
        </p:nvSpPr>
        <p:spPr/>
        <p:txBody>
          <a:bodyPr/>
          <a:lstStyle/>
          <a:p>
            <a:r>
              <a:rPr lang="en-ID" dirty="0"/>
              <a:t>Your Approach Towards Idea</a:t>
            </a:r>
          </a:p>
        </p:txBody>
      </p:sp>
      <p:sp>
        <p:nvSpPr>
          <p:cNvPr id="8" name="Rectangle 7">
            <a:extLst>
              <a:ext uri="{FF2B5EF4-FFF2-40B4-BE49-F238E27FC236}">
                <a16:creationId xmlns:a16="http://schemas.microsoft.com/office/drawing/2014/main" id="{15933228-B757-4EE4-B8E1-866E0A4BCB1F}"/>
              </a:ext>
            </a:extLst>
          </p:cNvPr>
          <p:cNvSpPr/>
          <p:nvPr/>
        </p:nvSpPr>
        <p:spPr>
          <a:xfrm>
            <a:off x="6239298" y="2804336"/>
            <a:ext cx="4530117" cy="1292662"/>
          </a:xfrm>
          <a:prstGeom prst="rect">
            <a:avLst/>
          </a:prstGeom>
        </p:spPr>
        <p:txBody>
          <a:bodyPr wrap="square" lIns="0" tIns="0" rIns="0" bIns="0">
            <a:spAutoFit/>
          </a:bodyPr>
          <a:lstStyle/>
          <a:p>
            <a:r>
              <a:rPr lang="en-ID" sz="1400" dirty="0">
                <a:solidFill>
                  <a:schemeClr val="tx1">
                    <a:lumMod val="85000"/>
                    <a:lumOff val="15000"/>
                  </a:schemeClr>
                </a:solidFill>
                <a:latin typeface="Segoe UI" panose="020B0502040204020203" pitchFamily="34" charset="0"/>
                <a:cs typeface="Segoe UI" panose="020B0502040204020203" pitchFamily="34" charset="0"/>
              </a:rPr>
              <a:t>First we analyzed the significant parameters and questions that has to be answered through data  exploration. Then we created dashboards that represents the same . After each iterative cycle we improved the efficiency by adding more useful insights and tuned the hyper parameters  for better solutions</a:t>
            </a:r>
          </a:p>
        </p:txBody>
      </p:sp>
      <p:sp>
        <p:nvSpPr>
          <p:cNvPr id="9" name="Rectangle 8">
            <a:extLst>
              <a:ext uri="{FF2B5EF4-FFF2-40B4-BE49-F238E27FC236}">
                <a16:creationId xmlns:a16="http://schemas.microsoft.com/office/drawing/2014/main" id="{CBA30984-C88B-42B9-B52B-9A8D8ACA8896}"/>
              </a:ext>
            </a:extLst>
          </p:cNvPr>
          <p:cNvSpPr/>
          <p:nvPr/>
        </p:nvSpPr>
        <p:spPr>
          <a:xfrm>
            <a:off x="6233786" y="2200170"/>
            <a:ext cx="4633911" cy="50530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a:solidFill>
                  <a:schemeClr val="tx1">
                    <a:lumMod val="75000"/>
                    <a:lumOff val="25000"/>
                  </a:schemeClr>
                </a:solidFill>
              </a:rPr>
              <a:t>Write Your Approach in Brief below</a:t>
            </a:r>
          </a:p>
        </p:txBody>
      </p:sp>
      <p:cxnSp>
        <p:nvCxnSpPr>
          <p:cNvPr id="11" name="Straight Connector 10">
            <a:extLst>
              <a:ext uri="{FF2B5EF4-FFF2-40B4-BE49-F238E27FC236}">
                <a16:creationId xmlns:a16="http://schemas.microsoft.com/office/drawing/2014/main" id="{5E30B133-08BF-4965-9DF5-C312B3ADCA52}"/>
              </a:ext>
            </a:extLst>
          </p:cNvPr>
          <p:cNvCxnSpPr>
            <a:cxnSpLocks/>
          </p:cNvCxnSpPr>
          <p:nvPr/>
        </p:nvCxnSpPr>
        <p:spPr>
          <a:xfrm rot="16200000" flipH="1">
            <a:off x="6884127" y="5486400"/>
            <a:ext cx="2024742" cy="13063"/>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0EAAF4-4B6C-4675-94D7-CFA5D31CE3C6}"/>
              </a:ext>
            </a:extLst>
          </p:cNvPr>
          <p:cNvCxnSpPr>
            <a:cxnSpLocks/>
          </p:cNvCxnSpPr>
          <p:nvPr/>
        </p:nvCxnSpPr>
        <p:spPr>
          <a:xfrm rot="16200000" flipH="1">
            <a:off x="9563363" y="5500816"/>
            <a:ext cx="1978349" cy="4504"/>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CC8768A-6E4E-4420-BC72-4A1D0C25AD07}"/>
              </a:ext>
            </a:extLst>
          </p:cNvPr>
          <p:cNvGrpSpPr/>
          <p:nvPr/>
        </p:nvGrpSpPr>
        <p:grpSpPr>
          <a:xfrm>
            <a:off x="8077351" y="4435065"/>
            <a:ext cx="2396358" cy="2081048"/>
            <a:chOff x="8845649" y="3965527"/>
            <a:chExt cx="1179698" cy="4798492"/>
          </a:xfrm>
        </p:grpSpPr>
        <p:sp>
          <p:nvSpPr>
            <p:cNvPr id="15" name="Rectangle 14">
              <a:extLst>
                <a:ext uri="{FF2B5EF4-FFF2-40B4-BE49-F238E27FC236}">
                  <a16:creationId xmlns:a16="http://schemas.microsoft.com/office/drawing/2014/main" id="{F5AE00CF-A709-464E-9AAA-D41D9CFE5E36}"/>
                </a:ext>
              </a:extLst>
            </p:cNvPr>
            <p:cNvSpPr/>
            <p:nvPr/>
          </p:nvSpPr>
          <p:spPr>
            <a:xfrm>
              <a:off x="8845649" y="4455148"/>
              <a:ext cx="1179698" cy="4308871"/>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Instead of giving just an predictive system might not help In better insights development so we added analysis of crime rates , events the sources from which it was reported so that it’s more easy to find new ways to improve the retention of crime</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a16="http://schemas.microsoft.com/office/drawing/2014/main" id="{3D207FB6-1350-4944-9E22-37046E775B1B}"/>
                  </a:ext>
                </a:extLst>
              </p:cNvPr>
              <p:cNvSpPr>
                <a:spLocks/>
              </p:cNvSpPr>
              <p:nvPr/>
            </p:nvSpPr>
            <p:spPr bwMode="auto">
              <a:xfrm>
                <a:off x="6591300" y="2630487"/>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E8BC6A90-BBBA-4236-816D-6E05A2B8D051}"/>
              </a:ext>
            </a:extLst>
          </p:cNvPr>
          <p:cNvGrpSpPr/>
          <p:nvPr/>
        </p:nvGrpSpPr>
        <p:grpSpPr>
          <a:xfrm>
            <a:off x="6164317" y="4337549"/>
            <a:ext cx="1781503" cy="1700644"/>
            <a:chOff x="7004911" y="3959177"/>
            <a:chExt cx="1354221" cy="1788634"/>
          </a:xfrm>
        </p:grpSpPr>
        <p:sp>
          <p:nvSpPr>
            <p:cNvPr id="13" name="Rectangle 12">
              <a:extLst>
                <a:ext uri="{FF2B5EF4-FFF2-40B4-BE49-F238E27FC236}">
                  <a16:creationId xmlns:a16="http://schemas.microsoft.com/office/drawing/2014/main" id="{762F9BFF-0AF0-405E-9F26-E436DB9E66AD}"/>
                </a:ext>
              </a:extLst>
            </p:cNvPr>
            <p:cNvSpPr/>
            <p:nvPr/>
          </p:nvSpPr>
          <p:spPr>
            <a:xfrm>
              <a:off x="7004911" y="4455149"/>
              <a:ext cx="1354221" cy="1292662"/>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We targeted the problem in 2 major ways . One way is to analyze the key areas of crime and other one is to forecast the crime rate per day in the near future</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a16="http://schemas.microsoft.com/office/drawing/2014/main"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86">
                <a:extLst>
                  <a:ext uri="{FF2B5EF4-FFF2-40B4-BE49-F238E27FC236}">
                    <a16:creationId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id="{36BFD567-80E5-4660-A52E-2B55EA0DEF31}"/>
              </a:ext>
            </a:extLst>
          </p:cNvPr>
          <p:cNvGrpSpPr/>
          <p:nvPr/>
        </p:nvGrpSpPr>
        <p:grpSpPr>
          <a:xfrm>
            <a:off x="10807350" y="4324958"/>
            <a:ext cx="1179698" cy="2200580"/>
            <a:chOff x="10638255" y="3962352"/>
            <a:chExt cx="1179698" cy="2200580"/>
          </a:xfrm>
        </p:grpSpPr>
        <p:sp>
          <p:nvSpPr>
            <p:cNvPr id="14" name="Rectangle 13">
              <a:extLst>
                <a:ext uri="{FF2B5EF4-FFF2-40B4-BE49-F238E27FC236}">
                  <a16:creationId xmlns:a16="http://schemas.microsoft.com/office/drawing/2014/main" id="{7FEC9973-39D5-412F-A7B3-0D1351226B1E}"/>
                </a:ext>
              </a:extLst>
            </p:cNvPr>
            <p:cNvSpPr/>
            <p:nvPr/>
          </p:nvSpPr>
          <p:spPr>
            <a:xfrm>
              <a:off x="10638255" y="4439383"/>
              <a:ext cx="1179698" cy="1723549"/>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If we have more diverse data from different districts  the system would derive analysis even better</a:t>
              </a:r>
            </a:p>
          </p:txBody>
        </p:sp>
        <p:grpSp>
          <p:nvGrpSpPr>
            <p:cNvPr id="18" name="Group 17">
              <a:extLst>
                <a:ext uri="{FF2B5EF4-FFF2-40B4-BE49-F238E27FC236}">
                  <a16:creationId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id="{9C394F84-47E5-4DB3-B275-B8BDB13EB9BE}"/>
              </a:ext>
            </a:extLst>
          </p:cNvPr>
          <p:cNvSpPr/>
          <p:nvPr/>
        </p:nvSpPr>
        <p:spPr>
          <a:xfrm>
            <a:off x="6254994" y="2089812"/>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a16="http://schemas.microsoft.com/office/drawing/2014/main" id="{EE85E6C2-36D5-2742-A80E-3C96F6CF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393895"/>
            <a:ext cx="2557690" cy="1278845"/>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516297" y="2627094"/>
            <a:ext cx="5301180" cy="2890837"/>
          </a:xfrm>
          <a:prstGeom prst="rect">
            <a:avLst/>
          </a:prstGeom>
          <a:noFill/>
          <a:ln w="9525">
            <a:noFill/>
            <a:miter lim="800000"/>
            <a:headEnd/>
            <a:tailEnd/>
          </a:ln>
          <a:effectLst/>
        </p:spPr>
      </p:pic>
    </p:spTree>
    <p:extLst>
      <p:ext uri="{BB962C8B-B14F-4D97-AF65-F5344CB8AC3E}">
        <p14:creationId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DCE3EE-8C1F-4176-BCB0-56A14F68D0FF}"/>
              </a:ext>
            </a:extLst>
          </p:cNvPr>
          <p:cNvSpPr/>
          <p:nvPr/>
        </p:nvSpPr>
        <p:spPr>
          <a:xfrm flipV="1">
            <a:off x="0" y="4067032"/>
            <a:ext cx="12192000" cy="30093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5665B797-BC0B-4707-9934-16BB2940BADA}"/>
              </a:ext>
            </a:extLst>
          </p:cNvPr>
          <p:cNvSpPr>
            <a:spLocks noGrp="1"/>
          </p:cNvSpPr>
          <p:nvPr>
            <p:ph type="title"/>
          </p:nvPr>
        </p:nvSpPr>
        <p:spPr>
          <a:xfrm>
            <a:off x="529585" y="447462"/>
            <a:ext cx="11196637" cy="838152"/>
          </a:xfrm>
        </p:spPr>
        <p:txBody>
          <a:bodyPr/>
          <a:lstStyle/>
          <a:p>
            <a:r>
              <a:rPr lang="en-ID" dirty="0"/>
              <a:t>Team Slide</a:t>
            </a:r>
          </a:p>
        </p:txBody>
      </p:sp>
      <p:grpSp>
        <p:nvGrpSpPr>
          <p:cNvPr id="7" name="Group 6">
            <a:extLst>
              <a:ext uri="{FF2B5EF4-FFF2-40B4-BE49-F238E27FC236}">
                <a16:creationId xmlns:a16="http://schemas.microsoft.com/office/drawing/2014/main" id="{804101FB-A576-4F0A-923A-F0C3CECD1683}"/>
              </a:ext>
            </a:extLst>
          </p:cNvPr>
          <p:cNvGrpSpPr/>
          <p:nvPr/>
        </p:nvGrpSpPr>
        <p:grpSpPr>
          <a:xfrm>
            <a:off x="2504663" y="1631102"/>
            <a:ext cx="6929143" cy="2506128"/>
            <a:chOff x="676846" y="2544539"/>
            <a:chExt cx="10235799" cy="3397774"/>
          </a:xfrm>
        </p:grpSpPr>
        <p:grpSp>
          <p:nvGrpSpPr>
            <p:cNvPr id="3" name="Group 2">
              <a:extLst>
                <a:ext uri="{FF2B5EF4-FFF2-40B4-BE49-F238E27FC236}">
                  <a16:creationId xmlns:a16="http://schemas.microsoft.com/office/drawing/2014/main" id="{719D8653-4FA7-4D48-9ABC-45DC5CB47D60}"/>
                </a:ext>
              </a:extLst>
            </p:cNvPr>
            <p:cNvGrpSpPr/>
            <p:nvPr/>
          </p:nvGrpSpPr>
          <p:grpSpPr>
            <a:xfrm>
              <a:off x="676846" y="2544539"/>
              <a:ext cx="2607913" cy="3359492"/>
              <a:chOff x="762009" y="2544539"/>
              <a:chExt cx="2607913" cy="3359492"/>
            </a:xfrm>
          </p:grpSpPr>
          <p:sp>
            <p:nvSpPr>
              <p:cNvPr id="25" name="Rectangle 24">
                <a:extLst>
                  <a:ext uri="{FF2B5EF4-FFF2-40B4-BE49-F238E27FC236}">
                    <a16:creationId xmlns:a16="http://schemas.microsoft.com/office/drawing/2014/main" id="{A7955E45-8AF5-4A55-B8C7-E85196B299B2}"/>
                  </a:ext>
                </a:extLst>
              </p:cNvPr>
              <p:cNvSpPr/>
              <p:nvPr/>
            </p:nvSpPr>
            <p:spPr>
              <a:xfrm>
                <a:off x="762009" y="5042255"/>
                <a:ext cx="2607913" cy="861776"/>
              </a:xfrm>
              <a:prstGeom prst="rect">
                <a:avLst/>
              </a:prstGeom>
            </p:spPr>
            <p:txBody>
              <a:bodyPr wrap="square" lIns="0" tIns="0" rIns="0" bIns="0">
                <a:noAutofit/>
              </a:bodyPr>
              <a:lstStyle/>
              <a:p>
                <a:pPr algn="ctr"/>
                <a:r>
                  <a:rPr lang="en-ID" sz="900" b="1" dirty="0" err="1">
                    <a:solidFill>
                      <a:schemeClr val="tx1">
                        <a:lumMod val="75000"/>
                        <a:lumOff val="25000"/>
                      </a:schemeClr>
                    </a:solidFill>
                    <a:latin typeface="Segoe UI" panose="020B0502040204020203" pitchFamily="34" charset="0"/>
                    <a:cs typeface="Segoe UI" panose="020B0502040204020203" pitchFamily="34" charset="0"/>
                  </a:rPr>
                  <a:t>Surendhar</a:t>
                </a:r>
                <a:r>
                  <a:rPr lang="en-ID" sz="900" b="1" dirty="0">
                    <a:solidFill>
                      <a:schemeClr val="tx1">
                        <a:lumMod val="75000"/>
                        <a:lumOff val="25000"/>
                      </a:schemeClr>
                    </a:solidFill>
                    <a:latin typeface="Segoe UI" panose="020B0502040204020203" pitchFamily="34" charset="0"/>
                    <a:cs typeface="Segoe UI" panose="020B0502040204020203" pitchFamily="34" charset="0"/>
                  </a:rPr>
                  <a:t> R</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Leader</a:t>
                </a:r>
              </a:p>
            </p:txBody>
          </p:sp>
          <p:grpSp>
            <p:nvGrpSpPr>
              <p:cNvPr id="8" name="Group 7">
                <a:extLst>
                  <a:ext uri="{FF2B5EF4-FFF2-40B4-BE49-F238E27FC236}">
                    <a16:creationId xmlns:a16="http://schemas.microsoft.com/office/drawing/2014/main" id="{03ED8599-7895-4E36-8992-BABDD6A4F4D8}"/>
                  </a:ext>
                </a:extLst>
              </p:cNvPr>
              <p:cNvGrpSpPr/>
              <p:nvPr/>
            </p:nvGrpSpPr>
            <p:grpSpPr>
              <a:xfrm>
                <a:off x="1873105" y="2544539"/>
                <a:ext cx="426038" cy="96794"/>
                <a:chOff x="1510714" y="5935020"/>
                <a:chExt cx="642824" cy="146047"/>
              </a:xfrm>
            </p:grpSpPr>
            <p:sp>
              <p:nvSpPr>
                <p:cNvPr id="37" name="Rectangle: Rounded Corners 8">
                  <a:extLst>
                    <a:ext uri="{FF2B5EF4-FFF2-40B4-BE49-F238E27FC236}">
                      <a16:creationId xmlns:a16="http://schemas.microsoft.com/office/drawing/2014/main"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a16="http://schemas.microsoft.com/office/drawing/2014/main"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a16="http://schemas.microsoft.com/office/drawing/2014/main"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 name="Group 3">
              <a:extLst>
                <a:ext uri="{FF2B5EF4-FFF2-40B4-BE49-F238E27FC236}">
                  <a16:creationId xmlns:a16="http://schemas.microsoft.com/office/drawing/2014/main" id="{0D1A47BE-14CC-413C-A59B-7DFC77E4627C}"/>
                </a:ext>
              </a:extLst>
            </p:cNvPr>
            <p:cNvGrpSpPr/>
            <p:nvPr/>
          </p:nvGrpSpPr>
          <p:grpSpPr>
            <a:xfrm>
              <a:off x="4510949" y="2544539"/>
              <a:ext cx="2607913" cy="3397774"/>
              <a:chOff x="4951253" y="2544539"/>
              <a:chExt cx="2607913" cy="3397774"/>
            </a:xfrm>
          </p:grpSpPr>
          <p:sp>
            <p:nvSpPr>
              <p:cNvPr id="26" name="Rectangle 25">
                <a:extLst>
                  <a:ext uri="{FF2B5EF4-FFF2-40B4-BE49-F238E27FC236}">
                    <a16:creationId xmlns:a16="http://schemas.microsoft.com/office/drawing/2014/main" id="{80D2E081-827D-4F56-82E8-1E84C823B900}"/>
                  </a:ext>
                </a:extLst>
              </p:cNvPr>
              <p:cNvSpPr/>
              <p:nvPr/>
            </p:nvSpPr>
            <p:spPr>
              <a:xfrm>
                <a:off x="4951253" y="5080539"/>
                <a:ext cx="2607913" cy="861774"/>
              </a:xfrm>
              <a:prstGeom prst="rect">
                <a:avLst/>
              </a:prstGeom>
            </p:spPr>
            <p:txBody>
              <a:bodyPr wrap="square" lIns="0" tIns="0" rIns="0" bIns="0">
                <a:noAutofit/>
              </a:bodyPr>
              <a:lstStyle/>
              <a:p>
                <a:pPr algn="ctr"/>
                <a:r>
                  <a:rPr lang="en-ID" sz="900" b="1" dirty="0" err="1">
                    <a:solidFill>
                      <a:schemeClr val="tx1">
                        <a:lumMod val="75000"/>
                        <a:lumOff val="25000"/>
                      </a:schemeClr>
                    </a:solidFill>
                    <a:latin typeface="Segoe UI" panose="020B0502040204020203" pitchFamily="34" charset="0"/>
                    <a:cs typeface="Segoe UI" panose="020B0502040204020203" pitchFamily="34" charset="0"/>
                  </a:rPr>
                  <a:t>Charann</a:t>
                </a:r>
                <a:r>
                  <a:rPr lang="en-ID" sz="900" b="1" dirty="0">
                    <a:solidFill>
                      <a:schemeClr val="tx1">
                        <a:lumMod val="75000"/>
                        <a:lumOff val="25000"/>
                      </a:schemeClr>
                    </a:solidFill>
                    <a:latin typeface="Segoe UI" panose="020B0502040204020203" pitchFamily="34" charset="0"/>
                    <a:cs typeface="Segoe UI" panose="020B0502040204020203" pitchFamily="34" charset="0"/>
                  </a:rPr>
                  <a:t> A</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Member</a:t>
                </a:r>
              </a:p>
            </p:txBody>
          </p:sp>
          <p:grpSp>
            <p:nvGrpSpPr>
              <p:cNvPr id="40" name="Group 39">
                <a:extLst>
                  <a:ext uri="{FF2B5EF4-FFF2-40B4-BE49-F238E27FC236}">
                    <a16:creationId xmlns:a16="http://schemas.microsoft.com/office/drawing/2014/main"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a16="http://schemas.microsoft.com/office/drawing/2014/main"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a16="http://schemas.microsoft.com/office/drawing/2014/main"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a16="http://schemas.microsoft.com/office/drawing/2014/main"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a16="http://schemas.microsoft.com/office/drawing/2014/main" id="{20AE6C4F-2522-4842-ADA2-4EF57664F8EF}"/>
                </a:ext>
              </a:extLst>
            </p:cNvPr>
            <p:cNvGrpSpPr/>
            <p:nvPr/>
          </p:nvGrpSpPr>
          <p:grpSpPr>
            <a:xfrm>
              <a:off x="8304732" y="2544539"/>
              <a:ext cx="2607913" cy="3348007"/>
              <a:chOff x="8952084" y="2544539"/>
              <a:chExt cx="2607913" cy="3348007"/>
            </a:xfrm>
          </p:grpSpPr>
          <p:sp>
            <p:nvSpPr>
              <p:cNvPr id="27" name="Rectangle 26">
                <a:extLst>
                  <a:ext uri="{FF2B5EF4-FFF2-40B4-BE49-F238E27FC236}">
                    <a16:creationId xmlns:a16="http://schemas.microsoft.com/office/drawing/2014/main" id="{812B659F-6773-4A06-9157-A6BFC90B2357}"/>
                  </a:ext>
                </a:extLst>
              </p:cNvPr>
              <p:cNvSpPr/>
              <p:nvPr/>
            </p:nvSpPr>
            <p:spPr>
              <a:xfrm>
                <a:off x="8952084" y="5030772"/>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Ashwin Prasad H</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Member</a:t>
                </a:r>
              </a:p>
            </p:txBody>
          </p:sp>
          <p:grpSp>
            <p:nvGrpSpPr>
              <p:cNvPr id="44" name="Group 43">
                <a:extLst>
                  <a:ext uri="{FF2B5EF4-FFF2-40B4-BE49-F238E27FC236}">
                    <a16:creationId xmlns:a16="http://schemas.microsoft.com/office/drawing/2014/main"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a16="http://schemas.microsoft.com/office/drawing/2014/main"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a16="http://schemas.microsoft.com/office/drawing/2014/main"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Rounded Corners 9">
                  <a:extLst>
                    <a:ext uri="{FF2B5EF4-FFF2-40B4-BE49-F238E27FC236}">
                      <a16:creationId xmlns:a16="http://schemas.microsoft.com/office/drawing/2014/main"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a16="http://schemas.microsoft.com/office/drawing/2014/main" id="{C3E3B803-A361-844D-9A8A-954E8140CD09}"/>
              </a:ext>
            </a:extLst>
          </p:cNvPr>
          <p:cNvGrpSpPr/>
          <p:nvPr/>
        </p:nvGrpSpPr>
        <p:grpSpPr>
          <a:xfrm>
            <a:off x="2649664" y="4390536"/>
            <a:ext cx="6949797" cy="2467464"/>
            <a:chOff x="697005" y="2544539"/>
            <a:chExt cx="10853921" cy="3450464"/>
          </a:xfrm>
        </p:grpSpPr>
        <p:grpSp>
          <p:nvGrpSpPr>
            <p:cNvPr id="31" name="Group 30">
              <a:extLst>
                <a:ext uri="{FF2B5EF4-FFF2-40B4-BE49-F238E27FC236}">
                  <a16:creationId xmlns:a16="http://schemas.microsoft.com/office/drawing/2014/main" id="{3895E964-E3E4-F54A-989B-C609C64C801D}"/>
                </a:ext>
              </a:extLst>
            </p:cNvPr>
            <p:cNvGrpSpPr/>
            <p:nvPr/>
          </p:nvGrpSpPr>
          <p:grpSpPr>
            <a:xfrm>
              <a:off x="697005" y="2544539"/>
              <a:ext cx="2607913" cy="3450464"/>
              <a:chOff x="782168" y="2544539"/>
              <a:chExt cx="2607913" cy="3450464"/>
            </a:xfrm>
          </p:grpSpPr>
          <p:sp>
            <p:nvSpPr>
              <p:cNvPr id="59" name="Rectangle 58">
                <a:extLst>
                  <a:ext uri="{FF2B5EF4-FFF2-40B4-BE49-F238E27FC236}">
                    <a16:creationId xmlns:a16="http://schemas.microsoft.com/office/drawing/2014/main" id="{F080ED80-6E2F-CD4A-87BA-74936A3D3885}"/>
                  </a:ext>
                </a:extLst>
              </p:cNvPr>
              <p:cNvSpPr/>
              <p:nvPr/>
            </p:nvSpPr>
            <p:spPr>
              <a:xfrm>
                <a:off x="782168" y="5133229"/>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Raja </a:t>
                </a:r>
                <a:r>
                  <a:rPr lang="en-ID" sz="900" b="1" dirty="0" err="1">
                    <a:solidFill>
                      <a:schemeClr val="tx1">
                        <a:lumMod val="75000"/>
                        <a:lumOff val="25000"/>
                      </a:schemeClr>
                    </a:solidFill>
                    <a:latin typeface="Segoe UI" panose="020B0502040204020203" pitchFamily="34" charset="0"/>
                    <a:cs typeface="Segoe UI" panose="020B0502040204020203" pitchFamily="34" charset="0"/>
                  </a:rPr>
                  <a:t>Arvindan</a:t>
                </a:r>
                <a:r>
                  <a:rPr lang="en-ID" sz="900" b="1" dirty="0">
                    <a:solidFill>
                      <a:schemeClr val="tx1">
                        <a:lumMod val="75000"/>
                        <a:lumOff val="25000"/>
                      </a:schemeClr>
                    </a:solidFill>
                    <a:latin typeface="Segoe UI" panose="020B0502040204020203" pitchFamily="34" charset="0"/>
                    <a:cs typeface="Segoe UI" panose="020B0502040204020203" pitchFamily="34" charset="0"/>
                  </a:rPr>
                  <a:t> R</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Member</a:t>
                </a:r>
              </a:p>
            </p:txBody>
          </p:sp>
          <p:grpSp>
            <p:nvGrpSpPr>
              <p:cNvPr id="61" name="Group 60">
                <a:extLst>
                  <a:ext uri="{FF2B5EF4-FFF2-40B4-BE49-F238E27FC236}">
                    <a16:creationId xmlns:a16="http://schemas.microsoft.com/office/drawing/2014/main" id="{0E0B8A52-7266-7B47-8753-16671BB1CFAE}"/>
                  </a:ext>
                </a:extLst>
              </p:cNvPr>
              <p:cNvGrpSpPr/>
              <p:nvPr/>
            </p:nvGrpSpPr>
            <p:grpSpPr>
              <a:xfrm>
                <a:off x="1873105" y="2544539"/>
                <a:ext cx="426038" cy="96794"/>
                <a:chOff x="1510714" y="5935020"/>
                <a:chExt cx="642824" cy="146047"/>
              </a:xfrm>
            </p:grpSpPr>
            <p:sp>
              <p:nvSpPr>
                <p:cNvPr id="62" name="Rectangle: Rounded Corners 8">
                  <a:extLst>
                    <a:ext uri="{FF2B5EF4-FFF2-40B4-BE49-F238E27FC236}">
                      <a16:creationId xmlns:a16="http://schemas.microsoft.com/office/drawing/2014/main"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a16="http://schemas.microsoft.com/office/drawing/2014/main"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a16="http://schemas.microsoft.com/office/drawing/2014/main"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3" name="Group 32">
              <a:extLst>
                <a:ext uri="{FF2B5EF4-FFF2-40B4-BE49-F238E27FC236}">
                  <a16:creationId xmlns:a16="http://schemas.microsoft.com/office/drawing/2014/main" id="{47B94619-C5A6-7042-918A-09674287A4CC}"/>
                </a:ext>
              </a:extLst>
            </p:cNvPr>
            <p:cNvGrpSpPr/>
            <p:nvPr/>
          </p:nvGrpSpPr>
          <p:grpSpPr>
            <a:xfrm>
              <a:off x="4274727" y="2544539"/>
              <a:ext cx="3857930" cy="3450464"/>
              <a:chOff x="4715031" y="2544539"/>
              <a:chExt cx="3857930" cy="3450464"/>
            </a:xfrm>
          </p:grpSpPr>
          <p:sp>
            <p:nvSpPr>
              <p:cNvPr id="53" name="Rectangle 52">
                <a:extLst>
                  <a:ext uri="{FF2B5EF4-FFF2-40B4-BE49-F238E27FC236}">
                    <a16:creationId xmlns:a16="http://schemas.microsoft.com/office/drawing/2014/main" id="{4D9AD923-F27C-1F40-B34B-8C6B9C9D78E6}"/>
                  </a:ext>
                </a:extLst>
              </p:cNvPr>
              <p:cNvSpPr/>
              <p:nvPr/>
            </p:nvSpPr>
            <p:spPr>
              <a:xfrm>
                <a:off x="4715031" y="5133229"/>
                <a:ext cx="3857930"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Anjana S</a:t>
                </a: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Member</a:t>
                </a:r>
              </a:p>
            </p:txBody>
          </p:sp>
          <p:grpSp>
            <p:nvGrpSpPr>
              <p:cNvPr id="55" name="Group 54">
                <a:extLst>
                  <a:ext uri="{FF2B5EF4-FFF2-40B4-BE49-F238E27FC236}">
                    <a16:creationId xmlns:a16="http://schemas.microsoft.com/office/drawing/2014/main"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a16="http://schemas.microsoft.com/office/drawing/2014/main"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a16="http://schemas.microsoft.com/office/drawing/2014/main"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a16="http://schemas.microsoft.com/office/drawing/2014/main"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4" name="Group 33">
              <a:extLst>
                <a:ext uri="{FF2B5EF4-FFF2-40B4-BE49-F238E27FC236}">
                  <a16:creationId xmlns:a16="http://schemas.microsoft.com/office/drawing/2014/main" id="{C83F2830-333D-A043-AAC3-4D73DFA9EB71}"/>
                </a:ext>
              </a:extLst>
            </p:cNvPr>
            <p:cNvGrpSpPr/>
            <p:nvPr/>
          </p:nvGrpSpPr>
          <p:grpSpPr>
            <a:xfrm>
              <a:off x="8943013" y="2544539"/>
              <a:ext cx="2607913" cy="3450464"/>
              <a:chOff x="9590365" y="2544539"/>
              <a:chExt cx="2607913" cy="3450464"/>
            </a:xfrm>
          </p:grpSpPr>
          <p:sp>
            <p:nvSpPr>
              <p:cNvPr id="36" name="Rectangle 35">
                <a:extLst>
                  <a:ext uri="{FF2B5EF4-FFF2-40B4-BE49-F238E27FC236}">
                    <a16:creationId xmlns:a16="http://schemas.microsoft.com/office/drawing/2014/main" id="{A1A6B370-46CC-AD4F-A4E7-96FB4052681B}"/>
                  </a:ext>
                </a:extLst>
              </p:cNvPr>
              <p:cNvSpPr/>
              <p:nvPr/>
            </p:nvSpPr>
            <p:spPr>
              <a:xfrm>
                <a:off x="9590365" y="5133229"/>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PV </a:t>
                </a:r>
                <a:r>
                  <a:rPr lang="en-ID" sz="900" b="1" dirty="0" err="1">
                    <a:solidFill>
                      <a:schemeClr val="tx1">
                        <a:lumMod val="75000"/>
                        <a:lumOff val="25000"/>
                      </a:schemeClr>
                    </a:solidFill>
                    <a:latin typeface="Segoe UI" panose="020B0502040204020203" pitchFamily="34" charset="0"/>
                    <a:cs typeface="Segoe UI" panose="020B0502040204020203" pitchFamily="34" charset="0"/>
                  </a:rPr>
                  <a:t>Rajaraman</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ID" sz="900" dirty="0" err="1">
                    <a:solidFill>
                      <a:schemeClr val="tx1">
                        <a:lumMod val="75000"/>
                        <a:lumOff val="25000"/>
                      </a:schemeClr>
                    </a:solidFill>
                    <a:latin typeface="Segoe UI" panose="020B0502040204020203" pitchFamily="34" charset="0"/>
                    <a:cs typeface="Segoe UI" panose="020B0502040204020203" pitchFamily="34" charset="0"/>
                  </a:rPr>
                  <a:t>Rajalakshmi</a:t>
                </a:r>
                <a:r>
                  <a:rPr lang="en-ID" sz="900" dirty="0">
                    <a:solidFill>
                      <a:schemeClr val="tx1">
                        <a:lumMod val="75000"/>
                        <a:lumOff val="25000"/>
                      </a:schemeClr>
                    </a:solidFill>
                    <a:latin typeface="Segoe UI" panose="020B0502040204020203" pitchFamily="34" charset="0"/>
                    <a:cs typeface="Segoe UI" panose="020B0502040204020203" pitchFamily="34" charset="0"/>
                  </a:rPr>
                  <a:t> Engineering College</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Team Mentor</a:t>
                </a:r>
              </a:p>
            </p:txBody>
          </p:sp>
          <p:grpSp>
            <p:nvGrpSpPr>
              <p:cNvPr id="49" name="Group 48">
                <a:extLst>
                  <a:ext uri="{FF2B5EF4-FFF2-40B4-BE49-F238E27FC236}">
                    <a16:creationId xmlns:a16="http://schemas.microsoft.com/office/drawing/2014/main" id="{7D99711E-D4CD-1B49-9972-76AD57BA0845}"/>
                  </a:ext>
                </a:extLst>
              </p:cNvPr>
              <p:cNvGrpSpPr/>
              <p:nvPr/>
            </p:nvGrpSpPr>
            <p:grpSpPr>
              <a:xfrm>
                <a:off x="10063182" y="2544539"/>
                <a:ext cx="426038" cy="96794"/>
                <a:chOff x="1510714" y="5935020"/>
                <a:chExt cx="642824" cy="146047"/>
              </a:xfrm>
            </p:grpSpPr>
            <p:sp>
              <p:nvSpPr>
                <p:cNvPr id="50" name="Rectangle: Rounded Corners 8">
                  <a:extLst>
                    <a:ext uri="{FF2B5EF4-FFF2-40B4-BE49-F238E27FC236}">
                      <a16:creationId xmlns:a16="http://schemas.microsoft.com/office/drawing/2014/main" id="{3A0D0F50-2AB6-224C-9134-84FAE04F7092}"/>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Rounded Corners 9">
                  <a:extLst>
                    <a:ext uri="{FF2B5EF4-FFF2-40B4-BE49-F238E27FC236}">
                      <a16:creationId xmlns:a16="http://schemas.microsoft.com/office/drawing/2014/main" id="{3FF64113-861E-E343-B0F4-2366ED952969}"/>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Rounded Corners 9">
                  <a:extLst>
                    <a:ext uri="{FF2B5EF4-FFF2-40B4-BE49-F238E27FC236}">
                      <a16:creationId xmlns:a16="http://schemas.microsoft.com/office/drawing/2014/main" id="{9F2DB92E-374E-9449-B46D-76C3256C9937}"/>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pic>
        <p:nvPicPr>
          <p:cNvPr id="70" name="Picture 69" descr="Logo, company name&#10;&#10;Description automatically generated">
            <a:extLst>
              <a:ext uri="{FF2B5EF4-FFF2-40B4-BE49-F238E27FC236}">
                <a16:creationId xmlns:a16="http://schemas.microsoft.com/office/drawing/2014/main" id="{C0CF49CA-4E0D-0144-8DBB-0086D6981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
        <p:nvSpPr>
          <p:cNvPr id="5122" name="AutoShape 2" descr="blob:https://web.whatsapp.com/0f193ecf-d43a-4bbe-99cb-111c549d20d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4" name="AutoShape 4" descr="blob:https://web.whatsapp.com/0f193ecf-d43a-4bbe-99cb-111c549d20d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6" name="AutoShape 6" descr="blob:https://web.whatsapp.com/0f193ecf-d43a-4bbe-99cb-111c549d20d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8" name="AutoShape 8" descr="blob:https://web.whatsapp.com/0f193ecf-d43a-4bbe-99cb-111c549d20d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130" name="Picture 10" descr="C:\Users\SRINIVASAMOORTHY\Desktop\suren.jpg"/>
          <p:cNvPicPr>
            <a:picLocks noChangeAspect="1" noChangeArrowheads="1"/>
          </p:cNvPicPr>
          <p:nvPr/>
        </p:nvPicPr>
        <p:blipFill>
          <a:blip r:embed="rId4"/>
          <a:stretch>
            <a:fillRect/>
          </a:stretch>
        </p:blipFill>
        <p:spPr bwMode="auto">
          <a:xfrm>
            <a:off x="2206763" y="1290737"/>
            <a:ext cx="2351224" cy="2052964"/>
          </a:xfrm>
          <a:prstGeom prst="rect">
            <a:avLst/>
          </a:prstGeom>
          <a:noFill/>
          <a:ln>
            <a:noFill/>
          </a:ln>
        </p:spPr>
      </p:pic>
      <p:pic>
        <p:nvPicPr>
          <p:cNvPr id="5131" name="Picture 11" descr="C:\Users\SRINIVASAMOORTHY\Desktop\charann.jpg"/>
          <p:cNvPicPr>
            <a:picLocks noChangeAspect="1" noChangeArrowheads="1"/>
          </p:cNvPicPr>
          <p:nvPr/>
        </p:nvPicPr>
        <p:blipFill>
          <a:blip r:embed="rId5" cstate="print"/>
          <a:srcRect/>
          <a:stretch>
            <a:fillRect/>
          </a:stretch>
        </p:blipFill>
        <p:spPr bwMode="auto">
          <a:xfrm>
            <a:off x="4995081" y="1308648"/>
            <a:ext cx="2073999" cy="2103293"/>
          </a:xfrm>
          <a:prstGeom prst="rect">
            <a:avLst/>
          </a:prstGeom>
          <a:noFill/>
        </p:spPr>
      </p:pic>
      <p:pic>
        <p:nvPicPr>
          <p:cNvPr id="5132" name="Picture 12" descr="C:\Users\SRINIVASAMOORTHY\Desktop\ashwin.jpg"/>
          <p:cNvPicPr>
            <a:picLocks noChangeAspect="1" noChangeArrowheads="1"/>
          </p:cNvPicPr>
          <p:nvPr/>
        </p:nvPicPr>
        <p:blipFill>
          <a:blip r:embed="rId6" cstate="print"/>
          <a:srcRect/>
          <a:stretch>
            <a:fillRect/>
          </a:stretch>
        </p:blipFill>
        <p:spPr bwMode="auto">
          <a:xfrm>
            <a:off x="7629098" y="1287909"/>
            <a:ext cx="1989067" cy="2096737"/>
          </a:xfrm>
          <a:prstGeom prst="rect">
            <a:avLst/>
          </a:prstGeom>
          <a:noFill/>
        </p:spPr>
      </p:pic>
      <p:pic>
        <p:nvPicPr>
          <p:cNvPr id="1026" name="Picture 2" descr="C:\Users\SRINIVASAMOORTHY\Downloads\Profile Podium.jpg"/>
          <p:cNvPicPr>
            <a:picLocks noChangeAspect="1" noChangeArrowheads="1"/>
          </p:cNvPicPr>
          <p:nvPr/>
        </p:nvPicPr>
        <p:blipFill>
          <a:blip r:embed="rId7"/>
          <a:srcRect/>
          <a:stretch>
            <a:fillRect/>
          </a:stretch>
        </p:blipFill>
        <p:spPr bwMode="auto">
          <a:xfrm>
            <a:off x="2557735" y="4272098"/>
            <a:ext cx="1965297" cy="1842099"/>
          </a:xfrm>
          <a:prstGeom prst="rect">
            <a:avLst/>
          </a:prstGeom>
          <a:noFill/>
        </p:spPr>
      </p:pic>
      <p:pic>
        <p:nvPicPr>
          <p:cNvPr id="1028" name="Picture 4" descr="C:\Users\SRINIVASAMOORTHY\Downloads\IMG_20210712_175636.jpg"/>
          <p:cNvPicPr>
            <a:picLocks noChangeAspect="1" noChangeArrowheads="1"/>
          </p:cNvPicPr>
          <p:nvPr/>
        </p:nvPicPr>
        <p:blipFill>
          <a:blip r:embed="rId8" cstate="print"/>
          <a:srcRect/>
          <a:stretch>
            <a:fillRect/>
          </a:stretch>
        </p:blipFill>
        <p:spPr bwMode="auto">
          <a:xfrm>
            <a:off x="-15849600" y="-13030200"/>
            <a:ext cx="2880000" cy="2160000"/>
          </a:xfrm>
          <a:prstGeom prst="rect">
            <a:avLst/>
          </a:prstGeom>
          <a:noFill/>
        </p:spPr>
      </p:pic>
      <p:pic>
        <p:nvPicPr>
          <p:cNvPr id="1029" name="Picture 5"/>
          <p:cNvPicPr>
            <a:picLocks noChangeAspect="1" noChangeArrowheads="1"/>
          </p:cNvPicPr>
          <p:nvPr/>
        </p:nvPicPr>
        <p:blipFill>
          <a:blip r:embed="rId9"/>
          <a:srcRect/>
          <a:stretch>
            <a:fillRect/>
          </a:stretch>
        </p:blipFill>
        <p:spPr bwMode="auto">
          <a:xfrm>
            <a:off x="5168876" y="4264956"/>
            <a:ext cx="2048779" cy="1876537"/>
          </a:xfrm>
          <a:prstGeom prst="rect">
            <a:avLst/>
          </a:prstGeom>
          <a:noFill/>
          <a:ln w="9525">
            <a:noFill/>
            <a:miter lim="800000"/>
            <a:headEnd/>
            <a:tailEnd/>
          </a:ln>
          <a:effectLst/>
        </p:spPr>
      </p:pic>
      <p:pic>
        <p:nvPicPr>
          <p:cNvPr id="1031" name="Picture 7" descr="Profile photo of Rajaraman Viswanathan"/>
          <p:cNvPicPr>
            <a:picLocks noChangeAspect="1" noChangeArrowheads="1"/>
          </p:cNvPicPr>
          <p:nvPr/>
        </p:nvPicPr>
        <p:blipFill>
          <a:blip r:embed="rId10"/>
          <a:srcRect/>
          <a:stretch>
            <a:fillRect/>
          </a:stretch>
        </p:blipFill>
        <p:spPr bwMode="auto">
          <a:xfrm>
            <a:off x="7806519" y="4268599"/>
            <a:ext cx="1982073" cy="1913836"/>
          </a:xfrm>
          <a:prstGeom prst="rect">
            <a:avLst/>
          </a:prstGeom>
          <a:noFill/>
        </p:spPr>
      </p:pic>
    </p:spTree>
    <p:extLst>
      <p:ext uri="{BB962C8B-B14F-4D97-AF65-F5344CB8AC3E}">
        <p14:creationId xmlns:p14="http://schemas.microsoft.com/office/powerpoint/2010/main" val="345115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D5F2F6C8-AF73-461E-AB62-FD80074A742A}"/>
              </a:ext>
            </a:extLst>
          </p:cNvPr>
          <p:cNvSpPr/>
          <p:nvPr/>
        </p:nvSpPr>
        <p:spPr>
          <a:xfrm>
            <a:off x="1383950" y="3822824"/>
            <a:ext cx="1868915" cy="1938992"/>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Proposed Development Plan in pointers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1. Problem statement analysis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Data Cleaning</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Data Exploration</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 Model Building</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5. Interpretation of </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Results as dashboards</a:t>
            </a:r>
          </a:p>
        </p:txBody>
      </p:sp>
      <p:sp>
        <p:nvSpPr>
          <p:cNvPr id="8" name="Oval 7">
            <a:extLst>
              <a:ext uri="{FF2B5EF4-FFF2-40B4-BE49-F238E27FC236}">
                <a16:creationId xmlns:a16="http://schemas.microsoft.com/office/drawing/2014/main" id="{BCBB2C17-E25A-46D5-9E50-3919489EEA30}"/>
              </a:ext>
            </a:extLst>
          </p:cNvPr>
          <p:cNvSpPr/>
          <p:nvPr/>
        </p:nvSpPr>
        <p:spPr>
          <a:xfrm rot="5400000">
            <a:off x="449644" y="4085899"/>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id="{EC6230BA-A30A-440F-843F-7C524A0C6647}"/>
              </a:ext>
            </a:extLst>
          </p:cNvPr>
          <p:cNvGrpSpPr/>
          <p:nvPr/>
        </p:nvGrpSpPr>
        <p:grpSpPr>
          <a:xfrm rot="5400000">
            <a:off x="1067078" y="3963657"/>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id="{0FEC291F-19FD-4B1F-9E7C-38F520871D0F}"/>
              </a:ext>
            </a:extLst>
          </p:cNvPr>
          <p:cNvSpPr/>
          <p:nvPr/>
        </p:nvSpPr>
        <p:spPr>
          <a:xfrm rot="5400000">
            <a:off x="3015654"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extLst>
              <a:ext uri="{FF2B5EF4-FFF2-40B4-BE49-F238E27FC236}">
                <a16:creationId xmlns:a16="http://schemas.microsoft.com/office/drawing/2014/main" id="{870DB1F0-7950-4363-9BA4-7CD16FF6507D}"/>
              </a:ext>
            </a:extLst>
          </p:cNvPr>
          <p:cNvSpPr/>
          <p:nvPr/>
        </p:nvSpPr>
        <p:spPr>
          <a:xfrm>
            <a:off x="6321443" y="3612962"/>
            <a:ext cx="1340008" cy="861774"/>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Repository Link or Any references link of folders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6" name="Oval 75">
            <a:extLst>
              <a:ext uri="{FF2B5EF4-FFF2-40B4-BE49-F238E27FC236}">
                <a16:creationId xmlns:a16="http://schemas.microsoft.com/office/drawing/2014/main"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id="{9FB7EA70-0512-4512-A22B-26DC9BC29BC7}"/>
              </a:ext>
            </a:extLst>
          </p:cNvPr>
          <p:cNvSpPr/>
          <p:nvPr/>
        </p:nvSpPr>
        <p:spPr>
          <a:xfrm>
            <a:off x="10367569" y="3103297"/>
            <a:ext cx="1624561" cy="2585323"/>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pointers</a:t>
            </a:r>
          </a:p>
          <a:p>
            <a:pPr marL="342900" indent="-342900">
              <a:buAutoNum type="arabicPeriod"/>
            </a:pPr>
            <a:r>
              <a:rPr lang="en-ID" sz="1400" dirty="0">
                <a:solidFill>
                  <a:schemeClr val="tx1">
                    <a:lumMod val="75000"/>
                    <a:lumOff val="25000"/>
                  </a:schemeClr>
                </a:solidFill>
                <a:latin typeface="Segoe UI" panose="020B0502040204020203" pitchFamily="34" charset="0"/>
                <a:cs typeface="Segoe UI" panose="020B0502040204020203" pitchFamily="34" charset="0"/>
              </a:rPr>
              <a:t>Filters and Buttons for navigations in Power BI  </a:t>
            </a:r>
          </a:p>
          <a:p>
            <a:pPr marL="342900" indent="-342900">
              <a:buAutoNum type="arabicPeriod"/>
            </a:pPr>
            <a:r>
              <a:rPr lang="en-ID" sz="1400" dirty="0">
                <a:solidFill>
                  <a:schemeClr val="tx1">
                    <a:lumMod val="75000"/>
                    <a:lumOff val="25000"/>
                  </a:schemeClr>
                </a:solidFill>
                <a:latin typeface="Segoe UI" panose="020B0502040204020203" pitchFamily="34" charset="0"/>
                <a:cs typeface="Segoe UI" panose="020B0502040204020203" pitchFamily="34" charset="0"/>
              </a:rPr>
              <a:t>Different colour themes for better view of analysis</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a16="http://schemas.microsoft.com/office/drawing/2014/main"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id="{47A9FFE2-3F0A-4AEB-9B77-9221D0F797ED}"/>
              </a:ext>
            </a:extLst>
          </p:cNvPr>
          <p:cNvCxnSpPr>
            <a:cxnSpLocks/>
          </p:cNvCxnSpPr>
          <p:nvPr/>
        </p:nvCxnSpPr>
        <p:spPr>
          <a:xfrm flipH="1">
            <a:off x="629774" y="5879246"/>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E00AA3AC-D680-4189-8436-4C3AB5A840F0}"/>
              </a:ext>
            </a:extLst>
          </p:cNvPr>
          <p:cNvSpPr/>
          <p:nvPr/>
        </p:nvSpPr>
        <p:spPr>
          <a:xfrm>
            <a:off x="3987384" y="2300367"/>
            <a:ext cx="1478197" cy="1938992"/>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Documents To be prepared for installation and evaluation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 Microsoft Power BI Documentation.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a16="http://schemas.microsoft.com/office/drawing/2014/main"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a16="http://schemas.microsoft.com/office/drawing/2014/main"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2" name="Arrow: Chevron 61">
              <a:extLst>
                <a:ext uri="{FF2B5EF4-FFF2-40B4-BE49-F238E27FC236}">
                  <a16:creationId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a16="http://schemas.microsoft.com/office/drawing/2014/main" id="{A96C91CD-4D1E-456A-93A4-1D7C34FB2F75}"/>
              </a:ext>
            </a:extLst>
          </p:cNvPr>
          <p:cNvSpPr/>
          <p:nvPr/>
        </p:nvSpPr>
        <p:spPr>
          <a:xfrm>
            <a:off x="8718292" y="2300367"/>
            <a:ext cx="1340008" cy="861774"/>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Any Third party API used, if yes please specify</a:t>
            </a:r>
          </a:p>
          <a:p>
            <a:pPr algn="ctr"/>
            <a:r>
              <a:rPr lang="en-ID" sz="1400" dirty="0">
                <a:solidFill>
                  <a:schemeClr val="tx1">
                    <a:lumMod val="75000"/>
                    <a:lumOff val="25000"/>
                  </a:schemeClr>
                </a:solidFill>
                <a:latin typeface="Segoe UI" panose="020B0502040204020203" pitchFamily="34" charset="0"/>
                <a:cs typeface="Segoe UI" panose="020B0502040204020203" pitchFamily="34" charset="0"/>
              </a:rPr>
              <a:t>No</a:t>
            </a:r>
          </a:p>
        </p:txBody>
      </p:sp>
      <p:sp>
        <p:nvSpPr>
          <p:cNvPr id="80" name="Oval 79">
            <a:extLst>
              <a:ext uri="{FF2B5EF4-FFF2-40B4-BE49-F238E27FC236}">
                <a16:creationId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a16="http://schemas.microsoft.com/office/drawing/2014/main" id="{D25A0135-3593-41DD-B21F-A7518BFC025F}"/>
              </a:ext>
            </a:extLst>
          </p:cNvPr>
          <p:cNvGrpSpPr/>
          <p:nvPr/>
        </p:nvGrpSpPr>
        <p:grpSpPr>
          <a:xfrm>
            <a:off x="1158028" y="3230626"/>
            <a:ext cx="8653836" cy="2695573"/>
            <a:chOff x="1158027" y="3170665"/>
            <a:chExt cx="8653836" cy="2503254"/>
          </a:xfrm>
        </p:grpSpPr>
        <p:cxnSp>
          <p:nvCxnSpPr>
            <p:cNvPr id="49" name="Straight Connector 48">
              <a:extLst>
                <a:ext uri="{FF2B5EF4-FFF2-40B4-BE49-F238E27FC236}">
                  <a16:creationId xmlns:a16="http://schemas.microsoft.com/office/drawing/2014/main" id="{F432FBB7-F683-48F5-9C0E-7703D2CF7165}"/>
                </a:ext>
              </a:extLst>
            </p:cNvPr>
            <p:cNvCxnSpPr>
              <a:cxnSpLocks/>
              <a:endCxn id="8" idx="7"/>
            </p:cNvCxnSpPr>
            <p:nvPr/>
          </p:nvCxnSpPr>
          <p:spPr>
            <a:xfrm rot="5400000" flipH="1" flipV="1">
              <a:off x="675004" y="5118009"/>
              <a:ext cx="979227" cy="13181"/>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a16="http://schemas.microsoft.com/office/drawing/2014/main" id="{7A62FE64-0C5B-44D0-9C9F-4BE31306D7DB}"/>
              </a:ext>
            </a:extLst>
          </p:cNvPr>
          <p:cNvGrpSpPr/>
          <p:nvPr/>
        </p:nvGrpSpPr>
        <p:grpSpPr>
          <a:xfrm>
            <a:off x="696738" y="4352373"/>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a16="http://schemas.microsoft.com/office/drawing/2014/main"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3" name="Picture 92" descr="Logo, company name&#10;&#10;Description automatically generated">
            <a:extLst>
              <a:ext uri="{FF2B5EF4-FFF2-40B4-BE49-F238E27FC236}">
                <a16:creationId xmlns:a16="http://schemas.microsoft.com/office/drawing/2014/main" id="{C0D33000-9592-D340-80BD-D04B42D38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14865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id="{F67D100E-5EEC-4BA8-A645-3D8B97A67944}"/>
              </a:ext>
            </a:extLst>
          </p:cNvPr>
          <p:cNvCxnSpPr>
            <a:cxnSpLocks/>
          </p:cNvCxnSpPr>
          <p:nvPr/>
        </p:nvCxnSpPr>
        <p:spPr>
          <a:xfrm rot="5400000">
            <a:off x="4077261" y="3937000"/>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789DF4-E8FE-44C8-A3BF-6B0F0003E9C6}"/>
              </a:ext>
            </a:extLst>
          </p:cNvPr>
          <p:cNvCxnSpPr>
            <a:cxnSpLocks/>
          </p:cNvCxnSpPr>
          <p:nvPr/>
        </p:nvCxnSpPr>
        <p:spPr>
          <a:xfrm>
            <a:off x="519428" y="4015827"/>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DBDC3B-0E1E-4164-939B-D3E32A51C08A}"/>
              </a:ext>
            </a:extLst>
          </p:cNvPr>
          <p:cNvSpPr>
            <a:spLocks noGrp="1"/>
          </p:cNvSpPr>
          <p:nvPr>
            <p:ph type="title"/>
          </p:nvPr>
        </p:nvSpPr>
        <p:spPr>
          <a:xfrm>
            <a:off x="369329" y="934849"/>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42ED402F-0B7B-465F-9BA0-9A26E45D646D}"/>
              </a:ext>
            </a:extLst>
          </p:cNvPr>
          <p:cNvSpPr/>
          <p:nvPr/>
        </p:nvSpPr>
        <p:spPr>
          <a:xfrm>
            <a:off x="8493806" y="2819932"/>
            <a:ext cx="3183171" cy="1077218"/>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Our solution not only provides future forecast but it also provides locations where crimes happen the most along with an insightful analysis on crimes and events happened</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F4A5F79F-ACF6-4251-AF9D-CE4B15EE5F01}"/>
              </a:ext>
            </a:extLst>
          </p:cNvPr>
          <p:cNvSpPr/>
          <p:nvPr/>
        </p:nvSpPr>
        <p:spPr>
          <a:xfrm>
            <a:off x="674335" y="2400207"/>
            <a:ext cx="3183171" cy="1508105"/>
          </a:xfrm>
          <a:prstGeom prst="rect">
            <a:avLst/>
          </a:prstGeom>
        </p:spPr>
        <p:txBody>
          <a:bodyPr wrap="square" lIns="0" tIns="0" rIns="0" bIns="0">
            <a:spAutoFit/>
          </a:bodyPr>
          <a:lstStyle/>
          <a:p>
            <a:pPr algn="r"/>
            <a:r>
              <a:rPr lang="en-ID" sz="1400" dirty="0">
                <a:solidFill>
                  <a:schemeClr val="tx1">
                    <a:lumMod val="85000"/>
                    <a:lumOff val="15000"/>
                  </a:schemeClr>
                </a:solidFill>
                <a:latin typeface="Segoe UI" panose="020B0502040204020203" pitchFamily="34" charset="0"/>
                <a:cs typeface="Segoe UI" panose="020B0502040204020203" pitchFamily="34" charset="0"/>
              </a:rPr>
              <a:t>We developed our idea by first jotting down the key aspects that needs to be answered . After that we cleaned the data and prepared it for  analysis. Then we represented analysis through Power BI tool and derived solutions are then proposed </a:t>
            </a:r>
          </a:p>
        </p:txBody>
      </p:sp>
      <p:sp>
        <p:nvSpPr>
          <p:cNvPr id="59" name="Rectangle 58">
            <a:extLst>
              <a:ext uri="{FF2B5EF4-FFF2-40B4-BE49-F238E27FC236}">
                <a16:creationId xmlns:a16="http://schemas.microsoft.com/office/drawing/2014/main" id="{2135289E-9F34-4C4A-9251-6D879E40A441}"/>
              </a:ext>
            </a:extLst>
          </p:cNvPr>
          <p:cNvSpPr/>
          <p:nvPr/>
        </p:nvSpPr>
        <p:spPr>
          <a:xfrm>
            <a:off x="8493806" y="4431966"/>
            <a:ext cx="3183171" cy="1077218"/>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Early stage innovation </a:t>
            </a:r>
            <a:r>
              <a:rPr lang="en-ID" sz="1400" dirty="0">
                <a:solidFill>
                  <a:schemeClr val="tx1">
                    <a:lumMod val="85000"/>
                    <a:lumOff val="15000"/>
                  </a:schemeClr>
                </a:solidFill>
                <a:latin typeface="Segoe UI" panose="020B0502040204020203" pitchFamily="34" charset="0"/>
                <a:cs typeface="Segoe UI" panose="020B0502040204020203" pitchFamily="34" charset="0"/>
              </a:rPr>
              <a:t>that we identified is the ability of the system to derive locations based on the latitude and longitude given and find the peak spots where most crimes have been reported.</a:t>
            </a:r>
          </a:p>
        </p:txBody>
      </p:sp>
      <p:sp>
        <p:nvSpPr>
          <p:cNvPr id="60" name="Rectangle 59">
            <a:extLst>
              <a:ext uri="{FF2B5EF4-FFF2-40B4-BE49-F238E27FC236}">
                <a16:creationId xmlns:a16="http://schemas.microsoft.com/office/drawing/2014/main" id="{B592D3F8-65B1-4D2D-9467-3E43D9429729}"/>
              </a:ext>
            </a:extLst>
          </p:cNvPr>
          <p:cNvSpPr/>
          <p:nvPr/>
        </p:nvSpPr>
        <p:spPr>
          <a:xfrm>
            <a:off x="604738" y="4340526"/>
            <a:ext cx="3183171" cy="1508105"/>
          </a:xfrm>
          <a:prstGeom prst="rect">
            <a:avLst/>
          </a:prstGeom>
        </p:spPr>
        <p:txBody>
          <a:bodyPr wrap="square" lIns="0" tIns="0" rIns="0" bIns="0">
            <a:spAutoFit/>
          </a:bodyPr>
          <a:lstStyle/>
          <a:p>
            <a:pPr algn="r"/>
            <a:r>
              <a:rPr lang="en-ID" sz="1400" dirty="0">
                <a:solidFill>
                  <a:schemeClr val="tx1">
                    <a:lumMod val="85000"/>
                    <a:lumOff val="15000"/>
                  </a:schemeClr>
                </a:solidFill>
                <a:latin typeface="Segoe UI" panose="020B0502040204020203" pitchFamily="34" charset="0"/>
                <a:cs typeface="Segoe UI" panose="020B0502040204020203" pitchFamily="34" charset="0"/>
              </a:rPr>
              <a:t>We have implemented the analysis , forecasting for the dataset given for the district of </a:t>
            </a:r>
            <a:r>
              <a:rPr lang="en-ID" sz="1400" dirty="0" err="1">
                <a:solidFill>
                  <a:schemeClr val="tx1">
                    <a:lumMod val="85000"/>
                    <a:lumOff val="15000"/>
                  </a:schemeClr>
                </a:solidFill>
                <a:latin typeface="Segoe UI" panose="020B0502040204020203" pitchFamily="34" charset="0"/>
                <a:cs typeface="Segoe UI" panose="020B0502040204020203" pitchFamily="34" charset="0"/>
              </a:rPr>
              <a:t>Lucknow</a:t>
            </a:r>
            <a:r>
              <a:rPr lang="en-ID" sz="1400" dirty="0">
                <a:solidFill>
                  <a:schemeClr val="tx1">
                    <a:lumMod val="85000"/>
                    <a:lumOff val="15000"/>
                  </a:schemeClr>
                </a:solidFill>
                <a:latin typeface="Segoe UI" panose="020B0502040204020203" pitchFamily="34" charset="0"/>
                <a:cs typeface="Segoe UI" panose="020B0502040204020203" pitchFamily="34" charset="0"/>
              </a:rPr>
              <a:t> which took around 6 hrs to prepare and process the data to useful insights. So if more data of diverse districts are given it might take upto 3-4 days for better products </a:t>
            </a:r>
          </a:p>
        </p:txBody>
      </p:sp>
      <p:sp>
        <p:nvSpPr>
          <p:cNvPr id="63" name="Oval 62">
            <a:extLst>
              <a:ext uri="{FF2B5EF4-FFF2-40B4-BE49-F238E27FC236}">
                <a16:creationId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a16="http://schemas.microsoft.com/office/drawing/2014/main" id="{349C12E0-03DB-1849-8D6A-90A2A1EF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228413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3009</TotalTime>
  <Words>569</Words>
  <Application>Microsoft Office PowerPoint</Application>
  <PresentationFormat>Widescreen</PresentationFormat>
  <Paragraphs>73</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Abadi MT Condensed Light</vt:lpstr>
      <vt:lpstr>Arial</vt:lpstr>
      <vt:lpstr>Calibri</vt:lpstr>
      <vt:lpstr>Calibri Light</vt:lpstr>
      <vt:lpstr>Segoe UI</vt:lpstr>
      <vt:lpstr>Office Theme</vt:lpstr>
      <vt:lpstr>PowerPoint Presentation</vt:lpstr>
      <vt:lpstr>Idea Introduction</vt:lpstr>
      <vt:lpstr>Your Approach Towards Idea</vt:lpstr>
      <vt:lpstr>Team Slide</vt:lpstr>
      <vt:lpstr>Development Pipeline</vt:lpstr>
      <vt:lpstr>Vision of Innovation/Idea/Solution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Suren</cp:lastModifiedBy>
  <cp:revision>1121</cp:revision>
  <dcterms:created xsi:type="dcterms:W3CDTF">2019-07-10T03:07:26Z</dcterms:created>
  <dcterms:modified xsi:type="dcterms:W3CDTF">2021-10-10T08:41:50Z</dcterms:modified>
</cp:coreProperties>
</file>