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75" r:id="rId2"/>
    <p:sldId id="256" r:id="rId3"/>
    <p:sldId id="257" r:id="rId4"/>
    <p:sldId id="262" r:id="rId5"/>
    <p:sldId id="263" r:id="rId6"/>
    <p:sldId id="267" r:id="rId7"/>
    <p:sldId id="269" r:id="rId8"/>
    <p:sldId id="272" r:id="rId9"/>
    <p:sldId id="277" r:id="rId10"/>
    <p:sldId id="258" r:id="rId11"/>
    <p:sldId id="259" r:id="rId12"/>
    <p:sldId id="260" r:id="rId13"/>
    <p:sldId id="261" r:id="rId14"/>
    <p:sldId id="264" r:id="rId15"/>
    <p:sldId id="265" r:id="rId16"/>
    <p:sldId id="266" r:id="rId17"/>
    <p:sldId id="268" r:id="rId18"/>
    <p:sldId id="273" r:id="rId19"/>
    <p:sldId id="270" r:id="rId20"/>
    <p:sldId id="271"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4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6297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26211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594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1738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5745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8823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3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58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9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95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83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15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29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4/8/2023</a:t>
            </a:fld>
            <a:endParaRPr lang="en-US" dirty="0"/>
          </a:p>
        </p:txBody>
      </p:sp>
    </p:spTree>
    <p:extLst>
      <p:ext uri="{BB962C8B-B14F-4D97-AF65-F5344CB8AC3E}">
        <p14:creationId xmlns:p14="http://schemas.microsoft.com/office/powerpoint/2010/main" val="426805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4/8/2023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72826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678911" y="361129"/>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2860895" y="361129"/>
            <a:ext cx="6058646"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201"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3089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3851845" y="1710283"/>
            <a:ext cx="3821164" cy="1477328"/>
          </a:xfrm>
          <a:prstGeom prst="rect">
            <a:avLst/>
          </a:prstGeom>
          <a:noFill/>
        </p:spPr>
        <p:txBody>
          <a:bodyPr wrap="square">
            <a:spAutoFit/>
          </a:bodyPr>
          <a:lstStyle/>
          <a:p>
            <a:pPr algn="ctr"/>
            <a:r>
              <a:rPr lang="en-IN" dirty="0">
                <a:solidFill>
                  <a:srgbClr val="7030A0"/>
                </a:solidFill>
              </a:rPr>
              <a:t>CS8811 PROJECT WORK</a:t>
            </a:r>
          </a:p>
          <a:p>
            <a:pPr algn="ctr"/>
            <a:endParaRPr lang="en-IN" dirty="0">
              <a:solidFill>
                <a:srgbClr val="7030A0"/>
              </a:solidFill>
            </a:endParaRPr>
          </a:p>
          <a:p>
            <a:pPr algn="ctr"/>
            <a:endParaRPr lang="en-IN" b="1" dirty="0">
              <a:solidFill>
                <a:srgbClr val="7030A0"/>
              </a:solidFill>
            </a:endParaRPr>
          </a:p>
          <a:p>
            <a:pPr algn="ctr"/>
            <a:r>
              <a:rPr lang="en-IN" b="1" dirty="0">
                <a:solidFill>
                  <a:srgbClr val="7030A0"/>
                </a:solidFill>
              </a:rPr>
              <a:t>HUMAN STRESS DETECTION IN AND THROUGH SLEEP USING AI </a:t>
            </a:r>
          </a:p>
        </p:txBody>
      </p:sp>
      <p:sp>
        <p:nvSpPr>
          <p:cNvPr id="16" name="TextBox 15">
            <a:extLst>
              <a:ext uri="{FF2B5EF4-FFF2-40B4-BE49-F238E27FC236}">
                <a16:creationId xmlns:a16="http://schemas.microsoft.com/office/drawing/2014/main" id="{1330EC8A-088B-458F-9182-920EE3139846}"/>
              </a:ext>
            </a:extLst>
          </p:cNvPr>
          <p:cNvSpPr txBox="1"/>
          <p:nvPr/>
        </p:nvSpPr>
        <p:spPr>
          <a:xfrm>
            <a:off x="6063369" y="3646744"/>
            <a:ext cx="4690691" cy="1477328"/>
          </a:xfrm>
          <a:prstGeom prst="rect">
            <a:avLst/>
          </a:prstGeom>
          <a:noFill/>
        </p:spPr>
        <p:txBody>
          <a:bodyPr wrap="square" rtlCol="0">
            <a:spAutoFit/>
          </a:bodyPr>
          <a:lstStyle/>
          <a:p>
            <a:r>
              <a:rPr lang="en-US" dirty="0"/>
              <a:t>Team Members with Register number:</a:t>
            </a:r>
          </a:p>
          <a:p>
            <a:r>
              <a:rPr lang="en-US" dirty="0"/>
              <a:t>  </a:t>
            </a:r>
          </a:p>
          <a:p>
            <a:r>
              <a:rPr lang="en-US" dirty="0"/>
              <a:t> SURENDHAR A(211419104275)</a:t>
            </a:r>
          </a:p>
          <a:p>
            <a:r>
              <a:rPr lang="en-US" dirty="0"/>
              <a:t> THARUN A(211419104290)</a:t>
            </a:r>
          </a:p>
          <a:p>
            <a:r>
              <a:rPr lang="en-US" dirty="0"/>
              <a:t> RAJARAJAN P(211419104210)</a:t>
            </a:r>
            <a:endParaRPr lang="en-IN" dirty="0"/>
          </a:p>
        </p:txBody>
      </p:sp>
      <p:sp>
        <p:nvSpPr>
          <p:cNvPr id="10" name="TextBox 9">
            <a:extLst>
              <a:ext uri="{FF2B5EF4-FFF2-40B4-BE49-F238E27FC236}">
                <a16:creationId xmlns:a16="http://schemas.microsoft.com/office/drawing/2014/main" id="{1330EC8A-088B-458F-9182-920EE3139846}"/>
              </a:ext>
            </a:extLst>
          </p:cNvPr>
          <p:cNvSpPr txBox="1"/>
          <p:nvPr/>
        </p:nvSpPr>
        <p:spPr>
          <a:xfrm>
            <a:off x="549097" y="4210050"/>
            <a:ext cx="5295111" cy="369332"/>
          </a:xfrm>
          <a:prstGeom prst="rect">
            <a:avLst/>
          </a:prstGeom>
          <a:noFill/>
        </p:spPr>
        <p:txBody>
          <a:bodyPr wrap="square" rtlCol="0">
            <a:spAutoFit/>
          </a:bodyPr>
          <a:lstStyle/>
          <a:p>
            <a:r>
              <a:rPr lang="en-US" dirty="0"/>
              <a:t>Project </a:t>
            </a:r>
            <a:r>
              <a:rPr lang="en-US" dirty="0" err="1"/>
              <a:t>Guide:Dr.S.BalajiB.Tech,M.E,PhD</a:t>
            </a:r>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4828421" y="5777179"/>
            <a:ext cx="2535157" cy="369332"/>
          </a:xfrm>
          <a:prstGeom prst="rect">
            <a:avLst/>
          </a:prstGeom>
          <a:noFill/>
        </p:spPr>
        <p:txBody>
          <a:bodyPr wrap="square" rtlCol="0">
            <a:spAutoFit/>
          </a:bodyPr>
          <a:lstStyle/>
          <a:p>
            <a:r>
              <a:rPr lang="en-US" dirty="0"/>
              <a:t>Batch Number:C5</a:t>
            </a:r>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Existing System:</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 novel JCCB-FSC method to detect stress in decision-making. In particular, we used TSST and BART experimental paradigms to simulate the decision-making process of medical students under stress. Different from previous research that focused on simply grading stress in no specific situation, we aimed to detect stress in the decision-making process, and provide clues for stress detection in the decision-making situation of medical staff in the future. Stress is one of the contributing factors affecting decision-making. Therefore, early stress recognition is essential to improve clinicians’ decision-making performance. Functional near-infrared spectroscopy (</a:t>
            </a:r>
            <a:r>
              <a:rPr lang="en-IN" sz="1400" dirty="0" err="1">
                <a:latin typeface="Times New Roman" panose="02020603050405020304" pitchFamily="18" charset="0"/>
                <a:cs typeface="Times New Roman" panose="02020603050405020304" pitchFamily="18" charset="0"/>
              </a:rPr>
              <a:t>fNIRS</a:t>
            </a:r>
            <a:r>
              <a:rPr lang="en-IN" sz="1400" dirty="0">
                <a:latin typeface="Times New Roman" panose="02020603050405020304" pitchFamily="18" charset="0"/>
                <a:cs typeface="Times New Roman" panose="02020603050405020304" pitchFamily="18" charset="0"/>
              </a:rPr>
              <a:t>) has shown great potential in detecting stress. However, the majority of previous studies only used </a:t>
            </a:r>
            <a:r>
              <a:rPr lang="en-IN" sz="1400" dirty="0" err="1">
                <a:latin typeface="Times New Roman" panose="02020603050405020304" pitchFamily="18" charset="0"/>
                <a:cs typeface="Times New Roman" panose="02020603050405020304" pitchFamily="18" charset="0"/>
              </a:rPr>
              <a:t>fNIRS</a:t>
            </a:r>
            <a:r>
              <a:rPr lang="en-IN" sz="1400" dirty="0">
                <a:latin typeface="Times New Roman" panose="02020603050405020304" pitchFamily="18" charset="0"/>
                <a:cs typeface="Times New Roman" panose="02020603050405020304" pitchFamily="18" charset="0"/>
              </a:rPr>
              <a:t> features at the </a:t>
            </a:r>
            <a:r>
              <a:rPr lang="en-IN" sz="1400" dirty="0" err="1">
                <a:latin typeface="Times New Roman" panose="02020603050405020304" pitchFamily="18" charset="0"/>
                <a:cs typeface="Times New Roman" panose="02020603050405020304" pitchFamily="18" charset="0"/>
              </a:rPr>
              <a:t>individuallevel</a:t>
            </a:r>
            <a:r>
              <a:rPr lang="en-IN" sz="1400" dirty="0">
                <a:latin typeface="Times New Roman" panose="02020603050405020304" pitchFamily="18" charset="0"/>
                <a:cs typeface="Times New Roman" panose="02020603050405020304" pitchFamily="18" charset="0"/>
              </a:rPr>
              <a:t> for </a:t>
            </a:r>
            <a:r>
              <a:rPr lang="en-IN" sz="1400" dirty="0" err="1">
                <a:latin typeface="Times New Roman" panose="02020603050405020304" pitchFamily="18" charset="0"/>
                <a:cs typeface="Times New Roman" panose="02020603050405020304" pitchFamily="18" charset="0"/>
              </a:rPr>
              <a:t>classificationwithout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consideringthe</a:t>
            </a:r>
            <a:r>
              <a:rPr lang="en-IN" sz="1400" dirty="0">
                <a:latin typeface="Times New Roman" panose="02020603050405020304" pitchFamily="18" charset="0"/>
                <a:cs typeface="Times New Roman" panose="02020603050405020304" pitchFamily="18" charset="0"/>
              </a:rPr>
              <a:t> correlations among channels corresponding to the brain, which may provide distinguishing features</a:t>
            </a:r>
            <a:endParaRPr lang="en-A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60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Disadvantages:</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is a complex process.</a:t>
            </a:r>
            <a:endParaRPr lang="en-IN"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Performance metrics are not calculated.</a:t>
            </a:r>
            <a:endParaRPr lang="en-IN" sz="16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Deployment is not implemented.</a:t>
            </a: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8915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Proposed System:</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Stress </a:t>
            </a:r>
            <a:r>
              <a:rPr lang="en-US" sz="1400" dirty="0" err="1">
                <a:latin typeface="Times New Roman" panose="02020603050405020304" pitchFamily="18" charset="0"/>
                <a:cs typeface="Times New Roman" panose="02020603050405020304" pitchFamily="18" charset="0"/>
              </a:rPr>
              <a:t>datas</a:t>
            </a:r>
            <a:r>
              <a:rPr lang="en-US" sz="1400" dirty="0">
                <a:latin typeface="Times New Roman" panose="02020603050405020304" pitchFamily="18" charset="0"/>
                <a:cs typeface="Times New Roman" panose="02020603050405020304" pitchFamily="18" charset="0"/>
              </a:rPr>
              <a:t> from different sources would be combined to form a generalized dataset. In this section of the report will load in the data, check for cleanliness, and then trim and clean given dataset for analysis. The data set collected for predicting given data is split into Training set and Test set. Generally, 7:3 ratios are applied to split the Training set and Test set. The Data Model which was created using machine learning algorithms are applied on the Training set and based on the test result accuracy, Test set prediction is done. For the prediction of the stress, ML prediction model is effective because it is strong in preprocessing outliers, irrelevant variables, and a mix of continuous, categorical and discrete variables. </a:t>
            </a:r>
            <a:endParaRPr lang="en-IN" sz="1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85034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a:latin typeface="Times New Roman" panose="02020603050405020304" pitchFamily="18" charset="0"/>
                <a:cs typeface="Times New Roman" panose="02020603050405020304" pitchFamily="18" charset="0"/>
              </a:rPr>
              <a:t>                                                                        Advantages:</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Accuracy may be improvised.</a:t>
            </a:r>
            <a:endParaRPr lang="en-I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Performance metrics will be compared.</a:t>
            </a:r>
            <a:endParaRPr lang="en-IN" sz="14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Project will be deployed</a:t>
            </a:r>
            <a:endParaRPr lang="en-IN" sz="1400" dirty="0">
              <a:latin typeface="Times New Roman" panose="02020603050405020304" pitchFamily="18"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412097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59" y="515332"/>
            <a:ext cx="8596668" cy="1320800"/>
          </a:xfrm>
        </p:spPr>
        <p:txBody>
          <a:bodyPr/>
          <a:lstStyle/>
          <a:p>
            <a:r>
              <a:rPr lang="en-IN" dirty="0"/>
              <a:t>                         </a:t>
            </a:r>
            <a:r>
              <a:rPr lang="en-IN" sz="1600" b="1" dirty="0">
                <a:latin typeface="Times New Roman" panose="02020603050405020304" pitchFamily="18" charset="0"/>
                <a:cs typeface="Times New Roman" panose="02020603050405020304" pitchFamily="18" charset="0"/>
              </a:rPr>
              <a:t>SYSTEM STUDY</a:t>
            </a:r>
            <a:br>
              <a:rPr lang="en-IN" dirty="0"/>
            </a:br>
            <a:endParaRPr lang="en-AU" dirty="0"/>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Aim:</a:t>
            </a:r>
            <a:endParaRPr lang="en-IN"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Stress Detection is one of the major factors in our healthcare domain. There are lot of patients who are actively present in the world. It is difficult to find the stress detection. So this project can easily find out the stress detection.</a:t>
            </a:r>
          </a:p>
          <a:p>
            <a:pPr marL="0" indent="0">
              <a:lnSpc>
                <a:spcPct val="150000"/>
              </a:lnSpc>
              <a:buNone/>
            </a:pPr>
            <a:r>
              <a:rPr lang="en-IN"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Objectives:</a:t>
            </a:r>
            <a:endParaRPr lang="en-IN" sz="1400" b="1" i="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goal is to develop a machine learning model for stress detection Prediction, to potentially replace the     updatable supervised machine learning classification models by predicting results in the form of best accuracy by comparing supervised algorithm.</a:t>
            </a:r>
          </a:p>
          <a:p>
            <a:endParaRPr lang="en-AU" dirty="0"/>
          </a:p>
        </p:txBody>
      </p:sp>
    </p:spTree>
    <p:extLst>
      <p:ext uri="{BB962C8B-B14F-4D97-AF65-F5344CB8AC3E}">
        <p14:creationId xmlns:p14="http://schemas.microsoft.com/office/powerpoint/2010/main" val="130146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LIST OF MODULES:</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Data Pre-processing</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Data Analysis of Visualization</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Implementing Algorithm 1</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Implementing Algorithm 2</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Implementing Algorithm 3</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Implementing Algorithm 4</a:t>
            </a:r>
            <a:endParaRPr lang="en-AU" sz="1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Deployment</a:t>
            </a:r>
            <a:endParaRPr lang="en-AU" sz="1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1364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027"/>
            <a:ext cx="8596668" cy="1320800"/>
          </a:xfrm>
        </p:spPr>
        <p:txBody>
          <a:bodyPr/>
          <a:lstStyle/>
          <a:p>
            <a:r>
              <a:rPr lang="en-IN" sz="2800" b="1" dirty="0"/>
              <a:t>                           </a:t>
            </a:r>
            <a:r>
              <a:rPr lang="en-IN" sz="1600" b="1" dirty="0">
                <a:latin typeface="Times New Roman" panose="02020603050405020304" pitchFamily="18" charset="0"/>
                <a:cs typeface="Times New Roman" panose="02020603050405020304" pitchFamily="18" charset="0"/>
              </a:rPr>
              <a:t>TECHNOLOGY STACK: </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Software Requirements</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Operating System 		: Windows 10 or later</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Tool   			: Anaconda with </a:t>
            </a:r>
            <a:r>
              <a:rPr lang="en-IN" sz="1400" dirty="0" err="1">
                <a:latin typeface="Times New Roman" panose="02020603050405020304" pitchFamily="18" charset="0"/>
                <a:cs typeface="Times New Roman" panose="02020603050405020304" pitchFamily="18" charset="0"/>
              </a:rPr>
              <a:t>Jupyter</a:t>
            </a:r>
            <a:r>
              <a:rPr lang="en-IN" sz="1400" dirty="0">
                <a:latin typeface="Times New Roman" panose="02020603050405020304" pitchFamily="18" charset="0"/>
                <a:cs typeface="Times New Roman" panose="02020603050405020304" pitchFamily="18" charset="0"/>
              </a:rPr>
              <a:t> Notebook</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 Hardware requirements:</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Processor   			: Intel i3</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Hard disk   			: minimum 80 GB</a:t>
            </a:r>
          </a:p>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RAM        			: minimum 2 GB</a:t>
            </a:r>
          </a:p>
          <a:p>
            <a:endParaRPr lang="en-AU" dirty="0"/>
          </a:p>
        </p:txBody>
      </p:sp>
    </p:spTree>
    <p:extLst>
      <p:ext uri="{BB962C8B-B14F-4D97-AF65-F5344CB8AC3E}">
        <p14:creationId xmlns:p14="http://schemas.microsoft.com/office/powerpoint/2010/main" val="185187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Use Case Diagram:</a:t>
            </a:r>
            <a:endParaRPr lang="en-AU" sz="16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561357" y="2160588"/>
            <a:ext cx="4829324" cy="3881437"/>
          </a:xfrm>
          <a:prstGeom prst="rect">
            <a:avLst/>
          </a:prstGeom>
        </p:spPr>
      </p:pic>
    </p:spTree>
    <p:extLst>
      <p:ext uri="{BB962C8B-B14F-4D97-AF65-F5344CB8AC3E}">
        <p14:creationId xmlns:p14="http://schemas.microsoft.com/office/powerpoint/2010/main" val="396004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a:latin typeface="Times New Roman" panose="02020603050405020304" pitchFamily="18" charset="0"/>
                <a:cs typeface="Times New Roman" panose="02020603050405020304" pitchFamily="18" charset="0"/>
              </a:rPr>
              <a:t>                                                            OUTPUT SCREENSHOT:</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A56E6AB-9E1D-E11E-8A79-AEBA23261912}"/>
              </a:ext>
            </a:extLst>
          </p:cNvPr>
          <p:cNvPicPr>
            <a:picLocks noChangeAspect="1"/>
          </p:cNvPicPr>
          <p:nvPr/>
        </p:nvPicPr>
        <p:blipFill>
          <a:blip r:embed="rId2"/>
          <a:stretch>
            <a:fillRect/>
          </a:stretch>
        </p:blipFill>
        <p:spPr>
          <a:xfrm>
            <a:off x="0" y="1525570"/>
            <a:ext cx="12192000" cy="4651710"/>
          </a:xfrm>
          <a:prstGeom prst="rect">
            <a:avLst/>
          </a:prstGeom>
        </p:spPr>
      </p:pic>
    </p:spTree>
    <p:extLst>
      <p:ext uri="{BB962C8B-B14F-4D97-AF65-F5344CB8AC3E}">
        <p14:creationId xmlns:p14="http://schemas.microsoft.com/office/powerpoint/2010/main" val="175918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a:latin typeface="Times New Roman" panose="02020603050405020304" pitchFamily="18" charset="0"/>
                <a:cs typeface="Times New Roman" panose="02020603050405020304" pitchFamily="18" charset="0"/>
              </a:rPr>
              <a:t>                                                                      Conclusion:</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33869"/>
            <a:ext cx="8596668" cy="3880773"/>
          </a:xfrm>
        </p:spPr>
        <p:txBody>
          <a:bodyPr/>
          <a:lstStyle/>
          <a:p>
            <a:pPr>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of higher accuracy score algorithm will be find out. The founded one is used in the application which can help to find the Human Stress of the patient.</a:t>
            </a:r>
          </a:p>
          <a:p>
            <a:pPr marL="0" indent="0">
              <a:buNone/>
            </a:pPr>
            <a:endParaRPr lang="en-AU" dirty="0"/>
          </a:p>
        </p:txBody>
      </p:sp>
    </p:spTree>
    <p:extLst>
      <p:ext uri="{BB962C8B-B14F-4D97-AF65-F5344CB8AC3E}">
        <p14:creationId xmlns:p14="http://schemas.microsoft.com/office/powerpoint/2010/main" val="217928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50" y="1162143"/>
            <a:ext cx="9008533" cy="1809658"/>
          </a:xfrm>
        </p:spPr>
        <p:txBody>
          <a:bodyPr>
            <a:normAutofit/>
          </a:bodyPr>
          <a:lstStyle/>
          <a:p>
            <a:r>
              <a:rPr lang="en-IN" sz="1800" b="1" dirty="0">
                <a:latin typeface="Times New Roman" panose="02020603050405020304" pitchFamily="18" charset="0"/>
                <a:cs typeface="Times New Roman" panose="02020603050405020304" pitchFamily="18" charset="0"/>
              </a:rPr>
              <a:t>HUMAN STRESS DETECTION IN AND THROUGH SLEEP BY USING AI</a:t>
            </a:r>
          </a:p>
        </p:txBody>
      </p:sp>
    </p:spTree>
    <p:extLst>
      <p:ext uri="{BB962C8B-B14F-4D97-AF65-F5344CB8AC3E}">
        <p14:creationId xmlns:p14="http://schemas.microsoft.com/office/powerpoint/2010/main" val="249402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a:latin typeface="Times New Roman" panose="02020603050405020304" pitchFamily="18" charset="0"/>
                <a:cs typeface="Times New Roman" panose="02020603050405020304" pitchFamily="18" charset="0"/>
              </a:rPr>
              <a:t>                                                                    Future Work</a:t>
            </a:r>
            <a:endParaRPr lang="en-AU"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3574" y="1488613"/>
            <a:ext cx="8596668" cy="3880773"/>
          </a:xfrm>
        </p:spPr>
        <p:txBody>
          <a:bodyPr/>
          <a:lstStyle/>
          <a:p>
            <a:pPr lvl="0" fontAlgn="base">
              <a:lnSpc>
                <a:spcPct val="150000"/>
              </a:lnSpc>
            </a:pPr>
            <a:r>
              <a:rPr lang="en-US" sz="1400" dirty="0">
                <a:latin typeface="Times New Roman" panose="02020603050405020304" pitchFamily="18" charset="0"/>
                <a:cs typeface="Times New Roman" panose="02020603050405020304" pitchFamily="18" charset="0"/>
              </a:rPr>
              <a:t>Deploying the project in the cloud.</a:t>
            </a:r>
            <a:endParaRPr lang="en-IN" sz="1400" dirty="0">
              <a:latin typeface="Times New Roman" panose="02020603050405020304" pitchFamily="18" charset="0"/>
              <a:cs typeface="Times New Roman" panose="02020603050405020304" pitchFamily="18" charset="0"/>
            </a:endParaRPr>
          </a:p>
          <a:p>
            <a:pPr lvl="0" fontAlgn="base">
              <a:lnSpc>
                <a:spcPct val="150000"/>
              </a:lnSpc>
            </a:pPr>
            <a:r>
              <a:rPr lang="en-US" sz="1400" dirty="0">
                <a:latin typeface="Times New Roman" panose="02020603050405020304" pitchFamily="18" charset="0"/>
                <a:cs typeface="Times New Roman" panose="02020603050405020304" pitchFamily="18" charset="0"/>
              </a:rPr>
              <a:t>To optimize the work to implement in the IOT system.</a:t>
            </a:r>
            <a:endParaRPr lang="en-IN" sz="1400" dirty="0">
              <a:latin typeface="Times New Roman" panose="02020603050405020304" pitchFamily="18"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13034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B6DE-EC76-DC14-BB27-EC4B94A93BE6}"/>
              </a:ext>
            </a:extLst>
          </p:cNvPr>
          <p:cNvSpPr>
            <a:spLocks noGrp="1"/>
          </p:cNvSpPr>
          <p:nvPr>
            <p:ph type="ctrTitle"/>
          </p:nvPr>
        </p:nvSpPr>
        <p:spPr>
          <a:xfrm>
            <a:off x="1777931" y="694076"/>
            <a:ext cx="7766936" cy="1693523"/>
          </a:xfrm>
        </p:spPr>
        <p:txBody>
          <a:bodyPr>
            <a:normAutofit fontScale="90000"/>
          </a:bodyPr>
          <a:lstStyle/>
          <a:p>
            <a:pPr marL="457200" marR="749935" lvl="1" algn="just">
              <a:lnSpc>
                <a:spcPct val="150000"/>
              </a:lnSpc>
              <a:spcBef>
                <a:spcPts val="765"/>
              </a:spcBef>
              <a:spcAft>
                <a:spcPts val="0"/>
              </a:spcAft>
              <a:tabLst>
                <a:tab pos="978535" algn="l"/>
              </a:tabLst>
            </a:pPr>
            <a:r>
              <a:rPr lang="en-IN" sz="3100" b="1" dirty="0">
                <a:solidFill>
                  <a:schemeClr val="accent1"/>
                </a:solidFill>
              </a:rPr>
              <a:t>                                                                </a:t>
            </a:r>
            <a:r>
              <a:rPr lang="en-IN" b="1" dirty="0">
                <a:solidFill>
                  <a:schemeClr val="accent1"/>
                </a:solidFill>
                <a:latin typeface="Times New Roman" panose="02020603050405020304" pitchFamily="18" charset="0"/>
                <a:cs typeface="Times New Roman" panose="02020603050405020304" pitchFamily="18" charset="0"/>
              </a:rPr>
              <a:t>REFERENCES:</a:t>
            </a:r>
            <a:br>
              <a:rPr lang="en-IN" sz="3100" b="1" dirty="0"/>
            </a:br>
            <a:br>
              <a:rPr lang="en-IN" sz="3100" b="1" dirty="0"/>
            </a:br>
            <a:br>
              <a:rPr lang="en-IN" sz="3100" b="1" dirty="0"/>
            </a:br>
            <a:endParaRPr lang="en-IN" dirty="0"/>
          </a:p>
        </p:txBody>
      </p:sp>
      <p:sp>
        <p:nvSpPr>
          <p:cNvPr id="3" name="Subtitle 2">
            <a:extLst>
              <a:ext uri="{FF2B5EF4-FFF2-40B4-BE49-F238E27FC236}">
                <a16:creationId xmlns:a16="http://schemas.microsoft.com/office/drawing/2014/main" id="{101EF463-332E-C2C4-2060-4F97DFEA49E9}"/>
              </a:ext>
            </a:extLst>
          </p:cNvPr>
          <p:cNvSpPr>
            <a:spLocks noGrp="1"/>
          </p:cNvSpPr>
          <p:nvPr>
            <p:ph type="subTitle" idx="1"/>
          </p:nvPr>
        </p:nvSpPr>
        <p:spPr>
          <a:xfrm>
            <a:off x="1507067" y="1216059"/>
            <a:ext cx="8589040" cy="3931674"/>
          </a:xfrm>
        </p:spPr>
        <p:txBody>
          <a:bodyPr>
            <a:normAutofit fontScale="92500"/>
          </a:bodyPr>
          <a:lstStyle/>
          <a:p>
            <a:pPr marL="742950" marR="749935" lvl="1" indent="-285750" algn="just">
              <a:lnSpc>
                <a:spcPct val="150000"/>
              </a:lnSpc>
              <a:spcBef>
                <a:spcPts val="765"/>
              </a:spcBef>
              <a:spcAft>
                <a:spcPts val="0"/>
              </a:spcAft>
              <a:buFont typeface="Wingdings" panose="05000000000000000000" pitchFamily="2" charset="2"/>
              <a:buChar char="§"/>
              <a:tabLst>
                <a:tab pos="978535" algn="l"/>
              </a:tabLst>
            </a:pPr>
            <a:r>
              <a:rPr lang="en-US" b="1" dirty="0">
                <a:effectLst/>
                <a:latin typeface="Times New Roman" panose="02020603050405020304" pitchFamily="18" charset="0"/>
                <a:ea typeface="Times New Roman" panose="02020603050405020304" pitchFamily="18" charset="0"/>
              </a:rPr>
              <a:t>Prediction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mental</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disorder</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for</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employees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industry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(Sandhya</a:t>
            </a:r>
            <a:r>
              <a:rPr lang="en-US" b="1" spc="5"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P.Mahekkanesaria</a:t>
            </a:r>
            <a:r>
              <a:rPr lang="en-US" b="1" dirty="0">
                <a:effectLst/>
                <a:latin typeface="Times New Roman" panose="02020603050405020304" pitchFamily="18" charset="0"/>
                <a:ea typeface="Times New Roman" panose="02020603050405020304" pitchFamily="18" charset="0"/>
              </a:rPr>
              <a:t>)(International journal of innovative technology and exploring engineering</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IJITEE)</a:t>
            </a:r>
            <a:endParaRPr lang="en-IN" b="1"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tabLst>
                <a:tab pos="978535" algn="l"/>
              </a:tabLst>
            </a:pPr>
            <a:r>
              <a:rPr lang="en-US" b="1" dirty="0">
                <a:effectLst/>
                <a:latin typeface="Times New Roman" panose="02020603050405020304" pitchFamily="18" charset="0"/>
                <a:ea typeface="Times New Roman" panose="02020603050405020304" pitchFamily="18" charset="0"/>
              </a:rPr>
              <a:t>Machine learning -based</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approach</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for</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depression</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detection</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t>
            </a:r>
            <a:r>
              <a:rPr lang="en-US" b="1" dirty="0" err="1">
                <a:effectLst/>
                <a:latin typeface="Times New Roman" panose="02020603050405020304" pitchFamily="18" charset="0"/>
                <a:ea typeface="Times New Roman" panose="02020603050405020304" pitchFamily="18" charset="0"/>
              </a:rPr>
              <a:t>Hatoon</a:t>
            </a:r>
            <a:r>
              <a:rPr lang="en-US" b="1" spc="-35"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Alsagri,Mourad</a:t>
            </a:r>
            <a:r>
              <a:rPr lang="en-US" b="1" spc="-15"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Yklef</a:t>
            </a:r>
            <a:r>
              <a:rPr lang="en-US" b="1" dirty="0">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marL="742950" marR="743585" lvl="1" indent="-285750" algn="just">
              <a:lnSpc>
                <a:spcPct val="150000"/>
              </a:lnSpc>
              <a:spcBef>
                <a:spcPts val="680"/>
              </a:spcBef>
              <a:spcAft>
                <a:spcPts val="0"/>
              </a:spcAft>
              <a:buFont typeface="Wingdings" panose="05000000000000000000" pitchFamily="2" charset="2"/>
              <a:buChar char="§"/>
              <a:tabLst>
                <a:tab pos="978535" algn="l"/>
                <a:tab pos="4756150" algn="l"/>
                <a:tab pos="5728335" algn="l"/>
                <a:tab pos="6365240" algn="l"/>
              </a:tabLst>
            </a:pPr>
            <a:r>
              <a:rPr lang="en-US" b="1" dirty="0">
                <a:effectLst/>
                <a:latin typeface="Times New Roman" panose="02020603050405020304" pitchFamily="18" charset="0"/>
                <a:ea typeface="Times New Roman" panose="02020603050405020304" pitchFamily="18" charset="0"/>
              </a:rPr>
              <a:t>Prediction  </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  </a:t>
            </a:r>
            <a:r>
              <a:rPr lang="en-US" b="1" spc="6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utilization  </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  </a:t>
            </a:r>
            <a:r>
              <a:rPr lang="en-US" b="1" spc="5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mental  </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health  </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treatment	with  </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various	machine	</a:t>
            </a:r>
            <a:r>
              <a:rPr lang="en-US" b="1" spc="-10" dirty="0">
                <a:effectLst/>
                <a:latin typeface="Times New Roman" panose="02020603050405020304" pitchFamily="18" charset="0"/>
                <a:ea typeface="Times New Roman" panose="02020603050405020304" pitchFamily="18" charset="0"/>
              </a:rPr>
              <a:t>learning</a:t>
            </a:r>
            <a:r>
              <a:rPr lang="en-US" b="1" spc="-28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algorithms.(Meera </a:t>
            </a:r>
            <a:r>
              <a:rPr lang="en-US" b="1" dirty="0" err="1">
                <a:effectLst/>
                <a:latin typeface="Times New Roman" panose="02020603050405020304" pitchFamily="18" charset="0"/>
                <a:ea typeface="Times New Roman" panose="02020603050405020304" pitchFamily="18" charset="0"/>
              </a:rPr>
              <a:t>sharma,sonak</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Mahapatra.</a:t>
            </a:r>
            <a:endParaRPr lang="en-IN" b="1"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5"/>
              </a:spcBef>
              <a:buFont typeface="Wingdings" panose="05000000000000000000" pitchFamily="2" charset="2"/>
              <a:buChar char="§"/>
              <a:tabLst>
                <a:tab pos="978535" algn="l"/>
              </a:tabLst>
            </a:pPr>
            <a:r>
              <a:rPr lang="en-US" b="1" dirty="0">
                <a:effectLst/>
                <a:latin typeface="Times New Roman" panose="02020603050405020304" pitchFamily="18" charset="0"/>
                <a:ea typeface="Times New Roman" panose="02020603050405020304" pitchFamily="18" charset="0"/>
              </a:rPr>
              <a:t>Artificial</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intelligence for</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mental</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health</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 mental</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illness(Sarah</a:t>
            </a:r>
            <a:r>
              <a:rPr lang="en-US" b="1" spc="-40"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graham,colin</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deep)</a:t>
            </a:r>
            <a:endParaRPr lang="en-IN" b="1" dirty="0">
              <a:effectLst/>
              <a:latin typeface="Times New Roman" panose="02020603050405020304" pitchFamily="18" charset="0"/>
              <a:ea typeface="Times New Roman" panose="02020603050405020304" pitchFamily="18" charset="0"/>
            </a:endParaRPr>
          </a:p>
          <a:p>
            <a:pPr marL="742950" marR="742315" lvl="1" indent="-285750" algn="just">
              <a:lnSpc>
                <a:spcPct val="150000"/>
              </a:lnSpc>
              <a:spcBef>
                <a:spcPts val="685"/>
              </a:spcBef>
              <a:spcAft>
                <a:spcPts val="0"/>
              </a:spcAft>
              <a:buFont typeface="Wingdings" panose="05000000000000000000" pitchFamily="2" charset="2"/>
              <a:buChar char="§"/>
              <a:tabLst>
                <a:tab pos="978535" algn="l"/>
              </a:tabLst>
            </a:pPr>
            <a:r>
              <a:rPr lang="en-US" b="1" dirty="0">
                <a:solidFill>
                  <a:srgbClr val="333333"/>
                </a:solidFill>
                <a:effectLst/>
                <a:latin typeface="Times New Roman" panose="02020603050405020304" pitchFamily="18" charset="0"/>
                <a:ea typeface="Times New Roman" panose="02020603050405020304" pitchFamily="18" charset="0"/>
              </a:rPr>
              <a:t>K.</a:t>
            </a:r>
            <a:r>
              <a:rPr lang="en-US" b="1" spc="-3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Sengupta,</a:t>
            </a:r>
            <a:r>
              <a:rPr lang="en-US" b="1" spc="-3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"Stress</a:t>
            </a:r>
            <a:r>
              <a:rPr lang="en-US" b="1" spc="-5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Detection:</a:t>
            </a:r>
            <a:r>
              <a:rPr lang="en-US" b="1" spc="-3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A</a:t>
            </a:r>
            <a:r>
              <a:rPr lang="en-US" b="1" spc="-6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Predictive</a:t>
            </a:r>
            <a:r>
              <a:rPr lang="en-US" b="1" spc="-2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Analysis,"</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2021</a:t>
            </a:r>
            <a:r>
              <a:rPr lang="en-US" b="1" spc="-4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Asian</a:t>
            </a:r>
            <a:r>
              <a:rPr lang="en-US" b="1" spc="-6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Conference</a:t>
            </a:r>
            <a:r>
              <a:rPr lang="en-US" b="1" spc="-4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on</a:t>
            </a:r>
            <a:r>
              <a:rPr lang="en-US" b="1" spc="-6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Innovation</a:t>
            </a:r>
            <a:r>
              <a:rPr lang="en-US" b="1" spc="-4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in</a:t>
            </a:r>
            <a:r>
              <a:rPr lang="en-US" b="1" spc="-290"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Technology</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(ASIANCON),</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PUNE,</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India,</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2021,</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pp.</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1-6,</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err="1">
                <a:solidFill>
                  <a:srgbClr val="333333"/>
                </a:solidFill>
                <a:effectLst/>
                <a:latin typeface="Times New Roman" panose="02020603050405020304" pitchFamily="18" charset="0"/>
                <a:ea typeface="Times New Roman" panose="02020603050405020304" pitchFamily="18" charset="0"/>
              </a:rPr>
              <a:t>doi</a:t>
            </a:r>
            <a:r>
              <a:rPr lang="en-US" b="1" dirty="0">
                <a:solidFill>
                  <a:srgbClr val="333333"/>
                </a:solidFill>
                <a:effectLst/>
                <a:latin typeface="Times New Roman" panose="02020603050405020304" pitchFamily="18" charset="0"/>
                <a:ea typeface="Times New Roman" panose="02020603050405020304" pitchFamily="18" charset="0"/>
              </a:rPr>
              <a:t>:</a:t>
            </a:r>
            <a:r>
              <a:rPr lang="en-US" b="1" spc="5" dirty="0">
                <a:solidFill>
                  <a:srgbClr val="333333"/>
                </a:solidFill>
                <a:effectLst/>
                <a:latin typeface="Times New Roman" panose="02020603050405020304" pitchFamily="18" charset="0"/>
                <a:ea typeface="Times New Roman" panose="02020603050405020304" pitchFamily="18" charset="0"/>
              </a:rPr>
              <a:t> </a:t>
            </a:r>
            <a:r>
              <a:rPr lang="en-US" b="1" dirty="0">
                <a:solidFill>
                  <a:srgbClr val="333333"/>
                </a:solidFill>
                <a:effectLst/>
                <a:latin typeface="Times New Roman" panose="02020603050405020304" pitchFamily="18" charset="0"/>
                <a:ea typeface="Times New Roman" panose="02020603050405020304" pitchFamily="18" charset="0"/>
              </a:rPr>
              <a:t>10.1109/ASIANCON51346.2021.9544609.</a:t>
            </a:r>
            <a:endParaRPr lang="en-IN"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406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a:bodyPr>
          <a:lstStyle/>
          <a:p>
            <a:r>
              <a:rPr lang="en-IN" sz="1600" b="1" dirty="0">
                <a:latin typeface="Times New Roman" panose="02020603050405020304" pitchFamily="18" charset="0"/>
                <a:cs typeface="Times New Roman" panose="02020603050405020304" pitchFamily="18" charset="0"/>
              </a:rPr>
              <a:t>                                                                    INTRODUCTION:</a:t>
            </a:r>
            <a:endParaRPr lang="en-AU"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0000"/>
            <a:ext cx="8596668" cy="3880773"/>
          </a:xfrm>
        </p:spPr>
        <p:txBody>
          <a:bodyPr>
            <a:normAutofit/>
          </a:bodyPr>
          <a:lstStyle/>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Stress plays an integral role in influencing one's decision-making capability, attention span, learning, and problem-solving capacity. Stress detection and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have been active areas of research in the fields of psychology and computer science in recent times. Psychologists quantify stress using affective states, which is the experience of feeling the underlying emotional state. Most of the work in classifying human stress was achieved using user-dependent models, incapable of generalizing to a new user. This causes new user to spend a significant amount of their time in training the model to predict their affective states. There is an urgent need to treat basic mental health problems that prevail among children which may lead to complicated problems, if not treated at an early stage. Machine learning Techniques are currently well suited for </a:t>
            </a: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medical data and diagnosing the problem. The attributes have been reduced by analysing Features over the full attribute data set. The accuracy over the selected attribute set on various machine learning algorithms have been compared.</a:t>
            </a:r>
          </a:p>
          <a:p>
            <a:endParaRPr lang="en-AU" dirty="0"/>
          </a:p>
        </p:txBody>
      </p:sp>
    </p:spTree>
    <p:extLst>
      <p:ext uri="{BB962C8B-B14F-4D97-AF65-F5344CB8AC3E}">
        <p14:creationId xmlns:p14="http://schemas.microsoft.com/office/powerpoint/2010/main" val="70790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t>LITERATURE REVIEW</a:t>
            </a:r>
            <a:r>
              <a:rPr lang="en-IN" sz="1600" dirty="0"/>
              <a:t>:</a:t>
            </a:r>
            <a:endParaRPr lang="en-AU" sz="1600" dirty="0"/>
          </a:p>
        </p:txBody>
      </p:sp>
      <p:sp>
        <p:nvSpPr>
          <p:cNvPr id="3" name="Content Placeholder 2"/>
          <p:cNvSpPr>
            <a:spLocks noGrp="1"/>
          </p:cNvSpPr>
          <p:nvPr>
            <p:ph idx="1"/>
          </p:nvPr>
        </p:nvSpPr>
        <p:spPr/>
        <p:txBody>
          <a:bodyPr>
            <a:normAutofit fontScale="62500" lnSpcReduction="20000"/>
          </a:bodyPr>
          <a:lstStyle/>
          <a:p>
            <a:pPr>
              <a:lnSpc>
                <a:spcPct val="16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Title	 : </a:t>
            </a:r>
            <a:r>
              <a:rPr lang="en-IN" dirty="0">
                <a:latin typeface="Times New Roman" panose="02020603050405020304" pitchFamily="18" charset="0"/>
                <a:cs typeface="Times New Roman" panose="02020603050405020304" pitchFamily="18" charset="0"/>
              </a:rPr>
              <a:t>Machine Learning-based Approach for Depression Detection in Twitter Using Content and Activity Features</a:t>
            </a:r>
          </a:p>
          <a:p>
            <a:pPr>
              <a:lnSpc>
                <a:spcPct val="16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Hatoon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AlSagri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Mourad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Ykhlef</a:t>
            </a:r>
            <a:endParaRPr lang="en-IN" dirty="0">
              <a:latin typeface="Times New Roman" panose="02020603050405020304" pitchFamily="18" charset="0"/>
              <a:cs typeface="Times New Roman" panose="02020603050405020304" pitchFamily="18" charset="0"/>
            </a:endParaRPr>
          </a:p>
          <a:p>
            <a:pPr>
              <a:lnSpc>
                <a:spcPct val="16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Year	 : </a:t>
            </a:r>
            <a:r>
              <a:rPr lang="en-IN" dirty="0">
                <a:latin typeface="Times New Roman" panose="02020603050405020304" pitchFamily="18" charset="0"/>
                <a:cs typeface="Times New Roman" panose="02020603050405020304" pitchFamily="18" charset="0"/>
              </a:rPr>
              <a:t>2020	</a:t>
            </a:r>
          </a:p>
          <a:p>
            <a:pPr>
              <a:lnSpc>
                <a:spcPct val="16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Social media channels, such as Facebook, Twitter, and </a:t>
            </a:r>
            <a:r>
              <a:rPr lang="en-IN" dirty="0" err="1">
                <a:latin typeface="Times New Roman" panose="02020603050405020304" pitchFamily="18" charset="0"/>
                <a:cs typeface="Times New Roman" panose="02020603050405020304" pitchFamily="18" charset="0"/>
              </a:rPr>
              <a:t>Instagram</a:t>
            </a:r>
            <a:r>
              <a:rPr lang="en-IN" dirty="0">
                <a:latin typeface="Times New Roman" panose="02020603050405020304" pitchFamily="18" charset="0"/>
                <a:cs typeface="Times New Roman" panose="02020603050405020304" pitchFamily="18" charset="0"/>
              </a:rPr>
              <a:t>, have altered our world forever. People are now increasingly connected than ever and reveal a sort of digital persona. Although social media certainly has several remarkable features, the demerits are undeniable as well. Recent studies have indicated a correlation between high usage of social media sites and increased depression. The present study aims to exploit machine learning techniques for detecting a probable depressed Twitter user based on both, his/her network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and tweets. For this purpose, we trained and tested classifiers to distinguish whether a user is depressed or not using features extracted from his/her activities in the network and tweets. The results showed that the more features are used, the higher are the accuracy and F-measure scores in detecting depressed users. This method is a data-driven, predictive approach for early detection of depression or other mental illnesses. This study’s main contribution is the exploration part of the features and its impact on detecting the depression level..</a:t>
            </a:r>
          </a:p>
          <a:p>
            <a:endParaRPr lang="en-AU" dirty="0"/>
          </a:p>
        </p:txBody>
      </p:sp>
    </p:spTree>
    <p:extLst>
      <p:ext uri="{BB962C8B-B14F-4D97-AF65-F5344CB8AC3E}">
        <p14:creationId xmlns:p14="http://schemas.microsoft.com/office/powerpoint/2010/main" val="254760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LITERATURE REVIEW</a:t>
            </a:r>
            <a:r>
              <a:rPr lang="en-IN" sz="1600" dirty="0">
                <a:latin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nSpc>
                <a:spcPct val="170000"/>
              </a:lnSpc>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Title	 : </a:t>
            </a:r>
            <a:r>
              <a:rPr lang="en-IN" sz="1600" dirty="0">
                <a:latin typeface="Times New Roman" panose="02020603050405020304" pitchFamily="18" charset="0"/>
                <a:cs typeface="Times New Roman" panose="02020603050405020304" pitchFamily="18" charset="0"/>
              </a:rPr>
              <a:t>Predicting the Utilization of Mental Health Treatment with Various Machine Learning Algorithms</a:t>
            </a:r>
          </a:p>
          <a:p>
            <a:pPr>
              <a:lnSpc>
                <a:spcPct val="170000"/>
              </a:lnSpc>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Author:</a:t>
            </a:r>
            <a:r>
              <a:rPr lang="en-IN" sz="1600" dirty="0">
                <a:latin typeface="Times New Roman" panose="02020603050405020304" pitchFamily="18" charset="0"/>
                <a:cs typeface="Times New Roman" panose="02020603050405020304" pitchFamily="18" charset="0"/>
              </a:rPr>
              <a:t> MEERA SHARMA, SONOK MAHAPATRA</a:t>
            </a:r>
          </a:p>
          <a:p>
            <a:pPr>
              <a:lnSpc>
                <a:spcPct val="170000"/>
              </a:lnSpc>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Year	 : </a:t>
            </a:r>
            <a:r>
              <a:rPr lang="en-IN" sz="1600" dirty="0">
                <a:latin typeface="Times New Roman" panose="02020603050405020304" pitchFamily="18" charset="0"/>
                <a:cs typeface="Times New Roman" panose="02020603050405020304" pitchFamily="18" charset="0"/>
              </a:rPr>
              <a:t>2020</a:t>
            </a:r>
          </a:p>
          <a:p>
            <a:pPr>
              <a:lnSpc>
                <a:spcPct val="17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In 2017, about 792 million people (more than 10% of the global population) lived their lives with a mental disorder [24]– 78 million of which committed suicide because of it. In these unprecedented times of COVID-19, mental health challenges have been even further exacerbated as home environments have been proven to be major sources of the creation and worsening of poor mental health. Additionally, proper diagnosis and treatment for people with mental health disorders remains underdeveloped in modern-day’s society due to the widely ever-present public stigma attached to caring about mental health. Recently there have been attempts in the data science world to predict if a person is suicidal (and other diagnostic approaches) yet all face major setbacks. To begin, big data has many ethical issues related to privacy and reusability without permission—especially in regards to using feeds from social media. Additionally, people diagnosed with specific mental health conditions may not actually seek treatment, so data may be incorrect. In this research, we address both of these problems by using anonymous datasets to predict the answer to a different question—whether or not people are seeking mental health treatment. We also use a large variety of machine learning and deep learning classifiers and predictive models to predict with a high accuracy rate through statistical analysis.</a:t>
            </a:r>
          </a:p>
          <a:p>
            <a:endParaRPr lang="en-AU" dirty="0"/>
          </a:p>
        </p:txBody>
      </p:sp>
    </p:spTree>
    <p:extLst>
      <p:ext uri="{BB962C8B-B14F-4D97-AF65-F5344CB8AC3E}">
        <p14:creationId xmlns:p14="http://schemas.microsoft.com/office/powerpoint/2010/main" val="300123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System Architecture</a:t>
            </a:r>
            <a:r>
              <a:rPr lang="en-IN" sz="1600" dirty="0"/>
              <a:t>:</a:t>
            </a:r>
            <a:endParaRPr lang="en-AU" sz="1600" dirty="0"/>
          </a:p>
        </p:txBody>
      </p:sp>
      <p:pic>
        <p:nvPicPr>
          <p:cNvPr id="4" name="Content Placeholder 3"/>
          <p:cNvPicPr>
            <a:picLocks noGrp="1"/>
          </p:cNvPicPr>
          <p:nvPr>
            <p:ph idx="1"/>
          </p:nvPr>
        </p:nvPicPr>
        <p:blipFill>
          <a:blip r:embed="rId2"/>
          <a:stretch>
            <a:fillRect/>
          </a:stretch>
        </p:blipFill>
        <p:spPr>
          <a:xfrm>
            <a:off x="2638243" y="2160588"/>
            <a:ext cx="4675551" cy="3881437"/>
          </a:xfrm>
          <a:prstGeom prst="rect">
            <a:avLst/>
          </a:prstGeom>
        </p:spPr>
      </p:pic>
    </p:spTree>
    <p:extLst>
      <p:ext uri="{BB962C8B-B14F-4D97-AF65-F5344CB8AC3E}">
        <p14:creationId xmlns:p14="http://schemas.microsoft.com/office/powerpoint/2010/main" val="9951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1600" dirty="0">
                <a:latin typeface="Times New Roman" panose="02020603050405020304" pitchFamily="18" charset="0"/>
                <a:cs typeface="Times New Roman" panose="02020603050405020304" pitchFamily="18" charset="0"/>
              </a:rPr>
              <a:t>MODULE DESCRIPTION:</a:t>
            </a:r>
            <a:endParaRPr lang="en-AU"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sz="1400" b="1" dirty="0">
                <a:latin typeface="Times New Roman" panose="02020603050405020304" pitchFamily="18" charset="0"/>
                <a:cs typeface="Times New Roman" panose="02020603050405020304" pitchFamily="18" charset="0"/>
              </a:rPr>
              <a:t>Data Pre-processing:</a:t>
            </a:r>
            <a:endParaRPr lang="en-AU"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endParaRPr lang="en-AU" sz="1400" dirty="0">
              <a:latin typeface="Times New Roman" panose="02020603050405020304" pitchFamily="18"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414440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600" b="1" dirty="0">
                <a:latin typeface="Times New Roman" panose="02020603050405020304" pitchFamily="18" charset="0"/>
                <a:cs typeface="Times New Roman" panose="02020603050405020304" pitchFamily="18" charset="0"/>
              </a:rPr>
              <a:t>                                                               Data visualization</a:t>
            </a:r>
            <a:endParaRPr lang="en-AU" dirty="0"/>
          </a:p>
        </p:txBody>
      </p:sp>
      <p:sp>
        <p:nvSpPr>
          <p:cNvPr id="3" name="Content Placeholder 2"/>
          <p:cNvSpPr>
            <a:spLocks noGrp="1"/>
          </p:cNvSpPr>
          <p:nvPr>
            <p:ph idx="1"/>
          </p:nvPr>
        </p:nvSpPr>
        <p:spPr/>
        <p:txBody>
          <a:bodyPr>
            <a:normAutofit/>
          </a:bodyPr>
          <a:lstStyle/>
          <a:p>
            <a:pPr fontAlgn="base">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a:t>
            </a:r>
            <a:endParaRPr lang="en-AU" sz="1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23131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8980-1BF4-F6D2-BE26-6602F64B9C46}"/>
              </a:ext>
            </a:extLst>
          </p:cNvPr>
          <p:cNvSpPr>
            <a:spLocks noGrp="1"/>
          </p:cNvSpPr>
          <p:nvPr>
            <p:ph type="ctrTitle"/>
          </p:nvPr>
        </p:nvSpPr>
        <p:spPr>
          <a:xfrm>
            <a:off x="1318531" y="0"/>
            <a:ext cx="7766936" cy="579120"/>
          </a:xfrm>
        </p:spPr>
        <p:txBody>
          <a:bodyPr/>
          <a:lstStyle/>
          <a:p>
            <a:pPr algn="just"/>
            <a:r>
              <a:rPr lang="en-IN" sz="1600" b="1" dirty="0">
                <a:latin typeface="Times New Roman" panose="02020603050405020304" pitchFamily="18" charset="0"/>
                <a:cs typeface="Times New Roman" panose="02020603050405020304" pitchFamily="18" charset="0"/>
              </a:rPr>
              <a:t>                                                             TESTING</a:t>
            </a:r>
          </a:p>
        </p:txBody>
      </p:sp>
      <p:sp>
        <p:nvSpPr>
          <p:cNvPr id="3" name="Subtitle 2">
            <a:extLst>
              <a:ext uri="{FF2B5EF4-FFF2-40B4-BE49-F238E27FC236}">
                <a16:creationId xmlns:a16="http://schemas.microsoft.com/office/drawing/2014/main" id="{0C21DFB0-708E-F16C-49F9-307676DB8762}"/>
              </a:ext>
            </a:extLst>
          </p:cNvPr>
          <p:cNvSpPr>
            <a:spLocks noGrp="1"/>
          </p:cNvSpPr>
          <p:nvPr>
            <p:ph type="subTitle" idx="1"/>
          </p:nvPr>
        </p:nvSpPr>
        <p:spPr>
          <a:xfrm>
            <a:off x="1191709" y="579120"/>
            <a:ext cx="7766936" cy="5824728"/>
          </a:xfrm>
        </p:spPr>
        <p:txBody>
          <a:bodyPr>
            <a:normAutofit fontScale="25000" lnSpcReduction="20000"/>
          </a:bodyPr>
          <a:lstStyle/>
          <a:p>
            <a:pPr lvl="1" algn="just">
              <a:spcBef>
                <a:spcPts val="925"/>
              </a:spcBef>
              <a:spcAft>
                <a:spcPts val="0"/>
              </a:spcAft>
              <a:buSzPts val="1200"/>
              <a:tabLst>
                <a:tab pos="1039495" algn="l"/>
              </a:tabLst>
            </a:pPr>
            <a:r>
              <a:rPr lang="en-US" sz="4200" b="1" dirty="0">
                <a:effectLst/>
                <a:latin typeface="Times New Roman" panose="02020603050405020304" pitchFamily="18" charset="0"/>
                <a:ea typeface="Times New Roman" panose="02020603050405020304" pitchFamily="18" charset="0"/>
              </a:rPr>
              <a:t>White</a:t>
            </a:r>
            <a:r>
              <a:rPr lang="en-US" sz="4200" b="1" spc="-55" dirty="0">
                <a:effectLst/>
                <a:latin typeface="Times New Roman" panose="02020603050405020304" pitchFamily="18" charset="0"/>
                <a:ea typeface="Times New Roman" panose="02020603050405020304" pitchFamily="18" charset="0"/>
              </a:rPr>
              <a:t> </a:t>
            </a:r>
            <a:r>
              <a:rPr lang="en-US" sz="4200" b="1" dirty="0">
                <a:effectLst/>
                <a:latin typeface="Times New Roman" panose="02020603050405020304" pitchFamily="18" charset="0"/>
                <a:ea typeface="Times New Roman" panose="02020603050405020304" pitchFamily="18" charset="0"/>
              </a:rPr>
              <a:t>Box</a:t>
            </a:r>
            <a:r>
              <a:rPr lang="en-US" sz="4200" b="1" spc="-55" dirty="0">
                <a:effectLst/>
                <a:latin typeface="Times New Roman" panose="02020603050405020304" pitchFamily="18" charset="0"/>
                <a:ea typeface="Times New Roman" panose="02020603050405020304" pitchFamily="18" charset="0"/>
              </a:rPr>
              <a:t> </a:t>
            </a:r>
            <a:r>
              <a:rPr lang="en-US" sz="4200" b="1" dirty="0">
                <a:effectLst/>
                <a:latin typeface="Times New Roman" panose="02020603050405020304" pitchFamily="18" charset="0"/>
                <a:ea typeface="Times New Roman" panose="02020603050405020304" pitchFamily="18" charset="0"/>
              </a:rPr>
              <a:t>Testing</a:t>
            </a:r>
            <a:endParaRPr lang="en-IN" sz="4200" b="1" dirty="0">
              <a:effectLst/>
              <a:latin typeface="Times New Roman" panose="02020603050405020304" pitchFamily="18" charset="0"/>
              <a:ea typeface="Times New Roman" panose="02020603050405020304" pitchFamily="18" charset="0"/>
            </a:endParaRPr>
          </a:p>
          <a:p>
            <a:pPr>
              <a:spcBef>
                <a:spcPts val="55"/>
              </a:spcBef>
            </a:pPr>
            <a:r>
              <a:rPr lang="en-US" sz="13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latin typeface="Times New Roman" panose="02020603050405020304" pitchFamily="18" charset="0"/>
                <a:ea typeface="Times New Roman" panose="02020603050405020304" pitchFamily="18" charset="0"/>
              </a:rPr>
              <a:t>White-box</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testing (also</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known</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as clear</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box</a:t>
            </a:r>
            <a:r>
              <a:rPr lang="en-US" sz="4300" spc="30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testing, glass</a:t>
            </a:r>
            <a:r>
              <a:rPr lang="en-US" sz="4300" spc="30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box testing,</a:t>
            </a:r>
            <a:r>
              <a:rPr lang="en-US" sz="4300" spc="5"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transparent</a:t>
            </a:r>
            <a:r>
              <a:rPr lang="en-US" sz="430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box testing,</a:t>
            </a:r>
            <a:r>
              <a:rPr lang="en-US" sz="4300" spc="29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and structural</a:t>
            </a:r>
            <a:r>
              <a:rPr lang="en-US" sz="4300" spc="29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testing)</a:t>
            </a:r>
            <a:r>
              <a:rPr lang="en-US" sz="4300" spc="29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is</a:t>
            </a:r>
            <a:r>
              <a:rPr lang="en-US" sz="4300" spc="29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a</a:t>
            </a:r>
            <a:r>
              <a:rPr lang="en-US" sz="4300" spc="290" dirty="0">
                <a:latin typeface="Times New Roman" panose="02020603050405020304" pitchFamily="18" charset="0"/>
                <a:ea typeface="Times New Roman" panose="02020603050405020304" pitchFamily="18" charset="0"/>
              </a:rPr>
              <a:t> </a:t>
            </a:r>
            <a:r>
              <a:rPr lang="en-US" sz="4300" spc="-5" dirty="0">
                <a:latin typeface="Times New Roman" panose="02020603050405020304" pitchFamily="18" charset="0"/>
                <a:ea typeface="Times New Roman" panose="02020603050405020304" pitchFamily="18" charset="0"/>
              </a:rPr>
              <a:t>method</a:t>
            </a:r>
            <a:r>
              <a:rPr lang="en-US" sz="4300" spc="29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of testing software</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that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tests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internal</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structures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or</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workings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of an</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application,</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as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opposed</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to</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its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functionality (i.e. black-box testing). In white-box testing an </a:t>
            </a:r>
            <a:r>
              <a:rPr lang="en-US" sz="4300" dirty="0" err="1">
                <a:latin typeface="Times New Roman" panose="02020603050405020304" pitchFamily="18" charset="0"/>
                <a:ea typeface="Times New Roman" panose="02020603050405020304" pitchFamily="18" charset="0"/>
              </a:rPr>
              <a:t>internalperspective</a:t>
            </a:r>
            <a:r>
              <a:rPr lang="en-US" sz="4300" dirty="0">
                <a:latin typeface="Times New Roman" panose="02020603050405020304" pitchFamily="18" charset="0"/>
                <a:ea typeface="Times New Roman" panose="02020603050405020304" pitchFamily="18" charset="0"/>
              </a:rPr>
              <a:t> of</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the system, as well as programming skills, are used to design test cases. The tester</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chooses inputs to exercise paths through the code and determine the appropriate</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outputs. This is analogous to testing nodes in a circuit, e.g. in-</a:t>
            </a:r>
            <a:r>
              <a:rPr lang="en-US" sz="4300" dirty="0" err="1">
                <a:latin typeface="Times New Roman" panose="02020603050405020304" pitchFamily="18" charset="0"/>
                <a:ea typeface="Times New Roman" panose="02020603050405020304" pitchFamily="18" charset="0"/>
              </a:rPr>
              <a:t>circuittesting</a:t>
            </a:r>
            <a:r>
              <a:rPr lang="en-US" sz="4300" dirty="0">
                <a:latin typeface="Times New Roman" panose="02020603050405020304" pitchFamily="18" charset="0"/>
                <a:ea typeface="Times New Roman" panose="02020603050405020304" pitchFamily="18" charset="0"/>
              </a:rPr>
              <a:t> (ICT).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While     white-box      testing      can      be      applied      at the unit, integration</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and</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system</a:t>
            </a:r>
            <a:r>
              <a:rPr lang="en-US" sz="4300" spc="-4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levels</a:t>
            </a:r>
            <a:r>
              <a:rPr lang="en-US" sz="4300" spc="-2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of</a:t>
            </a:r>
            <a:r>
              <a:rPr lang="en-US" sz="4300" spc="-5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the</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software</a:t>
            </a:r>
            <a:r>
              <a:rPr lang="en-US" sz="4300" spc="-4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testing</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process, it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is</a:t>
            </a:r>
            <a:r>
              <a:rPr lang="en-US" sz="4300" spc="-2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usually</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done</a:t>
            </a:r>
            <a:r>
              <a:rPr lang="en-US" sz="4300" spc="-2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at</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the</a:t>
            </a:r>
            <a:r>
              <a:rPr lang="en-US" sz="4300" spc="-1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unit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level.</a:t>
            </a:r>
            <a:r>
              <a:rPr lang="en-US" sz="4300" spc="-28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It can test paths within a unit, paths between units during integration, and between</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subsystems during a system–level test.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Though this</a:t>
            </a:r>
            <a:r>
              <a:rPr lang="en-US" sz="4300" spc="5" dirty="0">
                <a:latin typeface="Times New Roman" panose="02020603050405020304" pitchFamily="18" charset="0"/>
                <a:ea typeface="Times New Roman" panose="02020603050405020304" pitchFamily="18" charset="0"/>
              </a:rPr>
              <a:t> </a:t>
            </a:r>
            <a:r>
              <a:rPr lang="en-US" sz="4300" dirty="0" err="1">
                <a:latin typeface="Times New Roman" panose="02020603050405020304" pitchFamily="18" charset="0"/>
                <a:ea typeface="Times New Roman" panose="02020603050405020304" pitchFamily="18" charset="0"/>
              </a:rPr>
              <a:t>methodof</a:t>
            </a:r>
            <a:r>
              <a:rPr lang="en-US" sz="4300" dirty="0">
                <a:latin typeface="Times New Roman" panose="02020603050405020304" pitchFamily="18" charset="0"/>
                <a:ea typeface="Times New Roman" panose="02020603050405020304" pitchFamily="18" charset="0"/>
              </a:rPr>
              <a:t> test design can uncover</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many</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errors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or</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problems,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might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not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detect</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unimplemented</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parts</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of</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the</a:t>
            </a:r>
            <a:r>
              <a:rPr lang="en-US" sz="4300" spc="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specification</a:t>
            </a:r>
            <a:r>
              <a:rPr lang="en-US" sz="4300" spc="-3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or</a:t>
            </a:r>
            <a:r>
              <a:rPr lang="en-US" sz="4300" spc="6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missing</a:t>
            </a:r>
            <a:r>
              <a:rPr lang="en-US" sz="4300" spc="-15" dirty="0">
                <a:latin typeface="Times New Roman" panose="02020603050405020304" pitchFamily="18" charset="0"/>
                <a:ea typeface="Times New Roman" panose="02020603050405020304" pitchFamily="18" charset="0"/>
              </a:rPr>
              <a:t> </a:t>
            </a:r>
            <a:r>
              <a:rPr lang="en-US" sz="4300" dirty="0" err="1">
                <a:latin typeface="Times New Roman" panose="02020603050405020304" pitchFamily="18" charset="0"/>
                <a:ea typeface="Times New Roman" panose="02020603050405020304" pitchFamily="18" charset="0"/>
              </a:rPr>
              <a:t>requirements.White</a:t>
            </a:r>
            <a:r>
              <a:rPr lang="en-US" sz="4300" dirty="0">
                <a:latin typeface="Times New Roman" panose="02020603050405020304" pitchFamily="18" charset="0"/>
                <a:ea typeface="Times New Roman" panose="02020603050405020304" pitchFamily="18" charset="0"/>
              </a:rPr>
              <a:t>-box</a:t>
            </a:r>
            <a:r>
              <a:rPr lang="en-US" sz="4300" spc="-6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test</a:t>
            </a:r>
            <a:r>
              <a:rPr lang="en-US" sz="4300" spc="-1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design</a:t>
            </a:r>
            <a:r>
              <a:rPr lang="en-US" sz="4300" spc="-60"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techniques</a:t>
            </a:r>
            <a:r>
              <a:rPr lang="en-US" sz="4300" spc="25" dirty="0">
                <a:latin typeface="Times New Roman" panose="02020603050405020304" pitchFamily="18" charset="0"/>
                <a:ea typeface="Times New Roman" panose="02020603050405020304" pitchFamily="18" charset="0"/>
              </a:rPr>
              <a:t> </a:t>
            </a:r>
            <a:r>
              <a:rPr lang="en-US" sz="4300" dirty="0">
                <a:latin typeface="Times New Roman" panose="02020603050405020304" pitchFamily="18" charset="0"/>
                <a:ea typeface="Times New Roman" panose="02020603050405020304" pitchFamily="18" charset="0"/>
              </a:rPr>
              <a:t>include:</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Control</a:t>
            </a:r>
            <a:r>
              <a:rPr lang="en-US" sz="4300" spc="-5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flow</a:t>
            </a:r>
            <a:r>
              <a:rPr lang="en-US" sz="4300" spc="-1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testing</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Data</a:t>
            </a:r>
            <a:r>
              <a:rPr lang="en-US" sz="4300" spc="-45"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flow</a:t>
            </a:r>
            <a:r>
              <a:rPr lang="en-US" sz="4300" spc="-1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testing</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Branch</a:t>
            </a:r>
            <a:r>
              <a:rPr lang="en-US" sz="4300" spc="-55"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testing</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Path</a:t>
            </a:r>
            <a:r>
              <a:rPr lang="en-US" sz="4300" spc="-7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testing</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Statement</a:t>
            </a:r>
            <a:r>
              <a:rPr lang="en-US" sz="4300" spc="-2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coverage</a:t>
            </a:r>
            <a:endParaRPr lang="en-IN" sz="4300" dirty="0">
              <a:latin typeface="Times New Roman" panose="02020603050405020304" pitchFamily="18" charset="0"/>
              <a:ea typeface="Times New Roman" panose="02020603050405020304" pitchFamily="18" charset="0"/>
            </a:endParaRPr>
          </a:p>
          <a:p>
            <a:pPr marL="1207770" marR="1653540" indent="-342900" algn="just">
              <a:lnSpc>
                <a:spcPct val="170000"/>
              </a:lnSpc>
              <a:spcAft>
                <a:spcPts val="0"/>
              </a:spcAft>
              <a:buFont typeface="Wingdings" panose="05000000000000000000" pitchFamily="2" charset="2"/>
              <a:buChar char="§"/>
            </a:pPr>
            <a:r>
              <a:rPr lang="en-US" sz="4300" dirty="0">
                <a:effectLst/>
                <a:latin typeface="Times New Roman" panose="02020603050405020304" pitchFamily="18" charset="0"/>
                <a:ea typeface="Times New Roman" panose="02020603050405020304" pitchFamily="18" charset="0"/>
              </a:rPr>
              <a:t>Decision</a:t>
            </a:r>
            <a:r>
              <a:rPr lang="en-US" sz="4300" spc="-70" dirty="0">
                <a:effectLst/>
                <a:latin typeface="Times New Roman" panose="02020603050405020304" pitchFamily="18" charset="0"/>
                <a:ea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rPr>
              <a:t>coverage</a:t>
            </a:r>
            <a:endParaRPr lang="en-IN" sz="4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137494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120</TotalTime>
  <Words>1942</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Tahoma</vt:lpstr>
      <vt:lpstr>Times New Roman</vt:lpstr>
      <vt:lpstr>Trebuchet MS</vt:lpstr>
      <vt:lpstr>Wingdings</vt:lpstr>
      <vt:lpstr>Wingdings 3</vt:lpstr>
      <vt:lpstr>Facet</vt:lpstr>
      <vt:lpstr>PowerPoint Presentation</vt:lpstr>
      <vt:lpstr>HUMAN STRESS DETECTION IN AND THROUGH SLEEP BY USING AI</vt:lpstr>
      <vt:lpstr>                                                                    INTRODUCTION:</vt:lpstr>
      <vt:lpstr>                       LITERATURE REVIEW:</vt:lpstr>
      <vt:lpstr>                       LITERATURE REVIEW:</vt:lpstr>
      <vt:lpstr>                             System Architecture:</vt:lpstr>
      <vt:lpstr>                      MODULE DESCRIPTION:</vt:lpstr>
      <vt:lpstr>                                                               Data visualization</vt:lpstr>
      <vt:lpstr>                                                             TESTING</vt:lpstr>
      <vt:lpstr>                          Existing System:</vt:lpstr>
      <vt:lpstr>                         Disadvantages:</vt:lpstr>
      <vt:lpstr>                         Proposed System:</vt:lpstr>
      <vt:lpstr>                                                                        Advantages:</vt:lpstr>
      <vt:lpstr>                         SYSTEM STUDY </vt:lpstr>
      <vt:lpstr>                        LIST OF MODULES:</vt:lpstr>
      <vt:lpstr>                           TECHNOLOGY STACK: </vt:lpstr>
      <vt:lpstr>                         Use Case Diagram:</vt:lpstr>
      <vt:lpstr>                                                            OUTPUT SCREENSHOT:</vt:lpstr>
      <vt:lpstr>                                                                      Conclusion:</vt:lpstr>
      <vt:lpstr>                                                                    Future Work</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surendar</cp:lastModifiedBy>
  <cp:revision>11</cp:revision>
  <dcterms:created xsi:type="dcterms:W3CDTF">2022-11-07T10:31:19Z</dcterms:created>
  <dcterms:modified xsi:type="dcterms:W3CDTF">2023-04-08T05:58:06Z</dcterms:modified>
</cp:coreProperties>
</file>