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8" r:id="rId3"/>
    <p:sldId id="263" r:id="rId4"/>
    <p:sldId id="264" r:id="rId5"/>
    <p:sldId id="265" r:id="rId6"/>
    <p:sldId id="266" r:id="rId7"/>
    <p:sldId id="272" r:id="rId8"/>
    <p:sldId id="267" r:id="rId9"/>
    <p:sldId id="268" r:id="rId10"/>
    <p:sldId id="269" r:id="rId11"/>
    <p:sldId id="27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g0Ea8hFjYGRoSISsVKr0THdu+g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92DE65-90F4-4224-A350-517823CFBE72}">
  <a:tblStyle styleId="{DA92DE65-90F4-4224-A350-517823CFBE72}" styleName="Table_0">
    <a:wholeTbl>
      <a:tcTxStyle b="off" i="off">
        <a:font>
          <a:latin typeface="Neue Haas Grotesk Text Pro"/>
          <a:ea typeface="Neue Haas Grotesk Text Pro"/>
          <a:cs typeface="Neue Haas Grotesk Tex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E9"/>
          </a:solidFill>
        </a:fill>
      </a:tcStyle>
    </a:wholeTbl>
    <a:band1H>
      <a:tcTxStyle b="off" i="off"/>
      <a:tcStyle>
        <a:tcBdr/>
        <a:fill>
          <a:solidFill>
            <a:srgbClr val="CCE5D0"/>
          </a:solidFill>
        </a:fill>
      </a:tcStyle>
    </a:band1H>
    <a:band2H>
      <a:tcTxStyle b="off" i="off"/>
      <a:tcStyle>
        <a:tcBdr/>
      </a:tcStyle>
    </a:band2H>
    <a:band1V>
      <a:tcTxStyle b="off" i="off"/>
      <a:tcStyle>
        <a:tcBdr/>
        <a:fill>
          <a:solidFill>
            <a:srgbClr val="CCE5D0"/>
          </a:solidFill>
        </a:fill>
      </a:tcStyle>
    </a:band1V>
    <a:band2V>
      <a:tcTxStyle b="off" i="off"/>
      <a:tcStyle>
        <a:tcBdr/>
      </a:tcStyle>
    </a:band2V>
    <a:lastCol>
      <a:tcTxStyle b="on" i="off">
        <a:font>
          <a:latin typeface="Neue Haas Grotesk Text Pro"/>
          <a:ea typeface="Neue Haas Grotesk Text Pro"/>
          <a:cs typeface="Neue Haas Grotesk Text Pro"/>
        </a:font>
        <a:schemeClr val="lt1"/>
      </a:tcTxStyle>
      <a:tcStyle>
        <a:tcBdr/>
        <a:fill>
          <a:solidFill>
            <a:schemeClr val="accent1"/>
          </a:solidFill>
        </a:fill>
      </a:tcStyle>
    </a:lastCol>
    <a:firstCol>
      <a:tcTxStyle b="on" i="off">
        <a:font>
          <a:latin typeface="Neue Haas Grotesk Text Pro"/>
          <a:ea typeface="Neue Haas Grotesk Text Pro"/>
          <a:cs typeface="Neue Haas Grotesk Text Pro"/>
        </a:font>
        <a:schemeClr val="lt1"/>
      </a:tcTxStyle>
      <a:tcStyle>
        <a:tcBdr/>
        <a:fill>
          <a:solidFill>
            <a:schemeClr val="accent1"/>
          </a:solidFill>
        </a:fill>
      </a:tcStyle>
    </a:firstCol>
    <a:lastRow>
      <a:tcTxStyle b="on" i="off">
        <a:font>
          <a:latin typeface="Neue Haas Grotesk Text Pro"/>
          <a:ea typeface="Neue Haas Grotesk Text Pro"/>
          <a:cs typeface="Neue Haas Grotesk Tex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Neue Haas Grotesk Text Pro"/>
          <a:ea typeface="Neue Haas Grotesk Text Pro"/>
          <a:cs typeface="Neue Haas Grotesk Tex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293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339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565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954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274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420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2339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219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289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3221150" y="1247140"/>
            <a:ext cx="7891760" cy="345084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3221150" y="4818126"/>
            <a:ext cx="7891760" cy="1268984"/>
          </a:xfrm>
          <a:prstGeom prst="rect">
            <a:avLst/>
          </a:prstGeom>
          <a:noFill/>
          <a:ln>
            <a:noFill/>
          </a:ln>
        </p:spPr>
        <p:txBody>
          <a:bodyPr spcFirstLastPara="1" wrap="square" lIns="91425" tIns="45700" rIns="91425" bIns="45700" anchor="b" anchorCtr="0">
            <a:normAutofit/>
          </a:bodyPr>
          <a:lstStyle>
            <a:lvl1pPr lvl="0" algn="l">
              <a:lnSpc>
                <a:spcPct val="110000"/>
              </a:lnSpc>
              <a:spcBef>
                <a:spcPts val="1200"/>
              </a:spcBef>
              <a:spcAft>
                <a:spcPts val="0"/>
              </a:spcAft>
              <a:buSzPts val="2400"/>
              <a:buNone/>
              <a:defRPr sz="2400"/>
            </a:lvl1pPr>
            <a:lvl2pPr lvl="1" algn="ctr">
              <a:lnSpc>
                <a:spcPct val="110000"/>
              </a:lnSpc>
              <a:spcBef>
                <a:spcPts val="600"/>
              </a:spcBef>
              <a:spcAft>
                <a:spcPts val="0"/>
              </a:spcAft>
              <a:buSzPts val="2000"/>
              <a:buNone/>
              <a:defRPr sz="2000"/>
            </a:lvl2pPr>
            <a:lvl3pPr lvl="2" algn="ctr">
              <a:lnSpc>
                <a:spcPct val="110000"/>
              </a:lnSpc>
              <a:spcBef>
                <a:spcPts val="600"/>
              </a:spcBef>
              <a:spcAft>
                <a:spcPts val="0"/>
              </a:spcAft>
              <a:buSzPts val="1800"/>
              <a:buNone/>
              <a:defRPr sz="1800"/>
            </a:lvl3pPr>
            <a:lvl4pPr lvl="3" algn="ctr">
              <a:lnSpc>
                <a:spcPct val="110000"/>
              </a:lnSpc>
              <a:spcBef>
                <a:spcPts val="600"/>
              </a:spcBef>
              <a:spcAft>
                <a:spcPts val="0"/>
              </a:spcAft>
              <a:buSzPts val="1600"/>
              <a:buNone/>
              <a:defRPr sz="1600"/>
            </a:lvl4pPr>
            <a:lvl5pPr lvl="4" algn="ctr">
              <a:lnSpc>
                <a:spcPct val="110000"/>
              </a:lnSpc>
              <a:spcBef>
                <a:spcPts val="6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1"/>
          <p:cNvSpPr/>
          <p:nvPr/>
        </p:nvSpPr>
        <p:spPr>
          <a:xfrm>
            <a:off x="1" y="1375492"/>
            <a:ext cx="2770698" cy="5482505"/>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5;p11"/>
          <p:cNvSpPr/>
          <p:nvPr/>
        </p:nvSpPr>
        <p:spPr>
          <a:xfrm>
            <a:off x="0" y="-3"/>
            <a:ext cx="1373567" cy="6857999"/>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11"/>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ftr" idx="11"/>
          </p:nvPr>
        </p:nvSpPr>
        <p:spPr>
          <a:xfrm>
            <a:off x="3221150"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1587710" y="455362"/>
            <a:ext cx="9525200" cy="155041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0"/>
          <p:cNvSpPr txBox="1">
            <a:spLocks noGrp="1"/>
          </p:cNvSpPr>
          <p:nvPr>
            <p:ph type="body" idx="1"/>
          </p:nvPr>
        </p:nvSpPr>
        <p:spPr>
          <a:xfrm rot="5400000">
            <a:off x="4387234" y="-639508"/>
            <a:ext cx="3926152" cy="9525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2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0"/>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0"/>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0"/>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20"/>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 name="Google Shape;93;p20"/>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rot="5400000">
            <a:off x="7173739" y="2237791"/>
            <a:ext cx="5611813" cy="226653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body" idx="1"/>
          </p:nvPr>
        </p:nvSpPr>
        <p:spPr>
          <a:xfrm rot="5400000">
            <a:off x="2326268" y="-173409"/>
            <a:ext cx="5611813" cy="708892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2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7" name="Google Shape;97;p21"/>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1"/>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1"/>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21"/>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21"/>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1587710" y="2160016"/>
            <a:ext cx="9486690" cy="392615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2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2"/>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12"/>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2"/>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3221150" y="1251674"/>
            <a:ext cx="7891760" cy="291468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3221150" y="4818126"/>
            <a:ext cx="7891760" cy="1271524"/>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200"/>
              </a:spcBef>
              <a:spcAft>
                <a:spcPts val="0"/>
              </a:spcAft>
              <a:buSzPts val="2400"/>
              <a:buNone/>
              <a:defRPr sz="2400">
                <a:solidFill>
                  <a:schemeClr val="lt1"/>
                </a:solidFill>
              </a:defRPr>
            </a:lvl1pPr>
            <a:lvl2pPr marL="914400" lvl="1" indent="-228600" algn="l">
              <a:lnSpc>
                <a:spcPct val="110000"/>
              </a:lnSpc>
              <a:spcBef>
                <a:spcPts val="600"/>
              </a:spcBef>
              <a:spcAft>
                <a:spcPts val="0"/>
              </a:spcAft>
              <a:buSzPts val="2000"/>
              <a:buNone/>
              <a:defRPr sz="2000">
                <a:solidFill>
                  <a:schemeClr val="lt1"/>
                </a:solidFill>
              </a:defRPr>
            </a:lvl2pPr>
            <a:lvl3pPr marL="1371600" lvl="2" indent="-228600" algn="l">
              <a:lnSpc>
                <a:spcPct val="110000"/>
              </a:lnSpc>
              <a:spcBef>
                <a:spcPts val="600"/>
              </a:spcBef>
              <a:spcAft>
                <a:spcPts val="0"/>
              </a:spcAft>
              <a:buSzPts val="1800"/>
              <a:buNone/>
              <a:defRPr sz="1800">
                <a:solidFill>
                  <a:schemeClr val="lt1"/>
                </a:solidFill>
              </a:defRPr>
            </a:lvl3pPr>
            <a:lvl4pPr marL="1828800" lvl="3" indent="-228600" algn="l">
              <a:lnSpc>
                <a:spcPct val="110000"/>
              </a:lnSpc>
              <a:spcBef>
                <a:spcPts val="600"/>
              </a:spcBef>
              <a:spcAft>
                <a:spcPts val="0"/>
              </a:spcAft>
              <a:buSzPts val="1600"/>
              <a:buNone/>
              <a:defRPr sz="1600">
                <a:solidFill>
                  <a:schemeClr val="lt1"/>
                </a:solidFill>
              </a:defRPr>
            </a:lvl4pPr>
            <a:lvl5pPr marL="2286000" lvl="4" indent="-228600" algn="l">
              <a:lnSpc>
                <a:spcPct val="110000"/>
              </a:lnSpc>
              <a:spcBef>
                <a:spcPts val="600"/>
              </a:spcBef>
              <a:spcAft>
                <a:spcPts val="0"/>
              </a:spcAft>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13"/>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221150"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3"/>
          <p:cNvSpPr/>
          <p:nvPr/>
        </p:nvSpPr>
        <p:spPr>
          <a:xfrm>
            <a:off x="1" y="1375492"/>
            <a:ext cx="2770698" cy="5482505"/>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13"/>
          <p:cNvSpPr/>
          <p:nvPr/>
        </p:nvSpPr>
        <p:spPr>
          <a:xfrm>
            <a:off x="0" y="-3"/>
            <a:ext cx="1373567" cy="6857999"/>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1587709" y="2160016"/>
            <a:ext cx="4425437" cy="392709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2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14"/>
          <p:cNvSpPr txBox="1">
            <a:spLocks noGrp="1"/>
          </p:cNvSpPr>
          <p:nvPr>
            <p:ph type="body" idx="2"/>
          </p:nvPr>
        </p:nvSpPr>
        <p:spPr>
          <a:xfrm>
            <a:off x="6648963" y="2160016"/>
            <a:ext cx="4425437" cy="392709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2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14"/>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14"/>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4"/>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1591056" y="457200"/>
            <a:ext cx="9521854" cy="15544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1591057" y="2165086"/>
            <a:ext cx="442569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200"/>
              </a:spcBef>
              <a:spcAft>
                <a:spcPts val="0"/>
              </a:spcAft>
              <a:buSzPts val="2200"/>
              <a:buNone/>
              <a:defRPr sz="2200" b="1"/>
            </a:lvl1pPr>
            <a:lvl2pPr marL="914400" lvl="1" indent="-228600" algn="l">
              <a:lnSpc>
                <a:spcPct val="110000"/>
              </a:lnSpc>
              <a:spcBef>
                <a:spcPts val="600"/>
              </a:spcBef>
              <a:spcAft>
                <a:spcPts val="0"/>
              </a:spcAft>
              <a:buSzPts val="2000"/>
              <a:buNone/>
              <a:defRPr sz="2000" b="1"/>
            </a:lvl2pPr>
            <a:lvl3pPr marL="1371600" lvl="2" indent="-228600" algn="l">
              <a:lnSpc>
                <a:spcPct val="110000"/>
              </a:lnSpc>
              <a:spcBef>
                <a:spcPts val="600"/>
              </a:spcBef>
              <a:spcAft>
                <a:spcPts val="0"/>
              </a:spcAft>
              <a:buSzPts val="1800"/>
              <a:buNone/>
              <a:defRPr sz="1800" b="1"/>
            </a:lvl3pPr>
            <a:lvl4pPr marL="1828800" lvl="3" indent="-228600" algn="l">
              <a:lnSpc>
                <a:spcPct val="110000"/>
              </a:lnSpc>
              <a:spcBef>
                <a:spcPts val="600"/>
              </a:spcBef>
              <a:spcAft>
                <a:spcPts val="0"/>
              </a:spcAft>
              <a:buSzPts val="1600"/>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15"/>
          <p:cNvSpPr txBox="1">
            <a:spLocks noGrp="1"/>
          </p:cNvSpPr>
          <p:nvPr>
            <p:ph type="body" idx="2"/>
          </p:nvPr>
        </p:nvSpPr>
        <p:spPr>
          <a:xfrm>
            <a:off x="1591056" y="2988998"/>
            <a:ext cx="4425697" cy="3098112"/>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200"/>
              </a:spcBef>
              <a:spcAft>
                <a:spcPts val="0"/>
              </a:spcAft>
              <a:buSzPts val="2000"/>
              <a:buChar char="•"/>
              <a:defRPr sz="2000"/>
            </a:lvl1pPr>
            <a:lvl2pPr marL="914400" lvl="1" indent="-342900" algn="l">
              <a:lnSpc>
                <a:spcPct val="110000"/>
              </a:lnSpc>
              <a:spcBef>
                <a:spcPts val="600"/>
              </a:spcBef>
              <a:spcAft>
                <a:spcPts val="0"/>
              </a:spcAft>
              <a:buSzPts val="1800"/>
              <a:buChar char="•"/>
              <a:defRPr sz="1800"/>
            </a:lvl2pPr>
            <a:lvl3pPr marL="1371600" lvl="2" indent="-330200" algn="l">
              <a:lnSpc>
                <a:spcPct val="110000"/>
              </a:lnSpc>
              <a:spcBef>
                <a:spcPts val="600"/>
              </a:spcBef>
              <a:spcAft>
                <a:spcPts val="0"/>
              </a:spcAft>
              <a:buSzPts val="1600"/>
              <a:buChar char="•"/>
              <a:defRPr sz="1600"/>
            </a:lvl3pPr>
            <a:lvl4pPr marL="1828800" lvl="3" indent="-317500" algn="l">
              <a:lnSpc>
                <a:spcPct val="110000"/>
              </a:lnSpc>
              <a:spcBef>
                <a:spcPts val="600"/>
              </a:spcBef>
              <a:spcAft>
                <a:spcPts val="0"/>
              </a:spcAft>
              <a:buSzPts val="1400"/>
              <a:buChar char="•"/>
              <a:defRPr sz="1400"/>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15"/>
          <p:cNvSpPr txBox="1">
            <a:spLocks noGrp="1"/>
          </p:cNvSpPr>
          <p:nvPr>
            <p:ph type="body" idx="3"/>
          </p:nvPr>
        </p:nvSpPr>
        <p:spPr>
          <a:xfrm>
            <a:off x="6687214" y="2165086"/>
            <a:ext cx="442569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200"/>
              </a:spcBef>
              <a:spcAft>
                <a:spcPts val="0"/>
              </a:spcAft>
              <a:buSzPts val="2200"/>
              <a:buNone/>
              <a:defRPr sz="2200" b="1"/>
            </a:lvl1pPr>
            <a:lvl2pPr marL="914400" lvl="1" indent="-228600" algn="l">
              <a:lnSpc>
                <a:spcPct val="110000"/>
              </a:lnSpc>
              <a:spcBef>
                <a:spcPts val="600"/>
              </a:spcBef>
              <a:spcAft>
                <a:spcPts val="0"/>
              </a:spcAft>
              <a:buSzPts val="2000"/>
              <a:buNone/>
              <a:defRPr sz="2000" b="1"/>
            </a:lvl2pPr>
            <a:lvl3pPr marL="1371600" lvl="2" indent="-228600" algn="l">
              <a:lnSpc>
                <a:spcPct val="110000"/>
              </a:lnSpc>
              <a:spcBef>
                <a:spcPts val="600"/>
              </a:spcBef>
              <a:spcAft>
                <a:spcPts val="0"/>
              </a:spcAft>
              <a:buSzPts val="1800"/>
              <a:buNone/>
              <a:defRPr sz="1800" b="1"/>
            </a:lvl3pPr>
            <a:lvl4pPr marL="1828800" lvl="3" indent="-228600" algn="l">
              <a:lnSpc>
                <a:spcPct val="110000"/>
              </a:lnSpc>
              <a:spcBef>
                <a:spcPts val="600"/>
              </a:spcBef>
              <a:spcAft>
                <a:spcPts val="0"/>
              </a:spcAft>
              <a:buSzPts val="1600"/>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15"/>
          <p:cNvSpPr txBox="1">
            <a:spLocks noGrp="1"/>
          </p:cNvSpPr>
          <p:nvPr>
            <p:ph type="body" idx="4"/>
          </p:nvPr>
        </p:nvSpPr>
        <p:spPr>
          <a:xfrm>
            <a:off x="6687214" y="2988998"/>
            <a:ext cx="4425696" cy="3098112"/>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200"/>
              </a:spcBef>
              <a:spcAft>
                <a:spcPts val="0"/>
              </a:spcAft>
              <a:buSzPts val="2000"/>
              <a:buChar char="•"/>
              <a:defRPr sz="2000"/>
            </a:lvl1pPr>
            <a:lvl2pPr marL="914400" lvl="1" indent="-342900" algn="l">
              <a:lnSpc>
                <a:spcPct val="110000"/>
              </a:lnSpc>
              <a:spcBef>
                <a:spcPts val="600"/>
              </a:spcBef>
              <a:spcAft>
                <a:spcPts val="0"/>
              </a:spcAft>
              <a:buSzPts val="1800"/>
              <a:buChar char="•"/>
              <a:defRPr sz="1800"/>
            </a:lvl2pPr>
            <a:lvl3pPr marL="1371600" lvl="2" indent="-330200" algn="l">
              <a:lnSpc>
                <a:spcPct val="110000"/>
              </a:lnSpc>
              <a:spcBef>
                <a:spcPts val="600"/>
              </a:spcBef>
              <a:spcAft>
                <a:spcPts val="0"/>
              </a:spcAft>
              <a:buSzPts val="1600"/>
              <a:buChar char="•"/>
              <a:defRPr sz="1600"/>
            </a:lvl3pPr>
            <a:lvl4pPr marL="1828800" lvl="3" indent="-317500" algn="l">
              <a:lnSpc>
                <a:spcPct val="110000"/>
              </a:lnSpc>
              <a:spcBef>
                <a:spcPts val="600"/>
              </a:spcBef>
              <a:spcAft>
                <a:spcPts val="0"/>
              </a:spcAft>
              <a:buSzPts val="1400"/>
              <a:buChar char="•"/>
              <a:defRPr sz="1400"/>
            </a:lvl4pPr>
            <a:lvl5pPr marL="2286000" lvl="4" indent="-342900" algn="l">
              <a:lnSpc>
                <a:spcPct val="11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15"/>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15"/>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 name="Google Shape;54;p15"/>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6"/>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16"/>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7"/>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17"/>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 name="Google Shape;67;p17"/>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1587712" y="455362"/>
            <a:ext cx="4043440" cy="15845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6271232" y="565151"/>
            <a:ext cx="5358384" cy="5521960"/>
          </a:xfrm>
          <a:prstGeom prst="rect">
            <a:avLst/>
          </a:prstGeom>
          <a:noFill/>
          <a:ln>
            <a:noFill/>
          </a:ln>
        </p:spPr>
        <p:txBody>
          <a:bodyPr spcFirstLastPara="1" wrap="square" lIns="91425" tIns="45700" rIns="91425" bIns="45700" anchor="t" anchorCtr="0">
            <a:normAutofit/>
          </a:bodyPr>
          <a:lstStyle>
            <a:lvl1pPr marL="457200" lvl="0" indent="-368300" algn="l">
              <a:lnSpc>
                <a:spcPct val="110000"/>
              </a:lnSpc>
              <a:spcBef>
                <a:spcPts val="1200"/>
              </a:spcBef>
              <a:spcAft>
                <a:spcPts val="0"/>
              </a:spcAft>
              <a:buSzPts val="2200"/>
              <a:buChar char="•"/>
              <a:defRPr sz="2200"/>
            </a:lvl1pPr>
            <a:lvl2pPr marL="914400" lvl="1" indent="-349250" algn="l">
              <a:lnSpc>
                <a:spcPct val="110000"/>
              </a:lnSpc>
              <a:spcBef>
                <a:spcPts val="600"/>
              </a:spcBef>
              <a:spcAft>
                <a:spcPts val="0"/>
              </a:spcAft>
              <a:buSzPts val="1900"/>
              <a:buChar char="•"/>
              <a:defRPr sz="1900"/>
            </a:lvl2pPr>
            <a:lvl3pPr marL="1371600" lvl="2" indent="-336550" algn="l">
              <a:lnSpc>
                <a:spcPct val="110000"/>
              </a:lnSpc>
              <a:spcBef>
                <a:spcPts val="600"/>
              </a:spcBef>
              <a:spcAft>
                <a:spcPts val="0"/>
              </a:spcAft>
              <a:buSzPts val="1700"/>
              <a:buChar char="•"/>
              <a:defRPr sz="1700"/>
            </a:lvl3pPr>
            <a:lvl4pPr marL="1828800" lvl="3" indent="-323850" algn="l">
              <a:lnSpc>
                <a:spcPct val="110000"/>
              </a:lnSpc>
              <a:spcBef>
                <a:spcPts val="600"/>
              </a:spcBef>
              <a:spcAft>
                <a:spcPts val="0"/>
              </a:spcAft>
              <a:buSzPts val="1500"/>
              <a:buChar char="•"/>
              <a:defRPr sz="1500"/>
            </a:lvl4pPr>
            <a:lvl5pPr marL="2286000" lvl="4" indent="-323850" algn="l">
              <a:lnSpc>
                <a:spcPct val="110000"/>
              </a:lnSpc>
              <a:spcBef>
                <a:spcPts val="600"/>
              </a:spcBef>
              <a:spcAft>
                <a:spcPts val="0"/>
              </a:spcAft>
              <a:buSzPts val="1500"/>
              <a:buChar char="•"/>
              <a:defRPr sz="15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71" name="Google Shape;71;p18"/>
          <p:cNvSpPr txBox="1">
            <a:spLocks noGrp="1"/>
          </p:cNvSpPr>
          <p:nvPr>
            <p:ph type="body" idx="2"/>
          </p:nvPr>
        </p:nvSpPr>
        <p:spPr>
          <a:xfrm>
            <a:off x="1587712" y="2039874"/>
            <a:ext cx="4043440" cy="3829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600"/>
              <a:buNone/>
              <a:defRPr sz="1600"/>
            </a:lvl1pPr>
            <a:lvl2pPr marL="914400" lvl="1" indent="-228600" algn="l">
              <a:lnSpc>
                <a:spcPct val="110000"/>
              </a:lnSpc>
              <a:spcBef>
                <a:spcPts val="600"/>
              </a:spcBef>
              <a:spcAft>
                <a:spcPts val="0"/>
              </a:spcAft>
              <a:buSzPts val="1400"/>
              <a:buNone/>
              <a:defRPr sz="1400"/>
            </a:lvl2pPr>
            <a:lvl3pPr marL="1371600" lvl="2" indent="-228600" algn="l">
              <a:lnSpc>
                <a:spcPct val="110000"/>
              </a:lnSpc>
              <a:spcBef>
                <a:spcPts val="600"/>
              </a:spcBef>
              <a:spcAft>
                <a:spcPts val="0"/>
              </a:spcAft>
              <a:buSzPts val="1200"/>
              <a:buNone/>
              <a:defRPr sz="1200"/>
            </a:lvl3pPr>
            <a:lvl4pPr marL="1828800" lvl="3" indent="-228600" algn="l">
              <a:lnSpc>
                <a:spcPct val="110000"/>
              </a:lnSpc>
              <a:spcBef>
                <a:spcPts val="600"/>
              </a:spcBef>
              <a:spcAft>
                <a:spcPts val="0"/>
              </a:spcAft>
              <a:buSzPts val="1000"/>
              <a:buNone/>
              <a:defRPr sz="1000"/>
            </a:lvl4pPr>
            <a:lvl5pPr marL="2286000" lvl="4" indent="-228600" algn="l">
              <a:lnSpc>
                <a:spcPct val="110000"/>
              </a:lnSpc>
              <a:spcBef>
                <a:spcPts val="6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8"/>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8"/>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18"/>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587711" y="455362"/>
            <a:ext cx="4043436" cy="15845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a:spLocks noGrp="1"/>
          </p:cNvSpPr>
          <p:nvPr>
            <p:ph type="pic" idx="2"/>
          </p:nvPr>
        </p:nvSpPr>
        <p:spPr>
          <a:xfrm>
            <a:off x="6271232" y="565150"/>
            <a:ext cx="5355607" cy="5522677"/>
          </a:xfrm>
          <a:prstGeom prst="rect">
            <a:avLst/>
          </a:prstGeom>
          <a:noFill/>
          <a:ln>
            <a:noFill/>
          </a:ln>
        </p:spPr>
      </p:sp>
      <p:sp>
        <p:nvSpPr>
          <p:cNvPr id="80" name="Google Shape;80;p19"/>
          <p:cNvSpPr txBox="1">
            <a:spLocks noGrp="1"/>
          </p:cNvSpPr>
          <p:nvPr>
            <p:ph type="body" idx="1"/>
          </p:nvPr>
        </p:nvSpPr>
        <p:spPr>
          <a:xfrm>
            <a:off x="1587711" y="2039874"/>
            <a:ext cx="4043436" cy="3829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600"/>
              <a:buNone/>
              <a:defRPr sz="1600"/>
            </a:lvl1pPr>
            <a:lvl2pPr marL="914400" lvl="1" indent="-228600" algn="l">
              <a:lnSpc>
                <a:spcPct val="110000"/>
              </a:lnSpc>
              <a:spcBef>
                <a:spcPts val="600"/>
              </a:spcBef>
              <a:spcAft>
                <a:spcPts val="0"/>
              </a:spcAft>
              <a:buSzPts val="1400"/>
              <a:buNone/>
              <a:defRPr sz="1400"/>
            </a:lvl2pPr>
            <a:lvl3pPr marL="1371600" lvl="2" indent="-228600" algn="l">
              <a:lnSpc>
                <a:spcPct val="110000"/>
              </a:lnSpc>
              <a:spcBef>
                <a:spcPts val="600"/>
              </a:spcBef>
              <a:spcAft>
                <a:spcPts val="0"/>
              </a:spcAft>
              <a:buSzPts val="1200"/>
              <a:buNone/>
              <a:defRPr sz="1200"/>
            </a:lvl3pPr>
            <a:lvl4pPr marL="1828800" lvl="3" indent="-228600" algn="l">
              <a:lnSpc>
                <a:spcPct val="110000"/>
              </a:lnSpc>
              <a:spcBef>
                <a:spcPts val="600"/>
              </a:spcBef>
              <a:spcAft>
                <a:spcPts val="0"/>
              </a:spcAft>
              <a:buSzPts val="1000"/>
              <a:buNone/>
              <a:defRPr sz="1000"/>
            </a:lvl4pPr>
            <a:lvl5pPr marL="2286000" lvl="4" indent="-228600" algn="l">
              <a:lnSpc>
                <a:spcPct val="110000"/>
              </a:lnSpc>
              <a:spcBef>
                <a:spcPts val="6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1" name="Google Shape;81;p19"/>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9"/>
          <p:cNvSpPr/>
          <p:nvPr/>
        </p:nvSpPr>
        <p:spPr>
          <a:xfrm>
            <a:off x="0"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19"/>
          <p:cNvSpPr/>
          <p:nvPr/>
        </p:nvSpPr>
        <p:spPr>
          <a:xfrm>
            <a:off x="0"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1587710" y="2160016"/>
            <a:ext cx="9486690" cy="3926152"/>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10000"/>
              </a:lnSpc>
              <a:spcBef>
                <a:spcPts val="1200"/>
              </a:spcBef>
              <a:spcAft>
                <a:spcPts val="0"/>
              </a:spcAft>
              <a:buClr>
                <a:schemeClr val="accent1"/>
              </a:buClr>
              <a:buSzPts val="2200"/>
              <a:buFont typeface="Arial"/>
              <a:buChar char="•"/>
              <a:defRPr sz="2200" b="0" i="0" u="none" strike="noStrike" cap="none">
                <a:solidFill>
                  <a:schemeClr val="lt1"/>
                </a:solidFill>
                <a:latin typeface="Arial"/>
                <a:ea typeface="Arial"/>
                <a:cs typeface="Arial"/>
                <a:sym typeface="Arial"/>
              </a:defRPr>
            </a:lvl1pPr>
            <a:lvl2pPr marL="914400" marR="0" lvl="1" indent="-349250" algn="l" rtl="0">
              <a:lnSpc>
                <a:spcPct val="110000"/>
              </a:lnSpc>
              <a:spcBef>
                <a:spcPts val="600"/>
              </a:spcBef>
              <a:spcAft>
                <a:spcPts val="0"/>
              </a:spcAft>
              <a:buClr>
                <a:schemeClr val="accent1"/>
              </a:buClr>
              <a:buSzPts val="1900"/>
              <a:buFont typeface="Arial"/>
              <a:buChar char="•"/>
              <a:defRPr sz="1900" b="0" i="0" u="none" strike="noStrike" cap="none">
                <a:solidFill>
                  <a:schemeClr val="lt1"/>
                </a:solidFill>
                <a:latin typeface="Arial"/>
                <a:ea typeface="Arial"/>
                <a:cs typeface="Arial"/>
                <a:sym typeface="Arial"/>
              </a:defRPr>
            </a:lvl2pPr>
            <a:lvl3pPr marL="1371600" marR="0" lvl="2" indent="-336550" algn="l" rtl="0">
              <a:lnSpc>
                <a:spcPct val="110000"/>
              </a:lnSpc>
              <a:spcBef>
                <a:spcPts val="600"/>
              </a:spcBef>
              <a:spcAft>
                <a:spcPts val="0"/>
              </a:spcAft>
              <a:buClr>
                <a:schemeClr val="accent1"/>
              </a:buClr>
              <a:buSzPts val="1700"/>
              <a:buFont typeface="Arial"/>
              <a:buChar char="•"/>
              <a:defRPr sz="1700" b="0" i="0" u="none" strike="noStrike" cap="none">
                <a:solidFill>
                  <a:schemeClr val="lt1"/>
                </a:solidFill>
                <a:latin typeface="Arial"/>
                <a:ea typeface="Arial"/>
                <a:cs typeface="Arial"/>
                <a:sym typeface="Arial"/>
              </a:defRPr>
            </a:lvl3pPr>
            <a:lvl4pPr marL="1828800" marR="0" lvl="3" indent="-323850" algn="l" rtl="0">
              <a:lnSpc>
                <a:spcPct val="110000"/>
              </a:lnSpc>
              <a:spcBef>
                <a:spcPts val="600"/>
              </a:spcBef>
              <a:spcAft>
                <a:spcPts val="0"/>
              </a:spcAft>
              <a:buClr>
                <a:schemeClr val="accent1"/>
              </a:buClr>
              <a:buSzPts val="1500"/>
              <a:buFont typeface="Arial"/>
              <a:buChar char="•"/>
              <a:defRPr sz="1500" b="0" i="0" u="none" strike="noStrike" cap="none">
                <a:solidFill>
                  <a:schemeClr val="lt1"/>
                </a:solidFill>
                <a:latin typeface="Arial"/>
                <a:ea typeface="Arial"/>
                <a:cs typeface="Arial"/>
                <a:sym typeface="Arial"/>
              </a:defRPr>
            </a:lvl4pPr>
            <a:lvl5pPr marL="2286000" marR="0" lvl="4" indent="-323850" algn="l" rtl="0">
              <a:lnSpc>
                <a:spcPct val="110000"/>
              </a:lnSpc>
              <a:spcBef>
                <a:spcPts val="600"/>
              </a:spcBef>
              <a:spcAft>
                <a:spcPts val="0"/>
              </a:spcAft>
              <a:buClr>
                <a:schemeClr val="accent1"/>
              </a:buClr>
              <a:buSzPts val="1500"/>
              <a:buFont typeface="Arial"/>
              <a:buChar char="•"/>
              <a:defRPr sz="15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8" name="Google Shape;8;p10"/>
          <p:cNvSpPr txBox="1">
            <a:spLocks noGrp="1"/>
          </p:cNvSpPr>
          <p:nvPr>
            <p:ph type="dt" idx="10"/>
          </p:nvPr>
        </p:nvSpPr>
        <p:spPr>
          <a:xfrm>
            <a:off x="8018632" y="6292850"/>
            <a:ext cx="3094278"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9" name="Google Shape;9;p10"/>
          <p:cNvSpPr txBox="1">
            <a:spLocks noGrp="1"/>
          </p:cNvSpPr>
          <p:nvPr>
            <p:ph type="ftr" idx="11"/>
          </p:nvPr>
        </p:nvSpPr>
        <p:spPr>
          <a:xfrm>
            <a:off x="1587711" y="62928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0" name="Google Shape;10;p10"/>
          <p:cNvSpPr txBox="1">
            <a:spLocks noGrp="1"/>
          </p:cNvSpPr>
          <p:nvPr>
            <p:ph type="sldNum" idx="12"/>
          </p:nvPr>
        </p:nvSpPr>
        <p:spPr>
          <a:xfrm>
            <a:off x="11149574" y="6292850"/>
            <a:ext cx="813816"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
        <p:cNvGrpSpPr/>
        <p:nvPr/>
      </p:nvGrpSpPr>
      <p:grpSpPr>
        <a:xfrm>
          <a:off x="0" y="0"/>
          <a:ext cx="0" cy="0"/>
          <a:chOff x="0" y="0"/>
          <a:chExt cx="0" cy="0"/>
        </a:xfrm>
      </p:grpSpPr>
      <p:sp>
        <p:nvSpPr>
          <p:cNvPr id="106" name="Google Shape;106;p1"/>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1"/>
          <p:cNvSpPr txBox="1">
            <a:spLocks noGrp="1"/>
          </p:cNvSpPr>
          <p:nvPr>
            <p:ph type="ctrTitle"/>
          </p:nvPr>
        </p:nvSpPr>
        <p:spPr>
          <a:xfrm>
            <a:off x="436577" y="795422"/>
            <a:ext cx="5657899" cy="3450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800"/>
              <a:buFont typeface="Cambria"/>
              <a:buNone/>
            </a:pPr>
            <a:r>
              <a:rPr lang="en-US" sz="3800" cap="none" dirty="0">
                <a:latin typeface="Cambria"/>
                <a:ea typeface="Cambria"/>
                <a:cs typeface="Cambria"/>
                <a:sym typeface="Cambria"/>
              </a:rPr>
              <a:t>NUTRIENT ANALYSIS AND RECOMMENDATION SYSTEM FOR HEALTH AND FITNESS USING AI &amp; IOT </a:t>
            </a:r>
            <a:endParaRPr sz="3800" dirty="0"/>
          </a:p>
        </p:txBody>
      </p:sp>
      <p:sp>
        <p:nvSpPr>
          <p:cNvPr id="108" name="Google Shape;108;p1"/>
          <p:cNvSpPr txBox="1">
            <a:spLocks noGrp="1"/>
          </p:cNvSpPr>
          <p:nvPr>
            <p:ph type="subTitle" idx="1"/>
          </p:nvPr>
        </p:nvSpPr>
        <p:spPr>
          <a:xfrm>
            <a:off x="565151" y="5024072"/>
            <a:ext cx="5657899" cy="12689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cap="none" dirty="0">
                <a:latin typeface="Cambria"/>
                <a:ea typeface="Cambria"/>
                <a:cs typeface="Cambria"/>
                <a:sym typeface="Cambria"/>
              </a:rPr>
              <a:t>TEAM MEMBERS:</a:t>
            </a:r>
            <a:endParaRPr dirty="0"/>
          </a:p>
          <a:p>
            <a:pPr marL="0" lvl="0" indent="0" algn="l" rtl="0">
              <a:lnSpc>
                <a:spcPct val="100000"/>
              </a:lnSpc>
              <a:spcBef>
                <a:spcPts val="1200"/>
              </a:spcBef>
              <a:spcAft>
                <a:spcPts val="0"/>
              </a:spcAft>
              <a:buSzPts val="2400"/>
              <a:buNone/>
            </a:pPr>
            <a:r>
              <a:rPr lang="en-US" b="1" cap="none" dirty="0">
                <a:latin typeface="Cambria"/>
                <a:ea typeface="Cambria"/>
                <a:cs typeface="Cambria"/>
                <a:sym typeface="Cambria"/>
              </a:rPr>
              <a:t>SURENDHAR S (210701271)</a:t>
            </a:r>
            <a:endParaRPr b="1" dirty="0"/>
          </a:p>
          <a:p>
            <a:pPr marL="0" lvl="0" indent="0" algn="l" rtl="0">
              <a:lnSpc>
                <a:spcPct val="100000"/>
              </a:lnSpc>
              <a:spcBef>
                <a:spcPts val="1200"/>
              </a:spcBef>
              <a:spcAft>
                <a:spcPts val="0"/>
              </a:spcAft>
              <a:buSzPts val="2400"/>
              <a:buNone/>
            </a:pPr>
            <a:r>
              <a:rPr lang="en-US" b="1" cap="none" dirty="0">
                <a:latin typeface="Cambria"/>
                <a:ea typeface="Cambria"/>
                <a:cs typeface="Cambria"/>
                <a:sym typeface="Cambria"/>
              </a:rPr>
              <a:t>TARUNVISHAAL L (210701285)</a:t>
            </a:r>
            <a:endParaRPr b="1" dirty="0"/>
          </a:p>
          <a:p>
            <a:pPr marL="0" lvl="0" indent="0" algn="l" rtl="0">
              <a:lnSpc>
                <a:spcPct val="100000"/>
              </a:lnSpc>
              <a:spcBef>
                <a:spcPts val="1200"/>
              </a:spcBef>
              <a:spcAft>
                <a:spcPts val="0"/>
              </a:spcAft>
              <a:buSzPts val="2400"/>
              <a:buNone/>
            </a:pPr>
            <a:r>
              <a:rPr lang="en-US" b="1" dirty="0"/>
              <a:t>SRI SAI B (210701258)</a:t>
            </a:r>
            <a:endParaRPr b="1" dirty="0"/>
          </a:p>
        </p:txBody>
      </p:sp>
      <p:pic>
        <p:nvPicPr>
          <p:cNvPr id="109" name="Google Shape;109;p1"/>
          <p:cNvPicPr preferRelativeResize="0"/>
          <p:nvPr/>
        </p:nvPicPr>
        <p:blipFill rotWithShape="1">
          <a:blip r:embed="rId3">
            <a:alphaModFix/>
          </a:blip>
          <a:srcRect l="14491" r="35894" b="-3"/>
          <a:stretch/>
        </p:blipFill>
        <p:spPr>
          <a:xfrm>
            <a:off x="7087167" y="10"/>
            <a:ext cx="5104833" cy="6857990"/>
          </a:xfrm>
          <a:prstGeom prst="rect">
            <a:avLst/>
          </a:prstGeom>
          <a:noFill/>
          <a:ln>
            <a:noFill/>
          </a:ln>
        </p:spPr>
      </p:pic>
      <p:sp>
        <p:nvSpPr>
          <p:cNvPr id="110" name="Google Shape;110;p1"/>
          <p:cNvSpPr/>
          <p:nvPr/>
        </p:nvSpPr>
        <p:spPr>
          <a:xfrm>
            <a:off x="7085389" y="1375492"/>
            <a:ext cx="2770698" cy="5482505"/>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1"/>
          <p:cNvSpPr/>
          <p:nvPr/>
        </p:nvSpPr>
        <p:spPr>
          <a:xfrm>
            <a:off x="7085389" y="-3"/>
            <a:ext cx="1373567" cy="6857999"/>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CONCLUSION</a:t>
            </a:r>
            <a:endParaRPr dirty="0"/>
          </a:p>
        </p:txBody>
      </p:sp>
      <p:sp>
        <p:nvSpPr>
          <p:cNvPr id="117" name="Google Shape;117;p2"/>
          <p:cNvSpPr txBox="1">
            <a:spLocks noGrp="1"/>
          </p:cNvSpPr>
          <p:nvPr>
            <p:ph type="body" idx="1"/>
          </p:nvPr>
        </p:nvSpPr>
        <p:spPr>
          <a:xfrm>
            <a:off x="1587710" y="1546952"/>
            <a:ext cx="9486690" cy="3926152"/>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IN" sz="2400" dirty="0">
                <a:effectLst/>
                <a:latin typeface="Times New Roman" panose="02020603050405020304" pitchFamily="18" charset="0"/>
                <a:ea typeface="Times New Roman" panose="02020603050405020304" pitchFamily="18" charset="0"/>
              </a:rPr>
              <a:t>The Nutrient Analysis and Recommendation System for Health and Fitness concludes The application of AI marks a substantial advancement in the use of AI to encourage better living. By combining cutting-edge machine learning algorithms with Internet of Things technology, the system offers customized dietary analysis and suggestions based on user requirements and preferences. User evaluations and feedback have shown how well the system works to increase users' awareness of their nutritional intake and encourage a shift in behaviour toward healthy eating habits. </a:t>
            </a:r>
          </a:p>
          <a:p>
            <a:pPr marL="0" lvl="0" indent="0" algn="l" rtl="0">
              <a:lnSpc>
                <a:spcPct val="110000"/>
              </a:lnSpc>
              <a:spcBef>
                <a:spcPts val="0"/>
              </a:spcBef>
              <a:spcAft>
                <a:spcPts val="0"/>
              </a:spcAft>
              <a:buSzPts val="2200"/>
              <a:buNone/>
            </a:pPr>
            <a:endParaRPr dirty="0"/>
          </a:p>
        </p:txBody>
      </p:sp>
    </p:spTree>
    <p:extLst>
      <p:ext uri="{BB962C8B-B14F-4D97-AF65-F5344CB8AC3E}">
        <p14:creationId xmlns:p14="http://schemas.microsoft.com/office/powerpoint/2010/main" val="363621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FUTURE ENHANCEMENTS</a:t>
            </a:r>
            <a:endParaRPr dirty="0"/>
          </a:p>
        </p:txBody>
      </p:sp>
      <p:sp>
        <p:nvSpPr>
          <p:cNvPr id="117" name="Google Shape;117;p2"/>
          <p:cNvSpPr txBox="1">
            <a:spLocks noGrp="1"/>
          </p:cNvSpPr>
          <p:nvPr>
            <p:ph type="body" idx="1"/>
          </p:nvPr>
        </p:nvSpPr>
        <p:spPr>
          <a:xfrm>
            <a:off x="1587710" y="1546952"/>
            <a:ext cx="9486690" cy="4855686"/>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sz="2400" b="1" dirty="0">
                <a:effectLst/>
                <a:latin typeface="Times New Roman" panose="02020603050405020304" pitchFamily="18" charset="0"/>
                <a:ea typeface="Times New Roman" panose="02020603050405020304" pitchFamily="18" charset="0"/>
              </a:rPr>
              <a:t>Integration with Fitness apps</a:t>
            </a:r>
            <a:r>
              <a:rPr lang="en-US" sz="2400" dirty="0">
                <a:effectLst/>
                <a:latin typeface="Times New Roman" panose="02020603050405020304" pitchFamily="18" charset="0"/>
                <a:ea typeface="Times New Roman" panose="02020603050405020304" pitchFamily="18" charset="0"/>
              </a:rPr>
              <a:t>: Sync with well-known fitness platforms and applications to offer a comprehensive picture of the health of the user by combining dietary analysis and exercise data.</a:t>
            </a:r>
          </a:p>
          <a:p>
            <a:pPr marL="0" indent="0">
              <a:spcBef>
                <a:spcPts val="0"/>
              </a:spcBef>
              <a:buSzPts val="2200"/>
              <a:buNone/>
            </a:pPr>
            <a:endParaRPr lang="en-US" sz="2400" dirty="0">
              <a:effectLst/>
              <a:latin typeface="Times New Roman" panose="02020603050405020304" pitchFamily="18" charset="0"/>
              <a:ea typeface="Times New Roman" panose="02020603050405020304" pitchFamily="18" charset="0"/>
            </a:endParaRPr>
          </a:p>
          <a:p>
            <a:pPr marL="0" indent="0">
              <a:spcBef>
                <a:spcPts val="0"/>
              </a:spcBef>
              <a:buSzPts val="2200"/>
              <a:buNone/>
            </a:pPr>
            <a:r>
              <a:rPr lang="en-US" sz="2400" b="1" dirty="0">
                <a:effectLst/>
                <a:latin typeface="Times New Roman" panose="02020603050405020304" pitchFamily="18" charset="0"/>
                <a:ea typeface="Times New Roman" panose="02020603050405020304" pitchFamily="18" charset="0"/>
              </a:rPr>
              <a:t>Nutrient deficiency alert</a:t>
            </a:r>
            <a:r>
              <a:rPr lang="en-US" sz="2400" dirty="0">
                <a:effectLst/>
                <a:latin typeface="Times New Roman" panose="02020603050405020304" pitchFamily="18" charset="0"/>
                <a:ea typeface="Times New Roman" panose="02020603050405020304" pitchFamily="18" charset="0"/>
              </a:rPr>
              <a:t>: Use AI to provide alerts and recommendations when it detects any nutrient imbalances or deficiencies based on dietary data that has been logged and user health profiles.</a:t>
            </a:r>
          </a:p>
          <a:p>
            <a:pPr marL="0" indent="0">
              <a:spcBef>
                <a:spcPts val="0"/>
              </a:spcBef>
              <a:buSzPts val="2200"/>
              <a:buNone/>
            </a:pPr>
            <a:endParaRPr lang="en-US" sz="2400" dirty="0">
              <a:effectLst/>
              <a:latin typeface="Times New Roman" panose="02020603050405020304" pitchFamily="18" charset="0"/>
              <a:ea typeface="Times New Roman" panose="02020603050405020304" pitchFamily="18" charset="0"/>
            </a:endParaRPr>
          </a:p>
          <a:p>
            <a:pPr marL="0" lvl="0" indent="0" algn="l" rtl="0">
              <a:lnSpc>
                <a:spcPct val="110000"/>
              </a:lnSpc>
              <a:spcBef>
                <a:spcPts val="0"/>
              </a:spcBef>
              <a:spcAft>
                <a:spcPts val="0"/>
              </a:spcAft>
              <a:buSzPts val="2200"/>
              <a:buNone/>
            </a:pPr>
            <a:r>
              <a:rPr lang="en-US" sz="2400" b="1" dirty="0">
                <a:latin typeface="Times New Roman" panose="02020603050405020304" pitchFamily="18" charset="0"/>
                <a:cs typeface="Times New Roman" panose="02020603050405020304" pitchFamily="18" charset="0"/>
              </a:rPr>
              <a:t>Voice Assistants</a:t>
            </a:r>
            <a:r>
              <a:rPr lang="en-US" sz="2400" dirty="0"/>
              <a:t>: Integrate with voice assistants (like Amazon Alexa, Google Assistant) for hands-free interaction and real-time nutrition advice.</a:t>
            </a:r>
            <a:endParaRPr lang="en-IN" sz="2400" dirty="0"/>
          </a:p>
        </p:txBody>
      </p:sp>
    </p:spTree>
    <p:extLst>
      <p:ext uri="{BB962C8B-B14F-4D97-AF65-F5344CB8AC3E}">
        <p14:creationId xmlns:p14="http://schemas.microsoft.com/office/powerpoint/2010/main" val="200843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1"/>
        <p:cNvGrpSpPr/>
        <p:nvPr/>
      </p:nvGrpSpPr>
      <p:grpSpPr>
        <a:xfrm>
          <a:off x="0" y="0"/>
          <a:ext cx="0" cy="0"/>
          <a:chOff x="0" y="0"/>
          <a:chExt cx="0" cy="0"/>
        </a:xfrm>
      </p:grpSpPr>
      <p:sp>
        <p:nvSpPr>
          <p:cNvPr id="122" name="Google Shape;122;p3"/>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3"/>
          <p:cNvSpPr txBox="1">
            <a:spLocks noGrp="1"/>
          </p:cNvSpPr>
          <p:nvPr>
            <p:ph type="title"/>
          </p:nvPr>
        </p:nvSpPr>
        <p:spPr>
          <a:xfrm>
            <a:off x="575448" y="249416"/>
            <a:ext cx="6881728"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Cambria"/>
              <a:buNone/>
            </a:pPr>
            <a:r>
              <a:rPr lang="en-US" dirty="0">
                <a:latin typeface="Cambria"/>
                <a:ea typeface="Cambria"/>
                <a:cs typeface="Cambria"/>
                <a:sym typeface="Cambria"/>
              </a:rPr>
              <a:t>ABSTRACT</a:t>
            </a:r>
            <a:endParaRPr dirty="0"/>
          </a:p>
        </p:txBody>
      </p:sp>
      <p:sp>
        <p:nvSpPr>
          <p:cNvPr id="124" name="Google Shape;124;p3"/>
          <p:cNvSpPr txBox="1">
            <a:spLocks noGrp="1"/>
          </p:cNvSpPr>
          <p:nvPr>
            <p:ph type="body" idx="1"/>
          </p:nvPr>
        </p:nvSpPr>
        <p:spPr>
          <a:xfrm>
            <a:off x="575448" y="1150881"/>
            <a:ext cx="6881728" cy="3926152"/>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SzPts val="2400"/>
              <a:buNone/>
            </a:pPr>
            <a:r>
              <a:rPr lang="en-US" sz="2400" dirty="0">
                <a:latin typeface="Times New Roman" panose="02020603050405020304" pitchFamily="18" charset="0"/>
                <a:ea typeface="Cambria"/>
                <a:cs typeface="Times New Roman" panose="02020603050405020304" pitchFamily="18" charset="0"/>
                <a:sym typeface="Cambria"/>
              </a:rPr>
              <a:t>Our model proposes a nutrient analysis and recommendation system  designed to empower individuals in  their specific health and fitness goals. This project employs AI algorithms to analyze  nutritional content, leveraging  data from IoT devices. This system provides users with comprehensive insights into their nutrient consumption, including macronutrients, vitamins, and minerals. Our model is designed to provide  dietary recommendations based on individual user profiles, incorporating personal information such as age, height, weight, Body Mass Index (BMI), and fitness objectives.</a:t>
            </a:r>
            <a:endParaRPr sz="2400" dirty="0">
              <a:latin typeface="Times New Roman" panose="02020603050405020304" pitchFamily="18" charset="0"/>
              <a:cs typeface="Times New Roman" panose="02020603050405020304" pitchFamily="18" charset="0"/>
            </a:endParaRPr>
          </a:p>
          <a:p>
            <a:pPr marL="0" lvl="0" indent="0" algn="just" rtl="0">
              <a:lnSpc>
                <a:spcPct val="110000"/>
              </a:lnSpc>
              <a:spcBef>
                <a:spcPts val="1200"/>
              </a:spcBef>
              <a:spcAft>
                <a:spcPts val="0"/>
              </a:spcAft>
              <a:buSzPts val="2000"/>
              <a:buNone/>
            </a:pPr>
            <a:endParaRPr sz="2000" cap="none" dirty="0">
              <a:latin typeface="Cambria"/>
              <a:ea typeface="Cambria"/>
              <a:cs typeface="Cambria"/>
              <a:sym typeface="Cambria"/>
            </a:endParaRPr>
          </a:p>
        </p:txBody>
      </p:sp>
      <p:pic>
        <p:nvPicPr>
          <p:cNvPr id="125" name="Google Shape;125;p3" descr="Graph on document with pen"/>
          <p:cNvPicPr preferRelativeResize="0"/>
          <p:nvPr/>
        </p:nvPicPr>
        <p:blipFill rotWithShape="1">
          <a:blip r:embed="rId3">
            <a:alphaModFix/>
          </a:blip>
          <a:srcRect l="36745" r="22694" b="-3"/>
          <a:stretch/>
        </p:blipFill>
        <p:spPr>
          <a:xfrm>
            <a:off x="8018632" y="10"/>
            <a:ext cx="4173368" cy="6857990"/>
          </a:xfrm>
          <a:prstGeom prst="rect">
            <a:avLst/>
          </a:prstGeom>
          <a:noFill/>
          <a:ln>
            <a:noFill/>
          </a:ln>
        </p:spPr>
      </p:pic>
      <p:sp>
        <p:nvSpPr>
          <p:cNvPr id="126" name="Google Shape;126;p3"/>
          <p:cNvSpPr/>
          <p:nvPr/>
        </p:nvSpPr>
        <p:spPr>
          <a:xfrm>
            <a:off x="8018632" y="565153"/>
            <a:ext cx="1133856" cy="6292847"/>
          </a:xfrm>
          <a:prstGeom prst="rect">
            <a:avLst/>
          </a:prstGeom>
          <a:gradFill>
            <a:gsLst>
              <a:gs pos="0">
                <a:srgbClr val="30B75B">
                  <a:alpha val="49411"/>
                </a:srgbClr>
              </a:gs>
              <a:gs pos="25000">
                <a:srgbClr val="35B392">
                  <a:alpha val="60000"/>
                </a:srgbClr>
              </a:gs>
              <a:gs pos="50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3"/>
          <p:cNvSpPr/>
          <p:nvPr/>
        </p:nvSpPr>
        <p:spPr>
          <a:xfrm>
            <a:off x="8018632" y="-3"/>
            <a:ext cx="565150" cy="6857999"/>
          </a:xfrm>
          <a:prstGeom prst="rect">
            <a:avLst/>
          </a:prstGeom>
          <a:gradFill>
            <a:gsLst>
              <a:gs pos="0">
                <a:srgbClr val="30B75B">
                  <a:alpha val="49411"/>
                </a:srgbClr>
              </a:gs>
              <a:gs pos="25000">
                <a:srgbClr val="35B392">
                  <a:alpha val="60000"/>
                </a:srgbClr>
              </a:gs>
              <a:gs pos="49000">
                <a:srgbClr val="2BB1C9">
                  <a:alpha val="54509"/>
                </a:srgbClr>
              </a:gs>
              <a:gs pos="81000">
                <a:srgbClr val="4E92EA">
                  <a:alpha val="49411"/>
                </a:srgbClr>
              </a:gs>
              <a:gs pos="99000">
                <a:srgbClr val="6E70EE">
                  <a:alpha val="49411"/>
                </a:srgbClr>
              </a:gs>
              <a:gs pos="100000">
                <a:srgbClr val="6E70EE">
                  <a:alpha val="4941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EXISTING SYSTEM</a:t>
            </a:r>
            <a:endParaRPr dirty="0"/>
          </a:p>
        </p:txBody>
      </p:sp>
      <p:sp>
        <p:nvSpPr>
          <p:cNvPr id="117" name="Google Shape;117;p2"/>
          <p:cNvSpPr txBox="1">
            <a:spLocks noGrp="1"/>
          </p:cNvSpPr>
          <p:nvPr>
            <p:ph type="body" idx="1"/>
          </p:nvPr>
        </p:nvSpPr>
        <p:spPr>
          <a:xfrm>
            <a:off x="1587710" y="1546952"/>
            <a:ext cx="9486690" cy="3926152"/>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SzPts val="2200"/>
              <a:buNone/>
            </a:pPr>
            <a:r>
              <a:rPr lang="en-US" sz="2400" dirty="0"/>
              <a:t>The existing system uses Open CV algorithm for classifying the fruits images . The dataset contains only 10 classes of fruits. It just display the calories of the predicted image and it lacks in analyzing the nutrients present in the respective fruit. Also this system does not recommend the amount of nutrients to be consumed based on the BMI of the user.</a:t>
            </a:r>
            <a:endParaRPr sz="2400" dirty="0"/>
          </a:p>
        </p:txBody>
      </p:sp>
    </p:spTree>
    <p:extLst>
      <p:ext uri="{BB962C8B-B14F-4D97-AF65-F5344CB8AC3E}">
        <p14:creationId xmlns:p14="http://schemas.microsoft.com/office/powerpoint/2010/main" val="112449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PROPOSED SYSTEM</a:t>
            </a:r>
            <a:endParaRPr dirty="0"/>
          </a:p>
        </p:txBody>
      </p:sp>
      <p:sp>
        <p:nvSpPr>
          <p:cNvPr id="117" name="Google Shape;117;p2"/>
          <p:cNvSpPr txBox="1">
            <a:spLocks noGrp="1"/>
          </p:cNvSpPr>
          <p:nvPr>
            <p:ph type="body" idx="1"/>
          </p:nvPr>
        </p:nvSpPr>
        <p:spPr>
          <a:xfrm>
            <a:off x="1587710" y="1546952"/>
            <a:ext cx="9486690" cy="3926152"/>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SzPts val="2200"/>
              <a:buNone/>
            </a:pPr>
            <a:r>
              <a:rPr lang="en-US" sz="2400" dirty="0">
                <a:latin typeface="Times New Roman" panose="02020603050405020304" pitchFamily="18" charset="0"/>
                <a:cs typeface="Times New Roman" panose="02020603050405020304" pitchFamily="18" charset="0"/>
              </a:rPr>
              <a:t>Our Proposed system receives the input image from the user using ESP32 camera module integrated with Arduino. The dataset contains 20 different classes  of both fruits and vegetables. Our model predicts the image by using CNN algorithm.  This system recommends the amount of nutrients to be consumed by calculating Body Mass Index value with the help of height, weight of the user. This recommendations empower individuals in their specific health and fitness goals.</a:t>
            </a:r>
          </a:p>
          <a:p>
            <a:pPr marL="0" lvl="0" indent="0" algn="l" rtl="0">
              <a:lnSpc>
                <a:spcPct val="110000"/>
              </a:lnSpc>
              <a:spcBef>
                <a:spcPts val="0"/>
              </a:spcBef>
              <a:spcAft>
                <a:spcPts val="0"/>
              </a:spcAft>
              <a:buSzPts val="2200"/>
              <a:buNone/>
            </a:pPr>
            <a:endParaRPr dirty="0"/>
          </a:p>
        </p:txBody>
      </p:sp>
    </p:spTree>
    <p:extLst>
      <p:ext uri="{BB962C8B-B14F-4D97-AF65-F5344CB8AC3E}">
        <p14:creationId xmlns:p14="http://schemas.microsoft.com/office/powerpoint/2010/main" val="86472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3"/>
            <a:ext cx="9486690" cy="10915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SYSTEM ARCHITECTURE</a:t>
            </a:r>
            <a:endParaRPr dirty="0"/>
          </a:p>
        </p:txBody>
      </p:sp>
      <p:sp>
        <p:nvSpPr>
          <p:cNvPr id="117" name="Google Shape;117;p2"/>
          <p:cNvSpPr txBox="1">
            <a:spLocks noGrp="1"/>
          </p:cNvSpPr>
          <p:nvPr>
            <p:ph type="body" idx="1"/>
          </p:nvPr>
        </p:nvSpPr>
        <p:spPr>
          <a:xfrm>
            <a:off x="1587710" y="1546952"/>
            <a:ext cx="9486690" cy="3926152"/>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200"/>
              <a:buNone/>
            </a:pPr>
            <a:endParaRPr dirty="0"/>
          </a:p>
        </p:txBody>
      </p:sp>
      <p:pic>
        <p:nvPicPr>
          <p:cNvPr id="2" name="Picture 1">
            <a:extLst>
              <a:ext uri="{FF2B5EF4-FFF2-40B4-BE49-F238E27FC236}">
                <a16:creationId xmlns:a16="http://schemas.microsoft.com/office/drawing/2014/main" id="{9A50D25F-5BC2-16C6-4312-4AB9C118C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710" y="1546951"/>
            <a:ext cx="9486690" cy="4855686"/>
          </a:xfrm>
          <a:prstGeom prst="rect">
            <a:avLst/>
          </a:prstGeom>
        </p:spPr>
      </p:pic>
    </p:spTree>
    <p:extLst>
      <p:ext uri="{BB962C8B-B14F-4D97-AF65-F5344CB8AC3E}">
        <p14:creationId xmlns:p14="http://schemas.microsoft.com/office/powerpoint/2010/main" val="330010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MODULES</a:t>
            </a:r>
            <a:endParaRPr dirty="0"/>
          </a:p>
        </p:txBody>
      </p:sp>
      <p:sp>
        <p:nvSpPr>
          <p:cNvPr id="117" name="Google Shape;117;p2"/>
          <p:cNvSpPr txBox="1">
            <a:spLocks noGrp="1"/>
          </p:cNvSpPr>
          <p:nvPr>
            <p:ph type="body" idx="1"/>
          </p:nvPr>
        </p:nvSpPr>
        <p:spPr>
          <a:xfrm>
            <a:off x="1587710" y="1546951"/>
            <a:ext cx="9486690" cy="4676867"/>
          </a:xfrm>
          <a:prstGeom prst="rect">
            <a:avLst/>
          </a:prstGeom>
          <a:noFill/>
          <a:ln>
            <a:noFill/>
          </a:ln>
        </p:spPr>
        <p:txBody>
          <a:bodyPr spcFirstLastPara="1" wrap="square" lIns="91425" tIns="45700" rIns="91425" bIns="45700" anchor="t" anchorCtr="0">
            <a:normAutofit fontScale="92500" lnSpcReduction="20000"/>
          </a:bodyPr>
          <a:lstStyle/>
          <a:p>
            <a:pPr marL="0" indent="0">
              <a:spcBef>
                <a:spcPts val="0"/>
              </a:spcBef>
              <a:buSzPts val="2200"/>
              <a:buNone/>
            </a:pPr>
            <a:r>
              <a:rPr lang="en-US" sz="2600" b="1" dirty="0">
                <a:effectLst/>
                <a:latin typeface="Times New Roman" panose="02020603050405020304" pitchFamily="18" charset="0"/>
                <a:ea typeface="Microsoft Sans Serif" panose="020B0604020202020204" pitchFamily="34" charset="0"/>
              </a:rPr>
              <a:t>User Input:</a:t>
            </a:r>
            <a:r>
              <a:rPr lang="en-US" sz="2600" b="1" spc="5" dirty="0">
                <a:effectLst/>
                <a:latin typeface="Times New Roman" panose="02020603050405020304" pitchFamily="18" charset="0"/>
                <a:ea typeface="Microsoft Sans Serif" panose="020B0604020202020204" pitchFamily="34" charset="0"/>
              </a:rPr>
              <a:t> </a:t>
            </a:r>
            <a:r>
              <a:rPr lang="en-US" sz="2600" dirty="0">
                <a:effectLst/>
                <a:latin typeface="Times New Roman" panose="02020603050405020304" pitchFamily="18" charset="0"/>
                <a:ea typeface="Microsoft Sans Serif" panose="020B0604020202020204" pitchFamily="34" charset="0"/>
              </a:rPr>
              <a:t>The image of fruit or vegetable that has been shown by the user has been captured with the help of ESP32 camera integrated with Arduino.</a:t>
            </a:r>
          </a:p>
          <a:p>
            <a:pPr marL="0" indent="0">
              <a:spcBef>
                <a:spcPts val="0"/>
              </a:spcBef>
              <a:buSzPts val="2200"/>
              <a:buNone/>
            </a:pPr>
            <a:endParaRPr lang="en-US" sz="2600" dirty="0">
              <a:effectLst/>
              <a:latin typeface="Times New Roman" panose="02020603050405020304" pitchFamily="18" charset="0"/>
              <a:ea typeface="Microsoft Sans Serif" panose="020B0604020202020204" pitchFamily="34" charset="0"/>
            </a:endParaRPr>
          </a:p>
          <a:p>
            <a:pPr marL="0" indent="0">
              <a:spcBef>
                <a:spcPts val="0"/>
              </a:spcBef>
              <a:buSzPts val="2200"/>
              <a:buNone/>
            </a:pPr>
            <a:r>
              <a:rPr lang="en-US" sz="2600" b="1" dirty="0">
                <a:effectLst/>
                <a:latin typeface="Times New Roman" panose="02020603050405020304" pitchFamily="18" charset="0"/>
                <a:ea typeface="Microsoft Sans Serif" panose="020B0604020202020204" pitchFamily="34" charset="0"/>
              </a:rPr>
              <a:t>Data</a:t>
            </a:r>
            <a:r>
              <a:rPr lang="en-US" sz="2600" b="1" spc="5" dirty="0">
                <a:effectLst/>
                <a:latin typeface="Times New Roman" panose="02020603050405020304" pitchFamily="18" charset="0"/>
                <a:ea typeface="Microsoft Sans Serif" panose="020B0604020202020204" pitchFamily="34" charset="0"/>
              </a:rPr>
              <a:t> </a:t>
            </a:r>
            <a:r>
              <a:rPr lang="en-US" sz="2600" b="1" dirty="0">
                <a:effectLst/>
                <a:latin typeface="Times New Roman" panose="02020603050405020304" pitchFamily="18" charset="0"/>
                <a:ea typeface="Microsoft Sans Serif" panose="020B0604020202020204" pitchFamily="34" charset="0"/>
              </a:rPr>
              <a:t>Collection:</a:t>
            </a:r>
            <a:r>
              <a:rPr lang="en-US" sz="2600" b="1" spc="5" dirty="0">
                <a:effectLst/>
                <a:latin typeface="Times New Roman" panose="02020603050405020304" pitchFamily="18" charset="0"/>
                <a:ea typeface="Microsoft Sans Serif" panose="020B0604020202020204" pitchFamily="34" charset="0"/>
              </a:rPr>
              <a:t> </a:t>
            </a:r>
            <a:r>
              <a:rPr lang="en-US" sz="2600" dirty="0">
                <a:effectLst/>
                <a:latin typeface="Times New Roman" panose="02020603050405020304" pitchFamily="18" charset="0"/>
                <a:ea typeface="Microsoft Sans Serif" panose="020B0604020202020204" pitchFamily="34" charset="0"/>
              </a:rPr>
              <a:t>Data collection is the next step to predict the fruits and vegetables . It is the process of collecting the images of different categories of fruits and vegetables  from the google and stored in the respective categories.</a:t>
            </a:r>
          </a:p>
          <a:p>
            <a:pPr marL="0" indent="0">
              <a:spcBef>
                <a:spcPts val="0"/>
              </a:spcBef>
              <a:buSzPts val="2200"/>
              <a:buNone/>
            </a:pPr>
            <a:endParaRPr lang="en-US" sz="2600" b="1" dirty="0">
              <a:latin typeface="Times New Roman" panose="02020603050405020304" pitchFamily="18" charset="0"/>
              <a:ea typeface="Microsoft Sans Serif" panose="020B0604020202020204" pitchFamily="34" charset="0"/>
            </a:endParaRPr>
          </a:p>
          <a:p>
            <a:pPr marL="0" indent="0">
              <a:spcBef>
                <a:spcPts val="0"/>
              </a:spcBef>
              <a:buSzPts val="2200"/>
              <a:buNone/>
            </a:pPr>
            <a:r>
              <a:rPr lang="en-US" sz="2600" b="1" dirty="0">
                <a:effectLst/>
                <a:latin typeface="Times New Roman" panose="02020603050405020304" pitchFamily="18" charset="0"/>
                <a:ea typeface="Microsoft Sans Serif" panose="020B0604020202020204" pitchFamily="34" charset="0"/>
              </a:rPr>
              <a:t>Image preprocessing: </a:t>
            </a:r>
            <a:r>
              <a:rPr lang="en-US" sz="2600" dirty="0">
                <a:effectLst/>
                <a:latin typeface="Times New Roman" panose="02020603050405020304" pitchFamily="18" charset="0"/>
                <a:ea typeface="Microsoft Sans Serif" panose="020B0604020202020204" pitchFamily="34" charset="0"/>
              </a:rPr>
              <a:t>Only the image of the fruits and vegetables is extracted from the collected image. Background of the image is removed .Finally we get only the fruits or vegetable  image with no background image so that it is easy for the model to predict the image.</a:t>
            </a:r>
            <a:endParaRPr lang="en-IN" sz="2600" dirty="0">
              <a:effectLst/>
              <a:latin typeface="Times New Roman" panose="02020603050405020304" pitchFamily="18" charset="0"/>
              <a:ea typeface="Microsoft Sans Serif" panose="020B0604020202020204" pitchFamily="34" charset="0"/>
            </a:endParaRPr>
          </a:p>
          <a:p>
            <a:pPr marL="0" lvl="0" indent="0" algn="l" rtl="0">
              <a:lnSpc>
                <a:spcPct val="110000"/>
              </a:lnSpc>
              <a:spcBef>
                <a:spcPts val="0"/>
              </a:spcBef>
              <a:spcAft>
                <a:spcPts val="0"/>
              </a:spcAft>
              <a:buSzPts val="2200"/>
              <a:buNone/>
            </a:pPr>
            <a:endParaRPr dirty="0"/>
          </a:p>
        </p:txBody>
      </p:sp>
    </p:spTree>
    <p:extLst>
      <p:ext uri="{BB962C8B-B14F-4D97-AF65-F5344CB8AC3E}">
        <p14:creationId xmlns:p14="http://schemas.microsoft.com/office/powerpoint/2010/main" val="4644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58213" y="205147"/>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MODULES</a:t>
            </a:r>
            <a:endParaRPr dirty="0"/>
          </a:p>
        </p:txBody>
      </p:sp>
      <p:sp>
        <p:nvSpPr>
          <p:cNvPr id="117" name="Google Shape;117;p2"/>
          <p:cNvSpPr txBox="1">
            <a:spLocks noGrp="1"/>
          </p:cNvSpPr>
          <p:nvPr>
            <p:ph type="body" idx="1"/>
          </p:nvPr>
        </p:nvSpPr>
        <p:spPr>
          <a:xfrm>
            <a:off x="1430393" y="1122416"/>
            <a:ext cx="9486690" cy="573558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10000"/>
              </a:lnSpc>
              <a:spcBef>
                <a:spcPts val="0"/>
              </a:spcBef>
              <a:spcAft>
                <a:spcPts val="0"/>
              </a:spcAft>
              <a:buSzPts val="2200"/>
              <a:buNone/>
            </a:pPr>
            <a:r>
              <a:rPr lang="en-US" sz="2600" b="1" dirty="0">
                <a:latin typeface="Times New Roman" panose="02020603050405020304" pitchFamily="18" charset="0"/>
                <a:cs typeface="Times New Roman" panose="02020603050405020304" pitchFamily="18" charset="0"/>
              </a:rPr>
              <a:t>Segmentation</a:t>
            </a:r>
            <a:r>
              <a:rPr lang="en-US" sz="2600" dirty="0">
                <a:latin typeface="Times New Roman" panose="02020603050405020304" pitchFamily="18" charset="0"/>
                <a:cs typeface="Times New Roman" panose="02020603050405020304" pitchFamily="18" charset="0"/>
              </a:rPr>
              <a:t>: First the input image is converted into grayscale. The images of grayscale contains only the sensitive information. The mathematical function is used to acquire the gray value of the pixel. Finally we get the  segmented image of fruits or vegetables.</a:t>
            </a:r>
          </a:p>
          <a:p>
            <a:pPr marL="0" lvl="0" indent="0" algn="l" rtl="0">
              <a:lnSpc>
                <a:spcPct val="110000"/>
              </a:lnSpc>
              <a:spcBef>
                <a:spcPts val="0"/>
              </a:spcBef>
              <a:spcAft>
                <a:spcPts val="0"/>
              </a:spcAft>
              <a:buSzPts val="2200"/>
              <a:buNone/>
            </a:pPr>
            <a:endParaRPr lang="en-US" sz="2600" dirty="0">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2200"/>
              <a:buNone/>
            </a:pPr>
            <a:r>
              <a:rPr lang="en-US" sz="2600" b="1" dirty="0">
                <a:latin typeface="Times New Roman" panose="02020603050405020304" pitchFamily="18" charset="0"/>
                <a:cs typeface="Times New Roman" panose="02020603050405020304" pitchFamily="18" charset="0"/>
              </a:rPr>
              <a:t>Recognition</a:t>
            </a:r>
            <a:r>
              <a:rPr lang="en-US" sz="2600" dirty="0">
                <a:latin typeface="Times New Roman" panose="02020603050405020304" pitchFamily="18" charset="0"/>
                <a:cs typeface="Times New Roman" panose="02020603050405020304" pitchFamily="18" charset="0"/>
              </a:rPr>
              <a:t>: Image classification technique is done with the help of CNN algorithm with the help of the dataset where the dataset is split into training, testing, validation set. 70% of the images are used for training,15% for testing,15% for validation. Thus our model predict the images received grom the user</a:t>
            </a:r>
          </a:p>
          <a:p>
            <a:pPr marL="0" lvl="0" indent="0" algn="l" rtl="0">
              <a:lnSpc>
                <a:spcPct val="110000"/>
              </a:lnSpc>
              <a:spcBef>
                <a:spcPts val="0"/>
              </a:spcBef>
              <a:spcAft>
                <a:spcPts val="0"/>
              </a:spcAft>
              <a:buSzPts val="2200"/>
              <a:buNone/>
            </a:pPr>
            <a:endParaRPr lang="en-US" sz="2600" dirty="0">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2200"/>
              <a:buNone/>
            </a:pPr>
            <a:r>
              <a:rPr lang="en-US" sz="2600" b="1" dirty="0">
                <a:latin typeface="Times New Roman" panose="02020603050405020304" pitchFamily="18" charset="0"/>
                <a:cs typeface="Times New Roman" panose="02020603050405020304" pitchFamily="18" charset="0"/>
              </a:rPr>
              <a:t>Collecting Personal information</a:t>
            </a:r>
            <a:r>
              <a:rPr lang="en-US" sz="2600" dirty="0">
                <a:latin typeface="Times New Roman" panose="02020603050405020304" pitchFamily="18" charset="0"/>
                <a:cs typeface="Times New Roman" panose="02020603050405020304" pitchFamily="18" charset="0"/>
              </a:rPr>
              <a:t>: Gather the personal information from the user such as weight, height and calculate BMI value. Based on BMI value the system recommend the amount of calories to be consumed to the user</a:t>
            </a:r>
          </a:p>
          <a:p>
            <a:pPr marL="0" lvl="0" indent="0" algn="l" rtl="0">
              <a:lnSpc>
                <a:spcPct val="110000"/>
              </a:lnSpc>
              <a:spcBef>
                <a:spcPts val="0"/>
              </a:spcBef>
              <a:spcAft>
                <a:spcPts val="0"/>
              </a:spcAft>
              <a:buSzPts val="2200"/>
              <a:buNone/>
            </a:pPr>
            <a:endParaRPr lang="en-IN" dirty="0"/>
          </a:p>
        </p:txBody>
      </p:sp>
    </p:spTree>
    <p:extLst>
      <p:ext uri="{BB962C8B-B14F-4D97-AF65-F5344CB8AC3E}">
        <p14:creationId xmlns:p14="http://schemas.microsoft.com/office/powerpoint/2010/main" val="304154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RESULT</a:t>
            </a:r>
            <a:endParaRPr dirty="0"/>
          </a:p>
        </p:txBody>
      </p:sp>
      <p:sp>
        <p:nvSpPr>
          <p:cNvPr id="117" name="Google Shape;117;p2"/>
          <p:cNvSpPr txBox="1">
            <a:spLocks noGrp="1"/>
          </p:cNvSpPr>
          <p:nvPr>
            <p:ph type="body" idx="1"/>
          </p:nvPr>
        </p:nvSpPr>
        <p:spPr>
          <a:xfrm>
            <a:off x="1499219" y="1230571"/>
            <a:ext cx="10446973" cy="3926152"/>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200"/>
              <a:buNone/>
            </a:pPr>
            <a:r>
              <a:rPr lang="en-US" sz="2400" dirty="0">
                <a:latin typeface="Times New Roman" panose="02020603050405020304" pitchFamily="18" charset="0"/>
                <a:cs typeface="Times New Roman" panose="02020603050405020304" pitchFamily="18" charset="0"/>
              </a:rPr>
              <a:t>The outcomes of the Health and Fitness Nutrient Analysis and Recommendation System AI  is shown to be effective in encouraging healthy lives and offering individualized food recommendations. </a:t>
            </a:r>
          </a:p>
          <a:p>
            <a:pPr marL="0" lvl="0" indent="0" algn="l" rtl="0">
              <a:lnSpc>
                <a:spcPct val="110000"/>
              </a:lnSpc>
              <a:spcBef>
                <a:spcPts val="0"/>
              </a:spcBef>
              <a:spcAft>
                <a:spcPts val="0"/>
              </a:spcAft>
              <a:buSzPts val="2200"/>
              <a:buNone/>
            </a:pPr>
            <a:endParaRPr lang="en-US" dirty="0">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2200"/>
              <a:buNone/>
            </a:pPr>
            <a:r>
              <a:rPr lang="en-US" b="1" dirty="0">
                <a:latin typeface="Times New Roman" panose="02020603050405020304" pitchFamily="18" charset="0"/>
                <a:cs typeface="Times New Roman" panose="02020603050405020304" pitchFamily="18" charset="0"/>
              </a:rPr>
              <a:t>PREDICTED IMAGE                                       TRAINING AND VALIDATION                                                       </a:t>
            </a:r>
          </a:p>
          <a:p>
            <a:pPr marL="0" lvl="0" indent="0" algn="l" rtl="0">
              <a:lnSpc>
                <a:spcPct val="110000"/>
              </a:lnSpc>
              <a:spcBef>
                <a:spcPts val="0"/>
              </a:spcBef>
              <a:spcAft>
                <a:spcPts val="0"/>
              </a:spcAft>
              <a:buSzPts val="2200"/>
              <a:buNone/>
            </a:pPr>
            <a:r>
              <a:rPr lang="en-US" dirty="0">
                <a:latin typeface="Times New Roman" panose="02020603050405020304" pitchFamily="18" charset="0"/>
                <a:cs typeface="Times New Roman" panose="02020603050405020304" pitchFamily="18" charset="0"/>
              </a:rPr>
              <a:t>                                                                                                ACCURACY</a:t>
            </a:r>
            <a:endParaRPr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F988BC4-210E-732C-4B88-F0CEF5591EBC}"/>
              </a:ext>
            </a:extLst>
          </p:cNvPr>
          <p:cNvPicPr>
            <a:picLocks noChangeAspect="1"/>
          </p:cNvPicPr>
          <p:nvPr/>
        </p:nvPicPr>
        <p:blipFill rotWithShape="1">
          <a:blip r:embed="rId3">
            <a:extLst>
              <a:ext uri="{28A0092B-C50C-407E-A947-70E740481C1C}">
                <a14:useLocalDpi xmlns:a14="http://schemas.microsoft.com/office/drawing/2010/main" val="0"/>
              </a:ext>
            </a:extLst>
          </a:blip>
          <a:srcRect l="6104" t="48264" r="61489" b="13098"/>
          <a:stretch/>
        </p:blipFill>
        <p:spPr bwMode="auto">
          <a:xfrm>
            <a:off x="1292743" y="3783583"/>
            <a:ext cx="5304702" cy="2888661"/>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03AF91D2-5CB4-F88C-96B2-754663F4FC69}"/>
              </a:ext>
            </a:extLst>
          </p:cNvPr>
          <p:cNvPicPr>
            <a:picLocks noChangeAspect="1"/>
          </p:cNvPicPr>
          <p:nvPr/>
        </p:nvPicPr>
        <p:blipFill rotWithShape="1">
          <a:blip r:embed="rId4">
            <a:extLst>
              <a:ext uri="{28A0092B-C50C-407E-A947-70E740481C1C}">
                <a14:useLocalDpi xmlns:a14="http://schemas.microsoft.com/office/drawing/2010/main" val="0"/>
              </a:ext>
            </a:extLst>
          </a:blip>
          <a:srcRect l="25282" t="40506" r="46921" b="26792"/>
          <a:stretch/>
        </p:blipFill>
        <p:spPr bwMode="auto">
          <a:xfrm>
            <a:off x="6827335" y="3783583"/>
            <a:ext cx="5118858" cy="28886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631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587710" y="455362"/>
            <a:ext cx="9486690" cy="15504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400"/>
              <a:buFont typeface="Arial"/>
              <a:buNone/>
            </a:pPr>
            <a:r>
              <a:rPr lang="en-US" dirty="0"/>
              <a:t>RESULT</a:t>
            </a:r>
            <a:endParaRPr dirty="0"/>
          </a:p>
        </p:txBody>
      </p:sp>
      <p:sp>
        <p:nvSpPr>
          <p:cNvPr id="117" name="Google Shape;117;p2"/>
          <p:cNvSpPr txBox="1">
            <a:spLocks noGrp="1"/>
          </p:cNvSpPr>
          <p:nvPr>
            <p:ph type="body" idx="1"/>
          </p:nvPr>
        </p:nvSpPr>
        <p:spPr>
          <a:xfrm>
            <a:off x="1509052" y="1545203"/>
            <a:ext cx="9486690" cy="3926152"/>
          </a:xfrm>
          <a:prstGeom prst="rect">
            <a:avLst/>
          </a:prstGeom>
          <a:noFill/>
          <a:ln>
            <a:noFill/>
          </a:ln>
        </p:spPr>
        <p:txBody>
          <a:bodyPr spcFirstLastPara="1" wrap="square" lIns="91425" tIns="45700" rIns="91425" bIns="45700" anchor="t" anchorCtr="0">
            <a:normAutofit/>
          </a:bodyPr>
          <a:lstStyle/>
          <a:p>
            <a:pPr marL="0" lvl="0" indent="0" rtl="0">
              <a:lnSpc>
                <a:spcPct val="110000"/>
              </a:lnSpc>
              <a:spcBef>
                <a:spcPts val="0"/>
              </a:spcBef>
              <a:spcAft>
                <a:spcPts val="0"/>
              </a:spcAft>
              <a:buSzPts val="2200"/>
              <a:buNone/>
            </a:pPr>
            <a:r>
              <a:rPr lang="en-US" b="1" dirty="0">
                <a:latin typeface="Times New Roman" panose="02020603050405020304" pitchFamily="18" charset="0"/>
                <a:cs typeface="Times New Roman" panose="02020603050405020304" pitchFamily="18" charset="0"/>
              </a:rPr>
              <a:t>TRAINING AND VALIDATION                     NUTRIENS OF PREDICTED</a:t>
            </a:r>
          </a:p>
          <a:p>
            <a:pPr marL="0" lvl="0" indent="0" rtl="0">
              <a:lnSpc>
                <a:spcPct val="110000"/>
              </a:lnSpc>
              <a:spcBef>
                <a:spcPts val="0"/>
              </a:spcBef>
              <a:spcAft>
                <a:spcPts val="0"/>
              </a:spcAft>
              <a:buSzPts val="2200"/>
              <a:buNone/>
            </a:pPr>
            <a:r>
              <a:rPr lang="en-US" b="1" dirty="0">
                <a:latin typeface="Times New Roman" panose="02020603050405020304" pitchFamily="18" charset="0"/>
                <a:cs typeface="Times New Roman" panose="02020603050405020304" pitchFamily="18" charset="0"/>
              </a:rPr>
              <a:t>                      LOSS                                                                IMAGE</a:t>
            </a:r>
          </a:p>
          <a:p>
            <a:pPr marL="0" lvl="0" indent="0" rtl="0">
              <a:lnSpc>
                <a:spcPct val="110000"/>
              </a:lnSpc>
              <a:spcBef>
                <a:spcPts val="0"/>
              </a:spcBef>
              <a:spcAft>
                <a:spcPts val="0"/>
              </a:spcAft>
              <a:buSzPts val="2200"/>
              <a:buNone/>
            </a:pPr>
            <a:endParaRPr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CAEDEE-4101-A48A-21C9-00F5303B1014}"/>
              </a:ext>
            </a:extLst>
          </p:cNvPr>
          <p:cNvPicPr>
            <a:picLocks noChangeAspect="1"/>
          </p:cNvPicPr>
          <p:nvPr/>
        </p:nvPicPr>
        <p:blipFill rotWithShape="1">
          <a:blip r:embed="rId3">
            <a:extLst>
              <a:ext uri="{28A0092B-C50C-407E-A947-70E740481C1C}">
                <a14:useLocalDpi xmlns:a14="http://schemas.microsoft.com/office/drawing/2010/main" val="0"/>
              </a:ext>
            </a:extLst>
          </a:blip>
          <a:srcRect l="25052" t="40671" r="26559" b="17031"/>
          <a:stretch/>
        </p:blipFill>
        <p:spPr bwMode="auto">
          <a:xfrm>
            <a:off x="1509052" y="2446977"/>
            <a:ext cx="4899660" cy="332455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4E249E8-22DC-1A50-F745-0913ED5E15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237" t="62102" r="49208" b="35379"/>
          <a:stretch/>
        </p:blipFill>
        <p:spPr bwMode="auto">
          <a:xfrm>
            <a:off x="6534641" y="2694039"/>
            <a:ext cx="5494020" cy="7349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7267397"/>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242541"/>
      </a:dk2>
      <a:lt2>
        <a:srgbClr val="E8E2E6"/>
      </a:lt2>
      <a:accent1>
        <a:srgbClr val="30B75B"/>
      </a:accent1>
      <a:accent2>
        <a:srgbClr val="35B392"/>
      </a:accent2>
      <a:accent3>
        <a:srgbClr val="2BB1C9"/>
      </a:accent3>
      <a:accent4>
        <a:srgbClr val="4E92EA"/>
      </a:accent4>
      <a:accent5>
        <a:srgbClr val="6E70EE"/>
      </a:accent5>
      <a:accent6>
        <a:srgbClr val="8D4EEA"/>
      </a:accent6>
      <a:hlink>
        <a:srgbClr val="AE699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766</Words>
  <Application>Microsoft Office PowerPoint</Application>
  <PresentationFormat>Widescreen</PresentationFormat>
  <Paragraphs>40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Times New Roman</vt:lpstr>
      <vt:lpstr>InterweaveVTI</vt:lpstr>
      <vt:lpstr>NUTRIENT ANALYSIS AND RECOMMENDATION SYSTEM FOR HEALTH AND FITNESS USING AI &amp; IOT </vt:lpstr>
      <vt:lpstr>ABSTRACT</vt:lpstr>
      <vt:lpstr>EXISTING SYSTEM</vt:lpstr>
      <vt:lpstr>PROPOSED SYSTEM</vt:lpstr>
      <vt:lpstr>SYSTEM ARCHITECTURE</vt:lpstr>
      <vt:lpstr>MODULES</vt:lpstr>
      <vt:lpstr>MODULES</vt:lpstr>
      <vt:lpstr>RESULT</vt:lpstr>
      <vt:lpstr>RESULT</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NUTRIENT ANALYSIS AND RECOMMENDATION SYSTEM FOR HEALTH AND FITNESS USING AI &amp; IOT </dc:title>
  <dc:creator>akshaya s</dc:creator>
  <cp:lastModifiedBy>akshaya s</cp:lastModifiedBy>
  <cp:revision>13</cp:revision>
  <dcterms:created xsi:type="dcterms:W3CDTF">2024-01-30T07:51:46Z</dcterms:created>
  <dcterms:modified xsi:type="dcterms:W3CDTF">2024-05-19T17:14:40Z</dcterms:modified>
</cp:coreProperties>
</file>