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829277" y="1696944"/>
            <a:ext cx="9144000" cy="977778"/>
          </a:xfrm>
        </p:spPr>
        <p:txBody>
          <a:bodyPr>
            <a:normAutofit/>
          </a:bodyPr>
          <a:lstStyle/>
          <a:p>
            <a:pPr algn="ctr"/>
            <a:r>
              <a:rPr lang="en-US" b="1" u="sng" dirty="0" smtClean="0">
                <a:solidFill>
                  <a:schemeClr val="accent2"/>
                </a:solidFill>
                <a:latin typeface="Arial"/>
                <a:cs typeface="Arial"/>
              </a:rPr>
              <a:t>KEYLOGGERS detection &amp; security</a:t>
            </a:r>
            <a:endParaRPr lang="en-US" b="1" u="sng"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138545" y="909630"/>
            <a:ext cx="12726648" cy="584775"/>
          </a:xfrm>
          <a:prstGeom prst="rect">
            <a:avLst/>
          </a:prstGeom>
          <a:noFill/>
        </p:spPr>
        <p:txBody>
          <a:bodyPr wrap="square" lIns="91440" tIns="45720" rIns="91440" bIns="45720" rtlCol="0" anchor="t">
            <a:spAutoFit/>
          </a:bodyPr>
          <a:lstStyle/>
          <a:p>
            <a:pPr algn="ctr"/>
            <a:r>
              <a:rPr lang="en-US" sz="3200" b="1" u="sng" dirty="0">
                <a:solidFill>
                  <a:schemeClr val="accent2"/>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2">
                    <a:lumMod val="40000"/>
                    <a:lumOff val="60000"/>
                  </a:schemeClr>
                </a:solidFill>
                <a:latin typeface="Arial" pitchFamily="34" charset="0"/>
                <a:cs typeface="Arial" pitchFamily="34" charset="0"/>
              </a:rPr>
              <a:t>Presented By:</a:t>
            </a:r>
          </a:p>
          <a:p>
            <a:r>
              <a:rPr lang="en-US" sz="2000" b="1" dirty="0" smtClean="0">
                <a:solidFill>
                  <a:schemeClr val="accent2">
                    <a:lumMod val="40000"/>
                    <a:lumOff val="60000"/>
                  </a:schemeClr>
                </a:solidFill>
                <a:latin typeface="Arial"/>
                <a:cs typeface="Arial"/>
              </a:rPr>
              <a:t>-SURENDHAR.S</a:t>
            </a:r>
          </a:p>
          <a:p>
            <a:r>
              <a:rPr lang="en-US" sz="2000" b="1" dirty="0" smtClean="0">
                <a:solidFill>
                  <a:schemeClr val="accent2">
                    <a:lumMod val="40000"/>
                    <a:lumOff val="60000"/>
                  </a:schemeClr>
                </a:solidFill>
                <a:latin typeface="Arial"/>
                <a:cs typeface="Arial"/>
              </a:rPr>
              <a:t>-APOLLO ENGINEERING COLLEGE</a:t>
            </a:r>
            <a:endParaRPr lang="en-US" dirty="0" smtClean="0">
              <a:solidFill>
                <a:schemeClr val="accent2">
                  <a:lumMod val="40000"/>
                  <a:lumOff val="60000"/>
                </a:schemeClr>
              </a:solidFill>
              <a:latin typeface="Franklin Gothic Book" panose="020B0502020104020203"/>
              <a:cs typeface="Arial"/>
            </a:endParaRPr>
          </a:p>
          <a:p>
            <a:r>
              <a:rPr lang="en-US" sz="2000" b="1" dirty="0" smtClean="0">
                <a:solidFill>
                  <a:schemeClr val="accent2">
                    <a:lumMod val="40000"/>
                    <a:lumOff val="60000"/>
                  </a:schemeClr>
                </a:solidFill>
                <a:latin typeface="Arial"/>
                <a:cs typeface="Arial"/>
              </a:rPr>
              <a:t>-</a:t>
            </a:r>
            <a:r>
              <a:rPr lang="en-US" sz="2000" b="1" dirty="0">
                <a:solidFill>
                  <a:schemeClr val="accent2">
                    <a:lumMod val="40000"/>
                    <a:lumOff val="60000"/>
                  </a:schemeClr>
                </a:solidFill>
                <a:latin typeface="Arial"/>
                <a:cs typeface="Arial"/>
              </a:rPr>
              <a:t>COMPUTER SCIENCE ENGINEERING</a:t>
            </a:r>
            <a:endParaRPr lang="en-US" dirty="0">
              <a:solidFill>
                <a:schemeClr val="accent2">
                  <a:lumMod val="40000"/>
                  <a:lumOff val="60000"/>
                </a:schemeClr>
              </a:solidFil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b="1" u="sng" dirty="0">
                <a:solidFill>
                  <a:schemeClr val="accent2"/>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u="sng" dirty="0">
                <a:latin typeface="Calibri"/>
                <a:cs typeface="Calibri"/>
              </a:rPr>
              <a:t>Python Libraries:</a:t>
            </a:r>
          </a:p>
          <a:p>
            <a:pPr>
              <a:buFont typeface="Arial" panose="020B0604020202020204" pitchFamily="34" charset="0"/>
              <a:buChar char="•"/>
            </a:pPr>
            <a:r>
              <a:rPr lang="en-US" sz="2000" dirty="0">
                <a:latin typeface="Calibri"/>
                <a:cs typeface="Calibri"/>
              </a:rPr>
              <a:t>Scikit-learn: For implementing machine learning algorithms for anomaly detection and behavior analysis.</a:t>
            </a:r>
          </a:p>
          <a:p>
            <a:pPr>
              <a:buFont typeface="Arial" panose="020B0604020202020204" pitchFamily="34" charset="0"/>
              <a:buChar char="•"/>
            </a:pPr>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a:buFont typeface="Arial" panose="020B0604020202020204" pitchFamily="34" charset="0"/>
              <a:buChar char="•"/>
            </a:pPr>
            <a:r>
              <a:rPr lang="en-US" sz="2000" dirty="0">
                <a:latin typeface="Calibri"/>
                <a:cs typeface="Calibri"/>
              </a:rPr>
              <a:t>Pandas: For data manipulation and analysis.</a:t>
            </a:r>
          </a:p>
          <a:p>
            <a:pPr>
              <a:buFont typeface="Arial" panose="020B0604020202020204" pitchFamily="34" charset="0"/>
              <a:buChar char="•"/>
            </a:pPr>
            <a:r>
              <a:rPr lang="en-US" sz="2000" dirty="0">
                <a:latin typeface="Calibri"/>
                <a:cs typeface="Calibri"/>
              </a:rPr>
              <a:t>NumPy: For numerical computations.</a:t>
            </a:r>
          </a:p>
          <a:p>
            <a:pPr marL="0" indent="0">
              <a:buNone/>
            </a:pPr>
            <a:r>
              <a:rPr lang="en-US" sz="2000" b="1" u="sng" dirty="0">
                <a:latin typeface="Calibri"/>
                <a:ea typeface="+mn-lt"/>
                <a:cs typeface="Calibri"/>
              </a:rPr>
              <a:t>JavaScript Libraries (for web-based components):</a:t>
            </a:r>
            <a:endParaRPr lang="en-US" sz="2000" u="sng" dirty="0">
              <a:latin typeface="Calibri"/>
              <a:ea typeface="+mn-lt"/>
              <a:cs typeface="Calibri"/>
            </a:endParaRPr>
          </a:p>
          <a:p>
            <a:pPr>
              <a:buFont typeface="Arial" panose="020B0604020202020204" pitchFamily="34" charset="0"/>
              <a:buChar char="•"/>
            </a:pPr>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a:buFont typeface="Arial" panose="020B0604020202020204" pitchFamily="34" charset="0"/>
              <a:buChar char="•"/>
            </a:pPr>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1DA6-61FD-0930-5BDE-408508C8E530}"/>
              </a:ext>
            </a:extLst>
          </p:cNvPr>
          <p:cNvSpPr>
            <a:spLocks noGrp="1"/>
          </p:cNvSpPr>
          <p:nvPr>
            <p:ph type="title"/>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id="{D2E0D4A3-6AAB-93B9-933B-EBD943673155}"/>
              </a:ext>
            </a:extLst>
          </p:cNvPr>
          <p:cNvSpPr>
            <a:spLocks noGrp="1"/>
          </p:cNvSpPr>
          <p:nvPr>
            <p:ph idx="1"/>
          </p:nvPr>
        </p:nvSpPr>
        <p:spPr>
          <a:xfrm>
            <a:off x="511220" y="1232452"/>
            <a:ext cx="11029615" cy="5036180"/>
          </a:xfrm>
        </p:spPr>
        <p:txBody>
          <a:bodyPr>
            <a:normAutofit/>
          </a:bodyPr>
          <a:lstStyle/>
          <a:p>
            <a:pPr marL="0" indent="0">
              <a:buNone/>
            </a:pPr>
            <a:r>
              <a:rPr lang="en-US" sz="2000" b="1" u="sng" dirty="0">
                <a:solidFill>
                  <a:srgbClr val="404040"/>
                </a:solidFill>
                <a:latin typeface="Calibri"/>
                <a:ea typeface="+mn-lt"/>
                <a:cs typeface="+mn-lt"/>
              </a:rPr>
              <a:t>Security-specific Libraries and Tools:</a:t>
            </a:r>
            <a:endParaRPr lang="en-US" u="sng" dirty="0"/>
          </a:p>
          <a:p>
            <a:pPr>
              <a:buFont typeface="Arial" panose="020B0604020202020204" pitchFamily="34" charset="0"/>
              <a:buChar char="•"/>
            </a:pPr>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u="sng" dirty="0">
                <a:solidFill>
                  <a:srgbClr val="404040"/>
                </a:solidFill>
                <a:latin typeface="Calibri"/>
                <a:ea typeface="+mn-lt"/>
                <a:cs typeface="Calibri"/>
              </a:rPr>
              <a:t>Data Storage and Processing:</a:t>
            </a:r>
            <a:endParaRPr lang="en-US" sz="2000" b="1" u="sng"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u="sng" dirty="0">
                <a:solidFill>
                  <a:srgbClr val="404040"/>
                </a:solidFill>
                <a:latin typeface="Calibri"/>
                <a:cs typeface="Calibri"/>
              </a:rPr>
              <a:t>Integration and Deployment:</a:t>
            </a:r>
          </a:p>
          <a:p>
            <a:pPr>
              <a:buFont typeface="Arial" panose="020B0604020202020204" pitchFamily="34" charset="0"/>
              <a:buChar char="•"/>
            </a:pPr>
            <a:r>
              <a:rPr lang="en-US" sz="2000" dirty="0">
                <a:solidFill>
                  <a:srgbClr val="404040"/>
                </a:solidFill>
                <a:latin typeface="Calibri"/>
                <a:cs typeface="Calibri"/>
              </a:rPr>
              <a:t>Docker and Kubernetes: For containerization and orchestration of microservices.</a:t>
            </a:r>
            <a:endParaRPr lang="en-US" dirty="0"/>
          </a:p>
          <a:p>
            <a:pPr>
              <a:buFont typeface="Arial" panose="020B0604020202020204" pitchFamily="34" charset="0"/>
              <a:buChar char="•"/>
            </a:pPr>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91320"/>
            <a:ext cx="11029616" cy="530296"/>
          </a:xfrm>
        </p:spPr>
        <p:txBody>
          <a:bodyPr>
            <a:normAutofit fontScale="90000"/>
          </a:bodyPr>
          <a:lstStyle/>
          <a:p>
            <a:r>
              <a:rPr lang="en-US" sz="4400" b="1" u="sng" dirty="0">
                <a:solidFill>
                  <a:schemeClr val="accent2"/>
                </a:solidFill>
                <a:latin typeface="Arial"/>
                <a:ea typeface="+mj-lt"/>
                <a:cs typeface="Arial"/>
              </a:rPr>
              <a:t>Algorithm &amp; Deployment</a:t>
            </a:r>
            <a:endParaRPr lang="en-US" u="sng" dirty="0">
              <a:solidFill>
                <a:schemeClr val="accent2"/>
              </a:solidFill>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7927" y="1233055"/>
            <a:ext cx="11525439" cy="5501981"/>
          </a:xfrm>
        </p:spPr>
        <p:txBody>
          <a:bodyPr>
            <a:normAutofit fontScale="92500" lnSpcReduction="20000"/>
          </a:bodyPr>
          <a:lstStyle/>
          <a:p>
            <a:pPr marL="0" indent="0">
              <a:buNone/>
            </a:pPr>
            <a:r>
              <a:rPr lang="en-IN" sz="2000" b="1" u="sng" dirty="0" smtClean="0">
                <a:latin typeface="Calibri"/>
                <a:ea typeface="+mn-lt"/>
                <a:cs typeface="+mn-lt"/>
              </a:rPr>
              <a:t>Algorithm </a:t>
            </a:r>
            <a:r>
              <a:rPr lang="en-IN" sz="2000" b="1" u="sng" dirty="0">
                <a:latin typeface="Calibri"/>
                <a:ea typeface="+mn-lt"/>
                <a:cs typeface="+mn-lt"/>
              </a:rPr>
              <a:t>Selection:</a:t>
            </a:r>
            <a:endParaRPr lang="en-IN" sz="2000" b="1" u="sng" dirty="0">
              <a:latin typeface="Calibri"/>
              <a:cs typeface="Calibri"/>
            </a:endParaRPr>
          </a:p>
          <a:p>
            <a:pPr marL="324485" indent="0">
              <a:lnSpc>
                <a:spcPct val="100000"/>
              </a:lnSpc>
              <a:spcBef>
                <a:spcPts val="20"/>
              </a:spcBef>
              <a:buNone/>
            </a:pPr>
            <a:r>
              <a:rPr lang="en-IN" sz="2000" b="1" u="sng" dirty="0">
                <a:latin typeface="Calibri"/>
                <a:ea typeface="+mn-lt"/>
                <a:cs typeface="Calibri"/>
              </a:rPr>
              <a:t>Random </a:t>
            </a:r>
            <a:r>
              <a:rPr lang="en-IN" sz="2000" b="1" u="sng" dirty="0" smtClean="0">
                <a:latin typeface="Calibri"/>
                <a:ea typeface="+mn-lt"/>
                <a:cs typeface="Calibri"/>
              </a:rPr>
              <a:t>Fores</a:t>
            </a:r>
            <a:r>
              <a:rPr lang="en-IN" sz="2000" b="1" dirty="0" smtClean="0">
                <a:latin typeface="Calibri"/>
                <a:ea typeface="+mn-lt"/>
                <a:cs typeface="Calibri"/>
              </a:rPr>
              <a:t>t: </a:t>
            </a:r>
          </a:p>
          <a:p>
            <a:pPr marL="667385" indent="-342900">
              <a:lnSpc>
                <a:spcPct val="100000"/>
              </a:lnSpc>
              <a:spcBef>
                <a:spcPts val="20"/>
              </a:spcBef>
              <a:buFont typeface="Arial" panose="020B0604020202020204" pitchFamily="34" charset="0"/>
              <a:buChar char="•"/>
            </a:pPr>
            <a:r>
              <a:rPr lang="en-IN" sz="2000" dirty="0" smtClean="0">
                <a:solidFill>
                  <a:srgbClr val="404040"/>
                </a:solidFill>
                <a:latin typeface="Calibri"/>
                <a:ea typeface="+mn-lt"/>
                <a:cs typeface="Calibri"/>
              </a:rPr>
              <a:t>one </a:t>
            </a:r>
            <a:r>
              <a:rPr lang="en-IN" sz="2000" dirty="0">
                <a:solidFill>
                  <a:srgbClr val="404040"/>
                </a:solidFill>
                <a:latin typeface="Calibri"/>
                <a:ea typeface="+mn-lt"/>
                <a:cs typeface="Calibri"/>
              </a:rPr>
              <a:t>suitable algorithm for keylogger detection and security implementation project is the Random Forest algorithm.</a:t>
            </a:r>
            <a:endParaRPr lang="en-IN" sz="2000" dirty="0">
              <a:solidFill>
                <a:srgbClr val="404040"/>
              </a:solidFill>
              <a:latin typeface="Calibri"/>
              <a:cs typeface="Calibri"/>
            </a:endParaRPr>
          </a:p>
          <a:p>
            <a:pPr marL="667385" lvl="1" indent="-342900">
              <a:buFont typeface="Arial" panose="020B0604020202020204" pitchFamily="34" charset="0"/>
              <a:buChar char="•"/>
            </a:pPr>
            <a:r>
              <a:rPr lang="en-IN" sz="2000" b="1" dirty="0" smtClean="0">
                <a:latin typeface="Calibri"/>
                <a:ea typeface="+mn-lt"/>
                <a:cs typeface="Calibri"/>
              </a:rPr>
              <a:t>Type</a:t>
            </a:r>
            <a:r>
              <a:rPr lang="en-IN" sz="2000" b="1" dirty="0">
                <a:latin typeface="Calibri"/>
                <a:ea typeface="+mn-lt"/>
                <a:cs typeface="Calibri"/>
              </a:rPr>
              <a:t>:</a:t>
            </a:r>
            <a:r>
              <a:rPr lang="en-IN" sz="2000" dirty="0">
                <a:solidFill>
                  <a:srgbClr val="404040"/>
                </a:solidFill>
                <a:latin typeface="Calibri"/>
                <a:ea typeface="+mn-lt"/>
                <a:cs typeface="Calibri"/>
              </a:rPr>
              <a:t> Supervised Learning (Classification)</a:t>
            </a:r>
            <a:endParaRPr lang="en-IN" dirty="0"/>
          </a:p>
          <a:p>
            <a:pPr marL="667385" lvl="1" indent="-342900">
              <a:buFont typeface="Arial" panose="020B0604020202020204" pitchFamily="34" charset="0"/>
              <a:buChar char="•"/>
            </a:pPr>
            <a:r>
              <a:rPr lang="en-IN" sz="2000" b="1" dirty="0">
                <a:latin typeface="Calibri"/>
                <a:ea typeface="+mn-lt"/>
                <a:cs typeface="Calibri"/>
              </a:rPr>
              <a:t>Strengths:</a:t>
            </a:r>
            <a:endParaRPr lang="en-IN" b="1" dirty="0"/>
          </a:p>
          <a:p>
            <a:pPr marL="667385" lvl="1" indent="-342900">
              <a:buFont typeface="Arial" panose="020B0604020202020204" pitchFamily="34" charset="0"/>
              <a:buChar char="•"/>
            </a:pPr>
            <a:r>
              <a:rPr lang="en-IN" sz="2000" dirty="0">
                <a:solidFill>
                  <a:srgbClr val="404040"/>
                </a:solidFill>
                <a:latin typeface="Calibri"/>
                <a:ea typeface="+mn-lt"/>
                <a:cs typeface="Calibri"/>
              </a:rPr>
              <a:t>Suitable for classification tasks with high-dimensional feature spaces.</a:t>
            </a:r>
            <a:endParaRPr lang="en-IN" dirty="0"/>
          </a:p>
          <a:p>
            <a:pPr marL="667385" lvl="1" indent="-342900">
              <a:buFont typeface="Arial" panose="020B0604020202020204" pitchFamily="34" charset="0"/>
              <a:buChar char="•"/>
            </a:pPr>
            <a:r>
              <a:rPr lang="en-IN" sz="2000" dirty="0">
                <a:solidFill>
                  <a:srgbClr val="404040"/>
                </a:solidFill>
                <a:latin typeface="Calibri"/>
                <a:ea typeface="+mn-lt"/>
                <a:cs typeface="Calibri"/>
              </a:rPr>
              <a:t>Robust against overfitting due to the ensemble nature of the algorithm.</a:t>
            </a:r>
            <a:endParaRPr lang="en-IN" dirty="0"/>
          </a:p>
          <a:p>
            <a:pPr marL="667385" lvl="1" indent="-342900">
              <a:buFont typeface="Arial" panose="020B0604020202020204" pitchFamily="34" charset="0"/>
              <a:buChar char="•"/>
            </a:pPr>
            <a:r>
              <a:rPr lang="en-IN" sz="2000" dirty="0">
                <a:solidFill>
                  <a:srgbClr val="404040"/>
                </a:solidFill>
                <a:latin typeface="Calibri"/>
                <a:ea typeface="+mn-lt"/>
                <a:cs typeface="Calibri"/>
              </a:rPr>
              <a:t>Can handle both numerical and categorical features.</a:t>
            </a:r>
            <a:endParaRPr lang="en-IN" dirty="0"/>
          </a:p>
          <a:p>
            <a:pPr marL="667385" lvl="1" indent="-342900">
              <a:buFont typeface="Arial" panose="020B0604020202020204" pitchFamily="34" charset="0"/>
              <a:buChar char="•"/>
            </a:pPr>
            <a:r>
              <a:rPr lang="en-IN" sz="2000" dirty="0">
                <a:solidFill>
                  <a:srgbClr val="404040"/>
                </a:solidFill>
                <a:latin typeface="Calibri"/>
                <a:ea typeface="+mn-lt"/>
                <a:cs typeface="Calibri"/>
              </a:rPr>
              <a:t>Provides feature importance scores for interpretability.</a:t>
            </a:r>
            <a:endParaRPr lang="en-IN" dirty="0"/>
          </a:p>
          <a:p>
            <a:pPr marL="667385" lvl="1" indent="-342900">
              <a:buFont typeface="Arial" panose="020B0604020202020204" pitchFamily="34" charset="0"/>
              <a:buChar char="•"/>
            </a:pPr>
            <a:r>
              <a:rPr lang="en-IN" sz="2000" b="1" dirty="0">
                <a:latin typeface="Calibri"/>
                <a:ea typeface="+mn-lt"/>
                <a:cs typeface="Calibri"/>
              </a:rPr>
              <a:t>How it works:</a:t>
            </a:r>
            <a:endParaRPr lang="en-IN" b="1" dirty="0"/>
          </a:p>
          <a:p>
            <a:pPr marL="667385" lvl="1" indent="-342900">
              <a:buFont typeface="Arial" panose="020B0604020202020204" pitchFamily="34" charset="0"/>
              <a:buChar char="•"/>
            </a:pPr>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67385" lvl="1" indent="-342900">
              <a:buFont typeface="Arial" panose="020B0604020202020204" pitchFamily="34" charset="0"/>
              <a:buChar char="•"/>
            </a:pPr>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67385" lvl="1" indent="-342900">
              <a:buFont typeface="Arial" panose="020B0604020202020204" pitchFamily="34" charset="0"/>
              <a:buChar char="•"/>
            </a:pPr>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buFont typeface="Arial" panose="020B0604020202020204" pitchFamily="34" charset="0"/>
              <a:buChar char="•"/>
            </a:pPr>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1A2D-277E-1F44-5A02-BD4557270C2E}"/>
              </a:ext>
            </a:extLst>
          </p:cNvPr>
          <p:cNvSpPr>
            <a:spLocks noGrp="1"/>
          </p:cNvSpPr>
          <p:nvPr>
            <p:ph type="title"/>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id="{454B81D6-D71F-DD6A-58DC-593F8E564825}"/>
              </a:ext>
            </a:extLst>
          </p:cNvPr>
          <p:cNvSpPr>
            <a:spLocks noGrp="1"/>
          </p:cNvSpPr>
          <p:nvPr>
            <p:ph idx="1"/>
          </p:nvPr>
        </p:nvSpPr>
        <p:spPr>
          <a:xfrm>
            <a:off x="485942" y="1209766"/>
            <a:ext cx="11220115" cy="5648234"/>
          </a:xfrm>
        </p:spPr>
        <p:txBody>
          <a:bodyPr vert="horz" lIns="91440" tIns="45720" rIns="91440" bIns="45720" rtlCol="0" anchor="ctr">
            <a:noAutofit/>
          </a:bodyPr>
          <a:lstStyle/>
          <a:p>
            <a:pPr marL="0" indent="0">
              <a:buNone/>
            </a:pPr>
            <a:r>
              <a:rPr lang="en-US" sz="2000" b="1" u="sng" dirty="0">
                <a:latin typeface="Calibri"/>
                <a:ea typeface="+mn-lt"/>
                <a:cs typeface="+mn-lt"/>
              </a:rPr>
              <a:t>Application to Keylogger Detection</a:t>
            </a:r>
            <a:r>
              <a:rPr lang="en-US" sz="2000" b="1" dirty="0">
                <a:latin typeface="Calibri"/>
                <a:ea typeface="+mn-lt"/>
                <a:cs typeface="+mn-lt"/>
              </a:rPr>
              <a:t>:</a:t>
            </a:r>
            <a:endParaRPr lang="en-US" sz="2000" b="1"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u="sng" dirty="0">
                <a:latin typeface="Calibri"/>
                <a:ea typeface="+mn-lt"/>
                <a:cs typeface="+mn-lt"/>
              </a:rPr>
              <a:t>Considerations:</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1D0C-2110-AB06-2932-4D4676C2F71F}"/>
              </a:ext>
            </a:extLst>
          </p:cNvPr>
          <p:cNvSpPr>
            <a:spLocks noGrp="1"/>
          </p:cNvSpPr>
          <p:nvPr>
            <p:ph type="title"/>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id="{EBF001F1-8BEE-D2FF-48AB-E18D89057845}"/>
              </a:ext>
            </a:extLst>
          </p:cNvPr>
          <p:cNvSpPr>
            <a:spLocks noGrp="1"/>
          </p:cNvSpPr>
          <p:nvPr>
            <p:ph idx="1"/>
          </p:nvPr>
        </p:nvSpPr>
        <p:spPr/>
        <p:txBody>
          <a:bodyPr>
            <a:normAutofit/>
          </a:bodyPr>
          <a:lstStyle/>
          <a:p>
            <a:pPr>
              <a:buFont typeface="Arial" panose="020B0604020202020204" pitchFamily="34" charset="0"/>
              <a:buChar char="•"/>
            </a:pPr>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u="sng" dirty="0">
                <a:solidFill>
                  <a:srgbClr val="404040"/>
                </a:solidFill>
                <a:latin typeface="Calibri"/>
                <a:ea typeface="+mn-lt"/>
                <a:cs typeface="Calibri"/>
              </a:rPr>
              <a:t>Implementation:</a:t>
            </a:r>
            <a:endParaRPr lang="en-US" sz="2000" b="1" u="sng"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Random Forest algorithms are available in popular machine learning libraries such as </a:t>
            </a:r>
            <a:r>
              <a:rPr lang="en-US" sz="2000" dirty="0" err="1">
                <a:solidFill>
                  <a:srgbClr val="404040"/>
                </a:solidFill>
                <a:latin typeface="Calibri"/>
                <a:ea typeface="+mn-lt"/>
                <a:cs typeface="Calibri"/>
              </a:rPr>
              <a:t>scikit</a:t>
            </a:r>
            <a:r>
              <a:rPr lang="en-US" sz="2000" dirty="0">
                <a:solidFill>
                  <a:srgbClr val="404040"/>
                </a:solidFill>
                <a:latin typeface="Calibri"/>
                <a:ea typeface="+mn-lt"/>
                <a:cs typeface="Calibri"/>
              </a:rPr>
              <a:t>-learn in Python, making them accessible for implementation in security systems.</a:t>
            </a:r>
            <a:endParaRPr lang="en-US" dirty="0"/>
          </a:p>
          <a:p>
            <a:pPr>
              <a:spcBef>
                <a:spcPts val="20"/>
              </a:spcBef>
              <a:buFont typeface="Arial" panose="020B0604020202020204" pitchFamily="34" charset="0"/>
              <a:buChar char="•"/>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r>
              <a:rPr lang="en-US" dirty="0"/>
              <a:t/>
            </a:r>
            <a:br>
              <a:rPr lang="en-US" dirty="0"/>
            </a:br>
            <a:endParaRPr lang="en-US" dirty="0"/>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483E-25AE-8DD5-7B77-5EB3B2AF9AEE}"/>
              </a:ext>
            </a:extLst>
          </p:cNvPr>
          <p:cNvSpPr>
            <a:spLocks noGrp="1"/>
          </p:cNvSpPr>
          <p:nvPr>
            <p:ph type="title"/>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id="{3C8DA4A1-A012-A142-0CBE-1F43D5EEEA29}"/>
              </a:ext>
            </a:extLst>
          </p:cNvPr>
          <p:cNvSpPr>
            <a:spLocks noGrp="1"/>
          </p:cNvSpPr>
          <p:nvPr>
            <p:ph idx="1"/>
          </p:nvPr>
        </p:nvSpPr>
        <p:spPr>
          <a:xfrm>
            <a:off x="581192" y="1111527"/>
            <a:ext cx="11029615" cy="5513765"/>
          </a:xfrm>
        </p:spPr>
        <p:txBody>
          <a:bodyPr vert="horz" lIns="91440" tIns="45720" rIns="91440" bIns="45720" rtlCol="0" anchor="ctr">
            <a:noAutofit/>
          </a:bodyPr>
          <a:lstStyle/>
          <a:p>
            <a:pPr marL="0" indent="0">
              <a:buNone/>
            </a:pPr>
            <a:r>
              <a:rPr lang="en-IN" sz="2000" b="1" u="sng" dirty="0">
                <a:latin typeface="Calibri"/>
                <a:cs typeface="Calibri"/>
              </a:rPr>
              <a:t>Data Input:</a:t>
            </a:r>
            <a:r>
              <a:rPr lang="en-US" sz="2000" u="sng" dirty="0">
                <a:latin typeface="Calibri"/>
              </a:rPr>
              <a:t/>
            </a:r>
            <a:br>
              <a:rPr lang="en-US" sz="2000" u="sng"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dirty="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u="sng" dirty="0">
                <a:latin typeface="Calibri"/>
                <a:cs typeface="Calibri"/>
              </a:rPr>
              <a:t>Keystroke</a:t>
            </a:r>
            <a:r>
              <a:rPr lang="en-IN" sz="2000" b="1" dirty="0">
                <a:latin typeface="Calibri"/>
                <a:cs typeface="Calibri"/>
              </a:rPr>
              <a:t> </a:t>
            </a:r>
            <a:r>
              <a:rPr lang="en-IN" sz="2000" b="1" u="sng" dirty="0">
                <a:latin typeface="Calibri"/>
                <a:cs typeface="Calibri"/>
              </a:rPr>
              <a:t>Dynamics</a:t>
            </a:r>
            <a:r>
              <a:rPr lang="en-IN" sz="2000" b="1" dirty="0">
                <a:latin typeface="Calibri"/>
                <a:cs typeface="Calibri"/>
              </a:rPr>
              <a:t>:</a:t>
            </a:r>
            <a:endParaRPr lang="en-IN" sz="2000" dirty="0">
              <a:solidFill>
                <a:srgbClr val="000000"/>
              </a:solidFill>
              <a:latin typeface="Calibri"/>
              <a:cs typeface="Calibri"/>
            </a:endParaRPr>
          </a:p>
          <a:p>
            <a:pPr marL="342900" lvl="1" indent="-342900">
              <a:buFont typeface="Arial" panose="020B0604020202020204" pitchFamily="34" charset="0"/>
              <a:buChar char="•"/>
            </a:pPr>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42900" lvl="1" indent="-342900">
              <a:buFont typeface="Arial" panose="020B0604020202020204" pitchFamily="34" charset="0"/>
              <a:buChar char="•"/>
            </a:pPr>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42900" lvl="1" indent="-342900">
              <a:buFont typeface="Arial" panose="020B0604020202020204" pitchFamily="34" charset="0"/>
              <a:buChar char="•"/>
            </a:pPr>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42900" lvl="1" indent="-342900">
              <a:buFont typeface="Arial" panose="020B0604020202020204" pitchFamily="34" charset="0"/>
              <a:buChar char="•"/>
            </a:pPr>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u="sng" dirty="0">
                <a:latin typeface="Calibri"/>
                <a:ea typeface="+mn-lt"/>
                <a:cs typeface="Calibri"/>
              </a:rPr>
              <a:t>System Activities:</a:t>
            </a:r>
            <a:endParaRPr lang="en-IN" sz="2000" b="1" u="sng" dirty="0">
              <a:latin typeface="Calibri"/>
              <a:cs typeface="Calibri"/>
            </a:endParaRPr>
          </a:p>
          <a:p>
            <a:pPr marL="342900" lvl="1" indent="-342900">
              <a:buFont typeface="Arial" panose="020B0604020202020204" pitchFamily="34" charset="0"/>
              <a:buChar char="•"/>
            </a:pPr>
            <a:r>
              <a:rPr lang="en-IN" sz="2000" dirty="0">
                <a:solidFill>
                  <a:srgbClr val="404040"/>
                </a:solidFill>
                <a:latin typeface="Calibri"/>
                <a:ea typeface="+mn-lt"/>
                <a:cs typeface="Calibri"/>
              </a:rPr>
              <a:t>Process executions: Information about processes or applications launched by the user.</a:t>
            </a:r>
            <a:endParaRPr lang="en-IN" dirty="0"/>
          </a:p>
          <a:p>
            <a:pPr marL="342900" lvl="1" indent="-342900">
              <a:buFont typeface="Arial" panose="020B0604020202020204" pitchFamily="34" charset="0"/>
              <a:buChar char="•"/>
            </a:pPr>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8FBA-B2E0-2CF8-B1CB-8CE9F4ED029F}"/>
              </a:ext>
            </a:extLst>
          </p:cNvPr>
          <p:cNvSpPr>
            <a:spLocks noGrp="1"/>
          </p:cNvSpPr>
          <p:nvPr>
            <p:ph type="title"/>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id="{F2529564-219C-0396-F645-9A732939EEF3}"/>
              </a:ext>
            </a:extLst>
          </p:cNvPr>
          <p:cNvSpPr>
            <a:spLocks noGrp="1"/>
          </p:cNvSpPr>
          <p:nvPr>
            <p:ph idx="1"/>
          </p:nvPr>
        </p:nvSpPr>
        <p:spPr>
          <a:xfrm>
            <a:off x="581192" y="1245997"/>
            <a:ext cx="11029615" cy="4908647"/>
          </a:xfrm>
        </p:spPr>
        <p:txBody>
          <a:bodyPr/>
          <a:lstStyle/>
          <a:p>
            <a:pPr marL="0" indent="0">
              <a:spcBef>
                <a:spcPts val="20"/>
              </a:spcBef>
              <a:buNone/>
            </a:pPr>
            <a:r>
              <a:rPr lang="en-US" sz="2000" b="1" u="sng" dirty="0">
                <a:latin typeface="Calibri"/>
                <a:ea typeface="+mn-lt"/>
                <a:cs typeface="+mn-lt"/>
              </a:rPr>
              <a:t>User Interactions:</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u="sng" dirty="0">
                <a:latin typeface="Calibri"/>
                <a:ea typeface="+mn-lt"/>
                <a:cs typeface="Calibri"/>
              </a:rPr>
              <a:t>Contextual Information:</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Time of day: The timestamp of each recorded event, providing temporal context.</a:t>
            </a:r>
            <a:endParaRPr lang="en-US" dirty="0"/>
          </a:p>
          <a:p>
            <a:pPr>
              <a:buFont typeface="Arial" panose="020B0604020202020204" pitchFamily="34" charset="0"/>
              <a:buChar char="•"/>
            </a:pPr>
            <a:r>
              <a:rPr lang="en-US" sz="2000" dirty="0">
                <a:solidFill>
                  <a:srgbClr val="404040"/>
                </a:solidFill>
                <a:latin typeface="Calibri"/>
                <a:ea typeface="+mn-lt"/>
                <a:cs typeface="Calibri"/>
              </a:rPr>
              <a:t>Day of the week: Information about the day on which the event occurred.</a:t>
            </a:r>
            <a:endParaRPr lang="en-US" dirty="0"/>
          </a:p>
          <a:p>
            <a:pPr>
              <a:buFont typeface="Arial" panose="020B0604020202020204" pitchFamily="34" charset="0"/>
              <a:buChar char="•"/>
            </a:pPr>
            <a:r>
              <a:rPr lang="en-US" sz="2000" dirty="0">
                <a:solidFill>
                  <a:srgbClr val="404040"/>
                </a:solidFill>
                <a:latin typeface="Calibri"/>
                <a:ea typeface="+mn-lt"/>
                <a:cs typeface="Calibri"/>
              </a:rPr>
              <a:t>User </a:t>
            </a:r>
            <a:r>
              <a:rPr lang="en-US" sz="2000" dirty="0" smtClean="0">
                <a:solidFill>
                  <a:srgbClr val="404040"/>
                </a:solidFill>
                <a:latin typeface="Calibri"/>
                <a:ea typeface="+mn-lt"/>
                <a:cs typeface="Calibri"/>
              </a:rPr>
              <a:t>identity</a:t>
            </a:r>
            <a:r>
              <a:rPr lang="en-US" sz="2000" dirty="0">
                <a:solidFill>
                  <a:srgbClr val="404040"/>
                </a:solidFill>
                <a:latin typeface="Calibri"/>
                <a:ea typeface="+mn-lt"/>
                <a:cs typeface="Calibri"/>
              </a:rPr>
              <a:t>: The identity or user profile associated with the recorded activity.</a:t>
            </a:r>
            <a:endParaRPr lang="en-US" dirty="0"/>
          </a:p>
          <a:p>
            <a:pPr marL="0" indent="0">
              <a:spcBef>
                <a:spcPts val="20"/>
              </a:spcBef>
              <a:buNone/>
            </a:pPr>
            <a:r>
              <a:rPr lang="en-US" sz="2000" b="1" u="sng" dirty="0" smtClean="0">
                <a:latin typeface="Calibri"/>
                <a:ea typeface="+mn-lt"/>
                <a:cs typeface="Calibri"/>
              </a:rPr>
              <a:t>Derived </a:t>
            </a:r>
            <a:r>
              <a:rPr lang="en-US" sz="2000" b="1" u="sng" dirty="0">
                <a:latin typeface="Calibri"/>
                <a:ea typeface="+mn-lt"/>
                <a:cs typeface="Calibri"/>
              </a:rPr>
              <a:t>Features:</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6C08-98F5-903B-775E-52183F48B434}"/>
              </a:ext>
            </a:extLst>
          </p:cNvPr>
          <p:cNvSpPr>
            <a:spLocks noGrp="1"/>
          </p:cNvSpPr>
          <p:nvPr>
            <p:ph type="title"/>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id="{EFD45D5A-7106-D9A3-4683-DEA5B36ADA3C}"/>
              </a:ext>
            </a:extLst>
          </p:cNvPr>
          <p:cNvSpPr>
            <a:spLocks noGrp="1"/>
          </p:cNvSpPr>
          <p:nvPr>
            <p:ph idx="1"/>
          </p:nvPr>
        </p:nvSpPr>
        <p:spPr/>
        <p:txBody>
          <a:bodyPr/>
          <a:lstStyle/>
          <a:p>
            <a:pPr marL="0" indent="0">
              <a:buNone/>
            </a:pPr>
            <a:r>
              <a:rPr lang="en-IN" sz="2000" b="1" u="sng" dirty="0">
                <a:latin typeface="Calibri"/>
                <a:cs typeface="Calibri"/>
              </a:rPr>
              <a:t>Training Process</a:t>
            </a:r>
            <a:r>
              <a:rPr lang="en-IN" sz="2000" dirty="0">
                <a:latin typeface="Calibri"/>
                <a:cs typeface="Calibri"/>
              </a:rPr>
              <a:t>:</a:t>
            </a:r>
            <a:endParaRPr lang="en-IN" sz="2000" dirty="0">
              <a:solidFill>
                <a:srgbClr val="000000"/>
              </a:solidFill>
              <a:latin typeface="Calibri"/>
              <a:cs typeface="Calibri"/>
            </a:endParaRPr>
          </a:p>
          <a:p>
            <a:pPr marL="324485" indent="0">
              <a:lnSpc>
                <a:spcPct val="100000"/>
              </a:lnSpc>
              <a:spcBef>
                <a:spcPts val="20"/>
              </a:spcBef>
              <a:buNone/>
            </a:pPr>
            <a:r>
              <a:rPr lang="en-IN" sz="2000" b="1" u="sng" dirty="0">
                <a:solidFill>
                  <a:srgbClr val="404040"/>
                </a:solidFill>
                <a:latin typeface="Calibri"/>
                <a:ea typeface="+mn-lt"/>
                <a:cs typeface="Calibri"/>
              </a:rPr>
              <a:t>Data Collection:</a:t>
            </a:r>
            <a:endParaRPr lang="en-IN" sz="2000" b="1" u="sng" dirty="0">
              <a:solidFill>
                <a:srgbClr val="404040"/>
              </a:solidFill>
              <a:latin typeface="Calibri"/>
              <a:cs typeface="Calibri"/>
            </a:endParaRPr>
          </a:p>
          <a:p>
            <a:pPr marL="667385" lvl="1" indent="-342900">
              <a:buFont typeface="Arial" panose="020B0604020202020204" pitchFamily="34" charset="0"/>
              <a:buChar char="•"/>
            </a:pPr>
            <a:r>
              <a:rPr lang="en-IN" sz="2000" dirty="0">
                <a:solidFill>
                  <a:srgbClr val="404040"/>
                </a:solidFill>
                <a:latin typeface="Calibri"/>
                <a:ea typeface="+mn-lt"/>
                <a:cs typeface="Calibri"/>
              </a:rPr>
              <a:t>Gather a dataset of historical data containing examples of both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and instances of </a:t>
            </a:r>
            <a:r>
              <a:rPr lang="en-IN" sz="2000" dirty="0" err="1">
                <a:solidFill>
                  <a:srgbClr val="404040"/>
                </a:solidFill>
                <a:latin typeface="Calibri"/>
                <a:ea typeface="+mn-lt"/>
                <a:cs typeface="Calibri"/>
              </a:rPr>
              <a:t>keylogger</a:t>
            </a:r>
            <a:r>
              <a:rPr lang="en-IN" sz="2000" dirty="0">
                <a:solidFill>
                  <a:srgbClr val="404040"/>
                </a:solidFill>
                <a:latin typeface="Calibri"/>
                <a:ea typeface="+mn-lt"/>
                <a:cs typeface="Calibri"/>
              </a:rPr>
              <a:t> activity.</a:t>
            </a:r>
            <a:endParaRPr lang="en-IN" dirty="0"/>
          </a:p>
          <a:p>
            <a:pPr marL="667385" lvl="1" indent="-342900">
              <a:buFont typeface="Arial" panose="020B0604020202020204" pitchFamily="34" charset="0"/>
              <a:buChar char="•"/>
            </a:pPr>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u="sng" dirty="0">
                <a:solidFill>
                  <a:srgbClr val="404040"/>
                </a:solidFill>
                <a:latin typeface="Calibri"/>
                <a:ea typeface="+mn-lt"/>
                <a:cs typeface="Calibri"/>
              </a:rPr>
              <a:t>Data </a:t>
            </a:r>
            <a:r>
              <a:rPr lang="en-IN" sz="2000" b="1" u="sng" dirty="0" err="1">
                <a:solidFill>
                  <a:srgbClr val="404040"/>
                </a:solidFill>
                <a:latin typeface="Calibri"/>
                <a:ea typeface="+mn-lt"/>
                <a:cs typeface="Calibri"/>
              </a:rPr>
              <a:t>Preprocessing</a:t>
            </a:r>
            <a:r>
              <a:rPr lang="en-IN" sz="2000" b="1" u="sng" dirty="0">
                <a:solidFill>
                  <a:srgbClr val="404040"/>
                </a:solidFill>
                <a:latin typeface="Calibri"/>
                <a:ea typeface="+mn-lt"/>
                <a:cs typeface="Calibri"/>
              </a:rPr>
              <a:t>:</a:t>
            </a:r>
            <a:endParaRPr lang="en-IN" sz="2000" b="1" u="sng" dirty="0">
              <a:solidFill>
                <a:srgbClr val="404040"/>
              </a:solidFill>
              <a:latin typeface="Calibri"/>
              <a:cs typeface="Calibri"/>
            </a:endParaRPr>
          </a:p>
          <a:p>
            <a:pPr marL="667385" lvl="1" indent="-342900">
              <a:buFont typeface="Arial" panose="020B0604020202020204" pitchFamily="34" charset="0"/>
              <a:buChar char="•"/>
            </a:pPr>
            <a:r>
              <a:rPr lang="en-IN" sz="2000" dirty="0">
                <a:solidFill>
                  <a:srgbClr val="404040"/>
                </a:solidFill>
                <a:latin typeface="Calibri"/>
                <a:ea typeface="+mn-lt"/>
                <a:cs typeface="Calibri"/>
              </a:rPr>
              <a:t>Clean the dataset by handling missing values, removing outliers, and normalizing numerical features if necessary.</a:t>
            </a:r>
            <a:endParaRPr lang="en-IN" dirty="0"/>
          </a:p>
          <a:p>
            <a:pPr marL="667385" lvl="1" indent="-342900">
              <a:buFont typeface="Arial" panose="020B0604020202020204" pitchFamily="34" charset="0"/>
              <a:buChar char="•"/>
            </a:pPr>
            <a:r>
              <a:rPr lang="en-IN" sz="2000" dirty="0">
                <a:solidFill>
                  <a:srgbClr val="404040"/>
                </a:solidFill>
                <a:latin typeface="Calibri"/>
                <a:ea typeface="+mn-lt"/>
                <a:cs typeface="Calibri"/>
              </a:rPr>
              <a:t>Encode categorical variables into numerical representations if applicable.</a:t>
            </a:r>
          </a:p>
          <a:p>
            <a:pPr marL="667385" lvl="1" indent="-342900">
              <a:buFont typeface="Arial" panose="020B0604020202020204" pitchFamily="34" charset="0"/>
              <a:buChar char="•"/>
            </a:pPr>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7D62-E88B-A682-D7D8-94D55AC2F464}"/>
              </a:ext>
            </a:extLst>
          </p:cNvPr>
          <p:cNvSpPr>
            <a:spLocks noGrp="1"/>
          </p:cNvSpPr>
          <p:nvPr>
            <p:ph type="title"/>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id="{497C8049-CE1C-E34C-94F9-A371A60C3429}"/>
              </a:ext>
            </a:extLst>
          </p:cNvPr>
          <p:cNvSpPr>
            <a:spLocks noGrp="1"/>
          </p:cNvSpPr>
          <p:nvPr>
            <p:ph idx="1"/>
          </p:nvPr>
        </p:nvSpPr>
        <p:spPr>
          <a:xfrm>
            <a:off x="581192" y="1245997"/>
            <a:ext cx="11029615" cy="4931058"/>
          </a:xfrm>
        </p:spPr>
        <p:txBody>
          <a:bodyPr/>
          <a:lstStyle/>
          <a:p>
            <a:pPr marL="0" indent="0">
              <a:spcBef>
                <a:spcPts val="20"/>
              </a:spcBef>
              <a:buNone/>
            </a:pPr>
            <a:r>
              <a:rPr lang="en-US" sz="2000" b="1" u="sng" dirty="0">
                <a:latin typeface="Calibri"/>
                <a:ea typeface="+mn-lt"/>
                <a:cs typeface="+mn-lt"/>
              </a:rPr>
              <a:t>Feature Extraction:</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u="sng" dirty="0">
                <a:latin typeface="Calibri"/>
                <a:ea typeface="+mn-lt"/>
                <a:cs typeface="+mn-lt"/>
              </a:rPr>
              <a:t>Splitting the Dataset:</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u="sng" dirty="0">
                <a:latin typeface="Calibri"/>
                <a:ea typeface="+mn-lt"/>
                <a:cs typeface="+mn-lt"/>
              </a:rPr>
              <a:t>Training the Random Forest Model:</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u="sng" dirty="0">
                <a:latin typeface="Calibri"/>
                <a:ea typeface="+mn-lt"/>
                <a:cs typeface="Calibri"/>
              </a:rPr>
              <a:t>Model Evaluation:</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C4C2-DAAE-216D-A4AA-31E2BE500602}"/>
              </a:ext>
            </a:extLst>
          </p:cNvPr>
          <p:cNvSpPr>
            <a:spLocks noGrp="1"/>
          </p:cNvSpPr>
          <p:nvPr>
            <p:ph type="title"/>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id="{F6DF8CEA-8A4E-59FB-CFC4-09D27367BA94}"/>
              </a:ext>
            </a:extLst>
          </p:cNvPr>
          <p:cNvSpPr>
            <a:spLocks noGrp="1"/>
          </p:cNvSpPr>
          <p:nvPr>
            <p:ph idx="1"/>
          </p:nvPr>
        </p:nvSpPr>
        <p:spPr/>
        <p:txBody>
          <a:bodyPr/>
          <a:lstStyle/>
          <a:p>
            <a:pPr marL="0" indent="0">
              <a:spcBef>
                <a:spcPts val="20"/>
              </a:spcBef>
              <a:buNone/>
            </a:pPr>
            <a:r>
              <a:rPr lang="en-US" sz="2000" b="1" u="sng" dirty="0">
                <a:latin typeface="Calibri"/>
                <a:ea typeface="+mn-lt"/>
                <a:cs typeface="+mn-lt"/>
              </a:rPr>
              <a:t>Model Deployment:</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a:buFont typeface="Arial" panose="020B0604020202020204" pitchFamily="34" charset="0"/>
              <a:buChar char="•"/>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434370" y="749199"/>
            <a:ext cx="10515600" cy="1122031"/>
          </a:xfrm>
        </p:spPr>
        <p:txBody>
          <a:bodyPr/>
          <a:lstStyle/>
          <a:p>
            <a:r>
              <a:rPr lang="en-US" b="1" u="sng" dirty="0">
                <a:solidFill>
                  <a:schemeClr val="accent2"/>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717964"/>
            <a:ext cx="11019020" cy="5405129"/>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smtClean="0">
              <a:latin typeface="Arial"/>
              <a:cs typeface="Arial"/>
            </a:endParaRPr>
          </a:p>
          <a:p>
            <a:pPr>
              <a:buFont typeface="Arial" panose="020B0604020202020204" pitchFamily="34" charset="0"/>
              <a:buChar char="•"/>
            </a:pPr>
            <a:r>
              <a:rPr lang="en-US" sz="2000" b="1" dirty="0">
                <a:latin typeface="Arial"/>
                <a:ea typeface="+mn-lt"/>
                <a:cs typeface="Arial"/>
              </a:rPr>
              <a:t>Problem Statement </a:t>
            </a:r>
            <a:endParaRPr lang="en-US" sz="2000" b="1" dirty="0" smtClean="0">
              <a:latin typeface="Arial"/>
              <a:ea typeface="+mn-lt"/>
              <a:cs typeface="Arial"/>
            </a:endParaRPr>
          </a:p>
          <a:p>
            <a:pPr>
              <a:buFont typeface="Arial" panose="020B0604020202020204" pitchFamily="34" charset="0"/>
              <a:buChar char="•"/>
            </a:pPr>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a:buFont typeface="Arial" panose="020B0604020202020204" pitchFamily="34" charset="0"/>
              <a:buChar char="•"/>
            </a:pPr>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a:buFont typeface="Arial" panose="020B0604020202020204" pitchFamily="34" charset="0"/>
              <a:buChar char="•"/>
            </a:pPr>
            <a:r>
              <a:rPr lang="en-US" sz="2000" b="1" dirty="0">
                <a:latin typeface="Arial"/>
                <a:ea typeface="+mn-lt"/>
                <a:cs typeface="+mn-lt"/>
              </a:rPr>
              <a:t>Algorithm &amp; Deployment  </a:t>
            </a:r>
            <a:endParaRPr lang="en-US" dirty="0">
              <a:latin typeface="Arial"/>
              <a:cs typeface="Calibri"/>
            </a:endParaRPr>
          </a:p>
          <a:p>
            <a:pPr>
              <a:buFont typeface="Arial" panose="020B0604020202020204" pitchFamily="34" charset="0"/>
              <a:buChar char="•"/>
            </a:pPr>
            <a:r>
              <a:rPr lang="en-US" sz="2000" b="1" dirty="0">
                <a:latin typeface="Arial"/>
                <a:ea typeface="+mn-lt"/>
                <a:cs typeface="Arial"/>
              </a:rPr>
              <a:t>Result (Output Image)</a:t>
            </a:r>
          </a:p>
          <a:p>
            <a:pPr>
              <a:buFont typeface="Arial" panose="020B0604020202020204" pitchFamily="34" charset="0"/>
              <a:buChar char="•"/>
            </a:pPr>
            <a:r>
              <a:rPr lang="en-US" sz="2000" b="1" dirty="0">
                <a:latin typeface="Arial"/>
                <a:ea typeface="+mn-lt"/>
                <a:cs typeface="Arial"/>
              </a:rPr>
              <a:t>Conclusion</a:t>
            </a:r>
            <a:endParaRPr lang="en-US" dirty="0">
              <a:latin typeface="Arial"/>
              <a:cs typeface="Arial"/>
            </a:endParaRPr>
          </a:p>
          <a:p>
            <a:pPr>
              <a:buFont typeface="Arial" panose="020B0604020202020204" pitchFamily="34" charset="0"/>
              <a:buChar char="•"/>
            </a:pPr>
            <a:r>
              <a:rPr lang="en-US" sz="2000" b="1" dirty="0">
                <a:latin typeface="Arial"/>
                <a:ea typeface="+mn-lt"/>
                <a:cs typeface="Arial"/>
              </a:rPr>
              <a:t>Future Scope</a:t>
            </a:r>
          </a:p>
          <a:p>
            <a:pPr>
              <a:buFont typeface="Arial" panose="020B0604020202020204" pitchFamily="34" charset="0"/>
              <a:buChar char="•"/>
            </a:pPr>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7BF-E54A-35E0-524D-F182AEDF55D0}"/>
              </a:ext>
            </a:extLst>
          </p:cNvPr>
          <p:cNvSpPr>
            <a:spLocks noGrp="1"/>
          </p:cNvSpPr>
          <p:nvPr>
            <p:ph type="title"/>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id="{BB88987D-9D4D-DFEF-3129-ACE0F3A51F46}"/>
              </a:ext>
            </a:extLst>
          </p:cNvPr>
          <p:cNvSpPr>
            <a:spLocks noGrp="1"/>
          </p:cNvSpPr>
          <p:nvPr>
            <p:ph idx="1"/>
          </p:nvPr>
        </p:nvSpPr>
        <p:spPr>
          <a:xfrm>
            <a:off x="428792" y="967304"/>
            <a:ext cx="11029615" cy="5749086"/>
          </a:xfrm>
        </p:spPr>
        <p:txBody>
          <a:bodyPr>
            <a:normAutofit/>
          </a:bodyPr>
          <a:lstStyle/>
          <a:p>
            <a:pPr marL="0" indent="0">
              <a:buNone/>
            </a:pPr>
            <a:r>
              <a:rPr lang="en-IN" sz="2000" b="1" u="sng" dirty="0">
                <a:latin typeface="Calibri"/>
                <a:cs typeface="Calibri"/>
              </a:rPr>
              <a:t>Prediction Process:</a:t>
            </a:r>
            <a:endParaRPr lang="en-IN" sz="2000" u="sng" dirty="0">
              <a:solidFill>
                <a:srgbClr val="404040"/>
              </a:solidFill>
              <a:latin typeface="Calibri"/>
              <a:cs typeface="Calibri"/>
            </a:endParaRPr>
          </a:p>
          <a:p>
            <a:pPr>
              <a:spcBef>
                <a:spcPts val="20"/>
              </a:spcBef>
              <a:buFont typeface="Arial" panose="020B0604020202020204" pitchFamily="34" charset="0"/>
              <a:buChar char="•"/>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u="sng" dirty="0">
                <a:solidFill>
                  <a:srgbClr val="404040"/>
                </a:solidFill>
                <a:latin typeface="Calibri"/>
                <a:ea typeface="+mn-lt"/>
                <a:cs typeface="Calibri"/>
              </a:rPr>
              <a:t>Input Data:</a:t>
            </a:r>
            <a:endParaRPr lang="en-IN" sz="2000" u="sng" dirty="0">
              <a:latin typeface="Calibri"/>
              <a:cs typeface="Calibri"/>
            </a:endParaRPr>
          </a:p>
          <a:p>
            <a:pPr>
              <a:buFont typeface="Arial" panose="020B0604020202020204" pitchFamily="34" charset="0"/>
              <a:buChar char="•"/>
            </a:pPr>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a:buFont typeface="Arial" panose="020B0604020202020204" pitchFamily="34" charset="0"/>
              <a:buChar char="•"/>
            </a:pPr>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u="sng" dirty="0">
                <a:solidFill>
                  <a:srgbClr val="404040"/>
                </a:solidFill>
                <a:latin typeface="Calibri"/>
                <a:ea typeface="+mn-lt"/>
                <a:cs typeface="Calibri"/>
              </a:rPr>
              <a:t>Ensemble of Decision Trees:</a:t>
            </a:r>
            <a:endParaRPr lang="en-IN" sz="2000" b="1" u="sng" dirty="0">
              <a:latin typeface="Calibri"/>
              <a:cs typeface="Calibri"/>
            </a:endParaRPr>
          </a:p>
          <a:p>
            <a:pPr>
              <a:buFont typeface="Arial" panose="020B0604020202020204" pitchFamily="34" charset="0"/>
              <a:buChar char="•"/>
            </a:pPr>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a:buFont typeface="Arial" panose="020B0604020202020204" pitchFamily="34" charset="0"/>
              <a:buChar char="•"/>
            </a:pPr>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E79C-231B-84F7-F893-65511B4AF731}"/>
              </a:ext>
            </a:extLst>
          </p:cNvPr>
          <p:cNvSpPr>
            <a:spLocks noGrp="1"/>
          </p:cNvSpPr>
          <p:nvPr>
            <p:ph type="title"/>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id="{1FB90149-8412-B3D5-DF4E-FF7E76D13FC0}"/>
              </a:ext>
            </a:extLst>
          </p:cNvPr>
          <p:cNvSpPr>
            <a:spLocks noGrp="1"/>
          </p:cNvSpPr>
          <p:nvPr>
            <p:ph idx="1"/>
          </p:nvPr>
        </p:nvSpPr>
        <p:spPr>
          <a:xfrm>
            <a:off x="401083" y="858070"/>
            <a:ext cx="11029615" cy="5603411"/>
          </a:xfrm>
        </p:spPr>
        <p:txBody>
          <a:bodyPr>
            <a:normAutofit/>
          </a:bodyPr>
          <a:lstStyle/>
          <a:p>
            <a:pPr marL="0" indent="0">
              <a:spcBef>
                <a:spcPts val="20"/>
              </a:spcBef>
              <a:buNone/>
            </a:pPr>
            <a:r>
              <a:rPr lang="en-US" sz="2000" b="1" u="sng" dirty="0">
                <a:latin typeface="Calibri"/>
                <a:ea typeface="+mn-lt"/>
                <a:cs typeface="+mn-lt"/>
              </a:rPr>
              <a:t>Decision Making:</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dirty="0">
              <a:latin typeface="Calibri"/>
              <a:cs typeface="Calibri"/>
            </a:endParaRPr>
          </a:p>
          <a:p>
            <a:pPr marL="0" indent="0">
              <a:spcBef>
                <a:spcPts val="20"/>
              </a:spcBef>
              <a:buNone/>
            </a:pPr>
            <a:r>
              <a:rPr lang="en-US" sz="2000" b="1" u="sng" dirty="0">
                <a:latin typeface="Calibri"/>
                <a:ea typeface="+mn-lt"/>
                <a:cs typeface="+mn-lt"/>
              </a:rPr>
              <a:t>Voting Mechanism:</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dirty="0">
              <a:latin typeface="Calibri"/>
              <a:cs typeface="Calibri"/>
            </a:endParaRPr>
          </a:p>
          <a:p>
            <a:pPr marL="0" indent="0">
              <a:spcBef>
                <a:spcPts val="20"/>
              </a:spcBef>
              <a:buNone/>
            </a:pPr>
            <a:r>
              <a:rPr lang="en-US" sz="2000" b="1" u="sng" dirty="0">
                <a:latin typeface="Calibri"/>
                <a:ea typeface="+mn-lt"/>
                <a:cs typeface="Calibri"/>
              </a:rPr>
              <a:t>Final Prediction:</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u="sng" dirty="0">
                <a:latin typeface="Calibri"/>
                <a:ea typeface="+mn-lt"/>
                <a:cs typeface="Calibri"/>
              </a:rPr>
              <a:t>Output:</a:t>
            </a:r>
            <a:endParaRPr lang="en-US" sz="2000" b="1" u="sng" dirty="0">
              <a:latin typeface="Calibri"/>
              <a:cs typeface="Calibri"/>
            </a:endParaRPr>
          </a:p>
          <a:p>
            <a:pPr>
              <a:lnSpc>
                <a:spcPct val="100000"/>
              </a:lnSpc>
              <a:buFont typeface="Arial" panose="020B0604020202020204" pitchFamily="34" charset="0"/>
              <a:buChar char="•"/>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a:buFont typeface="Arial" panose="020B0604020202020204" pitchFamily="34" charset="0"/>
              <a:buChar char="•"/>
            </a:pPr>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2705" y="703143"/>
            <a:ext cx="11029616" cy="530296"/>
          </a:xfrm>
        </p:spPr>
        <p:txBody>
          <a:bodyPr>
            <a:normAutofit fontScale="90000"/>
          </a:bodyPr>
          <a:lstStyle/>
          <a:p>
            <a:r>
              <a:rPr lang="en-US" sz="4400" b="1" u="sng" dirty="0">
                <a:solidFill>
                  <a:schemeClr val="accent2"/>
                </a:solidFill>
                <a:latin typeface="Arial"/>
                <a:ea typeface="+mj-lt"/>
                <a:cs typeface="Arial"/>
              </a:rPr>
              <a:t>Result</a:t>
            </a:r>
            <a:endParaRPr lang="en-US" u="sng" dirty="0">
              <a:solidFill>
                <a:schemeClr val="accent2"/>
              </a:solidFill>
            </a:endParaRPr>
          </a:p>
        </p:txBody>
      </p:sp>
      <p:pic>
        <p:nvPicPr>
          <p:cNvPr id="3" name="Content Placeholder 2">
            <a:extLst>
              <a:ext uri="{FF2B5EF4-FFF2-40B4-BE49-F238E27FC236}">
                <a16:creationId xmlns:a16="http://schemas.microsoft.com/office/drawing/2014/main" id="{AD6B95B4-729F-BAC6-A52D-7E45366300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945" y="1385840"/>
            <a:ext cx="11321375" cy="5319759"/>
          </a:xfrm>
        </p:spPr>
      </p:pic>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p:nvPr>
        </p:nvSpPr>
        <p:spPr>
          <a:xfrm>
            <a:off x="428793" y="4976758"/>
            <a:ext cx="11029616" cy="425053"/>
          </a:xfrm>
        </p:spPr>
        <p:txBody>
          <a:bodyPr>
            <a:normAutofit fontScale="90000"/>
          </a:bodyPr>
          <a:lstStyle/>
          <a:p>
            <a:r>
              <a:rPr lang="en-US" dirty="0">
                <a:solidFill>
                  <a:schemeClr val="accent2"/>
                </a:solidFill>
              </a:rPr>
              <a:t>Keylog.txt</a:t>
            </a:r>
          </a:p>
        </p:txBody>
      </p:sp>
      <p:pic>
        <p:nvPicPr>
          <p:cNvPr id="4" name="Content Placeholder 3">
            <a:extLst>
              <a:ext uri="{FF2B5EF4-FFF2-40B4-BE49-F238E27FC236}">
                <a16:creationId xmlns:a16="http://schemas.microsoft.com/office/drawing/2014/main" id="{C3D5B473-40B3-BB41-5DCB-E3B6D4C136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28793" y="782133"/>
            <a:ext cx="11430698" cy="4194625"/>
          </a:xfrm>
        </p:spPr>
      </p:pic>
      <p:sp>
        <p:nvSpPr>
          <p:cNvPr id="7" name="Text Placeholder 6">
            <a:extLst>
              <a:ext uri="{FF2B5EF4-FFF2-40B4-BE49-F238E27FC236}">
                <a16:creationId xmlns:a16="http://schemas.microsoft.com/office/drawing/2014/main" id="{48C106BC-6F1D-A1CF-6496-8B1AB778EC4C}"/>
              </a:ext>
            </a:extLst>
          </p:cNvPr>
          <p:cNvSpPr>
            <a:spLocks noGrp="1"/>
          </p:cNvSpPr>
          <p:nvPr>
            <p:ph type="body" sz="half" idx="2"/>
          </p:nvPr>
        </p:nvSpPr>
        <p:spPr>
          <a:xfrm>
            <a:off x="-181820" y="5252386"/>
            <a:ext cx="11029617" cy="998148"/>
          </a:xfrm>
        </p:spPr>
        <p:txBody>
          <a:bodyPr/>
          <a:lstStyle/>
          <a:p>
            <a:r>
              <a:rPr lang="en-US" dirty="0" smtClean="0"/>
              <a:t>  </a:t>
            </a:r>
            <a:endParaRPr lang="en-US" dirty="0"/>
          </a:p>
        </p:txBody>
      </p:sp>
    </p:spTree>
    <p:extLst>
      <p:ext uri="{BB962C8B-B14F-4D97-AF65-F5344CB8AC3E}">
        <p14:creationId xmlns:p14="http://schemas.microsoft.com/office/powerpoint/2010/main" val="1307330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p:nvPr>
        </p:nvSpPr>
        <p:spPr/>
        <p:txBody>
          <a:bodyPr/>
          <a:lstStyle/>
          <a:p>
            <a:r>
              <a:rPr lang="en-US" dirty="0" err="1">
                <a:solidFill>
                  <a:schemeClr val="accent2"/>
                </a:solidFill>
              </a:rPr>
              <a:t>Keylog.json</a:t>
            </a:r>
          </a:p>
        </p:txBody>
      </p:sp>
      <p:pic>
        <p:nvPicPr>
          <p:cNvPr id="5" name="Picture Placeholder 4">
            <a:extLst>
              <a:ext uri="{FF2B5EF4-FFF2-40B4-BE49-F238E27FC236}">
                <a16:creationId xmlns:a16="http://schemas.microsoft.com/office/drawing/2014/main" id="{E9C44477-B0CD-1C05-EE15-F4EA1506068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3181" y="758771"/>
            <a:ext cx="11845637" cy="3934618"/>
          </a:xfrm>
        </p:spPr>
      </p:pic>
      <p:sp>
        <p:nvSpPr>
          <p:cNvPr id="4" name="Text Placeholder 3">
            <a:extLst>
              <a:ext uri="{FF2B5EF4-FFF2-40B4-BE49-F238E27FC236}">
                <a16:creationId xmlns:a16="http://schemas.microsoft.com/office/drawing/2014/main" id="{F650FDED-7592-2806-1044-454F9B4E8F37}"/>
              </a:ext>
            </a:extLst>
          </p:cNvPr>
          <p:cNvSpPr>
            <a:spLocks noGrp="1"/>
          </p:cNvSpPr>
          <p:nvPr>
            <p:ph type="body" sz="half" idx="2"/>
          </p:nvPr>
        </p:nvSpPr>
        <p:spPr/>
        <p:txBody>
          <a:bodyPr/>
          <a:lstStyle/>
          <a:p>
            <a:r>
              <a:rPr lang="en-US" dirty="0" smtClean="0"/>
              <a:t>   </a:t>
            </a:r>
            <a:endParaRPr lang="en-US" dirty="0"/>
          </a:p>
        </p:txBody>
      </p:sp>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2"/>
                </a:solidFill>
                <a:latin typeface="Arial"/>
                <a:ea typeface="+mj-lt"/>
                <a:cs typeface="Arial"/>
              </a:rPr>
              <a:t>Conclusion</a:t>
            </a:r>
            <a:endParaRPr lang="en-US" u="sng" dirty="0">
              <a:solidFill>
                <a:schemeClr val="accent2"/>
              </a:solidFill>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0" indent="0">
              <a:spcBef>
                <a:spcPts val="20"/>
              </a:spcBef>
              <a:buNone/>
            </a:pPr>
            <a:r>
              <a:rPr lang="en-IN" sz="3200" b="1" dirty="0">
                <a:solidFill>
                  <a:srgbClr val="0F0F0F"/>
                </a:solidFill>
                <a:latin typeface="Arial Black" panose="020B0A04020102020204" pitchFamily="34" charset="0"/>
              </a:rPr>
              <a:t>Findings:</a:t>
            </a:r>
          </a:p>
          <a:p>
            <a:pPr marL="0" indent="0">
              <a:spcBef>
                <a:spcPts val="20"/>
              </a:spcBef>
              <a:buNone/>
            </a:pPr>
            <a:r>
              <a:rPr lang="en-IN" sz="2000" b="1" dirty="0">
                <a:solidFill>
                  <a:srgbClr val="0F0F0F"/>
                </a:solidFill>
              </a:rPr>
              <a:t>Training and Testing:</a:t>
            </a:r>
            <a:endParaRPr lang="en-IN" dirty="0"/>
          </a:p>
          <a:p>
            <a:pPr>
              <a:buFont typeface="Arial" panose="020B0604020202020204" pitchFamily="34" charset="0"/>
              <a:buChar char="•"/>
            </a:pPr>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a:buFont typeface="Arial" panose="020B0604020202020204" pitchFamily="34" charset="0"/>
              <a:buChar char="•"/>
            </a:pPr>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a:buFont typeface="Arial" panose="020B0604020202020204" pitchFamily="34" charset="0"/>
              <a:buChar char="•"/>
            </a:pPr>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837F-919F-EF0F-7DC7-7A9AED8613D0}"/>
              </a:ext>
            </a:extLst>
          </p:cNvPr>
          <p:cNvSpPr>
            <a:spLocks noGrp="1"/>
          </p:cNvSpPr>
          <p:nvPr>
            <p:ph type="title"/>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id="{2B359E2A-B28F-0A8E-E846-35D8A58E405D}"/>
              </a:ext>
            </a:extLst>
          </p:cNvPr>
          <p:cNvSpPr>
            <a:spLocks noGrp="1"/>
          </p:cNvSpPr>
          <p:nvPr>
            <p:ph idx="1"/>
          </p:nvPr>
        </p:nvSpPr>
        <p:spPr>
          <a:xfrm>
            <a:off x="581192" y="1234792"/>
            <a:ext cx="11029615" cy="5625822"/>
          </a:xfrm>
        </p:spPr>
        <p:txBody>
          <a:bodyPr>
            <a:normAutofit/>
          </a:bodyPr>
          <a:lstStyle/>
          <a:p>
            <a:pPr marL="0" indent="0">
              <a:buNone/>
            </a:pPr>
            <a:r>
              <a:rPr lang="en-US" sz="2000" b="1" u="sng" dirty="0">
                <a:solidFill>
                  <a:srgbClr val="404040"/>
                </a:solidFill>
                <a:latin typeface="Calibri"/>
                <a:ea typeface="+mn-lt"/>
                <a:cs typeface="+mn-lt"/>
              </a:rPr>
              <a:t>Effectiveness of the Proposed Solution:</a:t>
            </a:r>
          </a:p>
          <a:p>
            <a:pPr marL="0" indent="0">
              <a:spcBef>
                <a:spcPts val="20"/>
              </a:spcBef>
              <a:buNone/>
            </a:pPr>
            <a:r>
              <a:rPr lang="en-US" sz="2000" b="1" u="sng" dirty="0">
                <a:solidFill>
                  <a:srgbClr val="404040"/>
                </a:solidFill>
                <a:latin typeface="Calibri"/>
                <a:ea typeface="+mn-lt"/>
                <a:cs typeface="Calibri"/>
              </a:rPr>
              <a:t>Detection Accuracy:</a:t>
            </a:r>
            <a:endParaRPr lang="en-US" sz="2000" b="1" u="sng"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dirty="0"/>
          </a:p>
          <a:p>
            <a:pPr marL="0" indent="0">
              <a:buNone/>
            </a:pPr>
            <a:r>
              <a:rPr lang="en-US" sz="2000" b="1" u="sng" dirty="0">
                <a:solidFill>
                  <a:srgbClr val="404040"/>
                </a:solidFill>
                <a:latin typeface="Calibri"/>
                <a:ea typeface="+mn-lt"/>
                <a:cs typeface="Calibri"/>
              </a:rPr>
              <a:t>Robustness and Generalization</a:t>
            </a:r>
            <a:r>
              <a:rPr lang="en-US" sz="2000" b="1" dirty="0">
                <a:solidFill>
                  <a:srgbClr val="404040"/>
                </a:solidFill>
                <a:latin typeface="Calibri"/>
                <a:ea typeface="+mn-lt"/>
                <a:cs typeface="Calibri"/>
              </a:rPr>
              <a:t>:</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u="sng" dirty="0">
                <a:solidFill>
                  <a:srgbClr val="404040"/>
                </a:solidFill>
                <a:latin typeface="Calibri"/>
                <a:ea typeface="+mn-lt"/>
                <a:cs typeface="Calibri"/>
              </a:rPr>
              <a:t>Scalability and Efficiency:</a:t>
            </a:r>
            <a:endParaRPr lang="en-US" sz="2000" b="1" u="sng"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u="sng" dirty="0">
                <a:solidFill>
                  <a:srgbClr val="404040"/>
                </a:solidFill>
                <a:latin typeface="Calibri"/>
                <a:cs typeface="Calibri"/>
              </a:rPr>
              <a:t>Adaptability and Flexibility:</a:t>
            </a:r>
          </a:p>
          <a:p>
            <a:pPr>
              <a:buFont typeface="Arial" panose="020B0604020202020204" pitchFamily="34" charset="0"/>
              <a:buChar char="•"/>
            </a:pPr>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a:buFont typeface="Arial" panose="020B0604020202020204" pitchFamily="34" charset="0"/>
              <a:buChar char="•"/>
            </a:pPr>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Cross-platform Compatibility</a:t>
            </a:r>
          </a:p>
          <a:p>
            <a:pPr marL="305435" indent="-305435"/>
            <a:endParaRPr lang="en-US" dirty="0">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2"/>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9029"/>
            <a:ext cx="11029616" cy="530296"/>
          </a:xfrm>
        </p:spPr>
        <p:txBody>
          <a:bodyPr>
            <a:normAutofit fontScale="90000"/>
          </a:bodyPr>
          <a:lstStyle/>
          <a:p>
            <a:r>
              <a:rPr lang="en-US" sz="4400" b="1" u="sng" dirty="0">
                <a:solidFill>
                  <a:schemeClr val="accent2"/>
                </a:solidFill>
                <a:latin typeface="Arial"/>
                <a:ea typeface="+mj-lt"/>
                <a:cs typeface="Arial"/>
              </a:rPr>
              <a:t>References</a:t>
            </a:r>
            <a:endParaRPr lang="en-US" u="sng" dirty="0">
              <a:solidFill>
                <a:schemeClr val="accent2"/>
              </a:solidFill>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u="sng" dirty="0" err="1">
                <a:solidFill>
                  <a:srgbClr val="0F0F0F"/>
                </a:solidFill>
                <a:latin typeface="Calibri"/>
              </a:rPr>
              <a:t>IOPscience</a:t>
            </a:r>
            <a:endParaRPr lang="en-IN" sz="2000" b="1" u="sng" dirty="0">
              <a:solidFill>
                <a:srgbClr val="0F0F0F"/>
              </a:solidFill>
              <a:latin typeface="Calibri"/>
              <a:cs typeface="Calibri"/>
            </a:endParaRPr>
          </a:p>
          <a:p>
            <a:pPr>
              <a:buFont typeface="Arial" panose="020B0604020202020204" pitchFamily="34" charset="0"/>
              <a:buChar char="•"/>
            </a:pPr>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p>
          <a:p>
            <a:pPr marL="0" indent="0">
              <a:buNone/>
            </a:pPr>
            <a:r>
              <a:rPr lang="en-IN" sz="2000" b="1" u="sng" dirty="0">
                <a:solidFill>
                  <a:srgbClr val="0F0F0F"/>
                </a:solidFill>
                <a:latin typeface="Calibri"/>
                <a:cs typeface="Calibri"/>
              </a:rPr>
              <a:t>ScienceDirect.com</a:t>
            </a:r>
          </a:p>
          <a:p>
            <a:pPr>
              <a:buFont typeface="Arial" panose="020B0604020202020204" pitchFamily="34" charset="0"/>
              <a:buChar char="•"/>
            </a:pPr>
            <a:r>
              <a:rPr lang="en-IN" sz="2000" dirty="0">
                <a:solidFill>
                  <a:srgbClr val="0F0F0F"/>
                </a:solidFill>
                <a:latin typeface="Calibri"/>
                <a:cs typeface="Calibri"/>
              </a:rPr>
              <a:t>Includes 27 references on keyloggers, including how </a:t>
            </a:r>
            <a:r>
              <a:rPr lang="en-IN" sz="2000" dirty="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u="sng" dirty="0">
                <a:solidFill>
                  <a:srgbClr val="0F0F0F"/>
                </a:solidFill>
                <a:latin typeface="Calibri"/>
                <a:cs typeface="Calibri"/>
              </a:rPr>
              <a:t>ResearchGate</a:t>
            </a:r>
          </a:p>
          <a:p>
            <a:pPr>
              <a:buFont typeface="Arial" panose="020B0604020202020204" pitchFamily="34" charset="0"/>
              <a:buChar char="•"/>
            </a:pPr>
            <a:r>
              <a:rPr lang="en-IN" sz="2000" dirty="0">
                <a:solidFill>
                  <a:srgbClr val="0F0F0F"/>
                </a:solidFill>
                <a:latin typeface="Calibri"/>
                <a:cs typeface="Calibri"/>
              </a:rPr>
              <a:t>Includes a paper by </a:t>
            </a:r>
            <a:r>
              <a:rPr lang="en-IN" sz="2000" dirty="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dirty="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u="sng" dirty="0" err="1">
                <a:solidFill>
                  <a:srgbClr val="0F0F0F"/>
                </a:solidFill>
                <a:latin typeface="Calibri"/>
                <a:cs typeface="Calibri"/>
              </a:rPr>
              <a:t>Grafiati</a:t>
            </a:r>
            <a:endParaRPr lang="en-IN" sz="2000" b="1" u="sng" dirty="0">
              <a:solidFill>
                <a:srgbClr val="0F0F0F"/>
              </a:solidFill>
              <a:latin typeface="Calibri"/>
              <a:cs typeface="Calibri"/>
            </a:endParaRPr>
          </a:p>
          <a:p>
            <a:pPr>
              <a:buFont typeface="Arial" panose="020B0604020202020204" pitchFamily="34" charset="0"/>
              <a:buChar char="•"/>
            </a:pPr>
            <a:r>
              <a:rPr lang="en-IN" sz="2000" dirty="0">
                <a:solidFill>
                  <a:srgbClr val="0F0F0F"/>
                </a:solidFill>
                <a:latin typeface="Calibri"/>
                <a:cs typeface="Calibri"/>
              </a:rPr>
              <a:t>Includes book chapters on keyloggers, including works by Seth Simms, Margot Maxwell, and Julian </a:t>
            </a:r>
            <a:r>
              <a:rPr lang="en-IN" sz="2000" dirty="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a:t>
            </a:r>
            <a:r>
              <a:rPr lang="en-US" b="1" dirty="0">
                <a:solidFill>
                  <a:schemeClr val="accent3"/>
                </a:solidFill>
                <a:latin typeface="Arial" panose="020B0604020202020204" pitchFamily="34" charset="0"/>
                <a:cs typeface="Arial" panose="020B0604020202020204" pitchFamily="34" charset="0"/>
              </a:rPr>
              <a:t>H</a:t>
            </a:r>
            <a:r>
              <a:rPr lang="en-US" b="1" dirty="0">
                <a:solidFill>
                  <a:schemeClr val="accent4"/>
                </a:solidFill>
                <a:latin typeface="Arial" panose="020B0604020202020204" pitchFamily="34" charset="0"/>
                <a:cs typeface="Arial" panose="020B0604020202020204" pitchFamily="34" charset="0"/>
              </a:rPr>
              <a:t>A</a:t>
            </a:r>
            <a:r>
              <a:rPr lang="en-US" b="1" dirty="0">
                <a:solidFill>
                  <a:schemeClr val="tx1">
                    <a:lumMod val="50000"/>
                    <a:lumOff val="50000"/>
                  </a:schemeClr>
                </a:solidFill>
                <a:latin typeface="Arial" panose="020B0604020202020204" pitchFamily="34" charset="0"/>
                <a:cs typeface="Arial" panose="020B0604020202020204" pitchFamily="34" charset="0"/>
              </a:rPr>
              <a:t>N</a:t>
            </a:r>
            <a:r>
              <a:rPr lang="en-US" b="1" dirty="0">
                <a:solidFill>
                  <a:schemeClr val="accent4">
                    <a:lumMod val="50000"/>
                  </a:schemeClr>
                </a:solidFill>
                <a:latin typeface="Arial" panose="020B0604020202020204" pitchFamily="34" charset="0"/>
                <a:cs typeface="Arial" panose="020B0604020202020204" pitchFamily="34" charset="0"/>
              </a:rPr>
              <a:t>K</a:t>
            </a:r>
            <a:r>
              <a:rPr lang="en-US" b="1" dirty="0">
                <a:solidFill>
                  <a:srgbClr val="002060"/>
                </a:solidFill>
                <a:latin typeface="Arial" panose="020B0604020202020204" pitchFamily="34" charset="0"/>
                <a:cs typeface="Arial" panose="020B0604020202020204" pitchFamily="34" charset="0"/>
              </a:rPr>
              <a:t> </a:t>
            </a:r>
            <a:r>
              <a:rPr lang="en-US" b="1" dirty="0">
                <a:solidFill>
                  <a:srgbClr val="FFC000"/>
                </a:solidFill>
                <a:latin typeface="Arial" panose="020B0604020202020204" pitchFamily="34" charset="0"/>
                <a:cs typeface="Arial" panose="020B0604020202020204" pitchFamily="34" charset="0"/>
              </a:rPr>
              <a:t>Y</a:t>
            </a:r>
            <a:r>
              <a:rPr lang="en-US" b="1" dirty="0">
                <a:solidFill>
                  <a:srgbClr val="FF0000"/>
                </a:solidFill>
                <a:latin typeface="Arial" panose="020B0604020202020204" pitchFamily="34" charset="0"/>
                <a:cs typeface="Arial" panose="020B0604020202020204" pitchFamily="34" charset="0"/>
              </a:rPr>
              <a:t>O</a:t>
            </a:r>
            <a:r>
              <a:rPr lang="en-US" b="1" dirty="0">
                <a:solidFill>
                  <a:srgbClr val="002060"/>
                </a:solidFill>
                <a:latin typeface="Arial" panose="020B0604020202020204" pitchFamily="34" charset="0"/>
                <a:cs typeface="Arial" panose="020B0604020202020204" pitchFamily="34" charset="0"/>
              </a:rPr>
              <a:t>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2"/>
                </a:solidFill>
                <a:latin typeface="Arial" panose="020B0604020202020204" pitchFamily="34" charset="0"/>
                <a:cs typeface="Arial" panose="020B0604020202020204" pitchFamily="34" charset="0"/>
              </a:rPr>
              <a:t>Problem</a:t>
            </a:r>
            <a:r>
              <a:rPr lang="en-US" sz="4400" b="1" u="sng" dirty="0">
                <a:solidFill>
                  <a:schemeClr val="accent1"/>
                </a:solidFill>
                <a:latin typeface="Arial" panose="020B0604020202020204" pitchFamily="34" charset="0"/>
                <a:cs typeface="Arial" panose="020B0604020202020204" pitchFamily="34" charset="0"/>
              </a:rPr>
              <a:t> </a:t>
            </a:r>
            <a:r>
              <a:rPr lang="en-US" sz="4400" b="1" u="sng" dirty="0">
                <a:solidFill>
                  <a:schemeClr val="accent2"/>
                </a:solidFill>
                <a:latin typeface="Arial" panose="020B0604020202020204" pitchFamily="34" charset="0"/>
                <a:cs typeface="Arial" panose="020B0604020202020204" pitchFamily="34" charset="0"/>
              </a:rPr>
              <a:t>Statement</a:t>
            </a:r>
            <a:endParaRPr lang="en-US" sz="4400" u="sng" dirty="0">
              <a:solidFill>
                <a:schemeClr val="accent2"/>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83130" y="1232452"/>
            <a:ext cx="11029615" cy="4673324"/>
          </a:xfrm>
        </p:spPr>
        <p:txBody>
          <a:bodyPr>
            <a:normAutofit fontScale="92500"/>
          </a:bodyPr>
          <a:lstStyle/>
          <a:p>
            <a:pPr>
              <a:spcBef>
                <a:spcPts val="20"/>
              </a:spcBef>
              <a:buFont typeface="Arial" panose="020B0604020202020204" pitchFamily="34" charset="0"/>
              <a:buChar char="•"/>
            </a:pPr>
            <a:r>
              <a:rPr lang="en-IN" sz="2400" b="1" dirty="0">
                <a:solidFill>
                  <a:srgbClr val="404040"/>
                </a:solidFill>
                <a:ea typeface="+mn-lt"/>
                <a:cs typeface="+mn-lt"/>
              </a:rPr>
              <a:t>Keyloggers represent a significant threat to the security and privacy of users' digital information. </a:t>
            </a:r>
            <a:endParaRPr lang="en-IN" sz="2400" b="1" dirty="0" smtClean="0">
              <a:solidFill>
                <a:srgbClr val="404040"/>
              </a:solidFill>
              <a:ea typeface="+mn-lt"/>
              <a:cs typeface="+mn-lt"/>
            </a:endParaRPr>
          </a:p>
          <a:p>
            <a:pPr>
              <a:spcBef>
                <a:spcPts val="20"/>
              </a:spcBef>
              <a:buFont typeface="Arial" panose="020B0604020202020204" pitchFamily="34" charset="0"/>
              <a:buChar char="•"/>
            </a:pPr>
            <a:r>
              <a:rPr lang="en-IN" sz="2400" b="1" dirty="0" smtClean="0">
                <a:solidFill>
                  <a:srgbClr val="404040"/>
                </a:solidFill>
                <a:ea typeface="+mn-lt"/>
                <a:cs typeface="+mn-lt"/>
              </a:rPr>
              <a:t>These </a:t>
            </a:r>
            <a:r>
              <a:rPr lang="en-IN" sz="2400" b="1" dirty="0">
                <a:solidFill>
                  <a:srgbClr val="404040"/>
                </a:solidFill>
                <a:ea typeface="+mn-lt"/>
                <a:cs typeface="+mn-lt"/>
              </a:rPr>
              <a:t>malicious programs covertly capture keystrokes made by users on their devices, potentially compromising sensitive information such as passwords, credit card details, and other confidential data. </a:t>
            </a:r>
            <a:endParaRPr lang="en-IN" sz="2400" b="1" dirty="0" smtClean="0">
              <a:solidFill>
                <a:srgbClr val="404040"/>
              </a:solidFill>
              <a:ea typeface="+mn-lt"/>
              <a:cs typeface="+mn-lt"/>
            </a:endParaRPr>
          </a:p>
          <a:p>
            <a:pPr>
              <a:spcBef>
                <a:spcPts val="20"/>
              </a:spcBef>
              <a:buFont typeface="Arial" panose="020B0604020202020204" pitchFamily="34" charset="0"/>
              <a:buChar char="•"/>
            </a:pPr>
            <a:r>
              <a:rPr lang="en-IN" sz="2400" b="1" dirty="0" smtClean="0">
                <a:solidFill>
                  <a:srgbClr val="404040"/>
                </a:solidFill>
                <a:ea typeface="+mn-lt"/>
                <a:cs typeface="+mn-lt"/>
              </a:rPr>
              <a:t>Despite </a:t>
            </a:r>
            <a:r>
              <a:rPr lang="en-IN" sz="2400" b="1" dirty="0">
                <a:solidFill>
                  <a:srgbClr val="404040"/>
                </a:solidFill>
                <a:ea typeface="+mn-lt"/>
                <a:cs typeface="+mn-lt"/>
              </a:rPr>
              <a:t>advancements in cybersecurity measures, keyloggers remain a persistent threat, capable of evading detection and exploiting vulnerabilities in systems.</a:t>
            </a:r>
            <a:endParaRPr lang="en-IN" sz="2400" b="1" dirty="0">
              <a:solidFill>
                <a:srgbClr val="404040"/>
              </a:solidFill>
            </a:endParaRPr>
          </a:p>
          <a:p>
            <a:pPr>
              <a:spcBef>
                <a:spcPts val="20"/>
              </a:spcBef>
              <a:buFont typeface="Arial" panose="020B0604020202020204" pitchFamily="34" charset="0"/>
              <a:buChar char="•"/>
            </a:pPr>
            <a:r>
              <a:rPr lang="en-IN" sz="2400" b="1" dirty="0">
                <a:solidFill>
                  <a:srgbClr val="404040"/>
                </a:solidFill>
                <a:ea typeface="+mn-lt"/>
                <a:cs typeface="+mn-lt"/>
              </a:rPr>
              <a:t>The problem lies in both the detection and prevention of </a:t>
            </a:r>
            <a:r>
              <a:rPr lang="en-IN" sz="2400" b="1" dirty="0" err="1">
                <a:solidFill>
                  <a:srgbClr val="404040"/>
                </a:solidFill>
                <a:ea typeface="+mn-lt"/>
                <a:cs typeface="+mn-lt"/>
              </a:rPr>
              <a:t>keyloggers</a:t>
            </a:r>
            <a:r>
              <a:rPr lang="en-IN" sz="2400" b="1" dirty="0" smtClean="0">
                <a:solidFill>
                  <a:srgbClr val="404040"/>
                </a:solidFill>
                <a:ea typeface="+mn-lt"/>
                <a:cs typeface="+mn-lt"/>
              </a:rPr>
              <a:t>.</a:t>
            </a:r>
          </a:p>
          <a:p>
            <a:pPr>
              <a:spcBef>
                <a:spcPts val="20"/>
              </a:spcBef>
              <a:buFont typeface="Arial" panose="020B0604020202020204" pitchFamily="34" charset="0"/>
              <a:buChar char="•"/>
            </a:pPr>
            <a:r>
              <a:rPr lang="en-IN" sz="2400" b="1" dirty="0" smtClean="0">
                <a:solidFill>
                  <a:srgbClr val="404040"/>
                </a:solidFill>
                <a:ea typeface="+mn-lt"/>
                <a:cs typeface="+mn-lt"/>
              </a:rPr>
              <a:t> </a:t>
            </a:r>
            <a:r>
              <a:rPr lang="en-IN" sz="2400" b="1" dirty="0">
                <a:solidFill>
                  <a:srgbClr val="404040"/>
                </a:solidFill>
                <a:ea typeface="+mn-lt"/>
                <a:cs typeface="+mn-lt"/>
              </a:rPr>
              <a:t>Existing security measures often fall short in effectively identifying and neutralizing these stealthy threats. Moreover, as technology evolves, keyloggers adapt and become more sophisticated, making it increasingly challenging to combat them effectively.</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38280" y="602144"/>
            <a:ext cx="11029616" cy="530296"/>
          </a:xfrm>
        </p:spPr>
        <p:txBody>
          <a:bodyPr>
            <a:normAutofit fontScale="90000"/>
          </a:bodyPr>
          <a:lstStyle/>
          <a:p>
            <a:r>
              <a:rPr lang="en-US" sz="4400" b="1" u="sng" dirty="0" smtClean="0">
                <a:solidFill>
                  <a:schemeClr val="accent1"/>
                </a:solidFill>
                <a:latin typeface="Arial" panose="020B0604020202020204" pitchFamily="34" charset="0"/>
                <a:cs typeface="Arial" panose="020B0604020202020204" pitchFamily="34" charset="0"/>
              </a:rPr>
              <a:t> </a:t>
            </a:r>
            <a:r>
              <a:rPr lang="en-US" sz="4400" b="1" u="sng" dirty="0" smtClean="0">
                <a:solidFill>
                  <a:schemeClr val="accent2"/>
                </a:solidFill>
                <a:latin typeface="Arial" panose="020B0604020202020204" pitchFamily="34" charset="0"/>
                <a:cs typeface="Arial" panose="020B0604020202020204" pitchFamily="34" charset="0"/>
              </a:rPr>
              <a:t>Proposed </a:t>
            </a:r>
            <a:r>
              <a:rPr lang="en-US" sz="4400" b="1" u="sng" dirty="0">
                <a:solidFill>
                  <a:schemeClr val="accent2"/>
                </a:solidFill>
                <a:latin typeface="Arial" panose="020B0604020202020204" pitchFamily="34" charset="0"/>
                <a:cs typeface="Arial" panose="020B0604020202020204" pitchFamily="34" charset="0"/>
              </a:rPr>
              <a:t>Solution</a:t>
            </a:r>
            <a:endParaRPr lang="en-US" sz="4400" u="sng" dirty="0">
              <a:solidFill>
                <a:schemeClr val="accent2"/>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35262" y="1607257"/>
            <a:ext cx="11712256" cy="4322488"/>
          </a:xfrm>
        </p:spPr>
        <p:txBody>
          <a:bodyPr vert="horz" lIns="91440" tIns="45720" rIns="91440" bIns="45720" rtlCol="0" anchor="ctr">
            <a:noAutofit/>
          </a:bodyPr>
          <a:lstStyle/>
          <a:p>
            <a:pPr marL="0" indent="0">
              <a:spcBef>
                <a:spcPts val="20"/>
              </a:spcBef>
              <a:buNone/>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endParaRPr lang="en-IN" sz="2000" b="1" dirty="0" smtClean="0">
              <a:solidFill>
                <a:srgbClr val="404040"/>
              </a:solidFill>
              <a:latin typeface="Calibri"/>
              <a:ea typeface="+mn-lt"/>
              <a:cs typeface="Calibri"/>
            </a:endParaRPr>
          </a:p>
          <a:p>
            <a:pPr marL="0" indent="0">
              <a:spcBef>
                <a:spcPts val="20"/>
              </a:spcBef>
              <a:buNone/>
            </a:pPr>
            <a:r>
              <a:rPr lang="en-IN" sz="2000" dirty="0" smtClean="0">
                <a:solidFill>
                  <a:srgbClr val="404040"/>
                </a:solidFill>
                <a:latin typeface="Calibri"/>
                <a:ea typeface="+mn-lt"/>
                <a:cs typeface="Calibri"/>
              </a:rPr>
              <a:t>     Advanced </a:t>
            </a:r>
            <a:r>
              <a:rPr lang="en-IN" sz="2000" dirty="0" err="1" smtClean="0">
                <a:solidFill>
                  <a:srgbClr val="404040"/>
                </a:solidFill>
                <a:latin typeface="Calibri"/>
                <a:ea typeface="+mn-lt"/>
                <a:cs typeface="Calibri"/>
              </a:rPr>
              <a:t>Keylogger</a:t>
            </a:r>
            <a:r>
              <a:rPr lang="en-IN" sz="2000" dirty="0" smtClean="0">
                <a:solidFill>
                  <a:srgbClr val="404040"/>
                </a:solidFill>
                <a:latin typeface="Calibri"/>
                <a:ea typeface="+mn-lt"/>
                <a:cs typeface="Calibri"/>
              </a:rPr>
              <a:t> Detection and Security Implementation</a:t>
            </a:r>
            <a:endParaRPr lang="en-IN" sz="2000" dirty="0" smtClean="0">
              <a:solidFill>
                <a:srgbClr val="404040"/>
              </a:solidFill>
              <a:latin typeface="Calibri"/>
              <a:cs typeface="Calibri"/>
            </a:endParaRPr>
          </a:p>
          <a:p>
            <a:pPr>
              <a:spcBef>
                <a:spcPts val="20"/>
              </a:spcBef>
              <a:buFont typeface="Arial" panose="020B0604020202020204" pitchFamily="34" charset="0"/>
              <a:buChar char="•"/>
            </a:pPr>
            <a:r>
              <a:rPr lang="en-IN" sz="2000" dirty="0" smtClean="0">
                <a:solidFill>
                  <a:srgbClr val="404040"/>
                </a:solidFill>
                <a:latin typeface="Calibri"/>
                <a:ea typeface="+mn-lt"/>
                <a:cs typeface="Calibri"/>
              </a:rPr>
              <a:t>To address the challenges posed by </a:t>
            </a:r>
            <a:r>
              <a:rPr lang="en-IN" sz="2000" dirty="0" err="1" smtClean="0">
                <a:solidFill>
                  <a:srgbClr val="404040"/>
                </a:solidFill>
                <a:latin typeface="Calibri"/>
                <a:ea typeface="+mn-lt"/>
                <a:cs typeface="Calibri"/>
              </a:rPr>
              <a:t>keyloggers</a:t>
            </a:r>
            <a:r>
              <a:rPr lang="en-IN" sz="2000" dirty="0" smtClean="0">
                <a:solidFill>
                  <a:srgbClr val="404040"/>
                </a:solidFill>
                <a:latin typeface="Calibri"/>
                <a:ea typeface="+mn-lt"/>
                <a:cs typeface="Calibri"/>
              </a:rPr>
              <a:t> and enhance overall cybersecurity, a multifaceted solution combining technological innovation, user education, and proactive security measures is proposed. </a:t>
            </a:r>
          </a:p>
          <a:p>
            <a:pPr>
              <a:spcBef>
                <a:spcPts val="20"/>
              </a:spcBef>
              <a:buFont typeface="Arial" panose="020B0604020202020204" pitchFamily="34" charset="0"/>
              <a:buChar char="•"/>
            </a:pPr>
            <a:r>
              <a:rPr lang="en-IN" sz="2000" dirty="0" smtClean="0">
                <a:solidFill>
                  <a:srgbClr val="404040"/>
                </a:solidFill>
                <a:latin typeface="Calibri"/>
                <a:ea typeface="+mn-lt"/>
                <a:cs typeface="Calibri"/>
              </a:rPr>
              <a:t>The </a:t>
            </a:r>
            <a:r>
              <a:rPr lang="en-IN" sz="2000" dirty="0">
                <a:solidFill>
                  <a:srgbClr val="404040"/>
                </a:solidFill>
                <a:latin typeface="Calibri"/>
                <a:ea typeface="+mn-lt"/>
                <a:cs typeface="Calibri"/>
              </a:rPr>
              <a:t>solution involves several key components:</a:t>
            </a:r>
            <a:endParaRPr lang="en-IN" sz="2000" dirty="0"/>
          </a:p>
          <a:p>
            <a:pPr marL="0" indent="0">
              <a:spcBef>
                <a:spcPts val="20"/>
              </a:spcBef>
              <a:buNone/>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a:t>
            </a:r>
            <a:endParaRPr lang="en-IN" sz="2000" dirty="0" smtClean="0">
              <a:solidFill>
                <a:srgbClr val="404040"/>
              </a:solidFill>
              <a:latin typeface="Calibri"/>
              <a:ea typeface="+mn-lt"/>
              <a:cs typeface="Calibri"/>
            </a:endParaRPr>
          </a:p>
          <a:p>
            <a:pPr>
              <a:spcBef>
                <a:spcPts val="20"/>
              </a:spcBef>
              <a:buFont typeface="Arial" panose="020B0604020202020204" pitchFamily="34" charset="0"/>
              <a:buChar char="•"/>
            </a:pPr>
            <a:r>
              <a:rPr lang="en-IN" sz="2000" dirty="0" smtClean="0">
                <a:solidFill>
                  <a:srgbClr val="404040"/>
                </a:solidFill>
                <a:latin typeface="Calibri"/>
                <a:ea typeface="+mn-lt"/>
                <a:cs typeface="Calibri"/>
              </a:rPr>
              <a:t>Develop </a:t>
            </a:r>
            <a:r>
              <a:rPr lang="en-IN" sz="2000" dirty="0">
                <a:solidFill>
                  <a:srgbClr val="404040"/>
                </a:solidFill>
                <a:latin typeface="Calibri"/>
                <a:ea typeface="+mn-lt"/>
                <a:cs typeface="Calibri"/>
              </a:rPr>
              <a:t>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a:t>
            </a:r>
            <a:endParaRPr lang="en-IN" sz="2000" dirty="0" smtClean="0">
              <a:solidFill>
                <a:srgbClr val="404040"/>
              </a:solidFill>
              <a:latin typeface="Calibri"/>
              <a:ea typeface="+mn-lt"/>
              <a:cs typeface="Calibri"/>
            </a:endParaRPr>
          </a:p>
          <a:p>
            <a:pPr>
              <a:spcBef>
                <a:spcPts val="20"/>
              </a:spcBef>
              <a:buFont typeface="Arial" panose="020B0604020202020204" pitchFamily="34" charset="0"/>
              <a:buChar char="•"/>
            </a:pPr>
            <a:r>
              <a:rPr lang="en-IN" sz="2000" dirty="0" smtClean="0">
                <a:solidFill>
                  <a:srgbClr val="404040"/>
                </a:solidFill>
                <a:latin typeface="Calibri"/>
                <a:ea typeface="+mn-lt"/>
                <a:cs typeface="Calibri"/>
              </a:rPr>
              <a:t>These algorithms should </a:t>
            </a:r>
            <a:r>
              <a:rPr lang="en-IN" sz="2000" dirty="0" err="1" smtClean="0">
                <a:solidFill>
                  <a:srgbClr val="404040"/>
                </a:solidFill>
                <a:latin typeface="Calibri"/>
                <a:ea typeface="+mn-lt"/>
                <a:cs typeface="Calibri"/>
              </a:rPr>
              <a:t>analyze</a:t>
            </a:r>
            <a:r>
              <a:rPr lang="en-IN" sz="2000" dirty="0" smtClean="0">
                <a:solidFill>
                  <a:srgbClr val="404040"/>
                </a:solidFill>
                <a:latin typeface="Calibri"/>
                <a:ea typeface="+mn-lt"/>
                <a:cs typeface="Calibri"/>
              </a:rPr>
              <a:t> keystroke patterns, application interactions, and system anomalies to identify suspicious activity indicative of </a:t>
            </a:r>
            <a:r>
              <a:rPr lang="en-IN" sz="2000" dirty="0" err="1" smtClean="0">
                <a:solidFill>
                  <a:srgbClr val="404040"/>
                </a:solidFill>
                <a:latin typeface="Calibri"/>
                <a:ea typeface="+mn-lt"/>
                <a:cs typeface="Calibri"/>
              </a:rPr>
              <a:t>keylogger</a:t>
            </a:r>
            <a:r>
              <a:rPr lang="en-IN" sz="2000" dirty="0" smtClean="0">
                <a:solidFill>
                  <a:srgbClr val="404040"/>
                </a:solidFill>
                <a:latin typeface="Calibri"/>
                <a:ea typeface="+mn-lt"/>
                <a:cs typeface="Calibri"/>
              </a:rPr>
              <a:t> presence. </a:t>
            </a:r>
          </a:p>
          <a:p>
            <a:pPr>
              <a:spcBef>
                <a:spcPts val="20"/>
              </a:spcBef>
              <a:buFont typeface="Arial" panose="020B0604020202020204" pitchFamily="34" charset="0"/>
              <a:buChar char="•"/>
            </a:pPr>
            <a:r>
              <a:rPr lang="en-IN" sz="2000" dirty="0" smtClean="0">
                <a:solidFill>
                  <a:srgbClr val="404040"/>
                </a:solidFill>
                <a:latin typeface="Calibri"/>
                <a:ea typeface="+mn-lt"/>
                <a:cs typeface="Calibri"/>
              </a:rPr>
              <a:t>Regular updates and refinement of these algorithms are essential to keep pace with evolving </a:t>
            </a:r>
            <a:r>
              <a:rPr lang="en-IN" sz="2000" dirty="0" err="1" smtClean="0">
                <a:solidFill>
                  <a:srgbClr val="404040"/>
                </a:solidFill>
                <a:latin typeface="Calibri"/>
                <a:ea typeface="+mn-lt"/>
                <a:cs typeface="Calibri"/>
              </a:rPr>
              <a:t>keylogger</a:t>
            </a:r>
            <a:r>
              <a:rPr lang="en-IN" sz="2000" dirty="0" smtClean="0">
                <a:solidFill>
                  <a:srgbClr val="404040"/>
                </a:solidFill>
                <a:latin typeface="Calibri"/>
                <a:ea typeface="+mn-lt"/>
                <a:cs typeface="Calibri"/>
              </a:rPr>
              <a:t> techniques.</a:t>
            </a:r>
            <a:endParaRPr lang="en-IN" sz="2000" dirty="0" smtClean="0">
              <a:latin typeface="Calibri"/>
              <a:cs typeface="Calibri"/>
            </a:endParaRPr>
          </a:p>
          <a:p>
            <a:pPr lvl="3">
              <a:spcBef>
                <a:spcPts val="20"/>
              </a:spcBef>
              <a:buFont typeface="Arial" panose="020B0604020202020204" pitchFamily="34" charset="0"/>
              <a:buChar char="•"/>
            </a:pPr>
            <a:r>
              <a:rPr lang="en-IN" sz="1400" b="1" dirty="0" smtClean="0">
                <a:solidFill>
                  <a:srgbClr val="404040"/>
                </a:solidFill>
                <a:latin typeface="Calibri"/>
                <a:ea typeface="+mn-lt"/>
                <a:cs typeface="Calibri"/>
              </a:rPr>
              <a:t>Real-Time Monitoring and Anomaly Detection</a:t>
            </a:r>
            <a:r>
              <a:rPr lang="en-IN" sz="1400" dirty="0" smtClean="0">
                <a:solidFill>
                  <a:srgbClr val="404040"/>
                </a:solidFill>
                <a:latin typeface="Calibri"/>
                <a:ea typeface="+mn-lt"/>
                <a:cs typeface="Calibri"/>
              </a:rPr>
              <a:t>: Implement real-time monitoring systems that continuously scrutinize system </a:t>
            </a:r>
            <a:r>
              <a:rPr lang="en-IN" sz="1400" dirty="0" err="1" smtClean="0">
                <a:solidFill>
                  <a:srgbClr val="404040"/>
                </a:solidFill>
                <a:latin typeface="Calibri"/>
                <a:ea typeface="+mn-lt"/>
                <a:cs typeface="Calibri"/>
              </a:rPr>
              <a:t>behavior</a:t>
            </a:r>
            <a:r>
              <a:rPr lang="en-IN" sz="1400" dirty="0" smtClean="0">
                <a:solidFill>
                  <a:srgbClr val="404040"/>
                </a:solidFill>
                <a:latin typeface="Calibri"/>
                <a:ea typeface="+mn-lt"/>
                <a:cs typeface="Calibri"/>
              </a:rPr>
              <a:t> for signs of </a:t>
            </a:r>
            <a:r>
              <a:rPr lang="en-IN" sz="1400" dirty="0" err="1" smtClean="0">
                <a:solidFill>
                  <a:srgbClr val="404040"/>
                </a:solidFill>
                <a:latin typeface="Calibri"/>
                <a:ea typeface="+mn-lt"/>
                <a:cs typeface="Calibri"/>
              </a:rPr>
              <a:t>keylogger</a:t>
            </a:r>
            <a:r>
              <a:rPr lang="en-IN" sz="1400" dirty="0" smtClean="0">
                <a:solidFill>
                  <a:srgbClr val="404040"/>
                </a:solidFill>
                <a:latin typeface="Calibri"/>
                <a:ea typeface="+mn-lt"/>
                <a:cs typeface="Calibri"/>
              </a:rPr>
              <a:t> activity. </a:t>
            </a: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4121-8F2A-9160-8C72-78BAE46556B7}"/>
              </a:ext>
            </a:extLst>
          </p:cNvPr>
          <p:cNvSpPr>
            <a:spLocks noGrp="1"/>
          </p:cNvSpPr>
          <p:nvPr>
            <p:ph type="title"/>
          </p:nvPr>
        </p:nvSpPr>
        <p:spPr>
          <a:xfrm flipH="1">
            <a:off x="581192" y="854226"/>
            <a:ext cx="11152909" cy="387325"/>
          </a:xfrm>
        </p:spPr>
        <p:txBody>
          <a:bodyPr>
            <a:normAutofit fontScale="90000"/>
          </a:bodyPr>
          <a:lstStyle/>
          <a:p>
            <a:r>
              <a:rPr lang="en-US" smtClean="0"/>
              <a:t>     </a:t>
            </a:r>
            <a:endParaRPr lang="en-US" dirty="0"/>
          </a:p>
        </p:txBody>
      </p:sp>
      <p:sp>
        <p:nvSpPr>
          <p:cNvPr id="3" name="Content Placeholder 2">
            <a:extLst>
              <a:ext uri="{FF2B5EF4-FFF2-40B4-BE49-F238E27FC236}">
                <a16:creationId xmlns:a16="http://schemas.microsoft.com/office/drawing/2014/main" id="{6167D3C3-E33A-BFC0-3065-84684C5ECD30}"/>
              </a:ext>
            </a:extLst>
          </p:cNvPr>
          <p:cNvSpPr>
            <a:spLocks noGrp="1"/>
          </p:cNvSpPr>
          <p:nvPr>
            <p:ph idx="1"/>
          </p:nvPr>
        </p:nvSpPr>
        <p:spPr>
          <a:xfrm>
            <a:off x="581192" y="1241551"/>
            <a:ext cx="11477138" cy="5604655"/>
          </a:xfrm>
        </p:spPr>
        <p:txBody>
          <a:bodyPr vert="horz" lIns="91440" tIns="45720" rIns="91440" bIns="45720" rtlCol="0" anchor="ctr">
            <a:noAutofit/>
          </a:bodyPr>
          <a:lstStyle/>
          <a:p>
            <a:pPr>
              <a:spcBef>
                <a:spcPts val="20"/>
              </a:spcBef>
              <a:buFont typeface="Arial" panose="020B0604020202020204" pitchFamily="34" charset="0"/>
              <a:buChar char="•"/>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dirty="0">
              <a:solidFill>
                <a:srgbClr val="404040"/>
              </a:solidFill>
              <a:latin typeface="Calibri"/>
              <a:cs typeface="Calibri"/>
            </a:endParaRPr>
          </a:p>
          <a:p>
            <a:pPr>
              <a:spcBef>
                <a:spcPts val="20"/>
              </a:spcBef>
              <a:buFont typeface="Arial" panose="020B0604020202020204" pitchFamily="34" charset="0"/>
              <a:buChar char="•"/>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dirty="0">
              <a:latin typeface="Calibri"/>
              <a:cs typeface="Calibri"/>
            </a:endParaRPr>
          </a:p>
          <a:p>
            <a:pPr>
              <a:spcBef>
                <a:spcPts val="20"/>
              </a:spcBef>
              <a:buFont typeface="Arial" panose="020B0604020202020204" pitchFamily="34" charset="0"/>
              <a:buChar char="•"/>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dirty="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C2E9-3F3E-5359-94E3-3B52125ED8E5}"/>
              </a:ext>
            </a:extLst>
          </p:cNvPr>
          <p:cNvSpPr>
            <a:spLocks noGrp="1"/>
          </p:cNvSpPr>
          <p:nvPr>
            <p:ph type="title"/>
          </p:nvPr>
        </p:nvSpPr>
        <p:spPr>
          <a:xfrm flipV="1">
            <a:off x="-651165" y="734291"/>
            <a:ext cx="9615056" cy="543876"/>
          </a:xfrm>
        </p:spPr>
        <p:txBody>
          <a:bodyPr>
            <a:normAutofit/>
          </a:bodyPr>
          <a:lstStyle/>
          <a:p>
            <a:r>
              <a:rPr lang="en-US" dirty="0" smtClean="0"/>
              <a:t>    </a:t>
            </a:r>
            <a:endParaRPr lang="en-US" dirty="0"/>
          </a:p>
        </p:txBody>
      </p:sp>
      <p:sp>
        <p:nvSpPr>
          <p:cNvPr id="3" name="Content Placeholder 2">
            <a:extLst>
              <a:ext uri="{FF2B5EF4-FFF2-40B4-BE49-F238E27FC236}">
                <a16:creationId xmlns:a16="http://schemas.microsoft.com/office/drawing/2014/main" id="{DEB16CFA-9298-6A8F-95B3-B8BAFCF60AFE}"/>
              </a:ext>
            </a:extLst>
          </p:cNvPr>
          <p:cNvSpPr>
            <a:spLocks noGrp="1"/>
          </p:cNvSpPr>
          <p:nvPr>
            <p:ph idx="1"/>
          </p:nvPr>
        </p:nvSpPr>
        <p:spPr>
          <a:xfrm>
            <a:off x="581192" y="554182"/>
            <a:ext cx="11610808" cy="5943600"/>
          </a:xfrm>
        </p:spPr>
        <p:txBody>
          <a:bodyPr vert="horz" lIns="91440" tIns="45720" rIns="91440" bIns="45720" rtlCol="0" anchor="ctr">
            <a:noAutofit/>
          </a:bodyPr>
          <a:lstStyle/>
          <a:p>
            <a:pPr>
              <a:buFont typeface="Arial" panose="020B0604020202020204" pitchFamily="34" charset="0"/>
              <a:buChar char="•"/>
            </a:pPr>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a:t>
            </a:r>
            <a:r>
              <a:rPr lang="en-US" sz="2000" dirty="0" smtClean="0">
                <a:latin typeface="Calibri"/>
                <a:ea typeface="+mn-lt"/>
                <a:cs typeface="+mn-lt"/>
              </a:rPr>
              <a:t>clock.</a:t>
            </a:r>
          </a:p>
          <a:p>
            <a:pPr>
              <a:buFont typeface="Arial" panose="020B0604020202020204" pitchFamily="34" charset="0"/>
              <a:buChar char="•"/>
            </a:pPr>
            <a:r>
              <a:rPr lang="en-US" sz="2000" dirty="0" smtClean="0">
                <a:latin typeface="Calibri"/>
                <a:ea typeface="+mn-lt"/>
                <a:cs typeface="+mn-lt"/>
              </a:rPr>
              <a:t> </a:t>
            </a:r>
            <a:r>
              <a:rPr lang="en-US" sz="2000" dirty="0">
                <a:latin typeface="Calibri"/>
                <a:ea typeface="+mn-lt"/>
                <a:cs typeface="+mn-lt"/>
              </a:rPr>
              <a:t>Implement incident response procedures that outline predefined actions for addressing keylogger incidents, including containment, eradication, and recovery steps</a:t>
            </a:r>
            <a:r>
              <a:rPr lang="en-US" sz="2000" dirty="0" smtClean="0">
                <a:latin typeface="Calibri"/>
                <a:ea typeface="+mn-lt"/>
                <a:cs typeface="+mn-lt"/>
              </a:rPr>
              <a:t>.</a:t>
            </a:r>
          </a:p>
          <a:p>
            <a:pPr>
              <a:buFont typeface="Arial" panose="020B0604020202020204" pitchFamily="34" charset="0"/>
              <a:buChar char="•"/>
            </a:pPr>
            <a:r>
              <a:rPr lang="en-US" sz="2000" dirty="0" smtClean="0">
                <a:latin typeface="Calibri"/>
                <a:ea typeface="+mn-lt"/>
                <a:cs typeface="+mn-lt"/>
              </a:rPr>
              <a:t> </a:t>
            </a:r>
            <a:r>
              <a:rPr lang="en-US" sz="2000" dirty="0">
                <a:latin typeface="Calibri"/>
                <a:ea typeface="+mn-lt"/>
                <a:cs typeface="+mn-lt"/>
              </a:rPr>
              <a:t>Regular security audits and penetration testing help identify vulnerabilities and assess the effectiveness of security controls.</a:t>
            </a:r>
            <a:endParaRPr lang="en-US" sz="2000" dirty="0">
              <a:latin typeface="Calibri"/>
              <a:cs typeface="Calibri"/>
            </a:endParaRPr>
          </a:p>
          <a:p>
            <a:pPr>
              <a:buFont typeface="Arial" panose="020B0604020202020204" pitchFamily="34" charset="0"/>
              <a:buChar char="•"/>
            </a:pPr>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a:t>
            </a:r>
            <a:endParaRPr lang="en-US" sz="2000" dirty="0" smtClean="0">
              <a:latin typeface="Calibri"/>
              <a:ea typeface="+mn-lt"/>
              <a:cs typeface="+mn-lt"/>
            </a:endParaRPr>
          </a:p>
          <a:p>
            <a:pPr>
              <a:buFont typeface="Arial" panose="020B0604020202020204" pitchFamily="34" charset="0"/>
              <a:buChar char="•"/>
            </a:pPr>
            <a:r>
              <a:rPr lang="en-US" sz="2000" dirty="0" smtClean="0">
                <a:latin typeface="Calibri"/>
                <a:ea typeface="+mn-lt"/>
                <a:cs typeface="+mn-lt"/>
              </a:rPr>
              <a:t>By </a:t>
            </a:r>
            <a:r>
              <a:rPr lang="en-US" sz="2000" dirty="0">
                <a:latin typeface="Calibri"/>
                <a:ea typeface="+mn-lt"/>
                <a:cs typeface="+mn-lt"/>
              </a:rPr>
              <a:t>encrypting keystrokes and implementing secure communication protocols, the risk of interception by keyloggers is significantly reduced, preserving user privacy and confidentiality.</a:t>
            </a:r>
            <a:endParaRPr lang="en-US" sz="2000" dirty="0">
              <a:latin typeface="Calibri"/>
              <a:cs typeface="Calibri"/>
            </a:endParaRPr>
          </a:p>
          <a:p>
            <a:pPr>
              <a:buFont typeface="Arial" panose="020B0604020202020204" pitchFamily="34" charset="0"/>
              <a:buChar char="•"/>
            </a:pPr>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Calibri"/>
              <a:cs typeface="Calibri"/>
            </a:endParaRPr>
          </a:p>
        </p:txBody>
      </p:sp>
    </p:spTree>
    <p:extLst>
      <p:ext uri="{BB962C8B-B14F-4D97-AF65-F5344CB8AC3E}">
        <p14:creationId xmlns:p14="http://schemas.microsoft.com/office/powerpoint/2010/main" val="3482591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26473"/>
            <a:ext cx="11029616" cy="666395"/>
          </a:xfrm>
        </p:spPr>
        <p:txBody>
          <a:bodyPr>
            <a:normAutofit fontScale="90000"/>
          </a:bodyPr>
          <a:lstStyle/>
          <a:p>
            <a:r>
              <a:rPr lang="en-US" sz="4400" b="1" u="sng" dirty="0">
                <a:solidFill>
                  <a:schemeClr val="accent2"/>
                </a:solidFill>
                <a:latin typeface="Arial"/>
                <a:ea typeface="+mj-lt"/>
                <a:cs typeface="Arial"/>
              </a:rPr>
              <a:t>System  Approach</a:t>
            </a:r>
            <a:endParaRPr lang="en-US" sz="4400" u="sng" dirty="0">
              <a:solidFill>
                <a:schemeClr val="accent2"/>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82436"/>
            <a:ext cx="11271519" cy="5109771"/>
          </a:xfrm>
        </p:spPr>
        <p:txBody>
          <a:bodyPr>
            <a:normAutofit fontScale="92500"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dirty="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dirty="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dirty="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dirty="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dirty="0">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dirty="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dirty="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dirty="0">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dirty="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dirty="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42A1-0189-CF38-84D6-855B639BCF56}"/>
              </a:ext>
            </a:extLst>
          </p:cNvPr>
          <p:cNvSpPr>
            <a:spLocks noGrp="1"/>
          </p:cNvSpPr>
          <p:nvPr>
            <p:ph type="title"/>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id="{5C7A582C-CD04-F2D8-B335-9D8E2B25CCC0}"/>
              </a:ext>
            </a:extLst>
          </p:cNvPr>
          <p:cNvSpPr>
            <a:spLocks noGrp="1"/>
          </p:cNvSpPr>
          <p:nvPr>
            <p:ph idx="1"/>
          </p:nvPr>
        </p:nvSpPr>
        <p:spPr>
          <a:xfrm>
            <a:off x="581192" y="1253646"/>
            <a:ext cx="11162662" cy="5217608"/>
          </a:xfrm>
        </p:spPr>
        <p:txBody>
          <a:bodyPr>
            <a:normAutofit/>
          </a:bodyPr>
          <a:lstStyle/>
          <a:p>
            <a:pPr marL="0" indent="0">
              <a:spcBef>
                <a:spcPts val="20"/>
              </a:spcBef>
              <a:buNone/>
            </a:pPr>
            <a:r>
              <a:rPr lang="en-IN" sz="2000" b="1" u="sng" dirty="0">
                <a:solidFill>
                  <a:srgbClr val="0F0F0F"/>
                </a:solidFill>
                <a:latin typeface="Calibri"/>
                <a:cs typeface="Arial"/>
              </a:rPr>
              <a:t>Technology Selection</a:t>
            </a:r>
            <a:r>
              <a:rPr lang="en-IN" sz="2000" b="1" dirty="0">
                <a:solidFill>
                  <a:srgbClr val="0F0F0F"/>
                </a:solidFill>
                <a:latin typeface="Calibri"/>
                <a:cs typeface="Arial"/>
              </a:rPr>
              <a:t>:</a:t>
            </a:r>
            <a:endParaRPr lang="en-US" sz="2000" b="1" dirty="0">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dirty="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dirty="0">
              <a:latin typeface="Calibri"/>
              <a:cs typeface="Calibri"/>
            </a:endParaRPr>
          </a:p>
          <a:p>
            <a:pPr marL="0" indent="0">
              <a:spcBef>
                <a:spcPts val="20"/>
              </a:spcBef>
              <a:buNone/>
            </a:pPr>
            <a:r>
              <a:rPr lang="en-IN" sz="2000" b="1" u="sng" dirty="0">
                <a:solidFill>
                  <a:srgbClr val="0F0F0F"/>
                </a:solidFill>
                <a:latin typeface="Calibri"/>
                <a:cs typeface="Arial"/>
              </a:rPr>
              <a:t>Implementation:</a:t>
            </a:r>
            <a:endParaRPr lang="en-IN" sz="2000" b="1" u="sng" dirty="0">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dirty="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dirty="0">
              <a:latin typeface="Calibri"/>
              <a:cs typeface="Calibri"/>
            </a:endParaRPr>
          </a:p>
          <a:p>
            <a:pPr marL="0" indent="0">
              <a:spcBef>
                <a:spcPts val="20"/>
              </a:spcBef>
              <a:buNone/>
            </a:pPr>
            <a:r>
              <a:rPr lang="en-IN" sz="2000" b="1" u="sng" dirty="0">
                <a:solidFill>
                  <a:srgbClr val="0F0F0F"/>
                </a:solidFill>
                <a:latin typeface="Calibri"/>
                <a:cs typeface="Arial"/>
              </a:rPr>
              <a:t>Testing and Validation:</a:t>
            </a:r>
            <a:endParaRPr lang="en-IN" sz="2000" b="1" u="sng" dirty="0">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dirty="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dirty="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u="sng" dirty="0">
                <a:solidFill>
                  <a:schemeClr val="accent2"/>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a:buFont typeface="Arial" panose="020B0604020202020204" pitchFamily="34" charset="0"/>
              <a:buChar char="•"/>
            </a:pPr>
            <a:r>
              <a:rPr lang="en-US" sz="2400" b="1" dirty="0">
                <a:solidFill>
                  <a:srgbClr val="000000"/>
                </a:solidFill>
                <a:latin typeface="Calibri"/>
                <a:ea typeface="+mn-lt"/>
                <a:cs typeface="+mn-lt"/>
              </a:rPr>
              <a:t>Keylogger Detection</a:t>
            </a:r>
          </a:p>
          <a:p>
            <a:pPr>
              <a:buFont typeface="Arial" panose="020B0604020202020204" pitchFamily="34" charset="0"/>
              <a:buChar char="•"/>
            </a:pPr>
            <a:r>
              <a:rPr lang="en-US" sz="2400" b="1" dirty="0">
                <a:solidFill>
                  <a:srgbClr val="000000"/>
                </a:solidFill>
                <a:latin typeface="Calibri"/>
                <a:cs typeface="Calibri"/>
              </a:rPr>
              <a:t>Real time Monitoring</a:t>
            </a:r>
          </a:p>
          <a:p>
            <a:pPr>
              <a:buFont typeface="Arial" panose="020B0604020202020204" pitchFamily="34" charset="0"/>
              <a:buChar char="•"/>
            </a:pPr>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a:buFont typeface="Arial" panose="020B0604020202020204" pitchFamily="34" charset="0"/>
              <a:buChar char="•"/>
            </a:pPr>
            <a:r>
              <a:rPr lang="en-US" sz="2400" b="1" dirty="0">
                <a:solidFill>
                  <a:srgbClr val="000000"/>
                </a:solidFill>
                <a:latin typeface="Calibri"/>
                <a:cs typeface="Calibri"/>
              </a:rPr>
              <a:t>Incident Response</a:t>
            </a:r>
          </a:p>
          <a:p>
            <a:pPr>
              <a:buFont typeface="Arial" panose="020B0604020202020204" pitchFamily="34" charset="0"/>
              <a:buChar char="•"/>
            </a:pPr>
            <a:r>
              <a:rPr lang="en-US" sz="2400" b="1" dirty="0">
                <a:solidFill>
                  <a:srgbClr val="000000"/>
                </a:solidFill>
                <a:latin typeface="Calibri"/>
                <a:cs typeface="Calibri"/>
              </a:rPr>
              <a:t>User Education and Training</a:t>
            </a:r>
          </a:p>
          <a:p>
            <a:pPr>
              <a:buFont typeface="Arial" panose="020B0604020202020204" pitchFamily="34" charset="0"/>
              <a:buChar char="•"/>
            </a:pPr>
            <a:r>
              <a:rPr lang="en-US" sz="2400" b="1" dirty="0">
                <a:solidFill>
                  <a:srgbClr val="000000"/>
                </a:solidFill>
                <a:latin typeface="Calibri"/>
                <a:cs typeface="Calibri"/>
              </a:rPr>
              <a:t>Scalability and Performance</a:t>
            </a:r>
          </a:p>
          <a:p>
            <a:pPr>
              <a:buFont typeface="Arial" panose="020B0604020202020204" pitchFamily="34" charset="0"/>
              <a:buChar char="•"/>
            </a:pPr>
            <a:r>
              <a:rPr lang="en-US" sz="2400" b="1" dirty="0">
                <a:solidFill>
                  <a:srgbClr val="000000"/>
                </a:solidFill>
                <a:latin typeface="Calibri"/>
                <a:cs typeface="Calibri"/>
              </a:rPr>
              <a:t>Security</a:t>
            </a:r>
          </a:p>
          <a:p>
            <a:pPr>
              <a:buFont typeface="Arial" panose="020B0604020202020204" pitchFamily="34" charset="0"/>
              <a:buChar char="•"/>
            </a:pPr>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c0fa2617-96bd-425d-8578-e93563fe37c5"/>
    <ds:schemaRef ds:uri="9162bd5b-4ed9-4da3-b376-05204580ba3f"/>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2574</Words>
  <Application>Microsoft Office PowerPoint</Application>
  <PresentationFormat>Widescreen</PresentationFormat>
  <Paragraphs>226</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Calibri</vt:lpstr>
      <vt:lpstr>Calibri Light</vt:lpstr>
      <vt:lpstr>Franklin Gothic Book</vt:lpstr>
      <vt:lpstr>Franklin Gothic Demi</vt:lpstr>
      <vt:lpstr>Wingdings 2</vt:lpstr>
      <vt:lpstr>DividendVTI</vt:lpstr>
      <vt:lpstr>KEYLOGGERS detection &amp; security</vt:lpstr>
      <vt:lpstr>OUTLINE</vt:lpstr>
      <vt:lpstr>Problem Statement</vt:lpstr>
      <vt:lpstr> Proposed Solution</vt:lpstr>
      <vt:lpstr>     </vt:lpstr>
      <vt:lpstr>    </vt:lpstr>
      <vt:lpstr>System  Approach</vt:lpstr>
      <vt:lpstr>        </vt:lpstr>
      <vt:lpstr>System requirements</vt:lpstr>
      <vt:lpstr>Libraries used to build the model</vt:lpstr>
      <vt:lpstr>       </vt:lpstr>
      <vt:lpstr>Algorithm &amp; Deployment</vt:lpstr>
      <vt:lpstr>       </vt:lpstr>
      <vt:lpstr>      </vt:lpstr>
      <vt:lpstr>    </vt:lpstr>
      <vt:lpstr>   </vt:lpstr>
      <vt:lpstr>     </vt:lpstr>
      <vt:lpstr>      </vt:lpstr>
      <vt:lpstr>    </vt:lpstr>
      <vt:lpstr>   </vt:lpstr>
      <vt:lpstr>   </vt:lpstr>
      <vt:lpstr>Result</vt:lpstr>
      <vt:lpstr>Keylog.txt</vt:lpstr>
      <vt:lpstr>Keylog.json</vt:lpstr>
      <vt:lpstr>Conclusion</vt:lpstr>
      <vt:lpstr>     </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meow</cp:lastModifiedBy>
  <cp:revision>590</cp:revision>
  <dcterms:created xsi:type="dcterms:W3CDTF">2021-05-26T16:50:10Z</dcterms:created>
  <dcterms:modified xsi:type="dcterms:W3CDTF">2024-04-04T03:24:54Z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