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78.xml" ContentType="application/vnd.openxmlformats-officedocument.presentationml.slideLayout+xml"/>
  <Override PartName="/ppt/slideMasters/slideMaster1.xml" ContentType="application/vnd.openxmlformats-officedocument.presentationml.slideMaster+xml"/>
  <Override PartName="/ppt/slideLayouts/slideLayout77.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57.xml" ContentType="application/vnd.openxmlformats-officedocument.presentationml.slideLayout+xml"/>
  <Override PartName="/ppt/slideLayouts/slideLayout7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90" r:id="rId3"/>
    <p:sldMasterId id="2147483701" r:id="rId4"/>
    <p:sldMasterId id="2147483719" r:id="rId5"/>
    <p:sldMasterId id="2147483746" r:id="rId6"/>
  </p:sldMasterIdLst>
  <p:notesMasterIdLst>
    <p:notesMasterId r:id="rId19"/>
  </p:notesMasterIdLst>
  <p:sldIdLst>
    <p:sldId id="291" r:id="rId7"/>
    <p:sldId id="303" r:id="rId8"/>
    <p:sldId id="304" r:id="rId9"/>
    <p:sldId id="288" r:id="rId10"/>
    <p:sldId id="307" r:id="rId11"/>
    <p:sldId id="308" r:id="rId12"/>
    <p:sldId id="295" r:id="rId13"/>
    <p:sldId id="296" r:id="rId14"/>
    <p:sldId id="297" r:id="rId15"/>
    <p:sldId id="298" r:id="rId16"/>
    <p:sldId id="299"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872"/>
    <a:srgbClr val="009999"/>
    <a:srgbClr val="00CC99"/>
    <a:srgbClr val="C7E6A4"/>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A6ACC-8C70-4027-96C5-9309BEA0D265}"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A5B28-C2B1-4A3B-8BA5-1FBC0A44190B}" type="slidenum">
              <a:rPr lang="en-US" smtClean="0"/>
              <a:t>‹#›</a:t>
            </a:fld>
            <a:endParaRPr lang="en-US"/>
          </a:p>
        </p:txBody>
      </p:sp>
    </p:spTree>
    <p:extLst>
      <p:ext uri="{BB962C8B-B14F-4D97-AF65-F5344CB8AC3E}">
        <p14:creationId xmlns:p14="http://schemas.microsoft.com/office/powerpoint/2010/main" val="9383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5E5D7-E205-499E-AFE0-A4AE021807D0}"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118832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5E5D7-E205-499E-AFE0-A4AE021807D0}"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282144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5E5D7-E205-499E-AFE0-A4AE021807D0}"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2281739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96666867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371024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1978414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881365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809122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1226762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5942" y="106135"/>
            <a:ext cx="4316545"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918334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5942" y="106135"/>
            <a:ext cx="4316545"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76335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5E5D7-E205-499E-AFE0-A4AE021807D0}"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4005132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7277" y="510502"/>
            <a:ext cx="3499417"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887853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7277" y="510502"/>
            <a:ext cx="3499417"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Tree>
    <p:extLst>
      <p:ext uri="{BB962C8B-B14F-4D97-AF65-F5344CB8AC3E}">
        <p14:creationId xmlns:p14="http://schemas.microsoft.com/office/powerpoint/2010/main" val="2360310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041011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512064"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6311048"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6856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512064" y="1549400"/>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4309872"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8107680"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1171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503936" y="1481868"/>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316326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Tree>
    <p:extLst>
      <p:ext uri="{BB962C8B-B14F-4D97-AF65-F5344CB8AC3E}">
        <p14:creationId xmlns:p14="http://schemas.microsoft.com/office/powerpoint/2010/main" val="1840851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0383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08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43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95E5D7-E205-499E-AFE0-A4AE021807D0}"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1298963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84736" y="5802219"/>
            <a:ext cx="2699265"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7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13837" y="5804887"/>
            <a:ext cx="2699265"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solidFill>
                  <a:schemeClr val="bg1"/>
                </a:solidFill>
              </a:defRPr>
            </a:lvl1pPr>
          </a:lstStyle>
          <a:p>
            <a:r>
              <a:rPr lang="en-US" dirty="0"/>
              <a:t>Client/Partner Logo Here</a:t>
            </a:r>
          </a:p>
        </p:txBody>
      </p:sp>
    </p:spTree>
    <p:extLst>
      <p:ext uri="{BB962C8B-B14F-4D97-AF65-F5344CB8AC3E}">
        <p14:creationId xmlns:p14="http://schemas.microsoft.com/office/powerpoint/2010/main" val="721137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55255" y="5486401"/>
            <a:ext cx="3346032" cy="1211287"/>
          </a:xfrm>
          <a:prstGeom prst="rect">
            <a:avLst/>
          </a:prstGeom>
        </p:spPr>
      </p:pic>
    </p:spTree>
    <p:extLst>
      <p:ext uri="{BB962C8B-B14F-4D97-AF65-F5344CB8AC3E}">
        <p14:creationId xmlns:p14="http://schemas.microsoft.com/office/powerpoint/2010/main" val="181491046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92316" y="5486401"/>
            <a:ext cx="3346032"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603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Tree>
    <p:extLst>
      <p:ext uri="{BB962C8B-B14F-4D97-AF65-F5344CB8AC3E}">
        <p14:creationId xmlns:p14="http://schemas.microsoft.com/office/powerpoint/2010/main" val="3788264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16980639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3732775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8411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530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93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95E5D7-E205-499E-AFE0-A4AE021807D0}"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2655210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21837665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F6F2A938-361F-4F67-8BCD-4248013A871E}" type="datetime1">
              <a:rPr lang="en-US" smtClean="0"/>
              <a:pPr/>
              <a:t>2/10/2021</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7686082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512064" y="145259"/>
            <a:ext cx="11180064" cy="487680"/>
          </a:xfrm>
        </p:spPr>
        <p:txBody>
          <a:bodyPr lIns="45720" tIns="45720" rIns="45720" bIns="82296" anchor="ctr">
            <a:noAutofit/>
          </a:bodyPr>
          <a:lstStyle>
            <a:lvl1pPr>
              <a:lnSpc>
                <a:spcPct val="100000"/>
              </a:lnSpc>
              <a:defRPr sz="2667">
                <a:latin typeface="Calibri" panose="020F0502020204030204" pitchFamily="34" charset="0"/>
                <a:cs typeface="Calibri" panose="020F0502020204030204" pitchFamily="34" charset="0"/>
              </a:defRPr>
            </a:lvl1pPr>
          </a:lstStyle>
          <a:p>
            <a:r>
              <a:rPr lang="en-US" dirty="0"/>
              <a:t>Click to edit Master title style</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DE976207-CBDB-49F8-89B9-B3C0E399C0AB}" type="datetime1">
              <a:rPr lang="en-US" smtClean="0"/>
              <a:pPr/>
              <a:t>2/10/2021</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0267973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latin typeface="Calibri" panose="020F0502020204030204" pitchFamily="34" charset="0"/>
                <a:cs typeface="Calibri" panose="020F0502020204030204" pitchFamily="34" charset="0"/>
              </a:defRPr>
            </a:lvl1pPr>
            <a:lvl2pPr marL="309026" indent="-309026">
              <a:buNone/>
              <a:defRPr sz="5867">
                <a:solidFill>
                  <a:schemeClr val="bg1"/>
                </a:solidFill>
                <a:latin typeface="Calibri" panose="020F0502020204030204" pitchFamily="34" charset="0"/>
                <a:cs typeface="Calibri" panose="020F0502020204030204" pitchFamily="34" charset="0"/>
              </a:defRPr>
            </a:lvl2pPr>
            <a:lvl3pPr marL="304792" indent="-304792">
              <a:buClrTx/>
              <a:buSzPct val="125000"/>
              <a:buFont typeface="Arial" panose="020B0604020202020204" pitchFamily="34" charset="0"/>
              <a:buChar char="•"/>
              <a:defRPr>
                <a:solidFill>
                  <a:schemeClr val="bg1"/>
                </a:solidFill>
                <a:latin typeface="Calibri" panose="020F0502020204030204" pitchFamily="34" charset="0"/>
                <a:cs typeface="Calibri" panose="020F0502020204030204" pitchFamily="34" charset="0"/>
              </a:defRPr>
            </a:lvl3pPr>
            <a:lvl4pPr marL="0" indent="0">
              <a:buClrTx/>
              <a:buFont typeface="Arial" panose="020B0604020202020204" pitchFamily="34" charset="0"/>
              <a:buNone/>
              <a:defRPr sz="1600" i="1">
                <a:solidFill>
                  <a:schemeClr val="bg1"/>
                </a:solidFill>
                <a:latin typeface="Calibri" panose="020F0502020204030204" pitchFamily="34" charset="0"/>
                <a:cs typeface="Calibri" panose="020F0502020204030204" pitchFamily="34" charset="0"/>
              </a:defRPr>
            </a:lvl4pPr>
            <a:lvl5pPr marL="0" indent="0">
              <a:buClrTx/>
              <a:buFont typeface="Arial" panose="020B0604020202020204" pitchFamily="34" charset="0"/>
              <a:buNone/>
              <a:defRPr sz="1600" i="1">
                <a:solidFill>
                  <a:schemeClr val="bg1"/>
                </a:solidFill>
                <a:latin typeface="Calibri" panose="020F0502020204030204" pitchFamily="34" charset="0"/>
                <a:cs typeface="Calibri" panose="020F0502020204030204" pitchFamily="34" charset="0"/>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latin typeface="Calibri" panose="020F0502020204030204" pitchFamily="34" charset="0"/>
                <a:cs typeface="Calibri" panose="020F0502020204030204" pitchFamily="34" charset="0"/>
              </a:defRPr>
            </a:lvl1pPr>
          </a:lstStyle>
          <a:p>
            <a:fld id="{CB13A909-C808-4C9D-B7E3-9F57A060568D}" type="datetime1">
              <a:rPr lang="en-US" smtClean="0"/>
              <a:pPr/>
              <a:t>2/10/2021</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253030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latin typeface="Calibri" panose="020F0502020204030204" pitchFamily="34" charset="0"/>
                <a:cs typeface="Calibri" panose="020F0502020204030204" pitchFamily="34" charset="0"/>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latin typeface="Calibri" panose="020F0502020204030204" pitchFamily="34" charset="0"/>
                <a:cs typeface="Calibri" panose="020F0502020204030204" pitchFamily="34" charset="0"/>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latin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3581517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4" name="Title 1"/>
          <p:cNvSpPr txBox="1">
            <a:spLocks/>
          </p:cNvSpPr>
          <p:nvPr userDrawn="1"/>
        </p:nvSpPr>
        <p:spPr>
          <a:xfrm>
            <a:off x="0" y="0"/>
            <a:ext cx="12192000" cy="640080"/>
          </a:xfrm>
          <a:prstGeom prst="rect">
            <a:avLst/>
          </a:prstGeom>
          <a:solidFill>
            <a:schemeClr val="accent2">
              <a:lumMod val="20000"/>
              <a:lumOff val="80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54"/>
            <a:endParaRPr lang="en-US" sz="1900" dirty="0"/>
          </a:p>
        </p:txBody>
      </p:sp>
      <p:sp>
        <p:nvSpPr>
          <p:cNvPr id="5" name="Title 1"/>
          <p:cNvSpPr txBox="1">
            <a:spLocks/>
          </p:cNvSpPr>
          <p:nvPr userDrawn="1"/>
        </p:nvSpPr>
        <p:spPr>
          <a:xfrm>
            <a:off x="88900" y="0"/>
            <a:ext cx="228600" cy="640080"/>
          </a:xfrm>
          <a:prstGeom prst="homePlat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54"/>
            <a:endParaRPr lang="en-US" sz="1900" dirty="0"/>
          </a:p>
        </p:txBody>
      </p:sp>
      <p:sp>
        <p:nvSpPr>
          <p:cNvPr id="6" name="Title 1"/>
          <p:cNvSpPr txBox="1">
            <a:spLocks/>
          </p:cNvSpPr>
          <p:nvPr userDrawn="1"/>
        </p:nvSpPr>
        <p:spPr>
          <a:xfrm>
            <a:off x="0" y="0"/>
            <a:ext cx="228600" cy="640080"/>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54"/>
            <a:endParaRPr lang="en-US" sz="1900" dirty="0"/>
          </a:p>
        </p:txBody>
      </p:sp>
      <p:sp>
        <p:nvSpPr>
          <p:cNvPr id="3" name="Title 2"/>
          <p:cNvSpPr>
            <a:spLocks noGrp="1"/>
          </p:cNvSpPr>
          <p:nvPr>
            <p:ph type="title"/>
          </p:nvPr>
        </p:nvSpPr>
        <p:spPr>
          <a:xfrm>
            <a:off x="317499" y="29096"/>
            <a:ext cx="11874500" cy="581891"/>
          </a:xfrm>
          <a:prstGeom prst="rect">
            <a:avLst/>
          </a:prstGeom>
        </p:spPr>
        <p:txBody>
          <a:bodyPr anchor="ctr"/>
          <a:lstStyle>
            <a:lvl1pPr>
              <a:defRPr sz="2933" b="1">
                <a:solidFill>
                  <a:schemeClr val="tx2"/>
                </a:solidFill>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1891867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2/10/2021</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069486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1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2/10/2021</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8543829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405818" y="330261"/>
            <a:ext cx="11286649" cy="607259"/>
          </a:xfrm>
        </p:spPr>
        <p:txBody>
          <a:bodyPr>
            <a:normAutofit/>
          </a:bodyPr>
          <a:lstStyle/>
          <a:p>
            <a:r>
              <a:rPr lang="en-US" dirty="0"/>
              <a:t>Header</a:t>
            </a:r>
          </a:p>
        </p:txBody>
      </p:sp>
      <p:sp>
        <p:nvSpPr>
          <p:cNvPr id="5" name="Text Placeholder 4"/>
          <p:cNvSpPr>
            <a:spLocks noGrp="1"/>
          </p:cNvSpPr>
          <p:nvPr>
            <p:ph type="body" sz="quarter" idx="13"/>
          </p:nvPr>
        </p:nvSpPr>
        <p:spPr>
          <a:xfrm>
            <a:off x="419811" y="1325972"/>
            <a:ext cx="11281123" cy="4374089"/>
          </a:xfrm>
          <a:prstGeom prst="rect">
            <a:avLst/>
          </a:prstGeom>
        </p:spPr>
        <p:txBody>
          <a:bodyPr vert="horz">
            <a:normAutofit/>
          </a:bodyPr>
          <a:lstStyle>
            <a:lvl1pPr marL="0" indent="0">
              <a:buNone/>
              <a:defRPr sz="3733">
                <a:solidFill>
                  <a:srgbClr val="141414"/>
                </a:solidFill>
              </a:defRPr>
            </a:lvl1pPr>
            <a:lvl2pPr marL="304792" indent="-302676">
              <a:buClr>
                <a:schemeClr val="accent2"/>
              </a:buClr>
              <a:buFont typeface="Arial"/>
              <a:buChar char="•"/>
              <a:defRPr sz="3200">
                <a:solidFill>
                  <a:srgbClr val="141414"/>
                </a:solidFill>
              </a:defRPr>
            </a:lvl2pPr>
            <a:lvl3pPr marL="383108" indent="-222245">
              <a:buClr>
                <a:schemeClr val="accent2"/>
              </a:buClr>
              <a:buFont typeface="Arial"/>
              <a:buChar char="•"/>
              <a:defRPr sz="2667">
                <a:solidFill>
                  <a:srgbClr val="141414"/>
                </a:solidFill>
              </a:defRPr>
            </a:lvl3pPr>
            <a:lvl4pPr marL="524920" indent="-234945">
              <a:buClr>
                <a:schemeClr val="accent2"/>
              </a:buClr>
              <a:buFont typeface="Arial"/>
              <a:buChar char="•"/>
              <a:defRPr sz="2400">
                <a:solidFill>
                  <a:srgbClr val="141414"/>
                </a:solidFill>
              </a:defRPr>
            </a:lvl4pPr>
            <a:lvl5pPr marL="683667" indent="-234945">
              <a:buClr>
                <a:schemeClr val="accent2"/>
              </a:buClr>
              <a:buFont typeface="Arial"/>
              <a:buChar char="•"/>
              <a:defRPr sz="2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29341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133351" y="6460093"/>
            <a:ext cx="11817349" cy="369332"/>
          </a:xfrm>
          <a:prstGeom prst="rect">
            <a:avLst/>
          </a:prstGeom>
        </p:spPr>
        <p:txBody>
          <a:bodyPr wrap="square">
            <a:spAutoFit/>
          </a:bodyPr>
          <a:lstStyle/>
          <a:p>
            <a:r>
              <a:rPr lang="en-US" sz="900" dirty="0">
                <a:solidFill>
                  <a:schemeClr val="bg1"/>
                </a:solidFill>
              </a:rPr>
              <a:t>© </a:t>
            </a:r>
            <a:r>
              <a:rPr lang="en-US" sz="900" dirty="0" smtClean="0">
                <a:solidFill>
                  <a:schemeClr val="bg1"/>
                </a:solidFill>
              </a:rPr>
              <a:t>2019 </a:t>
            </a:r>
            <a:r>
              <a:rPr lang="en-US" sz="900" dirty="0">
                <a:solidFill>
                  <a:schemeClr val="bg1"/>
                </a:solidFill>
              </a:rPr>
              <a:t>Cognizant </a:t>
            </a:r>
            <a:r>
              <a:rPr lang="en-US" sz="900" dirty="0" err="1">
                <a:solidFill>
                  <a:schemeClr val="bg1"/>
                </a:solidFill>
              </a:rPr>
              <a:t>TriZetto</a:t>
            </a:r>
            <a:r>
              <a:rPr lang="en-US" sz="900" dirty="0">
                <a:solidFill>
                  <a:schemeClr val="bg1"/>
                </a:solidFill>
              </a:rPr>
              <a:t> Software Group, Inc.  All rights reserved.  Confidential and Trade Secret Information</a:t>
            </a:r>
            <a:r>
              <a:rPr lang="en-US" sz="900" dirty="0" smtClean="0">
                <a:solidFill>
                  <a:schemeClr val="bg1"/>
                </a:solidFill>
              </a:rPr>
              <a:t>.</a:t>
            </a:r>
            <a:endParaRPr lang="en-US" sz="900" dirty="0">
              <a:solidFill>
                <a:schemeClr val="bg1"/>
              </a:solidFill>
            </a:endParaRPr>
          </a:p>
          <a:p>
            <a:r>
              <a:rPr lang="en-US" sz="900" dirty="0">
                <a:solidFill>
                  <a:schemeClr val="bg1"/>
                </a:solidFill>
              </a:rPr>
              <a:t>Examples provided herein are used with permission or taken from publicly available sources and are not intended to imply endorsements by any corporation mentioned.  All trademarks are the property of the respective owners. </a:t>
            </a:r>
          </a:p>
        </p:txBody>
      </p:sp>
    </p:spTree>
    <p:extLst>
      <p:ext uri="{BB962C8B-B14F-4D97-AF65-F5344CB8AC3E}">
        <p14:creationId xmlns:p14="http://schemas.microsoft.com/office/powerpoint/2010/main" val="210725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95E5D7-E205-499E-AFE0-A4AE021807D0}"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58730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4"/>
            <a:ext cx="6705600" cy="718145"/>
          </a:xfrm>
        </p:spPr>
        <p:txBody>
          <a:bodyPr>
            <a:spAutoFit/>
          </a:bodyPr>
          <a:lstStyle>
            <a:lvl1pPr marL="0" marR="0" indent="0" algn="l" defTabSz="121914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84" indent="-304784" algn="l">
              <a:spcBef>
                <a:spcPts val="800"/>
              </a:spcBef>
              <a:buClrTx/>
              <a:buSzPct val="125000"/>
              <a:buFont typeface="Arial" panose="020B0604020202020204" pitchFamily="34" charset="0"/>
              <a:buChar char="•"/>
              <a:defRPr sz="1600">
                <a:solidFill>
                  <a:schemeClr val="bg1"/>
                </a:solidFill>
              </a:defRPr>
            </a:lvl3pPr>
            <a:lvl4pPr marL="304784" indent="-304784" algn="l">
              <a:spcBef>
                <a:spcPts val="800"/>
              </a:spcBef>
              <a:buClrTx/>
              <a:buSzPct val="125000"/>
              <a:buFont typeface="Arial" panose="020B0604020202020204" pitchFamily="34" charset="0"/>
              <a:buChar char="•"/>
              <a:defRPr sz="1600">
                <a:solidFill>
                  <a:schemeClr val="bg1"/>
                </a:solidFill>
              </a:defRPr>
            </a:lvl4pPr>
            <a:lvl5pPr marL="304784" indent="-304784" algn="l">
              <a:spcBef>
                <a:spcPts val="800"/>
              </a:spcBef>
              <a:buClrTx/>
              <a:buSzPct val="125000"/>
              <a:buFont typeface="Arial" panose="020B0604020202020204" pitchFamily="34" charset="0"/>
              <a:buChar char="•"/>
              <a:defRPr sz="1600">
                <a:solidFill>
                  <a:schemeClr val="bg1"/>
                </a:solidFill>
              </a:defRPr>
            </a:lvl5pPr>
            <a:lvl6pPr marL="304784" indent="-304784" algn="l">
              <a:spcBef>
                <a:spcPts val="800"/>
              </a:spcBef>
              <a:buClrTx/>
              <a:buSzPct val="125000"/>
              <a:buFont typeface="Arial" panose="020B0604020202020204" pitchFamily="34" charset="0"/>
              <a:buChar char="•"/>
              <a:defRPr sz="1600">
                <a:solidFill>
                  <a:schemeClr val="bg1"/>
                </a:solidFill>
              </a:defRPr>
            </a:lvl6pPr>
            <a:lvl7pPr marL="304784" indent="-304784" algn="l">
              <a:spcBef>
                <a:spcPts val="800"/>
              </a:spcBef>
              <a:buClrTx/>
              <a:buSzPct val="125000"/>
              <a:buFont typeface="Arial" panose="020B0604020202020204" pitchFamily="34" charset="0"/>
              <a:buChar char="•"/>
              <a:defRPr sz="1600">
                <a:solidFill>
                  <a:schemeClr val="bg1"/>
                </a:solidFill>
              </a:defRPr>
            </a:lvl7pPr>
            <a:lvl8pPr marL="304784" indent="-304784" algn="l">
              <a:spcBef>
                <a:spcPts val="800"/>
              </a:spcBef>
              <a:buClrTx/>
              <a:buSzPct val="125000"/>
              <a:buFont typeface="Arial" panose="020B0604020202020204" pitchFamily="34" charset="0"/>
              <a:buChar char="•"/>
              <a:defRPr sz="1600">
                <a:solidFill>
                  <a:schemeClr val="bg1"/>
                </a:solidFill>
              </a:defRPr>
            </a:lvl8pPr>
            <a:lvl9pPr marL="304784" indent="-304784"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solidFill>
                  <a:srgbClr val="FFFFFF"/>
                </a:solidFill>
              </a:rPr>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2" y="512064"/>
            <a:ext cx="3181207" cy="682752"/>
          </a:xfrm>
          <a:prstGeom prst="rect">
            <a:avLst/>
          </a:prstGeom>
        </p:spPr>
      </p:pic>
      <p:sp>
        <p:nvSpPr>
          <p:cNvPr id="4" name="TextBox 3">
            <a:extLst>
              <a:ext uri="{FF2B5EF4-FFF2-40B4-BE49-F238E27FC236}">
                <a16:creationId xmlns:a16="http://schemas.microsoft.com/office/drawing/2014/main" id="{60157E66-C796-C448-8564-FB6915F43A84}"/>
              </a:ext>
            </a:extLst>
          </p:cNvPr>
          <p:cNvSpPr txBox="1"/>
          <p:nvPr userDrawn="1"/>
        </p:nvSpPr>
        <p:spPr>
          <a:xfrm>
            <a:off x="486698" y="1563330"/>
            <a:ext cx="65" cy="276999"/>
          </a:xfrm>
          <a:prstGeom prst="rect">
            <a:avLst/>
          </a:prstGeom>
        </p:spPr>
        <p:txBody>
          <a:bodyPr wrap="none" lIns="0" tIns="0" rIns="0" bIns="0" rtlCol="0">
            <a:spAutoFit/>
          </a:bodyPr>
          <a:lstStyle/>
          <a:p>
            <a:pPr algn="l"/>
            <a:endParaRPr lang="en-US" sz="1800" dirty="0">
              <a:solidFill>
                <a:schemeClr val="tx2"/>
              </a:solidFill>
            </a:endParaRPr>
          </a:p>
        </p:txBody>
      </p:sp>
    </p:spTree>
    <p:extLst>
      <p:ext uri="{BB962C8B-B14F-4D97-AF65-F5344CB8AC3E}">
        <p14:creationId xmlns:p14="http://schemas.microsoft.com/office/powerpoint/2010/main" val="34477885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6" y="2884547"/>
            <a:ext cx="11176583" cy="1060704"/>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6568" y="271747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554716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2" y="7969"/>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5" y="-1296362"/>
            <a:ext cx="184731" cy="584775"/>
          </a:xfrm>
          <a:prstGeom prst="rect">
            <a:avLst/>
          </a:prstGeom>
          <a:noFill/>
        </p:spPr>
        <p:txBody>
          <a:bodyPr wrap="none" rtlCol="0">
            <a:spAutoFit/>
          </a:bodyPr>
          <a:lstStyle/>
          <a:p>
            <a:endParaRPr lang="en-US" sz="32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2"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1" y="512064"/>
            <a:ext cx="3181207" cy="682752"/>
          </a:xfrm>
          <a:prstGeom prst="rect">
            <a:avLst/>
          </a:prstGeom>
        </p:spPr>
      </p:pic>
    </p:spTree>
    <p:extLst>
      <p:ext uri="{BB962C8B-B14F-4D97-AF65-F5344CB8AC3E}">
        <p14:creationId xmlns:p14="http://schemas.microsoft.com/office/powerpoint/2010/main" val="20089092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609601" y="512064"/>
            <a:ext cx="3181207" cy="682752"/>
          </a:xfrm>
          <a:prstGeom prst="rect">
            <a:avLst/>
          </a:prstGeom>
        </p:spPr>
      </p:pic>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3715" y="6285249"/>
            <a:ext cx="2564191" cy="246221"/>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cs typeface="Arial"/>
              </a:rPr>
              <a:t>© </a:t>
            </a:r>
            <a:r>
              <a:rPr kumimoji="0" lang="en-US" sz="1000" b="0" i="0" u="none" strike="noStrike" kern="0" cap="none" spc="0" normalizeH="0" baseline="0" noProof="0" dirty="0" smtClean="0">
                <a:ln>
                  <a:noFill/>
                </a:ln>
                <a:solidFill>
                  <a:schemeClr val="bg1"/>
                </a:solidFill>
                <a:effectLst/>
                <a:uLnTx/>
                <a:uFillTx/>
                <a:latin typeface="+mn-lt"/>
                <a:cs typeface="Arial"/>
              </a:rPr>
              <a:t>2019 </a:t>
            </a:r>
            <a:r>
              <a:rPr kumimoji="0" lang="en-US" sz="100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538025205"/>
      </p:ext>
    </p:extLst>
  </p:cSld>
  <p:clrMapOvr>
    <a:masterClrMapping/>
  </p:clrMapOvr>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648731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851292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524AA383-DF5F-4813-8133-F143BBEAD9DF}" type="datetimeFigureOut">
              <a:rPr lang="en-US" smtClean="0"/>
              <a:t>2/10/2021</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582864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6069220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1830867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524AA383-DF5F-4813-8133-F143BBEAD9DF}" type="datetimeFigureOut">
              <a:rPr lang="en-US" smtClean="0"/>
              <a:t>2/10/2021</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12282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5E5D7-E205-499E-AFE0-A4AE021807D0}"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13663278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524AA383-DF5F-4813-8133-F143BBEAD9DF}" type="datetimeFigureOut">
              <a:rPr lang="en-US" smtClean="0"/>
              <a:t>2/10/2021</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64563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24AA383-DF5F-4813-8133-F143BBEAD9DF}" type="datetimeFigureOut">
              <a:rPr lang="en-US" smtClean="0"/>
              <a:t>2/10/2021</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7824411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524AA383-DF5F-4813-8133-F143BBEAD9DF}" type="datetimeFigureOut">
              <a:rPr lang="en-US" smtClean="0"/>
              <a:t>2/10/2021</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1600593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387259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018925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8541293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8575988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7701123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2773580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9981217" y="6373368"/>
            <a:ext cx="1704217" cy="365760"/>
          </a:xfrm>
          <a:prstGeom prst="rect">
            <a:avLst/>
          </a:prstGeom>
        </p:spPr>
      </p:pic>
      <p:sp>
        <p:nvSpPr>
          <p:cNvPr id="13" name="TextBox 12"/>
          <p:cNvSpPr txBox="1"/>
          <p:nvPr/>
        </p:nvSpPr>
        <p:spPr>
          <a:xfrm>
            <a:off x="619320" y="6367773"/>
            <a:ext cx="2396937" cy="246221"/>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33A0"/>
                </a:solidFill>
                <a:effectLst/>
                <a:uLnTx/>
                <a:uFillTx/>
                <a:latin typeface="+mn-lt"/>
                <a:cs typeface="Arial"/>
              </a:rPr>
              <a:t>© </a:t>
            </a:r>
            <a:r>
              <a:rPr kumimoji="0" lang="en-US" sz="1000" b="0" i="0" u="none" strike="noStrike" kern="0" cap="none" spc="0" normalizeH="0" baseline="0" noProof="0" dirty="0" smtClean="0">
                <a:ln>
                  <a:noFill/>
                </a:ln>
                <a:solidFill>
                  <a:srgbClr val="0033A0"/>
                </a:solidFill>
                <a:effectLst/>
                <a:uLnTx/>
                <a:uFillTx/>
                <a:latin typeface="+mn-lt"/>
                <a:cs typeface="Arial"/>
              </a:rPr>
              <a:t>2019 </a:t>
            </a:r>
            <a:r>
              <a:rPr kumimoji="0" lang="en-US" sz="100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297534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5E5D7-E205-499E-AFE0-A4AE021807D0}"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36068050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524AA383-DF5F-4813-8133-F143BBEAD9DF}" type="datetimeFigureOut">
              <a:rPr lang="en-US" smtClean="0"/>
              <a:t>2/10/2021</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4653814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524AA383-DF5F-4813-8133-F143BBEAD9DF}" type="datetimeFigureOut">
              <a:rPr lang="en-US" smtClean="0"/>
              <a:t>2/10/2021</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9264485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524AA383-DF5F-4813-8133-F143BBEAD9DF}" type="datetimeFigureOut">
              <a:rPr lang="en-US" smtClean="0"/>
              <a:t>2/10/2021</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499887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04861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524AA383-DF5F-4813-8133-F143BBEAD9DF}" type="datetimeFigureOut">
              <a:rPr lang="en-US" smtClean="0"/>
              <a:t>2/10/2021</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557907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524AA383-DF5F-4813-8133-F143BBEAD9DF}" type="datetimeFigureOut">
              <a:rPr lang="en-US" smtClean="0"/>
              <a:t>2/10/2021</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2152060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524AA383-DF5F-4813-8133-F143BBEAD9DF}" type="datetimeFigureOut">
              <a:rPr lang="en-US" smtClean="0"/>
              <a:t>2/10/2021</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5766644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4784203" y="-1296363"/>
            <a:ext cx="184731" cy="461665"/>
          </a:xfrm>
          <a:prstGeom prst="rect">
            <a:avLst/>
          </a:prstGeom>
          <a:noFill/>
        </p:spPr>
        <p:txBody>
          <a:bodyPr wrap="none" rtlCol="0">
            <a:spAutoFit/>
          </a:bodyPr>
          <a:lstStyle/>
          <a:p>
            <a:endParaRPr lang="en-US" sz="24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8392930" y="512064"/>
            <a:ext cx="3181207" cy="682752"/>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1" y="7968"/>
            <a:ext cx="12177836" cy="6850033"/>
          </a:xfrm>
          <a:prstGeom prst="rect">
            <a:avLst/>
          </a:prstGeom>
        </p:spPr>
      </p:pic>
      <p:sp>
        <p:nvSpPr>
          <p:cNvPr id="12" name="TextBox 11"/>
          <p:cNvSpPr txBox="1"/>
          <p:nvPr/>
        </p:nvSpPr>
        <p:spPr>
          <a:xfrm>
            <a:off x="4784203" y="-1296363"/>
            <a:ext cx="184731" cy="461665"/>
          </a:xfrm>
          <a:prstGeom prst="rect">
            <a:avLst/>
          </a:prstGeom>
          <a:noFill/>
        </p:spPr>
        <p:txBody>
          <a:bodyPr wrap="none" rtlCol="0">
            <a:spAutoFit/>
          </a:bodyPr>
          <a:lstStyle/>
          <a:p>
            <a:endParaRPr lang="en-US" sz="2400"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24268722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133351" y="6460093"/>
            <a:ext cx="11817349" cy="369332"/>
          </a:xfrm>
          <a:prstGeom prst="rect">
            <a:avLst/>
          </a:prstGeom>
        </p:spPr>
        <p:txBody>
          <a:bodyPr wrap="square">
            <a:spAutoFit/>
          </a:bodyPr>
          <a:lstStyle/>
          <a:p>
            <a:r>
              <a:rPr lang="en-US" sz="900" dirty="0">
                <a:solidFill>
                  <a:schemeClr val="bg1"/>
                </a:solidFill>
              </a:rPr>
              <a:t>© </a:t>
            </a:r>
            <a:r>
              <a:rPr lang="en-US" sz="900" dirty="0" smtClean="0">
                <a:solidFill>
                  <a:schemeClr val="bg1"/>
                </a:solidFill>
              </a:rPr>
              <a:t>2019 </a:t>
            </a:r>
            <a:r>
              <a:rPr lang="en-US" sz="900" dirty="0">
                <a:solidFill>
                  <a:schemeClr val="bg1"/>
                </a:solidFill>
              </a:rPr>
              <a:t>Cognizant </a:t>
            </a:r>
            <a:r>
              <a:rPr lang="en-US" sz="900" dirty="0" err="1">
                <a:solidFill>
                  <a:schemeClr val="bg1"/>
                </a:solidFill>
              </a:rPr>
              <a:t>TriZetto</a:t>
            </a:r>
            <a:r>
              <a:rPr lang="en-US" sz="900" dirty="0">
                <a:solidFill>
                  <a:schemeClr val="bg1"/>
                </a:solidFill>
              </a:rPr>
              <a:t> Software Group, Inc.  All rights reserved.  Confidential and Trade Secret Information</a:t>
            </a:r>
            <a:r>
              <a:rPr lang="en-US" sz="900" dirty="0" smtClean="0">
                <a:solidFill>
                  <a:schemeClr val="bg1"/>
                </a:solidFill>
              </a:rPr>
              <a:t>.</a:t>
            </a:r>
            <a:endParaRPr lang="en-US" sz="900" dirty="0">
              <a:solidFill>
                <a:schemeClr val="bg1"/>
              </a:solidFill>
            </a:endParaRPr>
          </a:p>
          <a:p>
            <a:r>
              <a:rPr lang="en-US" sz="900" dirty="0">
                <a:solidFill>
                  <a:schemeClr val="bg1"/>
                </a:solidFill>
              </a:rPr>
              <a:t>Examples provided herein are used with permission or taken from publicly available sources and are not intended to imply endorsements by any corporation mentioned.  All trademarks are the property of the respective owners. </a:t>
            </a:r>
          </a:p>
        </p:txBody>
      </p:sp>
    </p:spTree>
    <p:extLst>
      <p:ext uri="{BB962C8B-B14F-4D97-AF65-F5344CB8AC3E}">
        <p14:creationId xmlns:p14="http://schemas.microsoft.com/office/powerpoint/2010/main" val="39613463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4"/>
            <a:ext cx="6705600" cy="718145"/>
          </a:xfrm>
        </p:spPr>
        <p:txBody>
          <a:bodyPr>
            <a:spAutoFit/>
          </a:bodyPr>
          <a:lstStyle>
            <a:lvl1pPr marL="0" marR="0" indent="0" algn="l" defTabSz="121914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84" indent="-304784" algn="l">
              <a:spcBef>
                <a:spcPts val="800"/>
              </a:spcBef>
              <a:buClrTx/>
              <a:buSzPct val="125000"/>
              <a:buFont typeface="Arial" panose="020B0604020202020204" pitchFamily="34" charset="0"/>
              <a:buChar char="•"/>
              <a:defRPr sz="1600">
                <a:solidFill>
                  <a:schemeClr val="bg1"/>
                </a:solidFill>
              </a:defRPr>
            </a:lvl3pPr>
            <a:lvl4pPr marL="304784" indent="-304784" algn="l">
              <a:spcBef>
                <a:spcPts val="800"/>
              </a:spcBef>
              <a:buClrTx/>
              <a:buSzPct val="125000"/>
              <a:buFont typeface="Arial" panose="020B0604020202020204" pitchFamily="34" charset="0"/>
              <a:buChar char="•"/>
              <a:defRPr sz="1600">
                <a:solidFill>
                  <a:schemeClr val="bg1"/>
                </a:solidFill>
              </a:defRPr>
            </a:lvl4pPr>
            <a:lvl5pPr marL="304784" indent="-304784" algn="l">
              <a:spcBef>
                <a:spcPts val="800"/>
              </a:spcBef>
              <a:buClrTx/>
              <a:buSzPct val="125000"/>
              <a:buFont typeface="Arial" panose="020B0604020202020204" pitchFamily="34" charset="0"/>
              <a:buChar char="•"/>
              <a:defRPr sz="1600">
                <a:solidFill>
                  <a:schemeClr val="bg1"/>
                </a:solidFill>
              </a:defRPr>
            </a:lvl5pPr>
            <a:lvl6pPr marL="304784" indent="-304784" algn="l">
              <a:spcBef>
                <a:spcPts val="800"/>
              </a:spcBef>
              <a:buClrTx/>
              <a:buSzPct val="125000"/>
              <a:buFont typeface="Arial" panose="020B0604020202020204" pitchFamily="34" charset="0"/>
              <a:buChar char="•"/>
              <a:defRPr sz="1600">
                <a:solidFill>
                  <a:schemeClr val="bg1"/>
                </a:solidFill>
              </a:defRPr>
            </a:lvl6pPr>
            <a:lvl7pPr marL="304784" indent="-304784" algn="l">
              <a:spcBef>
                <a:spcPts val="800"/>
              </a:spcBef>
              <a:buClrTx/>
              <a:buSzPct val="125000"/>
              <a:buFont typeface="Arial" panose="020B0604020202020204" pitchFamily="34" charset="0"/>
              <a:buChar char="•"/>
              <a:defRPr sz="1600">
                <a:solidFill>
                  <a:schemeClr val="bg1"/>
                </a:solidFill>
              </a:defRPr>
            </a:lvl7pPr>
            <a:lvl8pPr marL="304784" indent="-304784" algn="l">
              <a:spcBef>
                <a:spcPts val="800"/>
              </a:spcBef>
              <a:buClrTx/>
              <a:buSzPct val="125000"/>
              <a:buFont typeface="Arial" panose="020B0604020202020204" pitchFamily="34" charset="0"/>
              <a:buChar char="•"/>
              <a:defRPr sz="1600">
                <a:solidFill>
                  <a:schemeClr val="bg1"/>
                </a:solidFill>
              </a:defRPr>
            </a:lvl8pPr>
            <a:lvl9pPr marL="304784" indent="-304784"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solidFill>
                  <a:srgbClr val="FFFFFF"/>
                </a:solidFill>
              </a:rPr>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2" y="512064"/>
            <a:ext cx="3181207" cy="682752"/>
          </a:xfrm>
          <a:prstGeom prst="rect">
            <a:avLst/>
          </a:prstGeom>
        </p:spPr>
      </p:pic>
      <p:sp>
        <p:nvSpPr>
          <p:cNvPr id="4" name="TextBox 3">
            <a:extLst>
              <a:ext uri="{FF2B5EF4-FFF2-40B4-BE49-F238E27FC236}">
                <a16:creationId xmlns:a16="http://schemas.microsoft.com/office/drawing/2014/main" id="{60157E66-C796-C448-8564-FB6915F43A84}"/>
              </a:ext>
            </a:extLst>
          </p:cNvPr>
          <p:cNvSpPr txBox="1"/>
          <p:nvPr userDrawn="1"/>
        </p:nvSpPr>
        <p:spPr>
          <a:xfrm>
            <a:off x="486698" y="1563330"/>
            <a:ext cx="65" cy="276999"/>
          </a:xfrm>
          <a:prstGeom prst="rect">
            <a:avLst/>
          </a:prstGeom>
        </p:spPr>
        <p:txBody>
          <a:bodyPr wrap="none" lIns="0" tIns="0" rIns="0" bIns="0" rtlCol="0">
            <a:spAutoFit/>
          </a:bodyPr>
          <a:lstStyle/>
          <a:p>
            <a:pPr algn="l"/>
            <a:endParaRPr lang="en-US" sz="1800" dirty="0">
              <a:solidFill>
                <a:schemeClr val="tx2"/>
              </a:solidFill>
            </a:endParaRPr>
          </a:p>
        </p:txBody>
      </p:sp>
    </p:spTree>
    <p:extLst>
      <p:ext uri="{BB962C8B-B14F-4D97-AF65-F5344CB8AC3E}">
        <p14:creationId xmlns:p14="http://schemas.microsoft.com/office/powerpoint/2010/main" val="323614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5E5D7-E205-499E-AFE0-A4AE021807D0}"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29372274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6" y="2884547"/>
            <a:ext cx="11176583" cy="1060704"/>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6568" y="271747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33395704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2" y="7969"/>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5" y="-1296362"/>
            <a:ext cx="184731" cy="584775"/>
          </a:xfrm>
          <a:prstGeom prst="rect">
            <a:avLst/>
          </a:prstGeom>
          <a:noFill/>
        </p:spPr>
        <p:txBody>
          <a:bodyPr wrap="none" rtlCol="0">
            <a:spAutoFit/>
          </a:bodyPr>
          <a:lstStyle/>
          <a:p>
            <a:endParaRPr lang="en-US" sz="32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2"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1" y="512064"/>
            <a:ext cx="3181207" cy="682752"/>
          </a:xfrm>
          <a:prstGeom prst="rect">
            <a:avLst/>
          </a:prstGeom>
        </p:spPr>
      </p:pic>
    </p:spTree>
    <p:extLst>
      <p:ext uri="{BB962C8B-B14F-4D97-AF65-F5344CB8AC3E}">
        <p14:creationId xmlns:p14="http://schemas.microsoft.com/office/powerpoint/2010/main" val="38216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5E5D7-E205-499E-AFE0-A4AE021807D0}"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051E-64E9-4CC5-8FAD-C78ABF85DFEC}" type="slidenum">
              <a:rPr lang="en-US" smtClean="0"/>
              <a:t>‹#›</a:t>
            </a:fld>
            <a:endParaRPr lang="en-US"/>
          </a:p>
        </p:txBody>
      </p:sp>
    </p:spTree>
    <p:extLst>
      <p:ext uri="{BB962C8B-B14F-4D97-AF65-F5344CB8AC3E}">
        <p14:creationId xmlns:p14="http://schemas.microsoft.com/office/powerpoint/2010/main" val="275965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3.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5" Type="http://schemas.openxmlformats.org/officeDocument/2006/relationships/theme" Target="../theme/theme4.xml"/><Relationship Id="rId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theme" Target="../theme/theme5.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 Id="rId5" Type="http://schemas.openxmlformats.org/officeDocument/2006/relationships/theme" Target="../theme/theme6.xml"/><Relationship Id="rId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5E5D7-E205-499E-AFE0-A4AE021807D0}"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B051E-64E9-4CC5-8FAD-C78ABF85DFEC}" type="slidenum">
              <a:rPr lang="en-US" smtClean="0"/>
              <a:t>‹#›</a:t>
            </a:fld>
            <a:endParaRPr lang="en-US"/>
          </a:p>
        </p:txBody>
      </p:sp>
    </p:spTree>
    <p:extLst>
      <p:ext uri="{BB962C8B-B14F-4D97-AF65-F5344CB8AC3E}">
        <p14:creationId xmlns:p14="http://schemas.microsoft.com/office/powerpoint/2010/main" val="71609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10298626" y="6322756"/>
            <a:ext cx="1385375" cy="297329"/>
          </a:xfrm>
          <a:prstGeom prst="rect">
            <a:avLst/>
          </a:prstGeom>
        </p:spPr>
      </p:pic>
    </p:spTree>
    <p:extLst>
      <p:ext uri="{BB962C8B-B14F-4D97-AF65-F5344CB8AC3E}">
        <p14:creationId xmlns:p14="http://schemas.microsoft.com/office/powerpoint/2010/main" val="42572381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184171"/>
            <a:ext cx="11180064" cy="106070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latin typeface="Calibri" panose="020F0502020204030204" pitchFamily="34" charset="0"/>
                <a:cs typeface="Calibri" panose="020F0502020204030204" pitchFamily="34" charset="0"/>
              </a:defRPr>
            </a:lvl1pPr>
          </a:lstStyle>
          <a:p>
            <a:fld id="{8A0ACE43-F3B1-43D9-9418-5ACADE9AEE46}" type="datetime1">
              <a:rPr lang="en-US" smtClean="0"/>
              <a:pPr/>
              <a:t>2/10/2021</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latin typeface="Calibri" panose="020F0502020204030204" pitchFamily="34" charset="0"/>
                <a:cs typeface="Calibri" panose="020F050202020403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9521612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hdr="0" ftr="0" dt="0"/>
  <p:txStyles>
    <p:titleStyle>
      <a:lvl1pPr algn="l" defTabSz="1219170" rtl="0" eaLnBrk="1" latinLnBrk="0" hangingPunct="1">
        <a:lnSpc>
          <a:spcPct val="90000"/>
        </a:lnSpc>
        <a:spcBef>
          <a:spcPct val="0"/>
        </a:spcBef>
        <a:buNone/>
        <a:defRPr sz="3200" kern="1200">
          <a:solidFill>
            <a:schemeClr val="tx1"/>
          </a:solidFill>
          <a:latin typeface="Calibri" panose="020F0502020204030204" pitchFamily="34" charset="0"/>
          <a:ea typeface="+mj-ea"/>
          <a:cs typeface="Calibri" panose="020F050202020403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Calibri" panose="020F0502020204030204" pitchFamily="34" charset="0"/>
          <a:ea typeface="+mn-ea"/>
          <a:cs typeface="Calibri" panose="020F050202020403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Calibri" panose="020F0502020204030204" pitchFamily="34" charset="0"/>
          <a:ea typeface="+mn-ea"/>
          <a:cs typeface="Calibri" panose="020F050202020403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Calibri" panose="020F0502020204030204" pitchFamily="34" charset="0"/>
          <a:ea typeface="+mn-ea"/>
          <a:cs typeface="Calibri" panose="020F050202020403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9461105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Lst>
  <p:hf hdr="0" dt="0"/>
  <p:txStyles>
    <p:titleStyle>
      <a:lvl1pPr algn="l" defTabSz="121914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84" indent="-304784" algn="l" defTabSz="121914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7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54" indent="-304784" algn="l" defTabSz="121914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4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524AA383-DF5F-4813-8133-F143BBEAD9DF}" type="datetimeFigureOut">
              <a:rPr lang="en-US" smtClean="0"/>
              <a:t>2/10/2021</a:t>
            </a:fld>
            <a:endParaRPr lang="en-US"/>
          </a:p>
        </p:txBody>
      </p:sp>
      <p:sp>
        <p:nvSpPr>
          <p:cNvPr id="6" name="TextBox 5"/>
          <p:cNvSpPr txBox="1"/>
          <p:nvPr/>
        </p:nvSpPr>
        <p:spPr>
          <a:xfrm>
            <a:off x="727878" y="6367773"/>
            <a:ext cx="2396937" cy="246221"/>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33A0"/>
                </a:solidFill>
                <a:effectLst/>
                <a:uLnTx/>
                <a:uFillTx/>
                <a:latin typeface="+mn-lt"/>
                <a:cs typeface="Arial"/>
              </a:rPr>
              <a:t>© </a:t>
            </a:r>
            <a:r>
              <a:rPr kumimoji="0" lang="en-US" sz="1000" b="0" i="0" u="none" strike="noStrike" kern="0" cap="none" spc="0" normalizeH="0" baseline="0" noProof="0" dirty="0" smtClean="0">
                <a:ln>
                  <a:noFill/>
                </a:ln>
                <a:solidFill>
                  <a:srgbClr val="0033A0"/>
                </a:solidFill>
                <a:effectLst/>
                <a:uLnTx/>
                <a:uFillTx/>
                <a:latin typeface="+mn-lt"/>
                <a:cs typeface="Arial"/>
              </a:rPr>
              <a:t>2019 </a:t>
            </a:r>
            <a:r>
              <a:rPr kumimoji="0" lang="en-US" sz="100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183421929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Lst>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0948913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Lst>
  <p:hf hdr="0" dt="0"/>
  <p:txStyles>
    <p:titleStyle>
      <a:lvl1pPr algn="l" defTabSz="121914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84" indent="-304784" algn="l" defTabSz="121914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7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54" indent="-304784" algn="l" defTabSz="121914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4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jpeg"/><Relationship Id="rId7" Type="http://schemas.openxmlformats.org/officeDocument/2006/relationships/image" Target="../media/image62.jpe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29.png"/><Relationship Id="rId5" Type="http://schemas.openxmlformats.org/officeDocument/2006/relationships/image" Target="../media/image60.png"/><Relationship Id="rId10" Type="http://schemas.openxmlformats.org/officeDocument/2006/relationships/image" Target="../media/image65.jpeg"/><Relationship Id="rId4" Type="http://schemas.openxmlformats.org/officeDocument/2006/relationships/image" Target="../media/image59.png"/><Relationship Id="rId9" Type="http://schemas.openxmlformats.org/officeDocument/2006/relationships/image" Target="../media/image64.png"/></Relationships>
</file>

<file path=ppt/slides/_rels/slide11.xml.rels><?xml version="1.0" encoding="UTF-8" standalone="yes"?>
<Relationships xmlns="http://schemas.openxmlformats.org/package/2006/relationships"><Relationship Id="rId8" Type="http://schemas.openxmlformats.org/officeDocument/2006/relationships/image" Target="../media/image72.jpeg"/><Relationship Id="rId13" Type="http://schemas.openxmlformats.org/officeDocument/2006/relationships/image" Target="../media/image77.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jpe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jpeg"/><Relationship Id="rId15" Type="http://schemas.openxmlformats.org/officeDocument/2006/relationships/image" Target="../media/image79.png"/><Relationship Id="rId10" Type="http://schemas.openxmlformats.org/officeDocument/2006/relationships/image" Target="../media/image74.jpeg"/><Relationship Id="rId4" Type="http://schemas.openxmlformats.org/officeDocument/2006/relationships/image" Target="../media/image68.png"/><Relationship Id="rId9" Type="http://schemas.openxmlformats.org/officeDocument/2006/relationships/image" Target="../media/image73.jpeg"/><Relationship Id="rId14" Type="http://schemas.openxmlformats.org/officeDocument/2006/relationships/image" Target="../media/image7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gif"/></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jpe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4000" dirty="0" smtClean="0"/>
              <a:t>DevOps Reference Architecture – Proposed</a:t>
            </a:r>
          </a:p>
          <a:p>
            <a:r>
              <a:rPr lang="en-US" sz="2800" i="1" dirty="0" smtClean="0"/>
              <a:t>Version 0.1 DRAFT</a:t>
            </a:r>
            <a:endParaRPr lang="en-US" sz="4000" i="1" dirty="0"/>
          </a:p>
        </p:txBody>
      </p:sp>
      <p:sp>
        <p:nvSpPr>
          <p:cNvPr id="3" name="Slide Number Placeholder 2"/>
          <p:cNvSpPr>
            <a:spLocks noGrp="1"/>
          </p:cNvSpPr>
          <p:nvPr>
            <p:ph type="sldNum" sz="quarter" idx="4294967295"/>
          </p:nvPr>
        </p:nvSpPr>
        <p:spPr>
          <a:xfrm>
            <a:off x="276697" y="6461329"/>
            <a:ext cx="304800" cy="207433"/>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a:ln>
                  <a:noFill/>
                </a:ln>
                <a:solidFill>
                  <a:srgbClr val="00B140"/>
                </a:solidFill>
                <a:effectLst/>
                <a:uLnTx/>
                <a:uFillTx/>
                <a:latin typeface="Calibri" panose="020F0502020204030204" pitchFamily="34" charset="0"/>
                <a:ea typeface="+mn-ea"/>
                <a:cs typeface="Calibri" panose="020F0502020204030204" pitchFamily="34" charset="0"/>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Calibri" panose="020F0502020204030204" pitchFamily="34" charset="0"/>
            </a:endParaRPr>
          </a:p>
        </p:txBody>
      </p:sp>
      <p:sp>
        <p:nvSpPr>
          <p:cNvPr id="2" name="TextBox 1"/>
          <p:cNvSpPr txBox="1"/>
          <p:nvPr/>
        </p:nvSpPr>
        <p:spPr>
          <a:xfrm>
            <a:off x="743712" y="5745708"/>
            <a:ext cx="3389774" cy="553998"/>
          </a:xfrm>
          <a:prstGeom prst="rect">
            <a:avLst/>
          </a:prstGeom>
        </p:spPr>
        <p:txBody>
          <a:bodyPr wrap="none" lIns="0" tIns="0" rIns="0" bIns="0" rtlCol="0">
            <a:spAutoFit/>
          </a:bodyPr>
          <a:lstStyle/>
          <a:p>
            <a:pPr algn="l"/>
            <a:r>
              <a:rPr lang="en-US" b="1" dirty="0" smtClean="0">
                <a:solidFill>
                  <a:schemeClr val="bg1"/>
                </a:solidFill>
              </a:rPr>
              <a:t>Author: Adhisivan Ragunathan</a:t>
            </a:r>
          </a:p>
          <a:p>
            <a:pPr algn="l"/>
            <a:r>
              <a:rPr lang="en-US" b="1" dirty="0" smtClean="0">
                <a:solidFill>
                  <a:schemeClr val="bg1"/>
                </a:solidFill>
              </a:rPr>
              <a:t>Date: 01-Sep-2020</a:t>
            </a:r>
          </a:p>
        </p:txBody>
      </p:sp>
    </p:spTree>
    <p:extLst>
      <p:ext uri="{BB962C8B-B14F-4D97-AF65-F5344CB8AC3E}">
        <p14:creationId xmlns:p14="http://schemas.microsoft.com/office/powerpoint/2010/main" val="43316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752199" y="2687324"/>
            <a:ext cx="8078819" cy="389789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Rectangle 38"/>
          <p:cNvSpPr/>
          <p:nvPr/>
        </p:nvSpPr>
        <p:spPr>
          <a:xfrm>
            <a:off x="627185" y="527846"/>
            <a:ext cx="2943404" cy="2029511"/>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27185" y="527846"/>
            <a:ext cx="2943404"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9170533" y="503662"/>
            <a:ext cx="2686050" cy="1911222"/>
            <a:chOff x="3482738" y="3502790"/>
            <a:chExt cx="2686050" cy="1519586"/>
          </a:xfrm>
        </p:grpSpPr>
        <p:sp>
          <p:nvSpPr>
            <p:cNvPr id="45" name="Rounded Rectangle 44"/>
            <p:cNvSpPr/>
            <p:nvPr/>
          </p:nvSpPr>
          <p:spPr>
            <a:xfrm>
              <a:off x="3482738" y="3502790"/>
              <a:ext cx="2686050" cy="1519586"/>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47" name="TextBox 46"/>
            <p:cNvSpPr txBox="1"/>
            <p:nvPr/>
          </p:nvSpPr>
          <p:spPr>
            <a:xfrm>
              <a:off x="3482738" y="3516438"/>
              <a:ext cx="2686050" cy="195767"/>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6. Continuous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Deployment</a:t>
              </a:r>
            </a:p>
          </p:txBody>
        </p:sp>
        <p:sp>
          <p:nvSpPr>
            <p:cNvPr id="49" name="Rectangle 48"/>
            <p:cNvSpPr/>
            <p:nvPr/>
          </p:nvSpPr>
          <p:spPr>
            <a:xfrm>
              <a:off x="3566861" y="3733373"/>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a:cs typeface="Arial" pitchFamily="34" charset="0"/>
                </a:rPr>
                <a:t>Continuous Deployment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0" name="Rectangle 49"/>
            <p:cNvSpPr/>
            <p:nvPr/>
          </p:nvSpPr>
          <p:spPr>
            <a:xfrm>
              <a:off x="5269976" y="3733373"/>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noProof="0" dirty="0" smtClean="0">
                  <a:solidFill>
                    <a:prstClr val="black"/>
                  </a:solidFill>
                  <a:latin typeface="Arial"/>
                  <a:cs typeface="Arial" pitchFamily="34" charset="0"/>
                </a:rPr>
                <a:t>Self Provision Environment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1" name="Rectangle 50"/>
            <p:cNvSpPr/>
            <p:nvPr/>
          </p:nvSpPr>
          <p:spPr>
            <a:xfrm>
              <a:off x="4424272" y="3733373"/>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CD Pipeline Development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2" name="Rectangle 51"/>
            <p:cNvSpPr/>
            <p:nvPr/>
          </p:nvSpPr>
          <p:spPr>
            <a:xfrm>
              <a:off x="3566861" y="415021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a:cs typeface="Arial" pitchFamily="34" charset="0"/>
                </a:rPr>
                <a:t>Base Image Versioning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3" name="Rectangle 52"/>
            <p:cNvSpPr/>
            <p:nvPr/>
          </p:nvSpPr>
          <p:spPr>
            <a:xfrm>
              <a:off x="4424272" y="415021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Configuration Management</a:t>
              </a:r>
            </a:p>
          </p:txBody>
        </p:sp>
        <p:sp>
          <p:nvSpPr>
            <p:cNvPr id="54" name="Rectangle 53"/>
            <p:cNvSpPr/>
            <p:nvPr/>
          </p:nvSpPr>
          <p:spPr>
            <a:xfrm>
              <a:off x="5269976" y="415021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Build Promotion</a:t>
              </a:r>
            </a:p>
          </p:txBody>
        </p:sp>
        <p:sp>
          <p:nvSpPr>
            <p:cNvPr id="55" name="Rectangle 54"/>
            <p:cNvSpPr/>
            <p:nvPr/>
          </p:nvSpPr>
          <p:spPr>
            <a:xfrm>
              <a:off x="3566861" y="4565150"/>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Back out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6" name="Rectangle 55"/>
            <p:cNvSpPr/>
            <p:nvPr/>
          </p:nvSpPr>
          <p:spPr>
            <a:xfrm>
              <a:off x="4424272" y="4565150"/>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DB Changes &amp; Versioning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7" name="Rectangle 56"/>
            <p:cNvSpPr/>
            <p:nvPr/>
          </p:nvSpPr>
          <p:spPr>
            <a:xfrm>
              <a:off x="5269976" y="4565150"/>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Cloud</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Platforms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sp>
        <p:nvSpPr>
          <p:cNvPr id="68" name="TextBox 67"/>
          <p:cNvSpPr txBox="1"/>
          <p:nvPr/>
        </p:nvSpPr>
        <p:spPr>
          <a:xfrm>
            <a:off x="9254656" y="2734136"/>
            <a:ext cx="2601927" cy="1292662"/>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Back-out Strategy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Always keep last good state of environment and binary available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Upon deployment failure rollback to last known good state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Timeframe before rollback decision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Track Change Failure</a:t>
            </a:r>
            <a:endParaRPr lang="en-US" sz="1200" dirty="0">
              <a:latin typeface="Arial" panose="020B0604020202020204" pitchFamily="34" charset="0"/>
              <a:cs typeface="Arial" panose="020B0604020202020204" pitchFamily="34" charset="0"/>
            </a:endParaRPr>
          </a:p>
        </p:txBody>
      </p:sp>
      <p:sp>
        <p:nvSpPr>
          <p:cNvPr id="69" name="TextBox 68"/>
          <p:cNvSpPr txBox="1"/>
          <p:nvPr/>
        </p:nvSpPr>
        <p:spPr>
          <a:xfrm>
            <a:off x="6442519" y="2734136"/>
            <a:ext cx="2728391" cy="3693319"/>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Modern Environment Provisioning:</a:t>
            </a:r>
          </a:p>
          <a:p>
            <a:r>
              <a:rPr lang="en-US" sz="1200" b="1" dirty="0">
                <a:solidFill>
                  <a:srgbClr val="0070C0"/>
                </a:solidFill>
                <a:latin typeface="Arial" panose="020B0604020202020204" pitchFamily="34" charset="0"/>
                <a:cs typeface="Arial" panose="020B0604020202020204" pitchFamily="34" charset="0"/>
              </a:rPr>
              <a:t>Docker Containerization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Create Base Docker shell image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Configure environment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Upload modified binaries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Configure application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Run container thru Docker Swarm or Kubernetes etc.</a:t>
            </a:r>
            <a:endParaRPr lang="en-US" sz="1100" dirty="0">
              <a:latin typeface="Arial" panose="020B0604020202020204" pitchFamily="34" charset="0"/>
              <a:cs typeface="Arial" panose="020B0604020202020204" pitchFamily="34" charset="0"/>
            </a:endParaRPr>
          </a:p>
          <a:p>
            <a:endParaRPr lang="en-US" sz="1100" b="1" dirty="0" smtClean="0">
              <a:latin typeface="Arial" panose="020B0604020202020204" pitchFamily="34" charset="0"/>
              <a:cs typeface="Arial" panose="020B0604020202020204" pitchFamily="34" charset="0"/>
            </a:endParaRPr>
          </a:p>
          <a:p>
            <a:r>
              <a:rPr lang="en-US" sz="1200" b="1" dirty="0">
                <a:solidFill>
                  <a:srgbClr val="0070C0"/>
                </a:solidFill>
                <a:latin typeface="Arial" panose="020B0604020202020204" pitchFamily="34" charset="0"/>
                <a:cs typeface="Arial" panose="020B0604020202020204" pitchFamily="34" charset="0"/>
              </a:rPr>
              <a:t>PCF Orchestration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Manifest.yml</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Select required application services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Configure services and application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Push application binary into PCF application space</a:t>
            </a:r>
          </a:p>
          <a:p>
            <a:endParaRPr lang="en-US" sz="1100" b="1" dirty="0" smtClean="0">
              <a:latin typeface="Arial" panose="020B0604020202020204" pitchFamily="34" charset="0"/>
              <a:cs typeface="Arial" panose="020B0604020202020204" pitchFamily="34" charset="0"/>
            </a:endParaRPr>
          </a:p>
          <a:p>
            <a:r>
              <a:rPr lang="en-US" sz="1200" b="1" dirty="0">
                <a:solidFill>
                  <a:srgbClr val="0070C0"/>
                </a:solidFill>
                <a:latin typeface="Arial" panose="020B0604020202020204" pitchFamily="34" charset="0"/>
                <a:cs typeface="Arial" panose="020B0604020202020204" pitchFamily="34" charset="0"/>
              </a:rPr>
              <a:t>AWS AMI Images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Create standard AWS AMI Images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AWS CLI automation to deploy code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Ansible/Chef for managing configurations</a:t>
            </a:r>
            <a:endParaRPr lang="en-US" sz="1100" b="1" dirty="0" smtClean="0">
              <a:latin typeface="Arial" panose="020B0604020202020204" pitchFamily="34" charset="0"/>
              <a:cs typeface="Arial" panose="020B0604020202020204" pitchFamily="34" charset="0"/>
            </a:endParaRPr>
          </a:p>
        </p:txBody>
      </p:sp>
      <p:sp>
        <p:nvSpPr>
          <p:cNvPr id="70" name="TextBox 69"/>
          <p:cNvSpPr txBox="1"/>
          <p:nvPr/>
        </p:nvSpPr>
        <p:spPr>
          <a:xfrm>
            <a:off x="3880985" y="2734136"/>
            <a:ext cx="2692440" cy="1800493"/>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Configuration Management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Playbooks created for required configuration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CheckIn playbooks into GitHub Repository</a:t>
            </a: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Execute configuration playbooks on demand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Idempotent changes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Applied thru automation and tested before</a:t>
            </a:r>
            <a:endParaRPr lang="en-US" sz="1050" dirty="0" smtClean="0">
              <a:latin typeface="Arial" panose="020B0604020202020204" pitchFamily="34" charset="0"/>
              <a:cs typeface="Arial" panose="020B0604020202020204" pitchFamily="34" charset="0"/>
            </a:endParaRPr>
          </a:p>
        </p:txBody>
      </p:sp>
      <p:sp>
        <p:nvSpPr>
          <p:cNvPr id="34" name="TextBox 33"/>
          <p:cNvSpPr txBox="1"/>
          <p:nvPr/>
        </p:nvSpPr>
        <p:spPr>
          <a:xfrm>
            <a:off x="9302837" y="3990131"/>
            <a:ext cx="2457915" cy="1292662"/>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Database Deployment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Script database changes with rollback scripts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DbDeploy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Version Control DB Structure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JPA and Hibernate Frameworks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Access restriction</a:t>
            </a:r>
            <a:endParaRPr lang="en-US" sz="1200" dirty="0">
              <a:latin typeface="Arial" panose="020B0604020202020204" pitchFamily="34" charset="0"/>
              <a:cs typeface="Arial" panose="020B0604020202020204" pitchFamily="34" charset="0"/>
            </a:endParaRPr>
          </a:p>
        </p:txBody>
      </p:sp>
      <p:grpSp>
        <p:nvGrpSpPr>
          <p:cNvPr id="9" name="Group 8"/>
          <p:cNvGrpSpPr/>
          <p:nvPr/>
        </p:nvGrpSpPr>
        <p:grpSpPr>
          <a:xfrm>
            <a:off x="3963233" y="705309"/>
            <a:ext cx="4666487" cy="1821270"/>
            <a:chOff x="1124046" y="538203"/>
            <a:chExt cx="4666487" cy="1821270"/>
          </a:xfrm>
        </p:grpSpPr>
        <p:sp>
          <p:nvSpPr>
            <p:cNvPr id="5" name="Rectangle 4"/>
            <p:cNvSpPr/>
            <p:nvPr/>
          </p:nvSpPr>
          <p:spPr>
            <a:xfrm>
              <a:off x="1206229" y="1017793"/>
              <a:ext cx="4584304" cy="667512"/>
            </a:xfrm>
            <a:prstGeom prst="rect">
              <a:avLst/>
            </a:prstGeom>
            <a:solidFill>
              <a:schemeClr val="accent1">
                <a:lumMod val="40000"/>
                <a:lumOff val="6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24046" y="794314"/>
              <a:ext cx="1760418"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Execution Environment</a:t>
              </a:r>
              <a:endParaRPr lang="en-US" sz="1100" b="1" dirty="0">
                <a:latin typeface="Arial" panose="020B0604020202020204" pitchFamily="34" charset="0"/>
                <a:cs typeface="Arial" panose="020B0604020202020204" pitchFamily="34" charset="0"/>
              </a:endParaRPr>
            </a:p>
          </p:txBody>
        </p:sp>
        <p:sp>
          <p:nvSpPr>
            <p:cNvPr id="37" name="Rectangle 36"/>
            <p:cNvSpPr/>
            <p:nvPr/>
          </p:nvSpPr>
          <p:spPr>
            <a:xfrm>
              <a:off x="4807177" y="1032511"/>
              <a:ext cx="983356" cy="633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Operating</a:t>
              </a:r>
            </a:p>
            <a:p>
              <a:pPr algn="ctr"/>
              <a:r>
                <a:rPr lang="en-US" sz="1200" dirty="0" smtClean="0"/>
                <a:t>System</a:t>
              </a:r>
              <a:endParaRPr lang="en-US" sz="1200" dirty="0"/>
            </a:p>
          </p:txBody>
        </p:sp>
        <p:sp>
          <p:nvSpPr>
            <p:cNvPr id="38" name="Rectangle 37"/>
            <p:cNvSpPr/>
            <p:nvPr/>
          </p:nvSpPr>
          <p:spPr>
            <a:xfrm>
              <a:off x="1415905" y="1031442"/>
              <a:ext cx="773680" cy="633689"/>
            </a:xfrm>
            <a:prstGeom prst="rect">
              <a:avLst/>
            </a:prstGeom>
            <a:solidFill>
              <a:srgbClr val="A7D872"/>
            </a:solidFill>
            <a:ln>
              <a:solidFill>
                <a:srgbClr val="A7D8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Exposed</a:t>
              </a:r>
            </a:p>
            <a:p>
              <a:pPr algn="ctr"/>
              <a:r>
                <a:rPr lang="en-US" sz="1200" dirty="0" smtClean="0"/>
                <a:t>Protocol</a:t>
              </a:r>
              <a:endParaRPr lang="en-US" sz="1200" dirty="0"/>
            </a:p>
          </p:txBody>
        </p:sp>
        <p:sp>
          <p:nvSpPr>
            <p:cNvPr id="40" name="Rectangle 39"/>
            <p:cNvSpPr/>
            <p:nvPr/>
          </p:nvSpPr>
          <p:spPr>
            <a:xfrm>
              <a:off x="4082156" y="1032511"/>
              <a:ext cx="727302" cy="633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System</a:t>
              </a:r>
            </a:p>
            <a:p>
              <a:pPr algn="ctr"/>
              <a:r>
                <a:rPr lang="en-US" sz="1200" dirty="0" smtClean="0"/>
                <a:t>Services</a:t>
              </a:r>
              <a:endParaRPr lang="en-US" sz="1200" dirty="0"/>
            </a:p>
          </p:txBody>
        </p:sp>
        <p:sp>
          <p:nvSpPr>
            <p:cNvPr id="41" name="Rectangle 40"/>
            <p:cNvSpPr/>
            <p:nvPr/>
          </p:nvSpPr>
          <p:spPr>
            <a:xfrm>
              <a:off x="3312052" y="1031442"/>
              <a:ext cx="770185" cy="633689"/>
            </a:xfrm>
            <a:prstGeom prst="rect">
              <a:avLst/>
            </a:prstGeom>
            <a:solidFill>
              <a:srgbClr val="A7D872"/>
            </a:solidFill>
            <a:ln>
              <a:solidFill>
                <a:srgbClr val="A7D8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Software</a:t>
              </a:r>
            </a:p>
            <a:p>
              <a:pPr algn="ctr"/>
              <a:r>
                <a:rPr lang="en-US" sz="1200" dirty="0" smtClean="0"/>
                <a:t>Runtime</a:t>
              </a:r>
              <a:endParaRPr lang="en-US" sz="1200" dirty="0"/>
            </a:p>
          </p:txBody>
        </p:sp>
        <p:sp>
          <p:nvSpPr>
            <p:cNvPr id="44" name="Rectangle 43"/>
            <p:cNvSpPr/>
            <p:nvPr/>
          </p:nvSpPr>
          <p:spPr>
            <a:xfrm>
              <a:off x="2186090" y="1032491"/>
              <a:ext cx="1125962" cy="63368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Application</a:t>
              </a:r>
            </a:p>
            <a:p>
              <a:pPr algn="ctr"/>
              <a:r>
                <a:rPr lang="en-US" sz="1200" dirty="0" smtClean="0"/>
                <a:t>Package</a:t>
              </a:r>
              <a:endParaRPr lang="en-US" sz="1200" dirty="0"/>
            </a:p>
          </p:txBody>
        </p:sp>
        <p:sp>
          <p:nvSpPr>
            <p:cNvPr id="11" name="Right Brace 10"/>
            <p:cNvSpPr/>
            <p:nvPr/>
          </p:nvSpPr>
          <p:spPr>
            <a:xfrm rot="5400000">
              <a:off x="4746029" y="1114915"/>
              <a:ext cx="380630" cy="1708377"/>
            </a:xfrm>
            <a:prstGeom prst="rightBrace">
              <a:avLst>
                <a:gd name="adj1" fmla="val 59214"/>
                <a:gd name="adj2" fmla="val 4886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171424" y="1709879"/>
              <a:ext cx="161133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Versioned Base Image</a:t>
              </a:r>
              <a:endParaRPr lang="en-US" sz="1100" dirty="0">
                <a:latin typeface="Arial" panose="020B0604020202020204" pitchFamily="34" charset="0"/>
                <a:cs typeface="Arial" panose="020B0604020202020204" pitchFamily="34" charset="0"/>
              </a:endParaRPr>
            </a:p>
          </p:txBody>
        </p:sp>
        <p:sp>
          <p:nvSpPr>
            <p:cNvPr id="48" name="TextBox 47"/>
            <p:cNvSpPr txBox="1"/>
            <p:nvPr/>
          </p:nvSpPr>
          <p:spPr>
            <a:xfrm>
              <a:off x="1854436" y="1928586"/>
              <a:ext cx="1699504" cy="430887"/>
            </a:xfrm>
            <a:prstGeom prst="rect">
              <a:avLst/>
            </a:prstGeom>
            <a:noFill/>
          </p:spPr>
          <p:txBody>
            <a:bodyPr wrap="none" rtlCol="0">
              <a:spAutoFit/>
            </a:bodyPr>
            <a:lstStyle/>
            <a:p>
              <a:pPr algn="ctr"/>
              <a:r>
                <a:rPr lang="en-US" sz="1100" dirty="0" smtClean="0">
                  <a:latin typeface="Arial" panose="020B0604020202020204" pitchFamily="34" charset="0"/>
                  <a:cs typeface="Arial" panose="020B0604020202020204" pitchFamily="34" charset="0"/>
                </a:rPr>
                <a:t>Versioned Configuration</a:t>
              </a:r>
            </a:p>
            <a:p>
              <a:pPr algn="ctr"/>
              <a:r>
                <a:rPr lang="en-US" sz="1100" dirty="0" smtClean="0">
                  <a:latin typeface="Arial" panose="020B0604020202020204" pitchFamily="34" charset="0"/>
                  <a:cs typeface="Arial" panose="020B0604020202020204" pitchFamily="34" charset="0"/>
                </a:rPr>
                <a:t>Management</a:t>
              </a:r>
              <a:endParaRPr lang="en-US" sz="1100" dirty="0">
                <a:latin typeface="Arial" panose="020B0604020202020204" pitchFamily="34" charset="0"/>
                <a:cs typeface="Arial" panose="020B0604020202020204" pitchFamily="34" charset="0"/>
              </a:endParaRPr>
            </a:p>
          </p:txBody>
        </p:sp>
        <p:cxnSp>
          <p:nvCxnSpPr>
            <p:cNvPr id="16" name="Curved Connector 15"/>
            <p:cNvCxnSpPr>
              <a:stCxn id="48" idx="0"/>
              <a:endCxn id="38" idx="2"/>
            </p:cNvCxnSpPr>
            <p:nvPr/>
          </p:nvCxnSpPr>
          <p:spPr>
            <a:xfrm rot="16200000" flipV="1">
              <a:off x="2121740" y="1346137"/>
              <a:ext cx="263455" cy="901443"/>
            </a:xfrm>
            <a:prstGeom prst="curved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48" idx="0"/>
              <a:endCxn id="41" idx="2"/>
            </p:cNvCxnSpPr>
            <p:nvPr/>
          </p:nvCxnSpPr>
          <p:spPr>
            <a:xfrm rot="5400000" flipH="1" flipV="1">
              <a:off x="3068939" y="1300381"/>
              <a:ext cx="263455" cy="992957"/>
            </a:xfrm>
            <a:prstGeom prst="curved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177938" y="538203"/>
              <a:ext cx="1604927" cy="261610"/>
            </a:xfrm>
            <a:prstGeom prst="rect">
              <a:avLst/>
            </a:prstGeom>
            <a:noFill/>
          </p:spPr>
          <p:txBody>
            <a:bodyPr wrap="none" rtlCol="0">
              <a:spAutoFit/>
            </a:bodyPr>
            <a:lstStyle/>
            <a:p>
              <a:pPr algn="ctr"/>
              <a:r>
                <a:rPr lang="en-US" sz="1100" dirty="0" smtClean="0">
                  <a:latin typeface="Arial" panose="020B0604020202020204" pitchFamily="34" charset="0"/>
                  <a:cs typeface="Arial" panose="020B0604020202020204" pitchFamily="34" charset="0"/>
                </a:rPr>
                <a:t>App Code Deployment</a:t>
              </a:r>
              <a:endParaRPr lang="en-US" sz="1100" dirty="0">
                <a:latin typeface="Arial" panose="020B0604020202020204" pitchFamily="34" charset="0"/>
                <a:cs typeface="Arial" panose="020B0604020202020204" pitchFamily="34" charset="0"/>
              </a:endParaRPr>
            </a:p>
          </p:txBody>
        </p:sp>
        <p:cxnSp>
          <p:nvCxnSpPr>
            <p:cNvPr id="22" name="Curved Connector 21"/>
            <p:cNvCxnSpPr>
              <a:stCxn id="58" idx="2"/>
              <a:endCxn id="44" idx="0"/>
            </p:cNvCxnSpPr>
            <p:nvPr/>
          </p:nvCxnSpPr>
          <p:spPr>
            <a:xfrm rot="5400000">
              <a:off x="3248398" y="300487"/>
              <a:ext cx="232678" cy="1231331"/>
            </a:xfrm>
            <a:prstGeom prst="curved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633424" y="2624952"/>
            <a:ext cx="2930925" cy="2985433"/>
          </a:xfrm>
          <a:prstGeom prst="rect">
            <a:avLst/>
          </a:prstGeom>
          <a:noFill/>
          <a:ln>
            <a:solidFill>
              <a:schemeClr val="bg1">
                <a:lumMod val="85000"/>
              </a:schemeClr>
            </a:solidFill>
          </a:ln>
        </p:spPr>
        <p:txBody>
          <a:bodyPr wrap="square" rtlCol="0">
            <a:spAutoFit/>
          </a:bodyPr>
          <a:lstStyle/>
          <a:p>
            <a:r>
              <a:rPr lang="en-US" sz="1200" b="1" dirty="0" smtClean="0">
                <a:latin typeface="Arial" panose="020B0604020202020204" pitchFamily="34" charset="0"/>
                <a:cs typeface="Arial" panose="020B0604020202020204" pitchFamily="34" charset="0"/>
              </a:rPr>
              <a:t>Practices</a:t>
            </a:r>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Single Build for All target environment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Production like environment for Integration and QA Execution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Release Frequently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Blueprint of Infra Architecture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Infrastructure as code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Base Image versioning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App deployment and Configuration management automated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Deployment control shift to Dev Team</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Rollback Options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Env Self-provisioning on demand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System Hardening (Access, Firewall, Enabling only minimum services Etc.)</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Strict Change Management Process for controlled environment</a:t>
            </a:r>
            <a:endParaRPr lang="en-US" sz="1200" dirty="0">
              <a:latin typeface="Arial" panose="020B0604020202020204" pitchFamily="34" charset="0"/>
              <a:cs typeface="Arial" panose="020B0604020202020204" pitchFamily="34" charset="0"/>
            </a:endParaRPr>
          </a:p>
        </p:txBody>
      </p:sp>
      <p:sp>
        <p:nvSpPr>
          <p:cNvPr id="61" name="TextBox 60"/>
          <p:cNvSpPr txBox="1"/>
          <p:nvPr/>
        </p:nvSpPr>
        <p:spPr>
          <a:xfrm>
            <a:off x="3922858" y="4471185"/>
            <a:ext cx="2692440" cy="1461939"/>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Deployment Strategy</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Canary Deployment</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Blue/Green Deployment</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A/B Testing</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Recreate</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OS specific package management technology</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Verification Strategy</a:t>
            </a:r>
          </a:p>
        </p:txBody>
      </p:sp>
      <p:sp>
        <p:nvSpPr>
          <p:cNvPr id="62" name="TextBox 61"/>
          <p:cNvSpPr txBox="1"/>
          <p:nvPr/>
        </p:nvSpPr>
        <p:spPr>
          <a:xfrm>
            <a:off x="668740" y="560936"/>
            <a:ext cx="2997383" cy="30777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1"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stStyle>
          <a:p>
            <a:r>
              <a:rPr lang="en-US" dirty="0" smtClean="0"/>
              <a:t>06</a:t>
            </a:r>
            <a:r>
              <a:rPr lang="en-US" dirty="0"/>
              <a:t>. Continuous Deployment</a:t>
            </a:r>
          </a:p>
        </p:txBody>
      </p:sp>
      <p:cxnSp>
        <p:nvCxnSpPr>
          <p:cNvPr id="63" name="Straight Connector 62"/>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68739" y="957527"/>
            <a:ext cx="2901849" cy="138499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Continuous Deployment involves preparation of required  </a:t>
            </a:r>
            <a:r>
              <a:rPr lang="en-US" sz="1400" b="1" dirty="0" smtClean="0">
                <a:latin typeface="Arial" panose="020B0604020202020204" pitchFamily="34" charset="0"/>
                <a:cs typeface="Arial" panose="020B0604020202020204" pitchFamily="34" charset="0"/>
              </a:rPr>
              <a:t>execution environment</a:t>
            </a:r>
            <a:r>
              <a:rPr lang="en-US" sz="1400" dirty="0" smtClean="0">
                <a:latin typeface="Arial" panose="020B0604020202020204" pitchFamily="34" charset="0"/>
                <a:cs typeface="Arial" panose="020B0604020202020204" pitchFamily="34" charset="0"/>
              </a:rPr>
              <a:t> and </a:t>
            </a:r>
            <a:r>
              <a:rPr lang="en-US" sz="1400" b="1" dirty="0" smtClean="0">
                <a:latin typeface="Arial" panose="020B0604020202020204" pitchFamily="34" charset="0"/>
                <a:cs typeface="Arial" panose="020B0604020202020204" pitchFamily="34" charset="0"/>
              </a:rPr>
              <a:t>promoting build package</a:t>
            </a:r>
            <a:r>
              <a:rPr lang="en-US" sz="1400" dirty="0" smtClean="0">
                <a:latin typeface="Arial" panose="020B0604020202020204" pitchFamily="34" charset="0"/>
                <a:cs typeface="Arial" panose="020B0604020202020204" pitchFamily="34" charset="0"/>
              </a:rPr>
              <a:t> automatically into the environment and </a:t>
            </a:r>
            <a:r>
              <a:rPr lang="en-US" sz="1400" b="1" dirty="0" smtClean="0">
                <a:latin typeface="Arial" panose="020B0604020202020204" pitchFamily="34" charset="0"/>
                <a:cs typeface="Arial" panose="020B0604020202020204" pitchFamily="34" charset="0"/>
              </a:rPr>
              <a:t>running automatic validations</a:t>
            </a:r>
            <a:r>
              <a:rPr lang="en-US" sz="1400"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sp>
        <p:nvSpPr>
          <p:cNvPr id="71" name="TextBox 70"/>
          <p:cNvSpPr txBox="1"/>
          <p:nvPr/>
        </p:nvSpPr>
        <p:spPr>
          <a:xfrm>
            <a:off x="9972206" y="5213726"/>
            <a:ext cx="812545" cy="307777"/>
          </a:xfrm>
          <a:prstGeom prst="rect">
            <a:avLst/>
          </a:prstGeom>
          <a:solidFill>
            <a:schemeClr val="bg1"/>
          </a:solidFill>
        </p:spPr>
        <p:txBody>
          <a:bodyPr wrap="square" rtlCol="0">
            <a:spAutoFit/>
          </a:bodyPr>
          <a:lstStyle/>
          <a:p>
            <a:pPr algn="ctr"/>
            <a:r>
              <a:rPr lang="en-US" sz="1400" b="1" dirty="0" smtClean="0"/>
              <a:t>Tools</a:t>
            </a:r>
          </a:p>
        </p:txBody>
      </p:sp>
      <p:pic>
        <p:nvPicPr>
          <p:cNvPr id="2050" name="Picture 2" descr="Ansible Quick Start Cheatsheet for Linux admins and DevOps engineers - ☩  Walking in Light with Christ - Faith, Computing, Di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8323" y="5474297"/>
            <a:ext cx="483140" cy="3822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uppet: Best DevOps Tool for Open Source at the 2017, DevOps Excellence  Awards - Best DevOp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778" t="19444" r="14756" b="30397"/>
          <a:stretch/>
        </p:blipFill>
        <p:spPr bwMode="auto">
          <a:xfrm>
            <a:off x="10041992" y="5574416"/>
            <a:ext cx="584200" cy="2296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155444" y="5823470"/>
            <a:ext cx="482824" cy="261610"/>
          </a:xfrm>
          <a:prstGeom prst="rect">
            <a:avLst/>
          </a:prstGeom>
        </p:spPr>
        <p:txBody>
          <a:bodyPr wrap="none">
            <a:spAutoFit/>
          </a:bodyPr>
          <a:lstStyle/>
          <a:p>
            <a:r>
              <a:rPr lang="en-US" sz="1050" i="1" dirty="0">
                <a:latin typeface="Arial" panose="020B0604020202020204" pitchFamily="34" charset="0"/>
                <a:cs typeface="Arial" panose="020B0604020202020204" pitchFamily="34" charset="0"/>
              </a:rPr>
              <a:t>Chef</a:t>
            </a:r>
          </a:p>
        </p:txBody>
      </p:sp>
      <p:pic>
        <p:nvPicPr>
          <p:cNvPr id="2056" name="Picture 8" descr="Jenkins Logo Icon of Flat style - Available in SVG, PNG, EPS, AI &amp; Icon  font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4147" b="34082"/>
          <a:stretch/>
        </p:blipFill>
        <p:spPr bwMode="auto">
          <a:xfrm>
            <a:off x="9472419" y="6082856"/>
            <a:ext cx="513164" cy="16303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amboo Server - Integration - Ghost Inspec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46275" y="5990676"/>
            <a:ext cx="962025" cy="30848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bout HCL UrbanCod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8128" y="6060611"/>
            <a:ext cx="752856"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arness Blazes Past 400% ARR Growth Fueled by Market Demand for Continuous  Delivery"/>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8333" b="38925"/>
          <a:stretch/>
        </p:blipFill>
        <p:spPr bwMode="auto">
          <a:xfrm>
            <a:off x="10709737" y="5852030"/>
            <a:ext cx="645163" cy="14672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Empowering App Development for Developers | Dock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69278" y="5483807"/>
            <a:ext cx="328961" cy="28098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ws - Dome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79773" y="5442539"/>
            <a:ext cx="439763" cy="439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505515" y="5862574"/>
            <a:ext cx="453970" cy="253916"/>
          </a:xfrm>
          <a:prstGeom prst="rect">
            <a:avLst/>
          </a:prstGeom>
        </p:spPr>
        <p:txBody>
          <a:bodyPr wrap="none">
            <a:spAutoFit/>
          </a:bodyPr>
          <a:lstStyle/>
          <a:p>
            <a:r>
              <a:rPr lang="en-US" sz="1050" i="1" dirty="0">
                <a:latin typeface="Arial" panose="020B0604020202020204" pitchFamily="34" charset="0"/>
                <a:cs typeface="Arial" panose="020B0604020202020204" pitchFamily="34" charset="0"/>
              </a:rPr>
              <a:t>PCF</a:t>
            </a:r>
          </a:p>
        </p:txBody>
      </p:sp>
      <p:pic>
        <p:nvPicPr>
          <p:cNvPr id="2070" name="Picture 22" descr="Nexus Repository Manager Explained - FoxuTech Totorial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05515" y="6343954"/>
            <a:ext cx="536477" cy="13135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loud-Native DevOps on Amazon Web Services | JFrog Artifactor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01877" y="6257893"/>
            <a:ext cx="817659" cy="27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685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6766384" y="5094260"/>
            <a:ext cx="2685913" cy="1177965"/>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7" name="Rectangle 56"/>
          <p:cNvSpPr/>
          <p:nvPr/>
        </p:nvSpPr>
        <p:spPr>
          <a:xfrm>
            <a:off x="9492396" y="5111558"/>
            <a:ext cx="2330943" cy="1177965"/>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ectangle 54"/>
          <p:cNvSpPr/>
          <p:nvPr/>
        </p:nvSpPr>
        <p:spPr>
          <a:xfrm>
            <a:off x="9492396" y="1280498"/>
            <a:ext cx="2330943" cy="197258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6" name="Rectangle 55"/>
          <p:cNvSpPr/>
          <p:nvPr/>
        </p:nvSpPr>
        <p:spPr>
          <a:xfrm>
            <a:off x="9492396" y="3321454"/>
            <a:ext cx="2330943" cy="1721728"/>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ectangle 53"/>
          <p:cNvSpPr/>
          <p:nvPr/>
        </p:nvSpPr>
        <p:spPr>
          <a:xfrm>
            <a:off x="3730828" y="3940128"/>
            <a:ext cx="2954075" cy="2349395"/>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Rectangle 52"/>
          <p:cNvSpPr/>
          <p:nvPr/>
        </p:nvSpPr>
        <p:spPr>
          <a:xfrm>
            <a:off x="3722959" y="1533289"/>
            <a:ext cx="2954075" cy="2349395"/>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1" name="Rectangle 50"/>
          <p:cNvSpPr/>
          <p:nvPr/>
        </p:nvSpPr>
        <p:spPr>
          <a:xfrm>
            <a:off x="627185" y="527846"/>
            <a:ext cx="2943404" cy="2029511"/>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27185" y="527846"/>
            <a:ext cx="2943404"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58060" y="3976796"/>
            <a:ext cx="2759610" cy="1985159"/>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APM – Application Performance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Monitoring capability to measure application/transaction level performance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Real-time monitoring of application and services interaction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Application runtime errors for troubleshoot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Accumulate customer usage patterns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Features level usage patterns</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27185" y="2689284"/>
            <a:ext cx="2943404" cy="3339376"/>
          </a:xfrm>
          <a:prstGeom prst="rect">
            <a:avLst/>
          </a:prstGeom>
          <a:noFill/>
          <a:ln w="3175">
            <a:solidFill>
              <a:schemeClr val="bg1">
                <a:lumMod val="85000"/>
              </a:schemeClr>
            </a:solidFill>
          </a:ln>
        </p:spPr>
        <p:txBody>
          <a:bodyPr wrap="square" rtlCol="0">
            <a:spAutoFit/>
          </a:bodyPr>
          <a:lstStyle/>
          <a:p>
            <a:r>
              <a:rPr lang="en-US" sz="1200" b="1" dirty="0" smtClean="0">
                <a:latin typeface="Arial" panose="020B0604020202020204" pitchFamily="34" charset="0"/>
                <a:cs typeface="Arial" panose="020B0604020202020204" pitchFamily="34" charset="0"/>
              </a:rPr>
              <a:t>Practice</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Provide quick and automated feedback to Dev and Ops team</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System inventory as part of CMDB</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Improve identification of change failure quicker</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Restore services faster with readily available information to narrow down issues quickly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AI/ML Predictions for IT support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Attach BOT process at the end of data collection and develop automated inference and self-healing services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Quality issues are reported immediately and transparent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Log consolidation and retention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Decide on simple and Key Metrics to track</a:t>
            </a:r>
          </a:p>
        </p:txBody>
      </p:sp>
      <p:sp>
        <p:nvSpPr>
          <p:cNvPr id="19" name="TextBox 18"/>
          <p:cNvSpPr txBox="1"/>
          <p:nvPr/>
        </p:nvSpPr>
        <p:spPr>
          <a:xfrm>
            <a:off x="3800275" y="1619772"/>
            <a:ext cx="2717395" cy="2139047"/>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Synthetic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Monitoring capability by simulating user behavior</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Protocol level periodic hits to measure service availability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Measure uptime, availability and response time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Support for various protocols HTTP, HTTPS, FTP, Web Socket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Support for REST and SOAP Services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Endpoint monitoring services</a:t>
            </a:r>
            <a:endParaRPr lang="en-US" sz="1200" dirty="0">
              <a:latin typeface="Arial" panose="020B0604020202020204" pitchFamily="34" charset="0"/>
              <a:cs typeface="Arial" panose="020B0604020202020204" pitchFamily="34" charset="0"/>
            </a:endParaRPr>
          </a:p>
        </p:txBody>
      </p:sp>
      <p:sp>
        <p:nvSpPr>
          <p:cNvPr id="20" name="TextBox 19"/>
          <p:cNvSpPr txBox="1"/>
          <p:nvPr/>
        </p:nvSpPr>
        <p:spPr>
          <a:xfrm>
            <a:off x="9591514" y="1268407"/>
            <a:ext cx="2366211" cy="1969770"/>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Infrastructure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Server (CPU/Memory)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Database (Read/Write)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Backup device (Read/Write)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Network monitoring (Switch/DNS/Routers/SNMP)</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I/O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Storage volume monitoring</a:t>
            </a:r>
            <a:endParaRPr lang="en-US" sz="1200" dirty="0">
              <a:latin typeface="Arial" panose="020B0604020202020204" pitchFamily="34" charset="0"/>
              <a:cs typeface="Arial" panose="020B0604020202020204" pitchFamily="34" charset="0"/>
            </a:endParaRPr>
          </a:p>
        </p:txBody>
      </p:sp>
      <p:sp>
        <p:nvSpPr>
          <p:cNvPr id="21" name="TextBox 20"/>
          <p:cNvSpPr txBox="1"/>
          <p:nvPr/>
        </p:nvSpPr>
        <p:spPr>
          <a:xfrm>
            <a:off x="9591514" y="3338159"/>
            <a:ext cx="2237583" cy="1631216"/>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Cloud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Platform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Service(s)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Usage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Threshold and Action Settings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Security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AWS, PCF and OCP</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Data Analytics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Audit Reporting</a:t>
            </a:r>
            <a:endParaRPr lang="en-US" sz="1200" dirty="0">
              <a:latin typeface="Arial" panose="020B0604020202020204" pitchFamily="34" charset="0"/>
              <a:cs typeface="Arial" panose="020B0604020202020204" pitchFamily="34" charset="0"/>
            </a:endParaRPr>
          </a:p>
        </p:txBody>
      </p:sp>
      <p:sp>
        <p:nvSpPr>
          <p:cNvPr id="23" name="TextBox 22"/>
          <p:cNvSpPr txBox="1"/>
          <p:nvPr/>
        </p:nvSpPr>
        <p:spPr>
          <a:xfrm>
            <a:off x="6868872" y="5232838"/>
            <a:ext cx="2506094" cy="954107"/>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DevOps Metrics That Matters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Deployment Frequency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Lead time for changes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Time to restore service (MTTR)</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Change Failure Rate</a:t>
            </a:r>
            <a:endParaRPr lang="en-US" sz="1200" dirty="0">
              <a:latin typeface="Arial" panose="020B0604020202020204" pitchFamily="34" charset="0"/>
              <a:cs typeface="Arial" panose="020B0604020202020204" pitchFamily="34" charset="0"/>
            </a:endParaRPr>
          </a:p>
        </p:txBody>
      </p:sp>
      <p:sp>
        <p:nvSpPr>
          <p:cNvPr id="24" name="TextBox 23"/>
          <p:cNvSpPr txBox="1"/>
          <p:nvPr/>
        </p:nvSpPr>
        <p:spPr>
          <a:xfrm>
            <a:off x="9536981" y="5111558"/>
            <a:ext cx="2294038" cy="1123384"/>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Event Management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Log Trend and Threshold monitoring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Alerts and Notifications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Prediction and Self-healing BOT services</a:t>
            </a:r>
            <a:endParaRPr lang="en-US" sz="1200" dirty="0">
              <a:latin typeface="Arial" panose="020B0604020202020204" pitchFamily="34" charset="0"/>
              <a:cs typeface="Arial" panose="020B0604020202020204" pitchFamily="34" charset="0"/>
            </a:endParaRPr>
          </a:p>
        </p:txBody>
      </p:sp>
      <p:grpSp>
        <p:nvGrpSpPr>
          <p:cNvPr id="5" name="Group 4"/>
          <p:cNvGrpSpPr/>
          <p:nvPr/>
        </p:nvGrpSpPr>
        <p:grpSpPr>
          <a:xfrm>
            <a:off x="6680908" y="534988"/>
            <a:ext cx="5176848" cy="692105"/>
            <a:chOff x="3509807" y="4952654"/>
            <a:chExt cx="5176848" cy="692105"/>
          </a:xfrm>
        </p:grpSpPr>
        <p:sp>
          <p:nvSpPr>
            <p:cNvPr id="25" name="Rounded Rectangle 24"/>
            <p:cNvSpPr/>
            <p:nvPr/>
          </p:nvSpPr>
          <p:spPr>
            <a:xfrm>
              <a:off x="3509807" y="4955361"/>
              <a:ext cx="5176848" cy="689398"/>
            </a:xfrm>
            <a:prstGeom prst="roundRect">
              <a:avLst>
                <a:gd name="adj" fmla="val 4314"/>
              </a:avLst>
            </a:prstGeom>
            <a:ln>
              <a:noFill/>
            </a:ln>
            <a:effectLst>
              <a:outerShdw blurRad="88900" sx="99000" sy="99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xtBox 25"/>
            <p:cNvSpPr txBox="1"/>
            <p:nvPr/>
          </p:nvSpPr>
          <p:spPr>
            <a:xfrm>
              <a:off x="3509807" y="4952654"/>
              <a:ext cx="51768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10. Monitoring </a:t>
              </a:r>
              <a:r>
                <a:rPr kumimoji="0" lang="en-US"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and Reporting</a:t>
              </a:r>
            </a:p>
          </p:txBody>
        </p:sp>
        <p:sp>
          <p:nvSpPr>
            <p:cNvPr id="27" name="Rectangle 26"/>
            <p:cNvSpPr/>
            <p:nvPr/>
          </p:nvSpPr>
          <p:spPr>
            <a:xfrm>
              <a:off x="3565061" y="5186500"/>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Protocol Monitoring</a:t>
              </a:r>
            </a:p>
          </p:txBody>
        </p:sp>
        <p:sp>
          <p:nvSpPr>
            <p:cNvPr id="28" name="Rectangle 27"/>
            <p:cNvSpPr/>
            <p:nvPr/>
          </p:nvSpPr>
          <p:spPr>
            <a:xfrm>
              <a:off x="5280207" y="5186498"/>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Infrastructure</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a:t>
              </a:r>
            </a:p>
          </p:txBody>
        </p:sp>
        <p:sp>
          <p:nvSpPr>
            <p:cNvPr id="29" name="Rectangle 28"/>
            <p:cNvSpPr/>
            <p:nvPr/>
          </p:nvSpPr>
          <p:spPr>
            <a:xfrm>
              <a:off x="4422633" y="5186499"/>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Application Performance Monitoring</a:t>
              </a:r>
            </a:p>
          </p:txBody>
        </p:sp>
        <p:sp>
          <p:nvSpPr>
            <p:cNvPr id="30" name="Rectangle 29"/>
            <p:cNvSpPr/>
            <p:nvPr/>
          </p:nvSpPr>
          <p:spPr>
            <a:xfrm>
              <a:off x="6134112" y="5186498"/>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Network</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a:t>
              </a:r>
            </a:p>
          </p:txBody>
        </p:sp>
        <p:sp>
          <p:nvSpPr>
            <p:cNvPr id="31" name="Rectangle 30"/>
            <p:cNvSpPr/>
            <p:nvPr/>
          </p:nvSpPr>
          <p:spPr>
            <a:xfrm>
              <a:off x="6995352" y="5192276"/>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Cloud Monitoring</a:t>
              </a:r>
            </a:p>
          </p:txBody>
        </p:sp>
        <p:sp>
          <p:nvSpPr>
            <p:cNvPr id="32" name="Rectangle 31"/>
            <p:cNvSpPr/>
            <p:nvPr/>
          </p:nvSpPr>
          <p:spPr>
            <a:xfrm>
              <a:off x="7849257" y="5198875"/>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Event Management</a:t>
              </a:r>
            </a:p>
          </p:txBody>
        </p:sp>
      </p:grpSp>
      <p:sp>
        <p:nvSpPr>
          <p:cNvPr id="33" name="TextBox 32"/>
          <p:cNvSpPr txBox="1"/>
          <p:nvPr/>
        </p:nvSpPr>
        <p:spPr>
          <a:xfrm>
            <a:off x="668740" y="562655"/>
            <a:ext cx="2756848" cy="30777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1"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stStyle>
          <a:p>
            <a:r>
              <a:rPr lang="en-US" dirty="0"/>
              <a:t>10. Monitoring and Reporting</a:t>
            </a:r>
          </a:p>
        </p:txBody>
      </p:sp>
      <p:cxnSp>
        <p:nvCxnSpPr>
          <p:cNvPr id="34" name="Straight Connector 33"/>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37988" y="1542911"/>
            <a:ext cx="2790170" cy="307777"/>
          </a:xfrm>
          <a:prstGeom prst="rect">
            <a:avLst/>
          </a:prstGeom>
          <a:solidFill>
            <a:schemeClr val="bg1"/>
          </a:solidFill>
        </p:spPr>
        <p:txBody>
          <a:bodyPr wrap="square" rtlCol="0">
            <a:spAutoFit/>
          </a:bodyPr>
          <a:lstStyle/>
          <a:p>
            <a:pPr algn="ctr"/>
            <a:r>
              <a:rPr lang="en-US" sz="1400" b="1" dirty="0" smtClean="0"/>
              <a:t>Tools</a:t>
            </a:r>
          </a:p>
        </p:txBody>
      </p:sp>
      <p:sp>
        <p:nvSpPr>
          <p:cNvPr id="44" name="Rectangle 43"/>
          <p:cNvSpPr/>
          <p:nvPr/>
        </p:nvSpPr>
        <p:spPr>
          <a:xfrm>
            <a:off x="6868872" y="3838296"/>
            <a:ext cx="799696" cy="276999"/>
          </a:xfrm>
          <a:prstGeom prst="rect">
            <a:avLst/>
          </a:prstGeom>
        </p:spPr>
        <p:txBody>
          <a:bodyPr wrap="square">
            <a:spAutoFit/>
          </a:bodyPr>
          <a:lstStyle/>
          <a:p>
            <a:r>
              <a:rPr lang="en-US" sz="1200" dirty="0" smtClean="0">
                <a:latin typeface="Arial" panose="020B0604020202020204" pitchFamily="34" charset="0"/>
                <a:cs typeface="Arial" panose="020B0604020202020204" pitchFamily="34" charset="0"/>
              </a:rPr>
              <a:t>Insights</a:t>
            </a:r>
          </a:p>
        </p:txBody>
      </p:sp>
      <p:sp>
        <p:nvSpPr>
          <p:cNvPr id="50" name="TextBox 49"/>
          <p:cNvSpPr txBox="1"/>
          <p:nvPr/>
        </p:nvSpPr>
        <p:spPr>
          <a:xfrm>
            <a:off x="668740" y="1001039"/>
            <a:ext cx="2893326" cy="138499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Ability to continuously monitor the deployed software services helps in getting </a:t>
            </a:r>
            <a:r>
              <a:rPr lang="en-US" sz="1400" b="1" dirty="0" smtClean="0">
                <a:latin typeface="Arial" panose="020B0604020202020204" pitchFamily="34" charset="0"/>
                <a:cs typeface="Arial" panose="020B0604020202020204" pitchFamily="34" charset="0"/>
              </a:rPr>
              <a:t>immediate Feedback</a:t>
            </a:r>
            <a:r>
              <a:rPr lang="en-US" sz="1400" dirty="0" smtClean="0">
                <a:latin typeface="Arial" panose="020B0604020202020204" pitchFamily="34" charset="0"/>
                <a:cs typeface="Arial" panose="020B0604020202020204" pitchFamily="34" charset="0"/>
              </a:rPr>
              <a:t> on its performance and issues (if there is any), and can improve </a:t>
            </a:r>
            <a:r>
              <a:rPr lang="en-US" sz="1400" b="1" dirty="0" smtClean="0">
                <a:latin typeface="Arial" panose="020B0604020202020204" pitchFamily="34" charset="0"/>
                <a:cs typeface="Arial" panose="020B0604020202020204" pitchFamily="34" charset="0"/>
              </a:rPr>
              <a:t>Mean Time to Repair</a:t>
            </a:r>
            <a:endParaRPr lang="en-US" sz="1400" b="1" dirty="0">
              <a:latin typeface="Arial" panose="020B0604020202020204" pitchFamily="34" charset="0"/>
              <a:cs typeface="Arial" panose="020B0604020202020204" pitchFamily="34" charset="0"/>
            </a:endParaRPr>
          </a:p>
        </p:txBody>
      </p:sp>
      <p:sp>
        <p:nvSpPr>
          <p:cNvPr id="59" name="Rounded Rectangle 58"/>
          <p:cNvSpPr/>
          <p:nvPr/>
        </p:nvSpPr>
        <p:spPr>
          <a:xfrm>
            <a:off x="6776152" y="1534436"/>
            <a:ext cx="2651911" cy="3508746"/>
          </a:xfrm>
          <a:prstGeom prst="roundRect">
            <a:avLst>
              <a:gd name="adj" fmla="val 1408"/>
            </a:avLst>
          </a:prstGeom>
          <a:noFill/>
          <a:ln w="3175">
            <a:solidFill>
              <a:srgbClr val="048B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1026" name="Picture 2" descr="Media Assets and Official New Relic Logos | About New Rel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4999" y="1937045"/>
            <a:ext cx="994891" cy="179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Leader in Cloud Monitoring | Dynatra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8737" y="1869966"/>
            <a:ext cx="1004485" cy="2815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tchpoint Synthetic and RUM Monitoring | Marketplace - Google Cloud  Platfor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288" y="2116716"/>
            <a:ext cx="834539" cy="8345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fluxDB: Purpose-Built Open Source Time Series Database | InfluxDat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6754" y="2246598"/>
            <a:ext cx="873361" cy="1715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stana - APM for Microservice Applications"/>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4" t="28656" r="12669" b="27642"/>
          <a:stretch/>
        </p:blipFill>
        <p:spPr bwMode="auto">
          <a:xfrm>
            <a:off x="7779763" y="2795304"/>
            <a:ext cx="947345" cy="2778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world's # 1 APM solution | AppDynamic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9209" y="4729433"/>
            <a:ext cx="1327405" cy="2422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pennms Black Flat Rgb - Opennms Logo, HD Png Download - 5276x1335(#350432)  - PngFi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05464" y="4375882"/>
            <a:ext cx="690586" cy="2071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ogstash Review - Slan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48158" y="4293432"/>
            <a:ext cx="827370" cy="3258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ad Just Enough Nagios on a Raspberry Pi | Leanpu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65021" y="4043245"/>
            <a:ext cx="631370" cy="18656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Splunk Icon of Flat style - Available in SVG, PNG, EPS, AI &amp; Icon fonts"/>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36475" b="34980"/>
          <a:stretch/>
        </p:blipFill>
        <p:spPr bwMode="auto">
          <a:xfrm>
            <a:off x="8577155" y="3743310"/>
            <a:ext cx="703828" cy="20090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ix Ways to Publish &amp; Share Tableau Content | Pros &amp; Con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5607" t="23035" r="3803" b="30220"/>
          <a:stretch/>
        </p:blipFill>
        <p:spPr bwMode="auto">
          <a:xfrm>
            <a:off x="7426257" y="3609430"/>
            <a:ext cx="952592" cy="25111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ress Kit | Datado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31460" t="21035" r="31931" b="20528"/>
          <a:stretch/>
        </p:blipFill>
        <p:spPr bwMode="auto">
          <a:xfrm>
            <a:off x="8704346" y="3002836"/>
            <a:ext cx="532263" cy="52971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mazon CloudWatch-icon | Brands AA - AO"/>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23164" b="22388"/>
          <a:stretch/>
        </p:blipFill>
        <p:spPr bwMode="auto">
          <a:xfrm>
            <a:off x="6912521" y="3061289"/>
            <a:ext cx="952500" cy="51861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Moogsoft – Logos Downloa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20053" y="2491313"/>
            <a:ext cx="1054913" cy="35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73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84143"/>
            <a:ext cx="12192000" cy="923330"/>
          </a:xfrm>
          <a:prstGeom prst="rect">
            <a:avLst/>
          </a:prstGeom>
          <a:noFill/>
        </p:spPr>
        <p:txBody>
          <a:bodyPr wrap="square" rtlCol="0">
            <a:spAutoFit/>
          </a:bodyPr>
          <a:lstStyle/>
          <a:p>
            <a:pPr algn="ctr"/>
            <a:r>
              <a:rPr lang="en-US" sz="5400" b="1" dirty="0" smtClean="0"/>
              <a:t>Platform Enablers - TBD</a:t>
            </a:r>
            <a:endParaRPr lang="en-US" sz="5400" b="1" dirty="0"/>
          </a:p>
        </p:txBody>
      </p:sp>
    </p:spTree>
    <p:extLst>
      <p:ext uri="{BB962C8B-B14F-4D97-AF65-F5344CB8AC3E}">
        <p14:creationId xmlns:p14="http://schemas.microsoft.com/office/powerpoint/2010/main" val="979142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3206" y="563765"/>
            <a:ext cx="42056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Arial Narrow" panose="020B0606020202030204" pitchFamily="34" charset="0"/>
              </a:rPr>
              <a:t>Objective</a:t>
            </a:r>
            <a:endParaRPr kumimoji="0" lang="en-US" sz="2000" b="1" i="0" u="none" strike="noStrike" kern="1200" cap="none" spc="0" normalizeH="0" baseline="0" noProof="0" dirty="0">
              <a:ln>
                <a:noFill/>
              </a:ln>
              <a:solidFill>
                <a:prstClr val="black"/>
              </a:solidFill>
              <a:effectLst/>
              <a:uLnTx/>
              <a:uFillTx/>
              <a:latin typeface="Arial Narrow" panose="020B0606020202030204" pitchFamily="34" charset="0"/>
            </a:endParaRPr>
          </a:p>
        </p:txBody>
      </p:sp>
      <p:sp>
        <p:nvSpPr>
          <p:cNvPr id="2" name="TextBox 1"/>
          <p:cNvSpPr txBox="1"/>
          <p:nvPr/>
        </p:nvSpPr>
        <p:spPr>
          <a:xfrm>
            <a:off x="753483" y="3967386"/>
            <a:ext cx="8379725" cy="738664"/>
          </a:xfrm>
          <a:prstGeom prst="rect">
            <a:avLst/>
          </a:prstGeom>
        </p:spPr>
        <p:txBody>
          <a:bodyPr wrap="square">
            <a:spAutoFit/>
          </a:bodyPr>
          <a:lstStyle>
            <a:defPPr>
              <a:defRPr lang="en-US"/>
            </a:defPPr>
            <a:lvl1pPr>
              <a:lnSpc>
                <a:spcPct val="150000"/>
              </a:lnSpc>
              <a:defRPr sz="1400">
                <a:latin typeface="Arial" panose="020B0604020202020204" pitchFamily="34" charset="0"/>
                <a:cs typeface="Arial" panose="020B0604020202020204" pitchFamily="34" charset="0"/>
              </a:defRPr>
            </a:lvl1pPr>
          </a:lstStyle>
          <a:p>
            <a:r>
              <a:rPr lang="en-US" dirty="0"/>
              <a:t>The reference architecture will discuss about the various practices and process expected out of each area, the people skillset and tools that helps to perform them effectively.</a:t>
            </a:r>
          </a:p>
        </p:txBody>
      </p:sp>
      <p:cxnSp>
        <p:nvCxnSpPr>
          <p:cNvPr id="18" name="Straight Connector 17"/>
          <p:cNvCxnSpPr/>
          <p:nvPr/>
        </p:nvCxnSpPr>
        <p:spPr>
          <a:xfrm>
            <a:off x="668740" y="591061"/>
            <a:ext cx="10795379" cy="0"/>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436909" y="5263848"/>
            <a:ext cx="105853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Audience:  </a:t>
            </a:r>
            <a:r>
              <a:rPr kumimoji="0" lang="en-US" sz="1400" i="1"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DevOps</a:t>
            </a:r>
            <a:r>
              <a:rPr kumimoji="0" lang="en-US" sz="1400" i="1" u="none" strike="noStrike" kern="1200" cap="none" spc="0" normalizeH="0" noProof="0" dirty="0" smtClean="0">
                <a:ln>
                  <a:noFill/>
                </a:ln>
                <a:solidFill>
                  <a:prstClr val="black"/>
                </a:solidFill>
                <a:effectLst/>
                <a:uLnTx/>
                <a:uFillTx/>
                <a:latin typeface="Arial" panose="020B0604020202020204" pitchFamily="34" charset="0"/>
                <a:cs typeface="Arial" panose="020B0604020202020204" pitchFamily="34" charset="0"/>
              </a:rPr>
              <a:t> Architect, Development Engineer, Quality Engineer, Release Engineer, Platform Engineer</a:t>
            </a:r>
            <a:endParaRPr kumimoji="0" lang="en-US" sz="140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 name="Rectangle 2"/>
          <p:cNvSpPr/>
          <p:nvPr/>
        </p:nvSpPr>
        <p:spPr>
          <a:xfrm>
            <a:off x="668740" y="1150122"/>
            <a:ext cx="10795379" cy="1384995"/>
          </a:xfrm>
          <a:prstGeom prst="rect">
            <a:avLst/>
          </a:prstGeom>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objective of this document to provide structural view of Enterprise level DevOps reference construct.  The entire DevOps construct logically grouped into major components like Release Management, Configuration Management, Development Practices, Continuous Integration etc.  DevOps as a principle way of operating IT today build on implementing set of core practices and set of platform enablers.</a:t>
            </a:r>
          </a:p>
        </p:txBody>
      </p:sp>
      <p:sp>
        <p:nvSpPr>
          <p:cNvPr id="8" name="Rounded Rectangle 7"/>
          <p:cNvSpPr/>
          <p:nvPr/>
        </p:nvSpPr>
        <p:spPr>
          <a:xfrm>
            <a:off x="668740" y="1163433"/>
            <a:ext cx="10795379" cy="3654228"/>
          </a:xfrm>
          <a:prstGeom prst="roundRect">
            <a:avLst>
              <a:gd name="adj" fmla="val 1408"/>
            </a:avLst>
          </a:prstGeom>
          <a:noFill/>
          <a:ln w="3175">
            <a:solidFill>
              <a:srgbClr val="048B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 name="Rectangle 3"/>
          <p:cNvSpPr/>
          <p:nvPr/>
        </p:nvSpPr>
        <p:spPr>
          <a:xfrm>
            <a:off x="668740" y="2570471"/>
            <a:ext cx="7779224" cy="375552"/>
          </a:xfrm>
          <a:prstGeom prst="rect">
            <a:avLst/>
          </a:prstGeom>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reference architecture to be used in two ways, </a:t>
            </a:r>
            <a:endParaRPr lang="en-US" sz="1400" dirty="0" smtClean="0">
              <a:latin typeface="Arial" panose="020B0604020202020204" pitchFamily="34" charset="0"/>
              <a:cs typeface="Arial" panose="020B0604020202020204" pitchFamily="34" charset="0"/>
            </a:endParaRPr>
          </a:p>
        </p:txBody>
      </p:sp>
      <p:sp>
        <p:nvSpPr>
          <p:cNvPr id="10" name="TextBox 9"/>
          <p:cNvSpPr txBox="1"/>
          <p:nvPr/>
        </p:nvSpPr>
        <p:spPr>
          <a:xfrm>
            <a:off x="944376" y="3141375"/>
            <a:ext cx="323807" cy="55399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rgbClr val="048BB0"/>
                </a:solidFill>
                <a:effectLst/>
                <a:uLnTx/>
                <a:uFillTx/>
                <a:latin typeface="Agency FB" panose="020B0503020202020204" pitchFamily="34" charset="0"/>
              </a:rPr>
              <a:t>01</a:t>
            </a:r>
          </a:p>
        </p:txBody>
      </p:sp>
      <p:sp>
        <p:nvSpPr>
          <p:cNvPr id="6" name="Rectangle 5"/>
          <p:cNvSpPr/>
          <p:nvPr/>
        </p:nvSpPr>
        <p:spPr>
          <a:xfrm>
            <a:off x="5860527" y="3203344"/>
            <a:ext cx="3215230"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To use it to identify DevOps maturity in an existing environment</a:t>
            </a:r>
          </a:p>
        </p:txBody>
      </p:sp>
      <p:sp>
        <p:nvSpPr>
          <p:cNvPr id="7" name="Rectangle 6"/>
          <p:cNvSpPr/>
          <p:nvPr/>
        </p:nvSpPr>
        <p:spPr>
          <a:xfrm>
            <a:off x="1303449" y="3173894"/>
            <a:ext cx="3461742"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use it as a implementation guide for DevOps setup </a:t>
            </a:r>
          </a:p>
        </p:txBody>
      </p:sp>
      <p:sp>
        <p:nvSpPr>
          <p:cNvPr id="13" name="Rounded Rectangle 12"/>
          <p:cNvSpPr/>
          <p:nvPr/>
        </p:nvSpPr>
        <p:spPr>
          <a:xfrm>
            <a:off x="832511" y="3013259"/>
            <a:ext cx="4114800" cy="873646"/>
          </a:xfrm>
          <a:prstGeom prst="roundRect">
            <a:avLst>
              <a:gd name="adj" fmla="val 11836"/>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Rounded Rectangle 13"/>
          <p:cNvSpPr/>
          <p:nvPr/>
        </p:nvSpPr>
        <p:spPr>
          <a:xfrm>
            <a:off x="5265672" y="3013259"/>
            <a:ext cx="4114800" cy="873646"/>
          </a:xfrm>
          <a:prstGeom prst="roundRect">
            <a:avLst>
              <a:gd name="adj" fmla="val 11836"/>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 name="TextBox 14"/>
          <p:cNvSpPr txBox="1"/>
          <p:nvPr/>
        </p:nvSpPr>
        <p:spPr>
          <a:xfrm>
            <a:off x="5393300" y="3156757"/>
            <a:ext cx="418384" cy="55399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rgbClr val="048BB0"/>
                </a:solidFill>
                <a:effectLst/>
                <a:uLnTx/>
                <a:uFillTx/>
                <a:latin typeface="Agency FB" panose="020B0503020202020204" pitchFamily="34" charset="0"/>
              </a:rPr>
              <a:t>02</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2872" t="16349" r="14087" b="18726"/>
          <a:stretch/>
        </p:blipFill>
        <p:spPr>
          <a:xfrm>
            <a:off x="958025" y="5147583"/>
            <a:ext cx="509757" cy="453117"/>
          </a:xfrm>
          <a:prstGeom prst="rect">
            <a:avLst/>
          </a:prstGeom>
        </p:spPr>
      </p:pic>
      <p:sp>
        <p:nvSpPr>
          <p:cNvPr id="17" name="Rounded Rectangle 16"/>
          <p:cNvSpPr/>
          <p:nvPr/>
        </p:nvSpPr>
        <p:spPr>
          <a:xfrm>
            <a:off x="668740" y="5020199"/>
            <a:ext cx="10795379" cy="680472"/>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6471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Rectangle 492"/>
          <p:cNvSpPr/>
          <p:nvPr/>
        </p:nvSpPr>
        <p:spPr>
          <a:xfrm>
            <a:off x="380304" y="766580"/>
            <a:ext cx="3103667" cy="1481437"/>
          </a:xfrm>
          <a:prstGeom prst="rect">
            <a:avLst/>
          </a:prstGeom>
          <a:solidFill>
            <a:srgbClr val="00B0F0">
              <a:alpha val="1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p:cNvSpPr txBox="1"/>
          <p:nvPr/>
        </p:nvSpPr>
        <p:spPr>
          <a:xfrm>
            <a:off x="380304" y="331755"/>
            <a:ext cx="49989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Arial Narrow" panose="020B0606020202030204" pitchFamily="34" charset="0"/>
              </a:rPr>
              <a:t>Continuous Delivery Pipeline –</a:t>
            </a:r>
            <a:r>
              <a:rPr kumimoji="0" lang="en-US" sz="1800" b="1" i="0" u="none" strike="noStrike" kern="1200" cap="none" spc="0" normalizeH="0" noProof="0" dirty="0" smtClean="0">
                <a:ln>
                  <a:noFill/>
                </a:ln>
                <a:solidFill>
                  <a:prstClr val="black"/>
                </a:solidFill>
                <a:effectLst/>
                <a:uLnTx/>
                <a:uFillTx/>
                <a:latin typeface="Arial Narrow" panose="020B0606020202030204" pitchFamily="34" charset="0"/>
              </a:rPr>
              <a:t> </a:t>
            </a:r>
            <a:r>
              <a:rPr kumimoji="0" lang="en-US" sz="1800" b="1" i="0" u="none" strike="noStrike" kern="1200" cap="none" spc="0" normalizeH="0" baseline="0" noProof="0" dirty="0" smtClean="0">
                <a:ln>
                  <a:noFill/>
                </a:ln>
                <a:solidFill>
                  <a:prstClr val="black"/>
                </a:solidFill>
                <a:effectLst/>
                <a:uLnTx/>
                <a:uFillTx/>
                <a:latin typeface="Arial Narrow" panose="020B0606020202030204" pitchFamily="34" charset="0"/>
              </a:rPr>
              <a:t>Sample Illustration</a:t>
            </a:r>
            <a:endParaRPr kumimoji="0" lang="en-US" sz="1800" b="1" i="0" u="none" strike="noStrike" kern="1200" cap="none" spc="0" normalizeH="0" baseline="0" noProof="0" dirty="0">
              <a:ln>
                <a:noFill/>
              </a:ln>
              <a:solidFill>
                <a:prstClr val="black"/>
              </a:solidFill>
              <a:effectLst/>
              <a:uLnTx/>
              <a:uFillTx/>
              <a:latin typeface="Arial Narrow" panose="020B0606020202030204" pitchFamily="34" charset="0"/>
            </a:endParaRPr>
          </a:p>
        </p:txBody>
      </p:sp>
      <p:cxnSp>
        <p:nvCxnSpPr>
          <p:cNvPr id="298" name="Straight Connector 297"/>
          <p:cNvCxnSpPr/>
          <p:nvPr/>
        </p:nvCxnSpPr>
        <p:spPr>
          <a:xfrm>
            <a:off x="477668" y="345397"/>
            <a:ext cx="11337991" cy="0"/>
          </a:xfrm>
          <a:prstGeom prst="line">
            <a:avLst/>
          </a:prstGeom>
        </p:spPr>
        <p:style>
          <a:lnRef idx="1">
            <a:schemeClr val="accent1"/>
          </a:lnRef>
          <a:fillRef idx="0">
            <a:schemeClr val="accent1"/>
          </a:fillRef>
          <a:effectRef idx="0">
            <a:schemeClr val="accent1"/>
          </a:effectRef>
          <a:fontRef idx="minor">
            <a:schemeClr val="tx1"/>
          </a:fontRef>
        </p:style>
      </p:cxnSp>
      <p:sp>
        <p:nvSpPr>
          <p:cNvPr id="321" name="TextBox 320"/>
          <p:cNvSpPr txBox="1"/>
          <p:nvPr/>
        </p:nvSpPr>
        <p:spPr>
          <a:xfrm>
            <a:off x="462381" y="794198"/>
            <a:ext cx="2952984" cy="138499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An illustrative view of a simplified continuous delivery pipeline construct – even such construct </a:t>
            </a:r>
            <a:r>
              <a:rPr lang="en-US" sz="1400" dirty="0">
                <a:latin typeface="Arial" panose="020B0604020202020204" pitchFamily="34" charset="0"/>
                <a:cs typeface="Arial" panose="020B0604020202020204" pitchFamily="34" charset="0"/>
              </a:rPr>
              <a:t>requires harmonious </a:t>
            </a:r>
            <a:r>
              <a:rPr lang="en-US" sz="1400" dirty="0" smtClean="0">
                <a:latin typeface="Arial" panose="020B0604020202020204" pitchFamily="34" charset="0"/>
                <a:cs typeface="Arial" panose="020B0604020202020204" pitchFamily="34" charset="0"/>
              </a:rPr>
              <a:t>integration of various teams, capabilities and platform.</a:t>
            </a:r>
            <a:endParaRPr lang="en-US" sz="1400" dirty="0">
              <a:latin typeface="Arial" panose="020B0604020202020204" pitchFamily="34" charset="0"/>
              <a:cs typeface="Arial" panose="020B0604020202020204" pitchFamily="34" charset="0"/>
            </a:endParaRPr>
          </a:p>
        </p:txBody>
      </p:sp>
      <p:pic>
        <p:nvPicPr>
          <p:cNvPr id="189" name="Picture 188"/>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302001" y="2387549"/>
            <a:ext cx="369800" cy="369800"/>
          </a:xfrm>
          <a:prstGeom prst="rect">
            <a:avLst/>
          </a:prstGeom>
        </p:spPr>
      </p:pic>
      <p:sp>
        <p:nvSpPr>
          <p:cNvPr id="190" name="TextBox 189"/>
          <p:cNvSpPr txBox="1"/>
          <p:nvPr/>
        </p:nvSpPr>
        <p:spPr>
          <a:xfrm>
            <a:off x="1118806" y="2752867"/>
            <a:ext cx="681598"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System</a:t>
            </a:r>
          </a:p>
          <a:p>
            <a:pPr algn="ctr"/>
            <a:r>
              <a:rPr lang="en-US" sz="1000" dirty="0" smtClean="0">
                <a:latin typeface="Arial" panose="020B0604020202020204" pitchFamily="34" charset="0"/>
                <a:cs typeface="Arial" panose="020B0604020202020204" pitchFamily="34" charset="0"/>
              </a:rPr>
              <a:t>Architect</a:t>
            </a:r>
          </a:p>
        </p:txBody>
      </p:sp>
      <p:pic>
        <p:nvPicPr>
          <p:cNvPr id="2" name="Picture 1"/>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14510" y="3903107"/>
            <a:ext cx="565262" cy="423401"/>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5341" y="2942288"/>
            <a:ext cx="326304" cy="41259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5346" y="3851681"/>
            <a:ext cx="348517" cy="348517"/>
          </a:xfrm>
          <a:prstGeom prst="rect">
            <a:avLst/>
          </a:prstGeom>
        </p:spPr>
      </p:pic>
      <p:sp>
        <p:nvSpPr>
          <p:cNvPr id="191" name="TextBox 190"/>
          <p:cNvSpPr txBox="1"/>
          <p:nvPr/>
        </p:nvSpPr>
        <p:spPr>
          <a:xfrm>
            <a:off x="2432146" y="3354880"/>
            <a:ext cx="688009" cy="400110"/>
          </a:xfrm>
          <a:prstGeom prst="rect">
            <a:avLst/>
          </a:prstGeom>
          <a:noFill/>
        </p:spPr>
        <p:txBody>
          <a:bodyPr wrap="non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Product</a:t>
            </a:r>
          </a:p>
          <a:p>
            <a:r>
              <a:rPr lang="en-US" dirty="0"/>
              <a:t>Manager</a:t>
            </a:r>
          </a:p>
        </p:txBody>
      </p:sp>
      <p:sp>
        <p:nvSpPr>
          <p:cNvPr id="192" name="TextBox 191"/>
          <p:cNvSpPr txBox="1"/>
          <p:nvPr/>
        </p:nvSpPr>
        <p:spPr>
          <a:xfrm>
            <a:off x="1079094" y="4191203"/>
            <a:ext cx="773137" cy="400110"/>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Release Engineer</a:t>
            </a:r>
          </a:p>
        </p:txBody>
      </p:sp>
      <p:cxnSp>
        <p:nvCxnSpPr>
          <p:cNvPr id="193" name="Straight Arrow Connector 192"/>
          <p:cNvCxnSpPr/>
          <p:nvPr/>
        </p:nvCxnSpPr>
        <p:spPr>
          <a:xfrm>
            <a:off x="1761414" y="2896046"/>
            <a:ext cx="572350" cy="407338"/>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V="1">
            <a:off x="1761414" y="3575557"/>
            <a:ext cx="572350" cy="442494"/>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1">
            <a:off x="1459604" y="3301009"/>
            <a:ext cx="0" cy="37818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6" name="Picture 195"/>
          <p:cNvPicPr>
            <a:picLocks noChangeAspect="1"/>
          </p:cNvPicPr>
          <p:nvPr/>
        </p:nvPicPr>
        <p:blipFill>
          <a:blip r:embed="rId7">
            <a:duotone>
              <a:schemeClr val="accent5">
                <a:shade val="45000"/>
                <a:satMod val="135000"/>
              </a:schemeClr>
              <a:prstClr val="white"/>
            </a:duotone>
          </a:blip>
          <a:stretch>
            <a:fillRect/>
          </a:stretch>
        </p:blipFill>
        <p:spPr>
          <a:xfrm>
            <a:off x="3449812" y="3057338"/>
            <a:ext cx="176800" cy="283489"/>
          </a:xfrm>
          <a:prstGeom prst="rect">
            <a:avLst/>
          </a:prstGeom>
        </p:spPr>
      </p:pic>
      <p:sp>
        <p:nvSpPr>
          <p:cNvPr id="197" name="TextBox 196"/>
          <p:cNvSpPr txBox="1"/>
          <p:nvPr/>
        </p:nvSpPr>
        <p:spPr>
          <a:xfrm>
            <a:off x="3169362" y="3354880"/>
            <a:ext cx="737702" cy="400110"/>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Product</a:t>
            </a:r>
          </a:p>
          <a:p>
            <a:r>
              <a:rPr lang="en-US" dirty="0"/>
              <a:t>Roadmap</a:t>
            </a:r>
          </a:p>
        </p:txBody>
      </p:sp>
      <p:pic>
        <p:nvPicPr>
          <p:cNvPr id="198" name="Picture 197"/>
          <p:cNvPicPr>
            <a:picLocks noChangeAspect="1"/>
          </p:cNvPicPr>
          <p:nvPr/>
        </p:nvPicPr>
        <p:blipFill>
          <a:blip r:embed="rId7">
            <a:duotone>
              <a:schemeClr val="accent5">
                <a:shade val="45000"/>
                <a:satMod val="135000"/>
              </a:schemeClr>
              <a:prstClr val="white"/>
            </a:duotone>
          </a:blip>
          <a:stretch>
            <a:fillRect/>
          </a:stretch>
        </p:blipFill>
        <p:spPr>
          <a:xfrm>
            <a:off x="3442737" y="4399444"/>
            <a:ext cx="176800" cy="283489"/>
          </a:xfrm>
          <a:prstGeom prst="rect">
            <a:avLst/>
          </a:prstGeom>
        </p:spPr>
      </p:pic>
      <p:sp>
        <p:nvSpPr>
          <p:cNvPr id="199" name="TextBox 198"/>
          <p:cNvSpPr txBox="1"/>
          <p:nvPr/>
        </p:nvSpPr>
        <p:spPr>
          <a:xfrm>
            <a:off x="3113399" y="4696986"/>
            <a:ext cx="835485" cy="246221"/>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PI Planning</a:t>
            </a:r>
          </a:p>
        </p:txBody>
      </p:sp>
      <p:pic>
        <p:nvPicPr>
          <p:cNvPr id="200" name="Picture 199"/>
          <p:cNvPicPr>
            <a:picLocks noChangeAspect="1"/>
          </p:cNvPicPr>
          <p:nvPr/>
        </p:nvPicPr>
        <p:blipFill>
          <a:blip r:embed="rId7">
            <a:duotone>
              <a:prstClr val="black"/>
              <a:schemeClr val="accent1">
                <a:tint val="45000"/>
                <a:satMod val="400000"/>
              </a:schemeClr>
            </a:duotone>
          </a:blip>
          <a:stretch>
            <a:fillRect/>
          </a:stretch>
        </p:blipFill>
        <p:spPr>
          <a:xfrm>
            <a:off x="4513081" y="5571728"/>
            <a:ext cx="176800" cy="283489"/>
          </a:xfrm>
          <a:prstGeom prst="rect">
            <a:avLst/>
          </a:prstGeom>
        </p:spPr>
      </p:pic>
      <p:sp>
        <p:nvSpPr>
          <p:cNvPr id="201" name="TextBox 200"/>
          <p:cNvSpPr txBox="1"/>
          <p:nvPr/>
        </p:nvSpPr>
        <p:spPr>
          <a:xfrm>
            <a:off x="4350562" y="5869270"/>
            <a:ext cx="518091" cy="400110"/>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Tech</a:t>
            </a:r>
          </a:p>
          <a:p>
            <a:r>
              <a:rPr lang="en-US" dirty="0"/>
              <a:t>Debts</a:t>
            </a:r>
          </a:p>
        </p:txBody>
      </p:sp>
      <p:pic>
        <p:nvPicPr>
          <p:cNvPr id="202" name="Picture 201"/>
          <p:cNvPicPr>
            <a:picLocks noChangeAspect="1"/>
          </p:cNvPicPr>
          <p:nvPr/>
        </p:nvPicPr>
        <p:blipFill>
          <a:blip r:embed="rId7">
            <a:duotone>
              <a:prstClr val="black"/>
              <a:schemeClr val="accent4">
                <a:tint val="45000"/>
                <a:satMod val="400000"/>
              </a:schemeClr>
            </a:duotone>
          </a:blip>
          <a:stretch>
            <a:fillRect/>
          </a:stretch>
        </p:blipFill>
        <p:spPr>
          <a:xfrm>
            <a:off x="4513081" y="3981347"/>
            <a:ext cx="176800" cy="283489"/>
          </a:xfrm>
          <a:prstGeom prst="rect">
            <a:avLst/>
          </a:prstGeom>
        </p:spPr>
      </p:pic>
      <p:sp>
        <p:nvSpPr>
          <p:cNvPr id="203" name="TextBox 202"/>
          <p:cNvSpPr txBox="1"/>
          <p:nvPr/>
        </p:nvSpPr>
        <p:spPr>
          <a:xfrm>
            <a:off x="4282322" y="4278889"/>
            <a:ext cx="638316" cy="246221"/>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Backlog</a:t>
            </a:r>
          </a:p>
        </p:txBody>
      </p:sp>
      <p:pic>
        <p:nvPicPr>
          <p:cNvPr id="204" name="Picture 203"/>
          <p:cNvPicPr>
            <a:picLocks noChangeAspect="1"/>
          </p:cNvPicPr>
          <p:nvPr/>
        </p:nvPicPr>
        <p:blipFill>
          <a:blip r:embed="rId7">
            <a:duotone>
              <a:prstClr val="black"/>
              <a:schemeClr val="accent4">
                <a:tint val="45000"/>
                <a:satMod val="400000"/>
              </a:schemeClr>
            </a:duotone>
          </a:blip>
          <a:stretch>
            <a:fillRect/>
          </a:stretch>
        </p:blipFill>
        <p:spPr>
          <a:xfrm>
            <a:off x="4513081" y="4743914"/>
            <a:ext cx="176800" cy="283489"/>
          </a:xfrm>
          <a:prstGeom prst="rect">
            <a:avLst/>
          </a:prstGeom>
        </p:spPr>
      </p:pic>
      <p:sp>
        <p:nvSpPr>
          <p:cNvPr id="205" name="TextBox 204"/>
          <p:cNvSpPr txBox="1"/>
          <p:nvPr/>
        </p:nvSpPr>
        <p:spPr>
          <a:xfrm>
            <a:off x="4282322" y="5041456"/>
            <a:ext cx="638316" cy="246221"/>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Backlog</a:t>
            </a:r>
          </a:p>
        </p:txBody>
      </p:sp>
      <p:cxnSp>
        <p:nvCxnSpPr>
          <p:cNvPr id="206" name="Straight Arrow Connector 205"/>
          <p:cNvCxnSpPr/>
          <p:nvPr/>
        </p:nvCxnSpPr>
        <p:spPr>
          <a:xfrm>
            <a:off x="3538271" y="3768638"/>
            <a:ext cx="0" cy="54864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8" name="Picture 20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4110" y="4689322"/>
            <a:ext cx="565262" cy="423401"/>
          </a:xfrm>
          <a:prstGeom prst="rect">
            <a:avLst/>
          </a:prstGeom>
        </p:spPr>
      </p:pic>
      <p:pic>
        <p:nvPicPr>
          <p:cNvPr id="209" name="Picture 20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44110" y="5657569"/>
            <a:ext cx="565262" cy="423401"/>
          </a:xfrm>
          <a:prstGeom prst="rect">
            <a:avLst/>
          </a:prstGeom>
        </p:spPr>
      </p:pic>
      <p:sp>
        <p:nvSpPr>
          <p:cNvPr id="210" name="TextBox 209"/>
          <p:cNvSpPr txBox="1"/>
          <p:nvPr/>
        </p:nvSpPr>
        <p:spPr>
          <a:xfrm>
            <a:off x="5149693" y="4268426"/>
            <a:ext cx="582211" cy="246221"/>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Team1</a:t>
            </a:r>
          </a:p>
        </p:txBody>
      </p:sp>
      <p:sp>
        <p:nvSpPr>
          <p:cNvPr id="215" name="TextBox 214"/>
          <p:cNvSpPr txBox="1"/>
          <p:nvPr/>
        </p:nvSpPr>
        <p:spPr>
          <a:xfrm>
            <a:off x="5217389" y="6023159"/>
            <a:ext cx="418704" cy="246221"/>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Ops</a:t>
            </a:r>
          </a:p>
        </p:txBody>
      </p:sp>
      <p:sp>
        <p:nvSpPr>
          <p:cNvPr id="218" name="TextBox 217"/>
          <p:cNvSpPr txBox="1"/>
          <p:nvPr/>
        </p:nvSpPr>
        <p:spPr>
          <a:xfrm>
            <a:off x="5144110" y="5056969"/>
            <a:ext cx="617477" cy="246221"/>
          </a:xfrm>
          <a:prstGeom prst="rect">
            <a:avLst/>
          </a:prstGeom>
          <a:noFill/>
        </p:spPr>
        <p:txBody>
          <a:bodyPr wrap="square" rtlCol="0">
            <a:spAutoFit/>
          </a:bodyPr>
          <a:lstStyle>
            <a:defPPr>
              <a:defRPr lang="en-US"/>
            </a:defPPr>
            <a:lvl1pPr algn="ctr">
              <a:defRPr sz="1000">
                <a:latin typeface="Arial" panose="020B0604020202020204" pitchFamily="34" charset="0"/>
                <a:cs typeface="Arial" panose="020B0604020202020204" pitchFamily="34" charset="0"/>
              </a:defRPr>
            </a:lvl1pPr>
          </a:lstStyle>
          <a:p>
            <a:r>
              <a:rPr lang="en-US" dirty="0"/>
              <a:t>Team n</a:t>
            </a:r>
          </a:p>
        </p:txBody>
      </p:sp>
      <p:cxnSp>
        <p:nvCxnSpPr>
          <p:cNvPr id="33" name="Straight Connector 32"/>
          <p:cNvCxnSpPr/>
          <p:nvPr/>
        </p:nvCxnSpPr>
        <p:spPr>
          <a:xfrm>
            <a:off x="4107970" y="4190271"/>
            <a:ext cx="0" cy="1737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07970" y="4200198"/>
            <a:ext cx="18288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a:off x="4107970" y="4980398"/>
            <a:ext cx="18288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4107970" y="5924374"/>
            <a:ext cx="18288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3738708" y="4557994"/>
            <a:ext cx="36576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5" name="Group 4"/>
          <p:cNvGrpSpPr>
            <a:grpSpLocks noChangeAspect="1"/>
          </p:cNvGrpSpPr>
          <p:nvPr/>
        </p:nvGrpSpPr>
        <p:grpSpPr bwMode="auto">
          <a:xfrm>
            <a:off x="6332441" y="4183947"/>
            <a:ext cx="699140" cy="553231"/>
            <a:chOff x="2355" y="984"/>
            <a:chExt cx="2966" cy="2347"/>
          </a:xfrm>
          <a:solidFill>
            <a:srgbClr val="000000"/>
          </a:solidFill>
        </p:grpSpPr>
        <p:sp>
          <p:nvSpPr>
            <p:cNvPr id="239" name="Freeform 6"/>
            <p:cNvSpPr>
              <a:spLocks noEditPoints="1"/>
            </p:cNvSpPr>
            <p:nvPr/>
          </p:nvSpPr>
          <p:spPr bwMode="auto">
            <a:xfrm>
              <a:off x="2355" y="984"/>
              <a:ext cx="2966" cy="2347"/>
            </a:xfrm>
            <a:custGeom>
              <a:avLst/>
              <a:gdLst>
                <a:gd name="T0" fmla="*/ 2241 w 5931"/>
                <a:gd name="T1" fmla="*/ 4502 h 4695"/>
                <a:gd name="T2" fmla="*/ 3688 w 5931"/>
                <a:gd name="T3" fmla="*/ 3877 h 4695"/>
                <a:gd name="T4" fmla="*/ 301 w 5931"/>
                <a:gd name="T5" fmla="*/ 191 h 4695"/>
                <a:gd name="T6" fmla="*/ 247 w 5931"/>
                <a:gd name="T7" fmla="*/ 207 h 4695"/>
                <a:gd name="T8" fmla="*/ 207 w 5931"/>
                <a:gd name="T9" fmla="*/ 245 h 4695"/>
                <a:gd name="T10" fmla="*/ 193 w 5931"/>
                <a:gd name="T11" fmla="*/ 301 h 4695"/>
                <a:gd name="T12" fmla="*/ 196 w 5931"/>
                <a:gd name="T13" fmla="*/ 3605 h 4695"/>
                <a:gd name="T14" fmla="*/ 223 w 5931"/>
                <a:gd name="T15" fmla="*/ 3652 h 4695"/>
                <a:gd name="T16" fmla="*/ 272 w 5931"/>
                <a:gd name="T17" fmla="*/ 3681 h 4695"/>
                <a:gd name="T18" fmla="*/ 5629 w 5931"/>
                <a:gd name="T19" fmla="*/ 3684 h 4695"/>
                <a:gd name="T20" fmla="*/ 5693 w 5931"/>
                <a:gd name="T21" fmla="*/ 3663 h 4695"/>
                <a:gd name="T22" fmla="*/ 5733 w 5931"/>
                <a:gd name="T23" fmla="*/ 3611 h 4695"/>
                <a:gd name="T24" fmla="*/ 5738 w 5931"/>
                <a:gd name="T25" fmla="*/ 301 h 4695"/>
                <a:gd name="T26" fmla="*/ 5724 w 5931"/>
                <a:gd name="T27" fmla="*/ 245 h 4695"/>
                <a:gd name="T28" fmla="*/ 5684 w 5931"/>
                <a:gd name="T29" fmla="*/ 207 h 4695"/>
                <a:gd name="T30" fmla="*/ 5629 w 5931"/>
                <a:gd name="T31" fmla="*/ 191 h 4695"/>
                <a:gd name="T32" fmla="*/ 301 w 5931"/>
                <a:gd name="T33" fmla="*/ 0 h 4695"/>
                <a:gd name="T34" fmla="*/ 5683 w 5931"/>
                <a:gd name="T35" fmla="*/ 4 h 4695"/>
                <a:gd name="T36" fmla="*/ 5782 w 5931"/>
                <a:gd name="T37" fmla="*/ 40 h 4695"/>
                <a:gd name="T38" fmla="*/ 5859 w 5931"/>
                <a:gd name="T39" fmla="*/ 106 h 4695"/>
                <a:gd name="T40" fmla="*/ 5911 w 5931"/>
                <a:gd name="T41" fmla="*/ 196 h 4695"/>
                <a:gd name="T42" fmla="*/ 5931 w 5931"/>
                <a:gd name="T43" fmla="*/ 301 h 4695"/>
                <a:gd name="T44" fmla="*/ 5926 w 5931"/>
                <a:gd name="T45" fmla="*/ 3629 h 4695"/>
                <a:gd name="T46" fmla="*/ 5890 w 5931"/>
                <a:gd name="T47" fmla="*/ 3728 h 4695"/>
                <a:gd name="T48" fmla="*/ 5823 w 5931"/>
                <a:gd name="T49" fmla="*/ 3805 h 4695"/>
                <a:gd name="T50" fmla="*/ 5735 w 5931"/>
                <a:gd name="T51" fmla="*/ 3857 h 4695"/>
                <a:gd name="T52" fmla="*/ 5629 w 5931"/>
                <a:gd name="T53" fmla="*/ 3877 h 4695"/>
                <a:gd name="T54" fmla="*/ 3881 w 5931"/>
                <a:gd name="T55" fmla="*/ 4502 h 4695"/>
                <a:gd name="T56" fmla="*/ 4327 w 5931"/>
                <a:gd name="T57" fmla="*/ 4508 h 4695"/>
                <a:gd name="T58" fmla="*/ 4374 w 5931"/>
                <a:gd name="T59" fmla="*/ 4542 h 4695"/>
                <a:gd name="T60" fmla="*/ 4394 w 5931"/>
                <a:gd name="T61" fmla="*/ 4600 h 4695"/>
                <a:gd name="T62" fmla="*/ 4374 w 5931"/>
                <a:gd name="T63" fmla="*/ 4655 h 4695"/>
                <a:gd name="T64" fmla="*/ 4327 w 5931"/>
                <a:gd name="T65" fmla="*/ 4689 h 4695"/>
                <a:gd name="T66" fmla="*/ 1633 w 5931"/>
                <a:gd name="T67" fmla="*/ 4695 h 4695"/>
                <a:gd name="T68" fmla="*/ 1577 w 5931"/>
                <a:gd name="T69" fmla="*/ 4677 h 4695"/>
                <a:gd name="T70" fmla="*/ 1543 w 5931"/>
                <a:gd name="T71" fmla="*/ 4630 h 4695"/>
                <a:gd name="T72" fmla="*/ 1543 w 5931"/>
                <a:gd name="T73" fmla="*/ 4569 h 4695"/>
                <a:gd name="T74" fmla="*/ 1577 w 5931"/>
                <a:gd name="T75" fmla="*/ 4522 h 4695"/>
                <a:gd name="T76" fmla="*/ 1633 w 5931"/>
                <a:gd name="T77" fmla="*/ 4502 h 4695"/>
                <a:gd name="T78" fmla="*/ 2050 w 5931"/>
                <a:gd name="T79" fmla="*/ 3877 h 4695"/>
                <a:gd name="T80" fmla="*/ 247 w 5931"/>
                <a:gd name="T81" fmla="*/ 3871 h 4695"/>
                <a:gd name="T82" fmla="*/ 149 w 5931"/>
                <a:gd name="T83" fmla="*/ 3835 h 4695"/>
                <a:gd name="T84" fmla="*/ 70 w 5931"/>
                <a:gd name="T85" fmla="*/ 3769 h 4695"/>
                <a:gd name="T86" fmla="*/ 18 w 5931"/>
                <a:gd name="T87" fmla="*/ 3681 h 4695"/>
                <a:gd name="T88" fmla="*/ 0 w 5931"/>
                <a:gd name="T89" fmla="*/ 3575 h 4695"/>
                <a:gd name="T90" fmla="*/ 0 w 5931"/>
                <a:gd name="T91" fmla="*/ 301 h 4695"/>
                <a:gd name="T92" fmla="*/ 18 w 5931"/>
                <a:gd name="T93" fmla="*/ 196 h 4695"/>
                <a:gd name="T94" fmla="*/ 70 w 5931"/>
                <a:gd name="T95" fmla="*/ 106 h 4695"/>
                <a:gd name="T96" fmla="*/ 149 w 5931"/>
                <a:gd name="T97" fmla="*/ 40 h 4695"/>
                <a:gd name="T98" fmla="*/ 247 w 5931"/>
                <a:gd name="T99" fmla="*/ 4 h 4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31" h="4695">
                  <a:moveTo>
                    <a:pt x="2241" y="3877"/>
                  </a:moveTo>
                  <a:lnTo>
                    <a:pt x="2241" y="4502"/>
                  </a:lnTo>
                  <a:lnTo>
                    <a:pt x="3688" y="4502"/>
                  </a:lnTo>
                  <a:lnTo>
                    <a:pt x="3688" y="3877"/>
                  </a:lnTo>
                  <a:lnTo>
                    <a:pt x="2241" y="3877"/>
                  </a:lnTo>
                  <a:close/>
                  <a:moveTo>
                    <a:pt x="301" y="191"/>
                  </a:moveTo>
                  <a:lnTo>
                    <a:pt x="272" y="195"/>
                  </a:lnTo>
                  <a:lnTo>
                    <a:pt x="247" y="207"/>
                  </a:lnTo>
                  <a:lnTo>
                    <a:pt x="223" y="223"/>
                  </a:lnTo>
                  <a:lnTo>
                    <a:pt x="207" y="245"/>
                  </a:lnTo>
                  <a:lnTo>
                    <a:pt x="196" y="272"/>
                  </a:lnTo>
                  <a:lnTo>
                    <a:pt x="193" y="301"/>
                  </a:lnTo>
                  <a:lnTo>
                    <a:pt x="193" y="3575"/>
                  </a:lnTo>
                  <a:lnTo>
                    <a:pt x="196" y="3605"/>
                  </a:lnTo>
                  <a:lnTo>
                    <a:pt x="207" y="3630"/>
                  </a:lnTo>
                  <a:lnTo>
                    <a:pt x="223" y="3652"/>
                  </a:lnTo>
                  <a:lnTo>
                    <a:pt x="247" y="3670"/>
                  </a:lnTo>
                  <a:lnTo>
                    <a:pt x="272" y="3681"/>
                  </a:lnTo>
                  <a:lnTo>
                    <a:pt x="301" y="3684"/>
                  </a:lnTo>
                  <a:lnTo>
                    <a:pt x="5629" y="3684"/>
                  </a:lnTo>
                  <a:lnTo>
                    <a:pt x="5665" y="3679"/>
                  </a:lnTo>
                  <a:lnTo>
                    <a:pt x="5693" y="3663"/>
                  </a:lnTo>
                  <a:lnTo>
                    <a:pt x="5717" y="3639"/>
                  </a:lnTo>
                  <a:lnTo>
                    <a:pt x="5733" y="3611"/>
                  </a:lnTo>
                  <a:lnTo>
                    <a:pt x="5738" y="3575"/>
                  </a:lnTo>
                  <a:lnTo>
                    <a:pt x="5738" y="301"/>
                  </a:lnTo>
                  <a:lnTo>
                    <a:pt x="5735" y="272"/>
                  </a:lnTo>
                  <a:lnTo>
                    <a:pt x="5724" y="245"/>
                  </a:lnTo>
                  <a:lnTo>
                    <a:pt x="5706" y="223"/>
                  </a:lnTo>
                  <a:lnTo>
                    <a:pt x="5684" y="207"/>
                  </a:lnTo>
                  <a:lnTo>
                    <a:pt x="5659" y="195"/>
                  </a:lnTo>
                  <a:lnTo>
                    <a:pt x="5629" y="191"/>
                  </a:lnTo>
                  <a:lnTo>
                    <a:pt x="301" y="191"/>
                  </a:lnTo>
                  <a:close/>
                  <a:moveTo>
                    <a:pt x="301" y="0"/>
                  </a:moveTo>
                  <a:lnTo>
                    <a:pt x="5629" y="0"/>
                  </a:lnTo>
                  <a:lnTo>
                    <a:pt x="5683" y="4"/>
                  </a:lnTo>
                  <a:lnTo>
                    <a:pt x="5735" y="18"/>
                  </a:lnTo>
                  <a:lnTo>
                    <a:pt x="5782" y="40"/>
                  </a:lnTo>
                  <a:lnTo>
                    <a:pt x="5823" y="71"/>
                  </a:lnTo>
                  <a:lnTo>
                    <a:pt x="5859" y="106"/>
                  </a:lnTo>
                  <a:lnTo>
                    <a:pt x="5890" y="148"/>
                  </a:lnTo>
                  <a:lnTo>
                    <a:pt x="5911" y="196"/>
                  </a:lnTo>
                  <a:lnTo>
                    <a:pt x="5926" y="247"/>
                  </a:lnTo>
                  <a:lnTo>
                    <a:pt x="5931" y="301"/>
                  </a:lnTo>
                  <a:lnTo>
                    <a:pt x="5931" y="3575"/>
                  </a:lnTo>
                  <a:lnTo>
                    <a:pt x="5926" y="3629"/>
                  </a:lnTo>
                  <a:lnTo>
                    <a:pt x="5911" y="3681"/>
                  </a:lnTo>
                  <a:lnTo>
                    <a:pt x="5890" y="3728"/>
                  </a:lnTo>
                  <a:lnTo>
                    <a:pt x="5859" y="3769"/>
                  </a:lnTo>
                  <a:lnTo>
                    <a:pt x="5823" y="3805"/>
                  </a:lnTo>
                  <a:lnTo>
                    <a:pt x="5782" y="3835"/>
                  </a:lnTo>
                  <a:lnTo>
                    <a:pt x="5735" y="3857"/>
                  </a:lnTo>
                  <a:lnTo>
                    <a:pt x="5683" y="3871"/>
                  </a:lnTo>
                  <a:lnTo>
                    <a:pt x="5629" y="3877"/>
                  </a:lnTo>
                  <a:lnTo>
                    <a:pt x="3881" y="3877"/>
                  </a:lnTo>
                  <a:lnTo>
                    <a:pt x="3881" y="4502"/>
                  </a:lnTo>
                  <a:lnTo>
                    <a:pt x="4297" y="4502"/>
                  </a:lnTo>
                  <a:lnTo>
                    <a:pt x="4327" y="4508"/>
                  </a:lnTo>
                  <a:lnTo>
                    <a:pt x="4354" y="4522"/>
                  </a:lnTo>
                  <a:lnTo>
                    <a:pt x="4374" y="4542"/>
                  </a:lnTo>
                  <a:lnTo>
                    <a:pt x="4388" y="4569"/>
                  </a:lnTo>
                  <a:lnTo>
                    <a:pt x="4394" y="4600"/>
                  </a:lnTo>
                  <a:lnTo>
                    <a:pt x="4388" y="4630"/>
                  </a:lnTo>
                  <a:lnTo>
                    <a:pt x="4374" y="4655"/>
                  </a:lnTo>
                  <a:lnTo>
                    <a:pt x="4354" y="4677"/>
                  </a:lnTo>
                  <a:lnTo>
                    <a:pt x="4327" y="4689"/>
                  </a:lnTo>
                  <a:lnTo>
                    <a:pt x="4297" y="4695"/>
                  </a:lnTo>
                  <a:lnTo>
                    <a:pt x="1633" y="4695"/>
                  </a:lnTo>
                  <a:lnTo>
                    <a:pt x="1602" y="4689"/>
                  </a:lnTo>
                  <a:lnTo>
                    <a:pt x="1577" y="4677"/>
                  </a:lnTo>
                  <a:lnTo>
                    <a:pt x="1555" y="4655"/>
                  </a:lnTo>
                  <a:lnTo>
                    <a:pt x="1543" y="4630"/>
                  </a:lnTo>
                  <a:lnTo>
                    <a:pt x="1537" y="4600"/>
                  </a:lnTo>
                  <a:lnTo>
                    <a:pt x="1543" y="4569"/>
                  </a:lnTo>
                  <a:lnTo>
                    <a:pt x="1555" y="4542"/>
                  </a:lnTo>
                  <a:lnTo>
                    <a:pt x="1577" y="4522"/>
                  </a:lnTo>
                  <a:lnTo>
                    <a:pt x="1602" y="4508"/>
                  </a:lnTo>
                  <a:lnTo>
                    <a:pt x="1633" y="4502"/>
                  </a:lnTo>
                  <a:lnTo>
                    <a:pt x="2050" y="4502"/>
                  </a:lnTo>
                  <a:lnTo>
                    <a:pt x="2050" y="3877"/>
                  </a:lnTo>
                  <a:lnTo>
                    <a:pt x="301" y="3877"/>
                  </a:lnTo>
                  <a:lnTo>
                    <a:pt x="247" y="3871"/>
                  </a:lnTo>
                  <a:lnTo>
                    <a:pt x="196" y="3857"/>
                  </a:lnTo>
                  <a:lnTo>
                    <a:pt x="149" y="3835"/>
                  </a:lnTo>
                  <a:lnTo>
                    <a:pt x="108" y="3805"/>
                  </a:lnTo>
                  <a:lnTo>
                    <a:pt x="70" y="3769"/>
                  </a:lnTo>
                  <a:lnTo>
                    <a:pt x="41" y="3728"/>
                  </a:lnTo>
                  <a:lnTo>
                    <a:pt x="18" y="3681"/>
                  </a:lnTo>
                  <a:lnTo>
                    <a:pt x="5" y="3629"/>
                  </a:lnTo>
                  <a:lnTo>
                    <a:pt x="0" y="3575"/>
                  </a:lnTo>
                  <a:lnTo>
                    <a:pt x="0" y="2350"/>
                  </a:lnTo>
                  <a:lnTo>
                    <a:pt x="0" y="301"/>
                  </a:lnTo>
                  <a:lnTo>
                    <a:pt x="5" y="247"/>
                  </a:lnTo>
                  <a:lnTo>
                    <a:pt x="18" y="196"/>
                  </a:lnTo>
                  <a:lnTo>
                    <a:pt x="41" y="148"/>
                  </a:lnTo>
                  <a:lnTo>
                    <a:pt x="70" y="106"/>
                  </a:lnTo>
                  <a:lnTo>
                    <a:pt x="108" y="71"/>
                  </a:lnTo>
                  <a:lnTo>
                    <a:pt x="149" y="40"/>
                  </a:lnTo>
                  <a:lnTo>
                    <a:pt x="196" y="18"/>
                  </a:lnTo>
                  <a:lnTo>
                    <a:pt x="247" y="4"/>
                  </a:lnTo>
                  <a:lnTo>
                    <a:pt x="301"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0" name="Freeform 7"/>
            <p:cNvSpPr>
              <a:spLocks noEditPoints="1"/>
            </p:cNvSpPr>
            <p:nvPr/>
          </p:nvSpPr>
          <p:spPr bwMode="auto">
            <a:xfrm>
              <a:off x="2560" y="1188"/>
              <a:ext cx="2555" cy="1529"/>
            </a:xfrm>
            <a:custGeom>
              <a:avLst/>
              <a:gdLst>
                <a:gd name="T0" fmla="*/ 191 w 5111"/>
                <a:gd name="T1" fmla="*/ 192 h 3058"/>
                <a:gd name="T2" fmla="*/ 191 w 5111"/>
                <a:gd name="T3" fmla="*/ 2865 h 3058"/>
                <a:gd name="T4" fmla="*/ 4918 w 5111"/>
                <a:gd name="T5" fmla="*/ 2865 h 3058"/>
                <a:gd name="T6" fmla="*/ 4918 w 5111"/>
                <a:gd name="T7" fmla="*/ 192 h 3058"/>
                <a:gd name="T8" fmla="*/ 191 w 5111"/>
                <a:gd name="T9" fmla="*/ 192 h 3058"/>
                <a:gd name="T10" fmla="*/ 96 w 5111"/>
                <a:gd name="T11" fmla="*/ 0 h 3058"/>
                <a:gd name="T12" fmla="*/ 5015 w 5111"/>
                <a:gd name="T13" fmla="*/ 0 h 3058"/>
                <a:gd name="T14" fmla="*/ 5044 w 5111"/>
                <a:gd name="T15" fmla="*/ 5 h 3058"/>
                <a:gd name="T16" fmla="*/ 5071 w 5111"/>
                <a:gd name="T17" fmla="*/ 19 h 3058"/>
                <a:gd name="T18" fmla="*/ 5093 w 5111"/>
                <a:gd name="T19" fmla="*/ 39 h 3058"/>
                <a:gd name="T20" fmla="*/ 5105 w 5111"/>
                <a:gd name="T21" fmla="*/ 66 h 3058"/>
                <a:gd name="T22" fmla="*/ 5111 w 5111"/>
                <a:gd name="T23" fmla="*/ 97 h 3058"/>
                <a:gd name="T24" fmla="*/ 5111 w 5111"/>
                <a:gd name="T25" fmla="*/ 2963 h 3058"/>
                <a:gd name="T26" fmla="*/ 5105 w 5111"/>
                <a:gd name="T27" fmla="*/ 2991 h 3058"/>
                <a:gd name="T28" fmla="*/ 5093 w 5111"/>
                <a:gd name="T29" fmla="*/ 3018 h 3058"/>
                <a:gd name="T30" fmla="*/ 5071 w 5111"/>
                <a:gd name="T31" fmla="*/ 3040 h 3058"/>
                <a:gd name="T32" fmla="*/ 5044 w 5111"/>
                <a:gd name="T33" fmla="*/ 3052 h 3058"/>
                <a:gd name="T34" fmla="*/ 5015 w 5111"/>
                <a:gd name="T35" fmla="*/ 3058 h 3058"/>
                <a:gd name="T36" fmla="*/ 96 w 5111"/>
                <a:gd name="T37" fmla="*/ 3058 h 3058"/>
                <a:gd name="T38" fmla="*/ 65 w 5111"/>
                <a:gd name="T39" fmla="*/ 3052 h 3058"/>
                <a:gd name="T40" fmla="*/ 40 w 5111"/>
                <a:gd name="T41" fmla="*/ 3040 h 3058"/>
                <a:gd name="T42" fmla="*/ 18 w 5111"/>
                <a:gd name="T43" fmla="*/ 3018 h 3058"/>
                <a:gd name="T44" fmla="*/ 4 w 5111"/>
                <a:gd name="T45" fmla="*/ 2991 h 3058"/>
                <a:gd name="T46" fmla="*/ 0 w 5111"/>
                <a:gd name="T47" fmla="*/ 2963 h 3058"/>
                <a:gd name="T48" fmla="*/ 0 w 5111"/>
                <a:gd name="T49" fmla="*/ 97 h 3058"/>
                <a:gd name="T50" fmla="*/ 4 w 5111"/>
                <a:gd name="T51" fmla="*/ 66 h 3058"/>
                <a:gd name="T52" fmla="*/ 18 w 5111"/>
                <a:gd name="T53" fmla="*/ 39 h 3058"/>
                <a:gd name="T54" fmla="*/ 40 w 5111"/>
                <a:gd name="T55" fmla="*/ 19 h 3058"/>
                <a:gd name="T56" fmla="*/ 65 w 5111"/>
                <a:gd name="T57" fmla="*/ 5 h 3058"/>
                <a:gd name="T58" fmla="*/ 96 w 5111"/>
                <a:gd name="T59" fmla="*/ 0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11" h="3058">
                  <a:moveTo>
                    <a:pt x="191" y="192"/>
                  </a:moveTo>
                  <a:lnTo>
                    <a:pt x="191" y="2865"/>
                  </a:lnTo>
                  <a:lnTo>
                    <a:pt x="4918" y="2865"/>
                  </a:lnTo>
                  <a:lnTo>
                    <a:pt x="4918" y="192"/>
                  </a:lnTo>
                  <a:lnTo>
                    <a:pt x="191" y="192"/>
                  </a:lnTo>
                  <a:close/>
                  <a:moveTo>
                    <a:pt x="96" y="0"/>
                  </a:moveTo>
                  <a:lnTo>
                    <a:pt x="5015" y="0"/>
                  </a:lnTo>
                  <a:lnTo>
                    <a:pt x="5044" y="5"/>
                  </a:lnTo>
                  <a:lnTo>
                    <a:pt x="5071" y="19"/>
                  </a:lnTo>
                  <a:lnTo>
                    <a:pt x="5093" y="39"/>
                  </a:lnTo>
                  <a:lnTo>
                    <a:pt x="5105" y="66"/>
                  </a:lnTo>
                  <a:lnTo>
                    <a:pt x="5111" y="97"/>
                  </a:lnTo>
                  <a:lnTo>
                    <a:pt x="5111" y="2963"/>
                  </a:lnTo>
                  <a:lnTo>
                    <a:pt x="5105" y="2991"/>
                  </a:lnTo>
                  <a:lnTo>
                    <a:pt x="5093" y="3018"/>
                  </a:lnTo>
                  <a:lnTo>
                    <a:pt x="5071" y="3040"/>
                  </a:lnTo>
                  <a:lnTo>
                    <a:pt x="5044" y="3052"/>
                  </a:lnTo>
                  <a:lnTo>
                    <a:pt x="5015" y="3058"/>
                  </a:lnTo>
                  <a:lnTo>
                    <a:pt x="96" y="3058"/>
                  </a:lnTo>
                  <a:lnTo>
                    <a:pt x="65" y="3052"/>
                  </a:lnTo>
                  <a:lnTo>
                    <a:pt x="40" y="3040"/>
                  </a:lnTo>
                  <a:lnTo>
                    <a:pt x="18" y="3018"/>
                  </a:lnTo>
                  <a:lnTo>
                    <a:pt x="4" y="2991"/>
                  </a:lnTo>
                  <a:lnTo>
                    <a:pt x="0" y="2963"/>
                  </a:lnTo>
                  <a:lnTo>
                    <a:pt x="0" y="97"/>
                  </a:lnTo>
                  <a:lnTo>
                    <a:pt x="4" y="66"/>
                  </a:lnTo>
                  <a:lnTo>
                    <a:pt x="18" y="39"/>
                  </a:lnTo>
                  <a:lnTo>
                    <a:pt x="40" y="19"/>
                  </a:lnTo>
                  <a:lnTo>
                    <a:pt x="65" y="5"/>
                  </a:lnTo>
                  <a:lnTo>
                    <a:pt x="96"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1" name="Freeform 8"/>
            <p:cNvSpPr>
              <a:spLocks noEditPoints="1"/>
            </p:cNvSpPr>
            <p:nvPr/>
          </p:nvSpPr>
          <p:spPr bwMode="auto">
            <a:xfrm>
              <a:off x="2816" y="1444"/>
              <a:ext cx="1019" cy="1017"/>
            </a:xfrm>
            <a:custGeom>
              <a:avLst/>
              <a:gdLst>
                <a:gd name="T0" fmla="*/ 214 w 2037"/>
                <a:gd name="T1" fmla="*/ 1206 h 2033"/>
                <a:gd name="T2" fmla="*/ 277 w 2037"/>
                <a:gd name="T3" fmla="*/ 1379 h 2033"/>
                <a:gd name="T4" fmla="*/ 374 w 2037"/>
                <a:gd name="T5" fmla="*/ 1532 h 2033"/>
                <a:gd name="T6" fmla="*/ 502 w 2037"/>
                <a:gd name="T7" fmla="*/ 1661 h 2033"/>
                <a:gd name="T8" fmla="*/ 655 w 2037"/>
                <a:gd name="T9" fmla="*/ 1758 h 2033"/>
                <a:gd name="T10" fmla="*/ 829 w 2037"/>
                <a:gd name="T11" fmla="*/ 1819 h 2033"/>
                <a:gd name="T12" fmla="*/ 1018 w 2037"/>
                <a:gd name="T13" fmla="*/ 1843 h 2033"/>
                <a:gd name="T14" fmla="*/ 1195 w 2037"/>
                <a:gd name="T15" fmla="*/ 1823 h 2033"/>
                <a:gd name="T16" fmla="*/ 1359 w 2037"/>
                <a:gd name="T17" fmla="*/ 1769 h 2033"/>
                <a:gd name="T18" fmla="*/ 970 w 2037"/>
                <a:gd name="T19" fmla="*/ 1113 h 2033"/>
                <a:gd name="T20" fmla="*/ 1114 w 2037"/>
                <a:gd name="T21" fmla="*/ 198 h 2033"/>
                <a:gd name="T22" fmla="*/ 1587 w 2037"/>
                <a:gd name="T23" fmla="*/ 1614 h 2033"/>
                <a:gd name="T24" fmla="*/ 1695 w 2037"/>
                <a:gd name="T25" fmla="*/ 1490 h 2033"/>
                <a:gd name="T26" fmla="*/ 1776 w 2037"/>
                <a:gd name="T27" fmla="*/ 1347 h 2033"/>
                <a:gd name="T28" fmla="*/ 1827 w 2037"/>
                <a:gd name="T29" fmla="*/ 1188 h 2033"/>
                <a:gd name="T30" fmla="*/ 1845 w 2037"/>
                <a:gd name="T31" fmla="*/ 1018 h 2033"/>
                <a:gd name="T32" fmla="*/ 1823 w 2037"/>
                <a:gd name="T33" fmla="*/ 829 h 2033"/>
                <a:gd name="T34" fmla="*/ 1760 w 2037"/>
                <a:gd name="T35" fmla="*/ 654 h 2033"/>
                <a:gd name="T36" fmla="*/ 1663 w 2037"/>
                <a:gd name="T37" fmla="*/ 502 h 2033"/>
                <a:gd name="T38" fmla="*/ 1535 w 2037"/>
                <a:gd name="T39" fmla="*/ 374 h 2033"/>
                <a:gd name="T40" fmla="*/ 1382 w 2037"/>
                <a:gd name="T41" fmla="*/ 275 h 2033"/>
                <a:gd name="T42" fmla="*/ 1207 w 2037"/>
                <a:gd name="T43" fmla="*/ 214 h 2033"/>
                <a:gd name="T44" fmla="*/ 923 w 2037"/>
                <a:gd name="T45" fmla="*/ 198 h 2033"/>
                <a:gd name="T46" fmla="*/ 739 w 2037"/>
                <a:gd name="T47" fmla="*/ 241 h 2033"/>
                <a:gd name="T48" fmla="*/ 576 w 2037"/>
                <a:gd name="T49" fmla="*/ 320 h 2033"/>
                <a:gd name="T50" fmla="*/ 435 w 2037"/>
                <a:gd name="T51" fmla="*/ 433 h 2033"/>
                <a:gd name="T52" fmla="*/ 322 w 2037"/>
                <a:gd name="T53" fmla="*/ 575 h 2033"/>
                <a:gd name="T54" fmla="*/ 241 w 2037"/>
                <a:gd name="T55" fmla="*/ 739 h 2033"/>
                <a:gd name="T56" fmla="*/ 198 w 2037"/>
                <a:gd name="T57" fmla="*/ 920 h 2033"/>
                <a:gd name="T58" fmla="*/ 923 w 2037"/>
                <a:gd name="T59" fmla="*/ 198 h 2033"/>
                <a:gd name="T60" fmla="*/ 1123 w 2037"/>
                <a:gd name="T61" fmla="*/ 5 h 2033"/>
                <a:gd name="T62" fmla="*/ 1321 w 2037"/>
                <a:gd name="T63" fmla="*/ 45 h 2033"/>
                <a:gd name="T64" fmla="*/ 1503 w 2037"/>
                <a:gd name="T65" fmla="*/ 122 h 2033"/>
                <a:gd name="T66" fmla="*/ 1666 w 2037"/>
                <a:gd name="T67" fmla="*/ 232 h 2033"/>
                <a:gd name="T68" fmla="*/ 1803 w 2037"/>
                <a:gd name="T69" fmla="*/ 370 h 2033"/>
                <a:gd name="T70" fmla="*/ 1913 w 2037"/>
                <a:gd name="T71" fmla="*/ 532 h 2033"/>
                <a:gd name="T72" fmla="*/ 1990 w 2037"/>
                <a:gd name="T73" fmla="*/ 716 h 2033"/>
                <a:gd name="T74" fmla="*/ 2032 w 2037"/>
                <a:gd name="T75" fmla="*/ 913 h 2033"/>
                <a:gd name="T76" fmla="*/ 2032 w 2037"/>
                <a:gd name="T77" fmla="*/ 1125 h 2033"/>
                <a:gd name="T78" fmla="*/ 1987 w 2037"/>
                <a:gd name="T79" fmla="*/ 1330 h 2033"/>
                <a:gd name="T80" fmla="*/ 1904 w 2037"/>
                <a:gd name="T81" fmla="*/ 1519 h 2033"/>
                <a:gd name="T82" fmla="*/ 1785 w 2037"/>
                <a:gd name="T83" fmla="*/ 1685 h 2033"/>
                <a:gd name="T84" fmla="*/ 1638 w 2037"/>
                <a:gd name="T85" fmla="*/ 1823 h 2033"/>
                <a:gd name="T86" fmla="*/ 1625 w 2037"/>
                <a:gd name="T87" fmla="*/ 1834 h 2033"/>
                <a:gd name="T88" fmla="*/ 1470 w 2037"/>
                <a:gd name="T89" fmla="*/ 1929 h 2033"/>
                <a:gd name="T90" fmla="*/ 1299 w 2037"/>
                <a:gd name="T91" fmla="*/ 1996 h 2033"/>
                <a:gd name="T92" fmla="*/ 1114 w 2037"/>
                <a:gd name="T93" fmla="*/ 2030 h 2033"/>
                <a:gd name="T94" fmla="*/ 914 w 2037"/>
                <a:gd name="T95" fmla="*/ 2028 h 2033"/>
                <a:gd name="T96" fmla="*/ 716 w 2037"/>
                <a:gd name="T97" fmla="*/ 1988 h 2033"/>
                <a:gd name="T98" fmla="*/ 534 w 2037"/>
                <a:gd name="T99" fmla="*/ 1911 h 2033"/>
                <a:gd name="T100" fmla="*/ 370 w 2037"/>
                <a:gd name="T101" fmla="*/ 1801 h 2033"/>
                <a:gd name="T102" fmla="*/ 234 w 2037"/>
                <a:gd name="T103" fmla="*/ 1663 h 2033"/>
                <a:gd name="T104" fmla="*/ 124 w 2037"/>
                <a:gd name="T105" fmla="*/ 1501 h 2033"/>
                <a:gd name="T106" fmla="*/ 46 w 2037"/>
                <a:gd name="T107" fmla="*/ 1320 h 2033"/>
                <a:gd name="T108" fmla="*/ 5 w 2037"/>
                <a:gd name="T109" fmla="*/ 1120 h 2033"/>
                <a:gd name="T110" fmla="*/ 5 w 2037"/>
                <a:gd name="T111" fmla="*/ 913 h 2033"/>
                <a:gd name="T112" fmla="*/ 46 w 2037"/>
                <a:gd name="T113" fmla="*/ 716 h 2033"/>
                <a:gd name="T114" fmla="*/ 124 w 2037"/>
                <a:gd name="T115" fmla="*/ 532 h 2033"/>
                <a:gd name="T116" fmla="*/ 234 w 2037"/>
                <a:gd name="T117" fmla="*/ 370 h 2033"/>
                <a:gd name="T118" fmla="*/ 370 w 2037"/>
                <a:gd name="T119" fmla="*/ 232 h 2033"/>
                <a:gd name="T120" fmla="*/ 534 w 2037"/>
                <a:gd name="T121" fmla="*/ 122 h 2033"/>
                <a:gd name="T122" fmla="*/ 716 w 2037"/>
                <a:gd name="T123" fmla="*/ 45 h 2033"/>
                <a:gd name="T124" fmla="*/ 914 w 2037"/>
                <a:gd name="T125" fmla="*/ 5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7" h="2033">
                  <a:moveTo>
                    <a:pt x="198" y="1113"/>
                  </a:moveTo>
                  <a:lnTo>
                    <a:pt x="214" y="1206"/>
                  </a:lnTo>
                  <a:lnTo>
                    <a:pt x="241" y="1294"/>
                  </a:lnTo>
                  <a:lnTo>
                    <a:pt x="277" y="1379"/>
                  </a:lnTo>
                  <a:lnTo>
                    <a:pt x="322" y="1458"/>
                  </a:lnTo>
                  <a:lnTo>
                    <a:pt x="374" y="1532"/>
                  </a:lnTo>
                  <a:lnTo>
                    <a:pt x="435" y="1600"/>
                  </a:lnTo>
                  <a:lnTo>
                    <a:pt x="502" y="1661"/>
                  </a:lnTo>
                  <a:lnTo>
                    <a:pt x="576" y="1713"/>
                  </a:lnTo>
                  <a:lnTo>
                    <a:pt x="655" y="1758"/>
                  </a:lnTo>
                  <a:lnTo>
                    <a:pt x="739" y="1794"/>
                  </a:lnTo>
                  <a:lnTo>
                    <a:pt x="829" y="1819"/>
                  </a:lnTo>
                  <a:lnTo>
                    <a:pt x="923" y="1837"/>
                  </a:lnTo>
                  <a:lnTo>
                    <a:pt x="1018" y="1843"/>
                  </a:lnTo>
                  <a:lnTo>
                    <a:pt x="1108" y="1837"/>
                  </a:lnTo>
                  <a:lnTo>
                    <a:pt x="1195" y="1823"/>
                  </a:lnTo>
                  <a:lnTo>
                    <a:pt x="1278" y="1800"/>
                  </a:lnTo>
                  <a:lnTo>
                    <a:pt x="1359" y="1769"/>
                  </a:lnTo>
                  <a:lnTo>
                    <a:pt x="1434" y="1730"/>
                  </a:lnTo>
                  <a:lnTo>
                    <a:pt x="970" y="1113"/>
                  </a:lnTo>
                  <a:lnTo>
                    <a:pt x="198" y="1113"/>
                  </a:lnTo>
                  <a:close/>
                  <a:moveTo>
                    <a:pt x="1114" y="198"/>
                  </a:moveTo>
                  <a:lnTo>
                    <a:pt x="1114" y="985"/>
                  </a:lnTo>
                  <a:lnTo>
                    <a:pt x="1587" y="1614"/>
                  </a:lnTo>
                  <a:lnTo>
                    <a:pt x="1643" y="1555"/>
                  </a:lnTo>
                  <a:lnTo>
                    <a:pt x="1695" y="1490"/>
                  </a:lnTo>
                  <a:lnTo>
                    <a:pt x="1738" y="1422"/>
                  </a:lnTo>
                  <a:lnTo>
                    <a:pt x="1776" y="1347"/>
                  </a:lnTo>
                  <a:lnTo>
                    <a:pt x="1805" y="1269"/>
                  </a:lnTo>
                  <a:lnTo>
                    <a:pt x="1827" y="1188"/>
                  </a:lnTo>
                  <a:lnTo>
                    <a:pt x="1841" y="1104"/>
                  </a:lnTo>
                  <a:lnTo>
                    <a:pt x="1845" y="1018"/>
                  </a:lnTo>
                  <a:lnTo>
                    <a:pt x="1839" y="920"/>
                  </a:lnTo>
                  <a:lnTo>
                    <a:pt x="1823" y="829"/>
                  </a:lnTo>
                  <a:lnTo>
                    <a:pt x="1796" y="739"/>
                  </a:lnTo>
                  <a:lnTo>
                    <a:pt x="1760" y="654"/>
                  </a:lnTo>
                  <a:lnTo>
                    <a:pt x="1715" y="575"/>
                  </a:lnTo>
                  <a:lnTo>
                    <a:pt x="1663" y="502"/>
                  </a:lnTo>
                  <a:lnTo>
                    <a:pt x="1602" y="433"/>
                  </a:lnTo>
                  <a:lnTo>
                    <a:pt x="1535" y="374"/>
                  </a:lnTo>
                  <a:lnTo>
                    <a:pt x="1461" y="320"/>
                  </a:lnTo>
                  <a:lnTo>
                    <a:pt x="1382" y="275"/>
                  </a:lnTo>
                  <a:lnTo>
                    <a:pt x="1297" y="241"/>
                  </a:lnTo>
                  <a:lnTo>
                    <a:pt x="1207" y="214"/>
                  </a:lnTo>
                  <a:lnTo>
                    <a:pt x="1114" y="198"/>
                  </a:lnTo>
                  <a:close/>
                  <a:moveTo>
                    <a:pt x="923" y="198"/>
                  </a:moveTo>
                  <a:lnTo>
                    <a:pt x="829" y="214"/>
                  </a:lnTo>
                  <a:lnTo>
                    <a:pt x="739" y="241"/>
                  </a:lnTo>
                  <a:lnTo>
                    <a:pt x="655" y="275"/>
                  </a:lnTo>
                  <a:lnTo>
                    <a:pt x="576" y="320"/>
                  </a:lnTo>
                  <a:lnTo>
                    <a:pt x="502" y="374"/>
                  </a:lnTo>
                  <a:lnTo>
                    <a:pt x="435" y="433"/>
                  </a:lnTo>
                  <a:lnTo>
                    <a:pt x="374" y="502"/>
                  </a:lnTo>
                  <a:lnTo>
                    <a:pt x="322" y="575"/>
                  </a:lnTo>
                  <a:lnTo>
                    <a:pt x="277" y="654"/>
                  </a:lnTo>
                  <a:lnTo>
                    <a:pt x="241" y="739"/>
                  </a:lnTo>
                  <a:lnTo>
                    <a:pt x="214" y="829"/>
                  </a:lnTo>
                  <a:lnTo>
                    <a:pt x="198" y="920"/>
                  </a:lnTo>
                  <a:lnTo>
                    <a:pt x="923" y="920"/>
                  </a:lnTo>
                  <a:lnTo>
                    <a:pt x="923" y="198"/>
                  </a:lnTo>
                  <a:close/>
                  <a:moveTo>
                    <a:pt x="1018" y="0"/>
                  </a:moveTo>
                  <a:lnTo>
                    <a:pt x="1123" y="5"/>
                  </a:lnTo>
                  <a:lnTo>
                    <a:pt x="1224" y="20"/>
                  </a:lnTo>
                  <a:lnTo>
                    <a:pt x="1321" y="45"/>
                  </a:lnTo>
                  <a:lnTo>
                    <a:pt x="1414" y="79"/>
                  </a:lnTo>
                  <a:lnTo>
                    <a:pt x="1503" y="122"/>
                  </a:lnTo>
                  <a:lnTo>
                    <a:pt x="1587" y="174"/>
                  </a:lnTo>
                  <a:lnTo>
                    <a:pt x="1666" y="232"/>
                  </a:lnTo>
                  <a:lnTo>
                    <a:pt x="1738" y="298"/>
                  </a:lnTo>
                  <a:lnTo>
                    <a:pt x="1803" y="370"/>
                  </a:lnTo>
                  <a:lnTo>
                    <a:pt x="1863" y="449"/>
                  </a:lnTo>
                  <a:lnTo>
                    <a:pt x="1913" y="532"/>
                  </a:lnTo>
                  <a:lnTo>
                    <a:pt x="1956" y="622"/>
                  </a:lnTo>
                  <a:lnTo>
                    <a:pt x="1990" y="716"/>
                  </a:lnTo>
                  <a:lnTo>
                    <a:pt x="2016" y="813"/>
                  </a:lnTo>
                  <a:lnTo>
                    <a:pt x="2032" y="913"/>
                  </a:lnTo>
                  <a:lnTo>
                    <a:pt x="2037" y="1018"/>
                  </a:lnTo>
                  <a:lnTo>
                    <a:pt x="2032" y="1125"/>
                  </a:lnTo>
                  <a:lnTo>
                    <a:pt x="2014" y="1230"/>
                  </a:lnTo>
                  <a:lnTo>
                    <a:pt x="1987" y="1330"/>
                  </a:lnTo>
                  <a:lnTo>
                    <a:pt x="1951" y="1428"/>
                  </a:lnTo>
                  <a:lnTo>
                    <a:pt x="1904" y="1519"/>
                  </a:lnTo>
                  <a:lnTo>
                    <a:pt x="1848" y="1604"/>
                  </a:lnTo>
                  <a:lnTo>
                    <a:pt x="1785" y="1685"/>
                  </a:lnTo>
                  <a:lnTo>
                    <a:pt x="1715" y="1758"/>
                  </a:lnTo>
                  <a:lnTo>
                    <a:pt x="1638" y="1823"/>
                  </a:lnTo>
                  <a:lnTo>
                    <a:pt x="1629" y="1830"/>
                  </a:lnTo>
                  <a:lnTo>
                    <a:pt x="1625" y="1834"/>
                  </a:lnTo>
                  <a:lnTo>
                    <a:pt x="1549" y="1884"/>
                  </a:lnTo>
                  <a:lnTo>
                    <a:pt x="1470" y="1929"/>
                  </a:lnTo>
                  <a:lnTo>
                    <a:pt x="1386" y="1965"/>
                  </a:lnTo>
                  <a:lnTo>
                    <a:pt x="1299" y="1996"/>
                  </a:lnTo>
                  <a:lnTo>
                    <a:pt x="1207" y="2015"/>
                  </a:lnTo>
                  <a:lnTo>
                    <a:pt x="1114" y="2030"/>
                  </a:lnTo>
                  <a:lnTo>
                    <a:pt x="1018" y="2033"/>
                  </a:lnTo>
                  <a:lnTo>
                    <a:pt x="914" y="2028"/>
                  </a:lnTo>
                  <a:lnTo>
                    <a:pt x="813" y="2014"/>
                  </a:lnTo>
                  <a:lnTo>
                    <a:pt x="716" y="1988"/>
                  </a:lnTo>
                  <a:lnTo>
                    <a:pt x="622" y="1954"/>
                  </a:lnTo>
                  <a:lnTo>
                    <a:pt x="534" y="1911"/>
                  </a:lnTo>
                  <a:lnTo>
                    <a:pt x="450" y="1861"/>
                  </a:lnTo>
                  <a:lnTo>
                    <a:pt x="370" y="1801"/>
                  </a:lnTo>
                  <a:lnTo>
                    <a:pt x="298" y="1735"/>
                  </a:lnTo>
                  <a:lnTo>
                    <a:pt x="234" y="1663"/>
                  </a:lnTo>
                  <a:lnTo>
                    <a:pt x="174" y="1586"/>
                  </a:lnTo>
                  <a:lnTo>
                    <a:pt x="124" y="1501"/>
                  </a:lnTo>
                  <a:lnTo>
                    <a:pt x="81" y="1413"/>
                  </a:lnTo>
                  <a:lnTo>
                    <a:pt x="46" y="1320"/>
                  </a:lnTo>
                  <a:lnTo>
                    <a:pt x="21" y="1221"/>
                  </a:lnTo>
                  <a:lnTo>
                    <a:pt x="5" y="1120"/>
                  </a:lnTo>
                  <a:lnTo>
                    <a:pt x="0" y="1018"/>
                  </a:lnTo>
                  <a:lnTo>
                    <a:pt x="5" y="913"/>
                  </a:lnTo>
                  <a:lnTo>
                    <a:pt x="21" y="813"/>
                  </a:lnTo>
                  <a:lnTo>
                    <a:pt x="46" y="716"/>
                  </a:lnTo>
                  <a:lnTo>
                    <a:pt x="81" y="622"/>
                  </a:lnTo>
                  <a:lnTo>
                    <a:pt x="124" y="532"/>
                  </a:lnTo>
                  <a:lnTo>
                    <a:pt x="174" y="449"/>
                  </a:lnTo>
                  <a:lnTo>
                    <a:pt x="234" y="370"/>
                  </a:lnTo>
                  <a:lnTo>
                    <a:pt x="298" y="298"/>
                  </a:lnTo>
                  <a:lnTo>
                    <a:pt x="370" y="232"/>
                  </a:lnTo>
                  <a:lnTo>
                    <a:pt x="450" y="174"/>
                  </a:lnTo>
                  <a:lnTo>
                    <a:pt x="534" y="122"/>
                  </a:lnTo>
                  <a:lnTo>
                    <a:pt x="622" y="79"/>
                  </a:lnTo>
                  <a:lnTo>
                    <a:pt x="716" y="45"/>
                  </a:lnTo>
                  <a:lnTo>
                    <a:pt x="813" y="20"/>
                  </a:lnTo>
                  <a:lnTo>
                    <a:pt x="914" y="5"/>
                  </a:lnTo>
                  <a:lnTo>
                    <a:pt x="1018"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2" name="Freeform 9"/>
            <p:cNvSpPr>
              <a:spLocks/>
            </p:cNvSpPr>
            <p:nvPr/>
          </p:nvSpPr>
          <p:spPr bwMode="auto">
            <a:xfrm>
              <a:off x="3944" y="1495"/>
              <a:ext cx="711" cy="96"/>
            </a:xfrm>
            <a:custGeom>
              <a:avLst/>
              <a:gdLst>
                <a:gd name="T0" fmla="*/ 95 w 1422"/>
                <a:gd name="T1" fmla="*/ 0 h 193"/>
                <a:gd name="T2" fmla="*/ 1325 w 1422"/>
                <a:gd name="T3" fmla="*/ 0 h 193"/>
                <a:gd name="T4" fmla="*/ 1355 w 1422"/>
                <a:gd name="T5" fmla="*/ 6 h 193"/>
                <a:gd name="T6" fmla="*/ 1382 w 1422"/>
                <a:gd name="T7" fmla="*/ 18 h 193"/>
                <a:gd name="T8" fmla="*/ 1402 w 1422"/>
                <a:gd name="T9" fmla="*/ 40 h 193"/>
                <a:gd name="T10" fmla="*/ 1417 w 1422"/>
                <a:gd name="T11" fmla="*/ 65 h 193"/>
                <a:gd name="T12" fmla="*/ 1422 w 1422"/>
                <a:gd name="T13" fmla="*/ 96 h 193"/>
                <a:gd name="T14" fmla="*/ 1417 w 1422"/>
                <a:gd name="T15" fmla="*/ 126 h 193"/>
                <a:gd name="T16" fmla="*/ 1402 w 1422"/>
                <a:gd name="T17" fmla="*/ 153 h 193"/>
                <a:gd name="T18" fmla="*/ 1382 w 1422"/>
                <a:gd name="T19" fmla="*/ 173 h 193"/>
                <a:gd name="T20" fmla="*/ 1355 w 1422"/>
                <a:gd name="T21" fmla="*/ 187 h 193"/>
                <a:gd name="T22" fmla="*/ 1325 w 1422"/>
                <a:gd name="T23" fmla="*/ 193 h 193"/>
                <a:gd name="T24" fmla="*/ 95 w 1422"/>
                <a:gd name="T25" fmla="*/ 193 h 193"/>
                <a:gd name="T26" fmla="*/ 65 w 1422"/>
                <a:gd name="T27" fmla="*/ 187 h 193"/>
                <a:gd name="T28" fmla="*/ 40 w 1422"/>
                <a:gd name="T29" fmla="*/ 173 h 193"/>
                <a:gd name="T30" fmla="*/ 18 w 1422"/>
                <a:gd name="T31" fmla="*/ 153 h 193"/>
                <a:gd name="T32" fmla="*/ 4 w 1422"/>
                <a:gd name="T33" fmla="*/ 126 h 193"/>
                <a:gd name="T34" fmla="*/ 0 w 1422"/>
                <a:gd name="T35" fmla="*/ 96 h 193"/>
                <a:gd name="T36" fmla="*/ 4 w 1422"/>
                <a:gd name="T37" fmla="*/ 65 h 193"/>
                <a:gd name="T38" fmla="*/ 18 w 1422"/>
                <a:gd name="T39" fmla="*/ 40 h 193"/>
                <a:gd name="T40" fmla="*/ 40 w 1422"/>
                <a:gd name="T41" fmla="*/ 18 h 193"/>
                <a:gd name="T42" fmla="*/ 65 w 1422"/>
                <a:gd name="T43" fmla="*/ 6 h 193"/>
                <a:gd name="T44" fmla="*/ 95 w 1422"/>
                <a:gd name="T4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2" h="193">
                  <a:moveTo>
                    <a:pt x="95" y="0"/>
                  </a:moveTo>
                  <a:lnTo>
                    <a:pt x="1325" y="0"/>
                  </a:lnTo>
                  <a:lnTo>
                    <a:pt x="1355" y="6"/>
                  </a:lnTo>
                  <a:lnTo>
                    <a:pt x="1382" y="18"/>
                  </a:lnTo>
                  <a:lnTo>
                    <a:pt x="1402" y="40"/>
                  </a:lnTo>
                  <a:lnTo>
                    <a:pt x="1417" y="65"/>
                  </a:lnTo>
                  <a:lnTo>
                    <a:pt x="1422" y="96"/>
                  </a:lnTo>
                  <a:lnTo>
                    <a:pt x="1417" y="126"/>
                  </a:lnTo>
                  <a:lnTo>
                    <a:pt x="1402" y="153"/>
                  </a:lnTo>
                  <a:lnTo>
                    <a:pt x="1382" y="173"/>
                  </a:lnTo>
                  <a:lnTo>
                    <a:pt x="1355" y="187"/>
                  </a:lnTo>
                  <a:lnTo>
                    <a:pt x="1325" y="193"/>
                  </a:lnTo>
                  <a:lnTo>
                    <a:pt x="95" y="193"/>
                  </a:lnTo>
                  <a:lnTo>
                    <a:pt x="65" y="187"/>
                  </a:lnTo>
                  <a:lnTo>
                    <a:pt x="40" y="173"/>
                  </a:lnTo>
                  <a:lnTo>
                    <a:pt x="18" y="153"/>
                  </a:lnTo>
                  <a:lnTo>
                    <a:pt x="4" y="126"/>
                  </a:lnTo>
                  <a:lnTo>
                    <a:pt x="0" y="96"/>
                  </a:lnTo>
                  <a:lnTo>
                    <a:pt x="4" y="65"/>
                  </a:lnTo>
                  <a:lnTo>
                    <a:pt x="18" y="40"/>
                  </a:lnTo>
                  <a:lnTo>
                    <a:pt x="40" y="18"/>
                  </a:lnTo>
                  <a:lnTo>
                    <a:pt x="65" y="6"/>
                  </a:lnTo>
                  <a:lnTo>
                    <a:pt x="95"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3" name="Freeform 10"/>
            <p:cNvSpPr>
              <a:spLocks/>
            </p:cNvSpPr>
            <p:nvPr/>
          </p:nvSpPr>
          <p:spPr bwMode="auto">
            <a:xfrm>
              <a:off x="4199" y="1904"/>
              <a:ext cx="660" cy="96"/>
            </a:xfrm>
            <a:custGeom>
              <a:avLst/>
              <a:gdLst>
                <a:gd name="T0" fmla="*/ 97 w 1320"/>
                <a:gd name="T1" fmla="*/ 0 h 193"/>
                <a:gd name="T2" fmla="*/ 1224 w 1320"/>
                <a:gd name="T3" fmla="*/ 0 h 193"/>
                <a:gd name="T4" fmla="*/ 1255 w 1320"/>
                <a:gd name="T5" fmla="*/ 6 h 193"/>
                <a:gd name="T6" fmla="*/ 1280 w 1320"/>
                <a:gd name="T7" fmla="*/ 20 h 193"/>
                <a:gd name="T8" fmla="*/ 1302 w 1320"/>
                <a:gd name="T9" fmla="*/ 40 h 193"/>
                <a:gd name="T10" fmla="*/ 1316 w 1320"/>
                <a:gd name="T11" fmla="*/ 67 h 193"/>
                <a:gd name="T12" fmla="*/ 1320 w 1320"/>
                <a:gd name="T13" fmla="*/ 98 h 193"/>
                <a:gd name="T14" fmla="*/ 1316 w 1320"/>
                <a:gd name="T15" fmla="*/ 126 h 193"/>
                <a:gd name="T16" fmla="*/ 1302 w 1320"/>
                <a:gd name="T17" fmla="*/ 153 h 193"/>
                <a:gd name="T18" fmla="*/ 1280 w 1320"/>
                <a:gd name="T19" fmla="*/ 175 h 193"/>
                <a:gd name="T20" fmla="*/ 1255 w 1320"/>
                <a:gd name="T21" fmla="*/ 187 h 193"/>
                <a:gd name="T22" fmla="*/ 1224 w 1320"/>
                <a:gd name="T23" fmla="*/ 193 h 193"/>
                <a:gd name="T24" fmla="*/ 97 w 1320"/>
                <a:gd name="T25" fmla="*/ 193 h 193"/>
                <a:gd name="T26" fmla="*/ 67 w 1320"/>
                <a:gd name="T27" fmla="*/ 187 h 193"/>
                <a:gd name="T28" fmla="*/ 40 w 1320"/>
                <a:gd name="T29" fmla="*/ 175 h 193"/>
                <a:gd name="T30" fmla="*/ 20 w 1320"/>
                <a:gd name="T31" fmla="*/ 153 h 193"/>
                <a:gd name="T32" fmla="*/ 6 w 1320"/>
                <a:gd name="T33" fmla="*/ 126 h 193"/>
                <a:gd name="T34" fmla="*/ 0 w 1320"/>
                <a:gd name="T35" fmla="*/ 98 h 193"/>
                <a:gd name="T36" fmla="*/ 6 w 1320"/>
                <a:gd name="T37" fmla="*/ 67 h 193"/>
                <a:gd name="T38" fmla="*/ 20 w 1320"/>
                <a:gd name="T39" fmla="*/ 40 h 193"/>
                <a:gd name="T40" fmla="*/ 40 w 1320"/>
                <a:gd name="T41" fmla="*/ 20 h 193"/>
                <a:gd name="T42" fmla="*/ 67 w 1320"/>
                <a:gd name="T43" fmla="*/ 6 h 193"/>
                <a:gd name="T44" fmla="*/ 97 w 1320"/>
                <a:gd name="T4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0" h="193">
                  <a:moveTo>
                    <a:pt x="97" y="0"/>
                  </a:moveTo>
                  <a:lnTo>
                    <a:pt x="1224" y="0"/>
                  </a:lnTo>
                  <a:lnTo>
                    <a:pt x="1255" y="6"/>
                  </a:lnTo>
                  <a:lnTo>
                    <a:pt x="1280" y="20"/>
                  </a:lnTo>
                  <a:lnTo>
                    <a:pt x="1302" y="40"/>
                  </a:lnTo>
                  <a:lnTo>
                    <a:pt x="1316" y="67"/>
                  </a:lnTo>
                  <a:lnTo>
                    <a:pt x="1320" y="98"/>
                  </a:lnTo>
                  <a:lnTo>
                    <a:pt x="1316" y="126"/>
                  </a:lnTo>
                  <a:lnTo>
                    <a:pt x="1302" y="153"/>
                  </a:lnTo>
                  <a:lnTo>
                    <a:pt x="1280" y="175"/>
                  </a:lnTo>
                  <a:lnTo>
                    <a:pt x="1255" y="187"/>
                  </a:lnTo>
                  <a:lnTo>
                    <a:pt x="1224" y="193"/>
                  </a:lnTo>
                  <a:lnTo>
                    <a:pt x="97" y="193"/>
                  </a:lnTo>
                  <a:lnTo>
                    <a:pt x="67" y="187"/>
                  </a:lnTo>
                  <a:lnTo>
                    <a:pt x="40" y="175"/>
                  </a:lnTo>
                  <a:lnTo>
                    <a:pt x="20" y="153"/>
                  </a:lnTo>
                  <a:lnTo>
                    <a:pt x="6" y="126"/>
                  </a:lnTo>
                  <a:lnTo>
                    <a:pt x="0" y="98"/>
                  </a:lnTo>
                  <a:lnTo>
                    <a:pt x="6" y="67"/>
                  </a:lnTo>
                  <a:lnTo>
                    <a:pt x="20" y="40"/>
                  </a:lnTo>
                  <a:lnTo>
                    <a:pt x="40" y="20"/>
                  </a:lnTo>
                  <a:lnTo>
                    <a:pt x="67" y="6"/>
                  </a:lnTo>
                  <a:lnTo>
                    <a:pt x="97"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4" name="Freeform 11"/>
            <p:cNvSpPr>
              <a:spLocks/>
            </p:cNvSpPr>
            <p:nvPr/>
          </p:nvSpPr>
          <p:spPr bwMode="auto">
            <a:xfrm>
              <a:off x="3944" y="1904"/>
              <a:ext cx="146" cy="96"/>
            </a:xfrm>
            <a:custGeom>
              <a:avLst/>
              <a:gdLst>
                <a:gd name="T0" fmla="*/ 95 w 293"/>
                <a:gd name="T1" fmla="*/ 0 h 193"/>
                <a:gd name="T2" fmla="*/ 198 w 293"/>
                <a:gd name="T3" fmla="*/ 0 h 193"/>
                <a:gd name="T4" fmla="*/ 229 w 293"/>
                <a:gd name="T5" fmla="*/ 6 h 193"/>
                <a:gd name="T6" fmla="*/ 256 w 293"/>
                <a:gd name="T7" fmla="*/ 20 h 193"/>
                <a:gd name="T8" fmla="*/ 275 w 293"/>
                <a:gd name="T9" fmla="*/ 40 h 193"/>
                <a:gd name="T10" fmla="*/ 290 w 293"/>
                <a:gd name="T11" fmla="*/ 67 h 193"/>
                <a:gd name="T12" fmla="*/ 293 w 293"/>
                <a:gd name="T13" fmla="*/ 98 h 193"/>
                <a:gd name="T14" fmla="*/ 290 w 293"/>
                <a:gd name="T15" fmla="*/ 126 h 193"/>
                <a:gd name="T16" fmla="*/ 275 w 293"/>
                <a:gd name="T17" fmla="*/ 153 h 193"/>
                <a:gd name="T18" fmla="*/ 256 w 293"/>
                <a:gd name="T19" fmla="*/ 175 h 193"/>
                <a:gd name="T20" fmla="*/ 229 w 293"/>
                <a:gd name="T21" fmla="*/ 187 h 193"/>
                <a:gd name="T22" fmla="*/ 198 w 293"/>
                <a:gd name="T23" fmla="*/ 193 h 193"/>
                <a:gd name="T24" fmla="*/ 95 w 293"/>
                <a:gd name="T25" fmla="*/ 193 h 193"/>
                <a:gd name="T26" fmla="*/ 65 w 293"/>
                <a:gd name="T27" fmla="*/ 187 h 193"/>
                <a:gd name="T28" fmla="*/ 40 w 293"/>
                <a:gd name="T29" fmla="*/ 175 h 193"/>
                <a:gd name="T30" fmla="*/ 18 w 293"/>
                <a:gd name="T31" fmla="*/ 153 h 193"/>
                <a:gd name="T32" fmla="*/ 4 w 293"/>
                <a:gd name="T33" fmla="*/ 126 h 193"/>
                <a:gd name="T34" fmla="*/ 0 w 293"/>
                <a:gd name="T35" fmla="*/ 98 h 193"/>
                <a:gd name="T36" fmla="*/ 4 w 293"/>
                <a:gd name="T37" fmla="*/ 67 h 193"/>
                <a:gd name="T38" fmla="*/ 18 w 293"/>
                <a:gd name="T39" fmla="*/ 40 h 193"/>
                <a:gd name="T40" fmla="*/ 40 w 293"/>
                <a:gd name="T41" fmla="*/ 20 h 193"/>
                <a:gd name="T42" fmla="*/ 65 w 293"/>
                <a:gd name="T43" fmla="*/ 6 h 193"/>
                <a:gd name="T44" fmla="*/ 95 w 293"/>
                <a:gd name="T4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3" h="193">
                  <a:moveTo>
                    <a:pt x="95" y="0"/>
                  </a:moveTo>
                  <a:lnTo>
                    <a:pt x="198" y="0"/>
                  </a:lnTo>
                  <a:lnTo>
                    <a:pt x="229" y="6"/>
                  </a:lnTo>
                  <a:lnTo>
                    <a:pt x="256" y="20"/>
                  </a:lnTo>
                  <a:lnTo>
                    <a:pt x="275" y="40"/>
                  </a:lnTo>
                  <a:lnTo>
                    <a:pt x="290" y="67"/>
                  </a:lnTo>
                  <a:lnTo>
                    <a:pt x="293" y="98"/>
                  </a:lnTo>
                  <a:lnTo>
                    <a:pt x="290" y="126"/>
                  </a:lnTo>
                  <a:lnTo>
                    <a:pt x="275" y="153"/>
                  </a:lnTo>
                  <a:lnTo>
                    <a:pt x="256" y="175"/>
                  </a:lnTo>
                  <a:lnTo>
                    <a:pt x="229" y="187"/>
                  </a:lnTo>
                  <a:lnTo>
                    <a:pt x="198" y="193"/>
                  </a:lnTo>
                  <a:lnTo>
                    <a:pt x="95" y="193"/>
                  </a:lnTo>
                  <a:lnTo>
                    <a:pt x="65" y="187"/>
                  </a:lnTo>
                  <a:lnTo>
                    <a:pt x="40" y="175"/>
                  </a:lnTo>
                  <a:lnTo>
                    <a:pt x="18" y="153"/>
                  </a:lnTo>
                  <a:lnTo>
                    <a:pt x="4" y="126"/>
                  </a:lnTo>
                  <a:lnTo>
                    <a:pt x="0" y="98"/>
                  </a:lnTo>
                  <a:lnTo>
                    <a:pt x="4" y="67"/>
                  </a:lnTo>
                  <a:lnTo>
                    <a:pt x="18" y="40"/>
                  </a:lnTo>
                  <a:lnTo>
                    <a:pt x="40" y="20"/>
                  </a:lnTo>
                  <a:lnTo>
                    <a:pt x="65" y="6"/>
                  </a:lnTo>
                  <a:lnTo>
                    <a:pt x="95"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5" name="Freeform 12"/>
            <p:cNvSpPr>
              <a:spLocks/>
            </p:cNvSpPr>
            <p:nvPr/>
          </p:nvSpPr>
          <p:spPr bwMode="auto">
            <a:xfrm>
              <a:off x="4199" y="2109"/>
              <a:ext cx="660" cy="96"/>
            </a:xfrm>
            <a:custGeom>
              <a:avLst/>
              <a:gdLst>
                <a:gd name="T0" fmla="*/ 97 w 1320"/>
                <a:gd name="T1" fmla="*/ 0 h 193"/>
                <a:gd name="T2" fmla="*/ 1224 w 1320"/>
                <a:gd name="T3" fmla="*/ 0 h 193"/>
                <a:gd name="T4" fmla="*/ 1255 w 1320"/>
                <a:gd name="T5" fmla="*/ 6 h 193"/>
                <a:gd name="T6" fmla="*/ 1280 w 1320"/>
                <a:gd name="T7" fmla="*/ 18 h 193"/>
                <a:gd name="T8" fmla="*/ 1302 w 1320"/>
                <a:gd name="T9" fmla="*/ 40 h 193"/>
                <a:gd name="T10" fmla="*/ 1316 w 1320"/>
                <a:gd name="T11" fmla="*/ 65 h 193"/>
                <a:gd name="T12" fmla="*/ 1320 w 1320"/>
                <a:gd name="T13" fmla="*/ 96 h 193"/>
                <a:gd name="T14" fmla="*/ 1316 w 1320"/>
                <a:gd name="T15" fmla="*/ 126 h 193"/>
                <a:gd name="T16" fmla="*/ 1302 w 1320"/>
                <a:gd name="T17" fmla="*/ 153 h 193"/>
                <a:gd name="T18" fmla="*/ 1280 w 1320"/>
                <a:gd name="T19" fmla="*/ 173 h 193"/>
                <a:gd name="T20" fmla="*/ 1255 w 1320"/>
                <a:gd name="T21" fmla="*/ 187 h 193"/>
                <a:gd name="T22" fmla="*/ 1224 w 1320"/>
                <a:gd name="T23" fmla="*/ 193 h 193"/>
                <a:gd name="T24" fmla="*/ 97 w 1320"/>
                <a:gd name="T25" fmla="*/ 193 h 193"/>
                <a:gd name="T26" fmla="*/ 67 w 1320"/>
                <a:gd name="T27" fmla="*/ 187 h 193"/>
                <a:gd name="T28" fmla="*/ 40 w 1320"/>
                <a:gd name="T29" fmla="*/ 173 h 193"/>
                <a:gd name="T30" fmla="*/ 20 w 1320"/>
                <a:gd name="T31" fmla="*/ 153 h 193"/>
                <a:gd name="T32" fmla="*/ 6 w 1320"/>
                <a:gd name="T33" fmla="*/ 126 h 193"/>
                <a:gd name="T34" fmla="*/ 0 w 1320"/>
                <a:gd name="T35" fmla="*/ 96 h 193"/>
                <a:gd name="T36" fmla="*/ 6 w 1320"/>
                <a:gd name="T37" fmla="*/ 65 h 193"/>
                <a:gd name="T38" fmla="*/ 20 w 1320"/>
                <a:gd name="T39" fmla="*/ 40 h 193"/>
                <a:gd name="T40" fmla="*/ 40 w 1320"/>
                <a:gd name="T41" fmla="*/ 18 h 193"/>
                <a:gd name="T42" fmla="*/ 67 w 1320"/>
                <a:gd name="T43" fmla="*/ 6 h 193"/>
                <a:gd name="T44" fmla="*/ 97 w 1320"/>
                <a:gd name="T4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0" h="193">
                  <a:moveTo>
                    <a:pt x="97" y="0"/>
                  </a:moveTo>
                  <a:lnTo>
                    <a:pt x="1224" y="0"/>
                  </a:lnTo>
                  <a:lnTo>
                    <a:pt x="1255" y="6"/>
                  </a:lnTo>
                  <a:lnTo>
                    <a:pt x="1280" y="18"/>
                  </a:lnTo>
                  <a:lnTo>
                    <a:pt x="1302" y="40"/>
                  </a:lnTo>
                  <a:lnTo>
                    <a:pt x="1316" y="65"/>
                  </a:lnTo>
                  <a:lnTo>
                    <a:pt x="1320" y="96"/>
                  </a:lnTo>
                  <a:lnTo>
                    <a:pt x="1316" y="126"/>
                  </a:lnTo>
                  <a:lnTo>
                    <a:pt x="1302" y="153"/>
                  </a:lnTo>
                  <a:lnTo>
                    <a:pt x="1280" y="173"/>
                  </a:lnTo>
                  <a:lnTo>
                    <a:pt x="1255" y="187"/>
                  </a:lnTo>
                  <a:lnTo>
                    <a:pt x="1224" y="193"/>
                  </a:lnTo>
                  <a:lnTo>
                    <a:pt x="97" y="193"/>
                  </a:lnTo>
                  <a:lnTo>
                    <a:pt x="67" y="187"/>
                  </a:lnTo>
                  <a:lnTo>
                    <a:pt x="40" y="173"/>
                  </a:lnTo>
                  <a:lnTo>
                    <a:pt x="20" y="153"/>
                  </a:lnTo>
                  <a:lnTo>
                    <a:pt x="6" y="126"/>
                  </a:lnTo>
                  <a:lnTo>
                    <a:pt x="0" y="96"/>
                  </a:lnTo>
                  <a:lnTo>
                    <a:pt x="6" y="65"/>
                  </a:lnTo>
                  <a:lnTo>
                    <a:pt x="20" y="40"/>
                  </a:lnTo>
                  <a:lnTo>
                    <a:pt x="40" y="18"/>
                  </a:lnTo>
                  <a:lnTo>
                    <a:pt x="67" y="6"/>
                  </a:lnTo>
                  <a:lnTo>
                    <a:pt x="97"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6" name="Freeform 13"/>
            <p:cNvSpPr>
              <a:spLocks/>
            </p:cNvSpPr>
            <p:nvPr/>
          </p:nvSpPr>
          <p:spPr bwMode="auto">
            <a:xfrm>
              <a:off x="3944" y="2109"/>
              <a:ext cx="146" cy="96"/>
            </a:xfrm>
            <a:custGeom>
              <a:avLst/>
              <a:gdLst>
                <a:gd name="T0" fmla="*/ 95 w 293"/>
                <a:gd name="T1" fmla="*/ 0 h 193"/>
                <a:gd name="T2" fmla="*/ 198 w 293"/>
                <a:gd name="T3" fmla="*/ 0 h 193"/>
                <a:gd name="T4" fmla="*/ 229 w 293"/>
                <a:gd name="T5" fmla="*/ 6 h 193"/>
                <a:gd name="T6" fmla="*/ 256 w 293"/>
                <a:gd name="T7" fmla="*/ 18 h 193"/>
                <a:gd name="T8" fmla="*/ 275 w 293"/>
                <a:gd name="T9" fmla="*/ 40 h 193"/>
                <a:gd name="T10" fmla="*/ 290 w 293"/>
                <a:gd name="T11" fmla="*/ 65 h 193"/>
                <a:gd name="T12" fmla="*/ 293 w 293"/>
                <a:gd name="T13" fmla="*/ 96 h 193"/>
                <a:gd name="T14" fmla="*/ 290 w 293"/>
                <a:gd name="T15" fmla="*/ 126 h 193"/>
                <a:gd name="T16" fmla="*/ 275 w 293"/>
                <a:gd name="T17" fmla="*/ 153 h 193"/>
                <a:gd name="T18" fmla="*/ 256 w 293"/>
                <a:gd name="T19" fmla="*/ 173 h 193"/>
                <a:gd name="T20" fmla="*/ 229 w 293"/>
                <a:gd name="T21" fmla="*/ 187 h 193"/>
                <a:gd name="T22" fmla="*/ 198 w 293"/>
                <a:gd name="T23" fmla="*/ 193 h 193"/>
                <a:gd name="T24" fmla="*/ 95 w 293"/>
                <a:gd name="T25" fmla="*/ 193 h 193"/>
                <a:gd name="T26" fmla="*/ 65 w 293"/>
                <a:gd name="T27" fmla="*/ 187 h 193"/>
                <a:gd name="T28" fmla="*/ 40 w 293"/>
                <a:gd name="T29" fmla="*/ 173 h 193"/>
                <a:gd name="T30" fmla="*/ 18 w 293"/>
                <a:gd name="T31" fmla="*/ 153 h 193"/>
                <a:gd name="T32" fmla="*/ 4 w 293"/>
                <a:gd name="T33" fmla="*/ 126 h 193"/>
                <a:gd name="T34" fmla="*/ 0 w 293"/>
                <a:gd name="T35" fmla="*/ 96 h 193"/>
                <a:gd name="T36" fmla="*/ 4 w 293"/>
                <a:gd name="T37" fmla="*/ 65 h 193"/>
                <a:gd name="T38" fmla="*/ 18 w 293"/>
                <a:gd name="T39" fmla="*/ 40 h 193"/>
                <a:gd name="T40" fmla="*/ 40 w 293"/>
                <a:gd name="T41" fmla="*/ 18 h 193"/>
                <a:gd name="T42" fmla="*/ 65 w 293"/>
                <a:gd name="T43" fmla="*/ 6 h 193"/>
                <a:gd name="T44" fmla="*/ 95 w 293"/>
                <a:gd name="T4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3" h="193">
                  <a:moveTo>
                    <a:pt x="95" y="0"/>
                  </a:moveTo>
                  <a:lnTo>
                    <a:pt x="198" y="0"/>
                  </a:lnTo>
                  <a:lnTo>
                    <a:pt x="229" y="6"/>
                  </a:lnTo>
                  <a:lnTo>
                    <a:pt x="256" y="18"/>
                  </a:lnTo>
                  <a:lnTo>
                    <a:pt x="275" y="40"/>
                  </a:lnTo>
                  <a:lnTo>
                    <a:pt x="290" y="65"/>
                  </a:lnTo>
                  <a:lnTo>
                    <a:pt x="293" y="96"/>
                  </a:lnTo>
                  <a:lnTo>
                    <a:pt x="290" y="126"/>
                  </a:lnTo>
                  <a:lnTo>
                    <a:pt x="275" y="153"/>
                  </a:lnTo>
                  <a:lnTo>
                    <a:pt x="256" y="173"/>
                  </a:lnTo>
                  <a:lnTo>
                    <a:pt x="229" y="187"/>
                  </a:lnTo>
                  <a:lnTo>
                    <a:pt x="198" y="193"/>
                  </a:lnTo>
                  <a:lnTo>
                    <a:pt x="95" y="193"/>
                  </a:lnTo>
                  <a:lnTo>
                    <a:pt x="65" y="187"/>
                  </a:lnTo>
                  <a:lnTo>
                    <a:pt x="40" y="173"/>
                  </a:lnTo>
                  <a:lnTo>
                    <a:pt x="18" y="153"/>
                  </a:lnTo>
                  <a:lnTo>
                    <a:pt x="4" y="126"/>
                  </a:lnTo>
                  <a:lnTo>
                    <a:pt x="0" y="96"/>
                  </a:lnTo>
                  <a:lnTo>
                    <a:pt x="4" y="65"/>
                  </a:lnTo>
                  <a:lnTo>
                    <a:pt x="18" y="40"/>
                  </a:lnTo>
                  <a:lnTo>
                    <a:pt x="40" y="18"/>
                  </a:lnTo>
                  <a:lnTo>
                    <a:pt x="65" y="6"/>
                  </a:lnTo>
                  <a:lnTo>
                    <a:pt x="95"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7" name="Freeform 14"/>
            <p:cNvSpPr>
              <a:spLocks/>
            </p:cNvSpPr>
            <p:nvPr/>
          </p:nvSpPr>
          <p:spPr bwMode="auto">
            <a:xfrm>
              <a:off x="4199" y="2314"/>
              <a:ext cx="660" cy="95"/>
            </a:xfrm>
            <a:custGeom>
              <a:avLst/>
              <a:gdLst>
                <a:gd name="T0" fmla="*/ 97 w 1320"/>
                <a:gd name="T1" fmla="*/ 0 h 191"/>
                <a:gd name="T2" fmla="*/ 1224 w 1320"/>
                <a:gd name="T3" fmla="*/ 0 h 191"/>
                <a:gd name="T4" fmla="*/ 1255 w 1320"/>
                <a:gd name="T5" fmla="*/ 4 h 191"/>
                <a:gd name="T6" fmla="*/ 1280 w 1320"/>
                <a:gd name="T7" fmla="*/ 18 h 191"/>
                <a:gd name="T8" fmla="*/ 1302 w 1320"/>
                <a:gd name="T9" fmla="*/ 40 h 191"/>
                <a:gd name="T10" fmla="*/ 1316 w 1320"/>
                <a:gd name="T11" fmla="*/ 65 h 191"/>
                <a:gd name="T12" fmla="*/ 1320 w 1320"/>
                <a:gd name="T13" fmla="*/ 96 h 191"/>
                <a:gd name="T14" fmla="*/ 1316 w 1320"/>
                <a:gd name="T15" fmla="*/ 126 h 191"/>
                <a:gd name="T16" fmla="*/ 1302 w 1320"/>
                <a:gd name="T17" fmla="*/ 153 h 191"/>
                <a:gd name="T18" fmla="*/ 1280 w 1320"/>
                <a:gd name="T19" fmla="*/ 173 h 191"/>
                <a:gd name="T20" fmla="*/ 1255 w 1320"/>
                <a:gd name="T21" fmla="*/ 187 h 191"/>
                <a:gd name="T22" fmla="*/ 1224 w 1320"/>
                <a:gd name="T23" fmla="*/ 191 h 191"/>
                <a:gd name="T24" fmla="*/ 97 w 1320"/>
                <a:gd name="T25" fmla="*/ 191 h 191"/>
                <a:gd name="T26" fmla="*/ 67 w 1320"/>
                <a:gd name="T27" fmla="*/ 187 h 191"/>
                <a:gd name="T28" fmla="*/ 40 w 1320"/>
                <a:gd name="T29" fmla="*/ 173 h 191"/>
                <a:gd name="T30" fmla="*/ 20 w 1320"/>
                <a:gd name="T31" fmla="*/ 153 h 191"/>
                <a:gd name="T32" fmla="*/ 6 w 1320"/>
                <a:gd name="T33" fmla="*/ 126 h 191"/>
                <a:gd name="T34" fmla="*/ 0 w 1320"/>
                <a:gd name="T35" fmla="*/ 96 h 191"/>
                <a:gd name="T36" fmla="*/ 6 w 1320"/>
                <a:gd name="T37" fmla="*/ 65 h 191"/>
                <a:gd name="T38" fmla="*/ 20 w 1320"/>
                <a:gd name="T39" fmla="*/ 40 h 191"/>
                <a:gd name="T40" fmla="*/ 40 w 1320"/>
                <a:gd name="T41" fmla="*/ 18 h 191"/>
                <a:gd name="T42" fmla="*/ 67 w 1320"/>
                <a:gd name="T43" fmla="*/ 4 h 191"/>
                <a:gd name="T44" fmla="*/ 97 w 1320"/>
                <a:gd name="T4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0" h="191">
                  <a:moveTo>
                    <a:pt x="97" y="0"/>
                  </a:moveTo>
                  <a:lnTo>
                    <a:pt x="1224" y="0"/>
                  </a:lnTo>
                  <a:lnTo>
                    <a:pt x="1255" y="4"/>
                  </a:lnTo>
                  <a:lnTo>
                    <a:pt x="1280" y="18"/>
                  </a:lnTo>
                  <a:lnTo>
                    <a:pt x="1302" y="40"/>
                  </a:lnTo>
                  <a:lnTo>
                    <a:pt x="1316" y="65"/>
                  </a:lnTo>
                  <a:lnTo>
                    <a:pt x="1320" y="96"/>
                  </a:lnTo>
                  <a:lnTo>
                    <a:pt x="1316" y="126"/>
                  </a:lnTo>
                  <a:lnTo>
                    <a:pt x="1302" y="153"/>
                  </a:lnTo>
                  <a:lnTo>
                    <a:pt x="1280" y="173"/>
                  </a:lnTo>
                  <a:lnTo>
                    <a:pt x="1255" y="187"/>
                  </a:lnTo>
                  <a:lnTo>
                    <a:pt x="1224" y="191"/>
                  </a:lnTo>
                  <a:lnTo>
                    <a:pt x="97" y="191"/>
                  </a:lnTo>
                  <a:lnTo>
                    <a:pt x="67" y="187"/>
                  </a:lnTo>
                  <a:lnTo>
                    <a:pt x="40" y="173"/>
                  </a:lnTo>
                  <a:lnTo>
                    <a:pt x="20" y="153"/>
                  </a:lnTo>
                  <a:lnTo>
                    <a:pt x="6" y="126"/>
                  </a:lnTo>
                  <a:lnTo>
                    <a:pt x="0" y="96"/>
                  </a:lnTo>
                  <a:lnTo>
                    <a:pt x="6" y="65"/>
                  </a:lnTo>
                  <a:lnTo>
                    <a:pt x="20" y="40"/>
                  </a:lnTo>
                  <a:lnTo>
                    <a:pt x="40" y="18"/>
                  </a:lnTo>
                  <a:lnTo>
                    <a:pt x="67" y="4"/>
                  </a:lnTo>
                  <a:lnTo>
                    <a:pt x="97"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48" name="Freeform 15"/>
            <p:cNvSpPr>
              <a:spLocks/>
            </p:cNvSpPr>
            <p:nvPr/>
          </p:nvSpPr>
          <p:spPr bwMode="auto">
            <a:xfrm>
              <a:off x="3944" y="2314"/>
              <a:ext cx="146" cy="95"/>
            </a:xfrm>
            <a:custGeom>
              <a:avLst/>
              <a:gdLst>
                <a:gd name="T0" fmla="*/ 95 w 293"/>
                <a:gd name="T1" fmla="*/ 0 h 191"/>
                <a:gd name="T2" fmla="*/ 198 w 293"/>
                <a:gd name="T3" fmla="*/ 0 h 191"/>
                <a:gd name="T4" fmla="*/ 229 w 293"/>
                <a:gd name="T5" fmla="*/ 4 h 191"/>
                <a:gd name="T6" fmla="*/ 256 w 293"/>
                <a:gd name="T7" fmla="*/ 18 h 191"/>
                <a:gd name="T8" fmla="*/ 275 w 293"/>
                <a:gd name="T9" fmla="*/ 40 h 191"/>
                <a:gd name="T10" fmla="*/ 290 w 293"/>
                <a:gd name="T11" fmla="*/ 65 h 191"/>
                <a:gd name="T12" fmla="*/ 293 w 293"/>
                <a:gd name="T13" fmla="*/ 96 h 191"/>
                <a:gd name="T14" fmla="*/ 290 w 293"/>
                <a:gd name="T15" fmla="*/ 126 h 191"/>
                <a:gd name="T16" fmla="*/ 275 w 293"/>
                <a:gd name="T17" fmla="*/ 153 h 191"/>
                <a:gd name="T18" fmla="*/ 256 w 293"/>
                <a:gd name="T19" fmla="*/ 173 h 191"/>
                <a:gd name="T20" fmla="*/ 229 w 293"/>
                <a:gd name="T21" fmla="*/ 187 h 191"/>
                <a:gd name="T22" fmla="*/ 198 w 293"/>
                <a:gd name="T23" fmla="*/ 191 h 191"/>
                <a:gd name="T24" fmla="*/ 95 w 293"/>
                <a:gd name="T25" fmla="*/ 191 h 191"/>
                <a:gd name="T26" fmla="*/ 65 w 293"/>
                <a:gd name="T27" fmla="*/ 187 h 191"/>
                <a:gd name="T28" fmla="*/ 40 w 293"/>
                <a:gd name="T29" fmla="*/ 173 h 191"/>
                <a:gd name="T30" fmla="*/ 18 w 293"/>
                <a:gd name="T31" fmla="*/ 153 h 191"/>
                <a:gd name="T32" fmla="*/ 4 w 293"/>
                <a:gd name="T33" fmla="*/ 126 h 191"/>
                <a:gd name="T34" fmla="*/ 0 w 293"/>
                <a:gd name="T35" fmla="*/ 96 h 191"/>
                <a:gd name="T36" fmla="*/ 4 w 293"/>
                <a:gd name="T37" fmla="*/ 65 h 191"/>
                <a:gd name="T38" fmla="*/ 18 w 293"/>
                <a:gd name="T39" fmla="*/ 40 h 191"/>
                <a:gd name="T40" fmla="*/ 40 w 293"/>
                <a:gd name="T41" fmla="*/ 18 h 191"/>
                <a:gd name="T42" fmla="*/ 65 w 293"/>
                <a:gd name="T43" fmla="*/ 4 h 191"/>
                <a:gd name="T44" fmla="*/ 95 w 293"/>
                <a:gd name="T4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3" h="191">
                  <a:moveTo>
                    <a:pt x="95" y="0"/>
                  </a:moveTo>
                  <a:lnTo>
                    <a:pt x="198" y="0"/>
                  </a:lnTo>
                  <a:lnTo>
                    <a:pt x="229" y="4"/>
                  </a:lnTo>
                  <a:lnTo>
                    <a:pt x="256" y="18"/>
                  </a:lnTo>
                  <a:lnTo>
                    <a:pt x="275" y="40"/>
                  </a:lnTo>
                  <a:lnTo>
                    <a:pt x="290" y="65"/>
                  </a:lnTo>
                  <a:lnTo>
                    <a:pt x="293" y="96"/>
                  </a:lnTo>
                  <a:lnTo>
                    <a:pt x="290" y="126"/>
                  </a:lnTo>
                  <a:lnTo>
                    <a:pt x="275" y="153"/>
                  </a:lnTo>
                  <a:lnTo>
                    <a:pt x="256" y="173"/>
                  </a:lnTo>
                  <a:lnTo>
                    <a:pt x="229" y="187"/>
                  </a:lnTo>
                  <a:lnTo>
                    <a:pt x="198" y="191"/>
                  </a:lnTo>
                  <a:lnTo>
                    <a:pt x="95" y="191"/>
                  </a:lnTo>
                  <a:lnTo>
                    <a:pt x="65" y="187"/>
                  </a:lnTo>
                  <a:lnTo>
                    <a:pt x="40" y="173"/>
                  </a:lnTo>
                  <a:lnTo>
                    <a:pt x="18" y="153"/>
                  </a:lnTo>
                  <a:lnTo>
                    <a:pt x="4" y="126"/>
                  </a:lnTo>
                  <a:lnTo>
                    <a:pt x="0" y="96"/>
                  </a:lnTo>
                  <a:lnTo>
                    <a:pt x="4" y="65"/>
                  </a:lnTo>
                  <a:lnTo>
                    <a:pt x="18" y="40"/>
                  </a:lnTo>
                  <a:lnTo>
                    <a:pt x="40" y="18"/>
                  </a:lnTo>
                  <a:lnTo>
                    <a:pt x="65" y="4"/>
                  </a:lnTo>
                  <a:lnTo>
                    <a:pt x="95"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50" name="Freeform 16"/>
            <p:cNvSpPr>
              <a:spLocks/>
            </p:cNvSpPr>
            <p:nvPr/>
          </p:nvSpPr>
          <p:spPr bwMode="auto">
            <a:xfrm>
              <a:off x="3944" y="1700"/>
              <a:ext cx="915" cy="95"/>
            </a:xfrm>
            <a:custGeom>
              <a:avLst/>
              <a:gdLst>
                <a:gd name="T0" fmla="*/ 95 w 1831"/>
                <a:gd name="T1" fmla="*/ 0 h 191"/>
                <a:gd name="T2" fmla="*/ 1735 w 1831"/>
                <a:gd name="T3" fmla="*/ 0 h 191"/>
                <a:gd name="T4" fmla="*/ 1766 w 1831"/>
                <a:gd name="T5" fmla="*/ 4 h 191"/>
                <a:gd name="T6" fmla="*/ 1791 w 1831"/>
                <a:gd name="T7" fmla="*/ 18 h 191"/>
                <a:gd name="T8" fmla="*/ 1813 w 1831"/>
                <a:gd name="T9" fmla="*/ 38 h 191"/>
                <a:gd name="T10" fmla="*/ 1827 w 1831"/>
                <a:gd name="T11" fmla="*/ 65 h 191"/>
                <a:gd name="T12" fmla="*/ 1831 w 1831"/>
                <a:gd name="T13" fmla="*/ 96 h 191"/>
                <a:gd name="T14" fmla="*/ 1827 w 1831"/>
                <a:gd name="T15" fmla="*/ 126 h 191"/>
                <a:gd name="T16" fmla="*/ 1813 w 1831"/>
                <a:gd name="T17" fmla="*/ 151 h 191"/>
                <a:gd name="T18" fmla="*/ 1791 w 1831"/>
                <a:gd name="T19" fmla="*/ 173 h 191"/>
                <a:gd name="T20" fmla="*/ 1766 w 1831"/>
                <a:gd name="T21" fmla="*/ 187 h 191"/>
                <a:gd name="T22" fmla="*/ 1735 w 1831"/>
                <a:gd name="T23" fmla="*/ 191 h 191"/>
                <a:gd name="T24" fmla="*/ 95 w 1831"/>
                <a:gd name="T25" fmla="*/ 191 h 191"/>
                <a:gd name="T26" fmla="*/ 65 w 1831"/>
                <a:gd name="T27" fmla="*/ 187 h 191"/>
                <a:gd name="T28" fmla="*/ 40 w 1831"/>
                <a:gd name="T29" fmla="*/ 173 h 191"/>
                <a:gd name="T30" fmla="*/ 18 w 1831"/>
                <a:gd name="T31" fmla="*/ 151 h 191"/>
                <a:gd name="T32" fmla="*/ 4 w 1831"/>
                <a:gd name="T33" fmla="*/ 126 h 191"/>
                <a:gd name="T34" fmla="*/ 0 w 1831"/>
                <a:gd name="T35" fmla="*/ 96 h 191"/>
                <a:gd name="T36" fmla="*/ 4 w 1831"/>
                <a:gd name="T37" fmla="*/ 65 h 191"/>
                <a:gd name="T38" fmla="*/ 18 w 1831"/>
                <a:gd name="T39" fmla="*/ 38 h 191"/>
                <a:gd name="T40" fmla="*/ 40 w 1831"/>
                <a:gd name="T41" fmla="*/ 18 h 191"/>
                <a:gd name="T42" fmla="*/ 65 w 1831"/>
                <a:gd name="T43" fmla="*/ 4 h 191"/>
                <a:gd name="T44" fmla="*/ 95 w 1831"/>
                <a:gd name="T4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1" h="191">
                  <a:moveTo>
                    <a:pt x="95" y="0"/>
                  </a:moveTo>
                  <a:lnTo>
                    <a:pt x="1735" y="0"/>
                  </a:lnTo>
                  <a:lnTo>
                    <a:pt x="1766" y="4"/>
                  </a:lnTo>
                  <a:lnTo>
                    <a:pt x="1791" y="18"/>
                  </a:lnTo>
                  <a:lnTo>
                    <a:pt x="1813" y="38"/>
                  </a:lnTo>
                  <a:lnTo>
                    <a:pt x="1827" y="65"/>
                  </a:lnTo>
                  <a:lnTo>
                    <a:pt x="1831" y="96"/>
                  </a:lnTo>
                  <a:lnTo>
                    <a:pt x="1827" y="126"/>
                  </a:lnTo>
                  <a:lnTo>
                    <a:pt x="1813" y="151"/>
                  </a:lnTo>
                  <a:lnTo>
                    <a:pt x="1791" y="173"/>
                  </a:lnTo>
                  <a:lnTo>
                    <a:pt x="1766" y="187"/>
                  </a:lnTo>
                  <a:lnTo>
                    <a:pt x="1735" y="191"/>
                  </a:lnTo>
                  <a:lnTo>
                    <a:pt x="95" y="191"/>
                  </a:lnTo>
                  <a:lnTo>
                    <a:pt x="65" y="187"/>
                  </a:lnTo>
                  <a:lnTo>
                    <a:pt x="40" y="173"/>
                  </a:lnTo>
                  <a:lnTo>
                    <a:pt x="18" y="151"/>
                  </a:lnTo>
                  <a:lnTo>
                    <a:pt x="4" y="126"/>
                  </a:lnTo>
                  <a:lnTo>
                    <a:pt x="0" y="96"/>
                  </a:lnTo>
                  <a:lnTo>
                    <a:pt x="4" y="65"/>
                  </a:lnTo>
                  <a:lnTo>
                    <a:pt x="18" y="38"/>
                  </a:lnTo>
                  <a:lnTo>
                    <a:pt x="40" y="18"/>
                  </a:lnTo>
                  <a:lnTo>
                    <a:pt x="65" y="4"/>
                  </a:lnTo>
                  <a:lnTo>
                    <a:pt x="95" y="0"/>
                  </a:lnTo>
                  <a:close/>
                </a:path>
              </a:pathLst>
            </a:custGeom>
            <a:grpFill/>
            <a:ln w="0">
              <a:noFill/>
              <a:prstDash val="solid"/>
              <a:round/>
              <a:headEnd/>
              <a:tailEnd/>
            </a:ln>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grpSp>
      <p:sp>
        <p:nvSpPr>
          <p:cNvPr id="252" name="Rectangle 251"/>
          <p:cNvSpPr/>
          <p:nvPr/>
        </p:nvSpPr>
        <p:spPr>
          <a:xfrm>
            <a:off x="6196624" y="3814919"/>
            <a:ext cx="1007977"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Monitoring &amp; Reporting</a:t>
            </a:r>
          </a:p>
        </p:txBody>
      </p:sp>
      <p:grpSp>
        <p:nvGrpSpPr>
          <p:cNvPr id="51" name="Group 50"/>
          <p:cNvGrpSpPr/>
          <p:nvPr/>
        </p:nvGrpSpPr>
        <p:grpSpPr>
          <a:xfrm>
            <a:off x="7767956" y="3573252"/>
            <a:ext cx="768160" cy="2377440"/>
            <a:chOff x="7767956" y="3909464"/>
            <a:chExt cx="768160" cy="2377440"/>
          </a:xfrm>
        </p:grpSpPr>
        <p:sp>
          <p:nvSpPr>
            <p:cNvPr id="346" name="Rectangle 345"/>
            <p:cNvSpPr/>
            <p:nvPr/>
          </p:nvSpPr>
          <p:spPr>
            <a:xfrm>
              <a:off x="7785572" y="3909464"/>
              <a:ext cx="713878" cy="2377440"/>
            </a:xfrm>
            <a:prstGeom prst="rect">
              <a:avLst/>
            </a:prstGeom>
            <a:solidFill>
              <a:schemeClr val="bg1"/>
            </a:solidFill>
            <a:ln>
              <a:solidFill>
                <a:schemeClr val="bg1">
                  <a:lumMod val="85000"/>
                </a:schemeClr>
              </a:solidFill>
            </a:ln>
            <a:effectLst>
              <a:outerShdw blurRad="889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347" name="Rounded Rectangle 346"/>
            <p:cNvSpPr/>
            <p:nvPr/>
          </p:nvSpPr>
          <p:spPr>
            <a:xfrm>
              <a:off x="7844515" y="4890108"/>
              <a:ext cx="585216" cy="409648"/>
            </a:xfrm>
            <a:prstGeom prst="roundRect">
              <a:avLst>
                <a:gd name="adj" fmla="val 6204"/>
              </a:avLst>
            </a:prstGeom>
            <a:solidFill>
              <a:schemeClr val="bg1"/>
            </a:solid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48" name="Rounded Rectangle 347"/>
            <p:cNvSpPr/>
            <p:nvPr/>
          </p:nvSpPr>
          <p:spPr>
            <a:xfrm>
              <a:off x="7844515" y="3974848"/>
              <a:ext cx="585216" cy="409648"/>
            </a:xfrm>
            <a:prstGeom prst="roundRect">
              <a:avLst>
                <a:gd name="adj" fmla="val 6204"/>
              </a:avLst>
            </a:prstGeom>
            <a:solidFill>
              <a:schemeClr val="bg1"/>
            </a:solid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49" name="Rounded Rectangle 348"/>
            <p:cNvSpPr/>
            <p:nvPr/>
          </p:nvSpPr>
          <p:spPr>
            <a:xfrm>
              <a:off x="7844515" y="4432478"/>
              <a:ext cx="585216" cy="409648"/>
            </a:xfrm>
            <a:prstGeom prst="roundRect">
              <a:avLst>
                <a:gd name="adj" fmla="val 6204"/>
              </a:avLst>
            </a:prstGeom>
            <a:solidFill>
              <a:schemeClr val="bg1"/>
            </a:solid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50" name="Rounded Rectangle 349"/>
            <p:cNvSpPr/>
            <p:nvPr/>
          </p:nvSpPr>
          <p:spPr>
            <a:xfrm>
              <a:off x="7844515" y="5347738"/>
              <a:ext cx="585216" cy="409648"/>
            </a:xfrm>
            <a:prstGeom prst="roundRect">
              <a:avLst>
                <a:gd name="adj" fmla="val 6204"/>
              </a:avLst>
            </a:prstGeom>
            <a:solidFill>
              <a:schemeClr val="bg1"/>
            </a:solid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51" name="Rounded Rectangle 350"/>
            <p:cNvSpPr/>
            <p:nvPr/>
          </p:nvSpPr>
          <p:spPr>
            <a:xfrm>
              <a:off x="7844515" y="5805367"/>
              <a:ext cx="585216" cy="409648"/>
            </a:xfrm>
            <a:prstGeom prst="roundRect">
              <a:avLst>
                <a:gd name="adj" fmla="val 6204"/>
              </a:avLst>
            </a:prstGeom>
            <a:solidFill>
              <a:schemeClr val="bg1"/>
            </a:solid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52" name="TextBox 351"/>
            <p:cNvSpPr txBox="1"/>
            <p:nvPr/>
          </p:nvSpPr>
          <p:spPr>
            <a:xfrm>
              <a:off x="7792065" y="3972661"/>
              <a:ext cx="71045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Provision</a:t>
              </a:r>
            </a:p>
            <a:p>
              <a:pPr algn="ctr"/>
              <a:r>
                <a:rPr lang="en-US" sz="1000" dirty="0" smtClean="0">
                  <a:latin typeface="Arial" panose="020B0604020202020204" pitchFamily="34" charset="0"/>
                  <a:cs typeface="Arial" panose="020B0604020202020204" pitchFamily="34" charset="0"/>
                </a:rPr>
                <a:t>Env.</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7891450" y="4445743"/>
              <a:ext cx="511679"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Verify</a:t>
              </a:r>
            </a:p>
            <a:p>
              <a:pPr algn="ctr"/>
              <a:r>
                <a:rPr lang="en-US" sz="1000" dirty="0" smtClean="0">
                  <a:latin typeface="Arial" panose="020B0604020202020204" pitchFamily="34" charset="0"/>
                  <a:cs typeface="Arial" panose="020B0604020202020204" pitchFamily="34" charset="0"/>
                </a:rPr>
                <a:t>Env.</a:t>
              </a:r>
              <a:endParaRPr lang="en-US" sz="1000" dirty="0">
                <a:latin typeface="Arial" panose="020B0604020202020204" pitchFamily="34" charset="0"/>
                <a:cs typeface="Arial" panose="020B0604020202020204" pitchFamily="34" charset="0"/>
              </a:endParaRPr>
            </a:p>
          </p:txBody>
        </p:sp>
        <p:sp>
          <p:nvSpPr>
            <p:cNvPr id="354" name="TextBox 353"/>
            <p:cNvSpPr txBox="1"/>
            <p:nvPr/>
          </p:nvSpPr>
          <p:spPr>
            <a:xfrm>
              <a:off x="7867387" y="4899646"/>
              <a:ext cx="58221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Deploy</a:t>
              </a:r>
            </a:p>
            <a:p>
              <a:pPr algn="ctr"/>
              <a:r>
                <a:rPr lang="en-US" sz="1000" dirty="0" smtClean="0">
                  <a:latin typeface="Arial" panose="020B0604020202020204" pitchFamily="34" charset="0"/>
                  <a:cs typeface="Arial" panose="020B0604020202020204" pitchFamily="34" charset="0"/>
                </a:rPr>
                <a:t>Apps</a:t>
              </a:r>
              <a:endParaRPr lang="en-US" sz="1000" dirty="0">
                <a:latin typeface="Arial" panose="020B0604020202020204" pitchFamily="34" charset="0"/>
                <a:cs typeface="Arial" panose="020B0604020202020204" pitchFamily="34" charset="0"/>
              </a:endParaRPr>
            </a:p>
          </p:txBody>
        </p:sp>
        <p:sp>
          <p:nvSpPr>
            <p:cNvPr id="355" name="TextBox 354"/>
            <p:cNvSpPr txBox="1"/>
            <p:nvPr/>
          </p:nvSpPr>
          <p:spPr>
            <a:xfrm>
              <a:off x="7914813" y="5352418"/>
              <a:ext cx="441146"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UAT</a:t>
              </a:r>
            </a:p>
            <a:p>
              <a:pPr algn="ctr"/>
              <a:r>
                <a:rPr lang="en-US" sz="1000" dirty="0" smtClean="0">
                  <a:latin typeface="Arial" panose="020B0604020202020204" pitchFamily="34" charset="0"/>
                  <a:cs typeface="Arial" panose="020B0604020202020204" pitchFamily="34" charset="0"/>
                </a:rPr>
                <a:t>Test</a:t>
              </a:r>
              <a:endParaRPr lang="en-US" sz="1000" dirty="0">
                <a:latin typeface="Arial" panose="020B0604020202020204" pitchFamily="34" charset="0"/>
                <a:cs typeface="Arial" panose="020B0604020202020204" pitchFamily="34" charset="0"/>
              </a:endParaRPr>
            </a:p>
          </p:txBody>
        </p:sp>
        <p:sp>
          <p:nvSpPr>
            <p:cNvPr id="356" name="TextBox 355"/>
            <p:cNvSpPr txBox="1"/>
            <p:nvPr/>
          </p:nvSpPr>
          <p:spPr>
            <a:xfrm>
              <a:off x="7767956" y="5845133"/>
              <a:ext cx="768160" cy="369332"/>
            </a:xfrm>
            <a:prstGeom prst="rect">
              <a:avLst/>
            </a:prstGeom>
            <a:noFill/>
          </p:spPr>
          <p:txBody>
            <a:bodyPr wrap="none" rtlCol="0">
              <a:spAutoFit/>
            </a:bodyPr>
            <a:lstStyle/>
            <a:p>
              <a:pPr algn="ctr"/>
              <a:r>
                <a:rPr lang="en-US" sz="900" dirty="0" smtClean="0">
                  <a:latin typeface="Arial" panose="020B0604020202020204" pitchFamily="34" charset="0"/>
                  <a:cs typeface="Arial" panose="020B0604020202020204" pitchFamily="34" charset="0"/>
                </a:rPr>
                <a:t>Regression</a:t>
              </a:r>
            </a:p>
            <a:p>
              <a:pPr algn="ctr"/>
              <a:r>
                <a:rPr lang="en-US" sz="900" dirty="0" smtClean="0">
                  <a:latin typeface="Arial" panose="020B0604020202020204" pitchFamily="34" charset="0"/>
                  <a:cs typeface="Arial" panose="020B0604020202020204" pitchFamily="34" charset="0"/>
                </a:rPr>
                <a:t>Test</a:t>
              </a:r>
              <a:endParaRPr lang="en-US" sz="900" dirty="0">
                <a:latin typeface="Arial" panose="020B0604020202020204" pitchFamily="34" charset="0"/>
                <a:cs typeface="Arial" panose="020B0604020202020204" pitchFamily="34" charset="0"/>
              </a:endParaRPr>
            </a:p>
          </p:txBody>
        </p:sp>
      </p:grpSp>
      <p:grpSp>
        <p:nvGrpSpPr>
          <p:cNvPr id="53" name="Group 52"/>
          <p:cNvGrpSpPr/>
          <p:nvPr/>
        </p:nvGrpSpPr>
        <p:grpSpPr>
          <a:xfrm>
            <a:off x="8972803" y="3573252"/>
            <a:ext cx="716944" cy="2377440"/>
            <a:chOff x="8737926" y="3909464"/>
            <a:chExt cx="716944" cy="2377440"/>
          </a:xfrm>
        </p:grpSpPr>
        <p:sp>
          <p:nvSpPr>
            <p:cNvPr id="357" name="Rectangle 356"/>
            <p:cNvSpPr/>
            <p:nvPr/>
          </p:nvSpPr>
          <p:spPr>
            <a:xfrm>
              <a:off x="8737926" y="3909464"/>
              <a:ext cx="713878" cy="2377440"/>
            </a:xfrm>
            <a:prstGeom prst="rect">
              <a:avLst/>
            </a:prstGeom>
            <a:solidFill>
              <a:schemeClr val="bg1"/>
            </a:solidFill>
            <a:ln>
              <a:solidFill>
                <a:schemeClr val="bg1">
                  <a:lumMod val="85000"/>
                </a:schemeClr>
              </a:solidFill>
            </a:ln>
            <a:effectLst>
              <a:outerShdw blurRad="889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358" name="Rounded Rectangle 357"/>
            <p:cNvSpPr/>
            <p:nvPr/>
          </p:nvSpPr>
          <p:spPr>
            <a:xfrm>
              <a:off x="8796869" y="4890108"/>
              <a:ext cx="585216" cy="409648"/>
            </a:xfrm>
            <a:prstGeom prst="roundRect">
              <a:avLst>
                <a:gd name="adj" fmla="val 6204"/>
              </a:avLst>
            </a:prstGeom>
            <a:solidFill>
              <a:schemeClr val="bg1"/>
            </a:solidFill>
            <a:ln w="31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59" name="Rounded Rectangle 358"/>
            <p:cNvSpPr/>
            <p:nvPr/>
          </p:nvSpPr>
          <p:spPr>
            <a:xfrm>
              <a:off x="8796869" y="3974848"/>
              <a:ext cx="585216" cy="409648"/>
            </a:xfrm>
            <a:prstGeom prst="roundRect">
              <a:avLst>
                <a:gd name="adj" fmla="val 6204"/>
              </a:avLst>
            </a:prstGeom>
            <a:solidFill>
              <a:schemeClr val="bg1"/>
            </a:solidFill>
            <a:ln w="31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60" name="Rounded Rectangle 359"/>
            <p:cNvSpPr/>
            <p:nvPr/>
          </p:nvSpPr>
          <p:spPr>
            <a:xfrm>
              <a:off x="8796869" y="4432478"/>
              <a:ext cx="585216" cy="409648"/>
            </a:xfrm>
            <a:prstGeom prst="roundRect">
              <a:avLst>
                <a:gd name="adj" fmla="val 6204"/>
              </a:avLst>
            </a:prstGeom>
            <a:solidFill>
              <a:schemeClr val="bg1"/>
            </a:solidFill>
            <a:ln w="31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61" name="Rounded Rectangle 360"/>
            <p:cNvSpPr/>
            <p:nvPr/>
          </p:nvSpPr>
          <p:spPr>
            <a:xfrm>
              <a:off x="8796869" y="5347738"/>
              <a:ext cx="585216" cy="409648"/>
            </a:xfrm>
            <a:prstGeom prst="roundRect">
              <a:avLst>
                <a:gd name="adj" fmla="val 6204"/>
              </a:avLst>
            </a:prstGeom>
            <a:solidFill>
              <a:schemeClr val="bg1"/>
            </a:solidFill>
            <a:ln w="31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62" name="Rounded Rectangle 361"/>
            <p:cNvSpPr/>
            <p:nvPr/>
          </p:nvSpPr>
          <p:spPr>
            <a:xfrm>
              <a:off x="8796869" y="5805367"/>
              <a:ext cx="585216" cy="409648"/>
            </a:xfrm>
            <a:prstGeom prst="roundRect">
              <a:avLst>
                <a:gd name="adj" fmla="val 6204"/>
              </a:avLst>
            </a:prstGeom>
            <a:solidFill>
              <a:schemeClr val="bg1"/>
            </a:solidFill>
            <a:ln w="31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63" name="TextBox 362"/>
            <p:cNvSpPr txBox="1"/>
            <p:nvPr/>
          </p:nvSpPr>
          <p:spPr>
            <a:xfrm>
              <a:off x="8744419" y="3972661"/>
              <a:ext cx="71045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Provision</a:t>
              </a:r>
            </a:p>
            <a:p>
              <a:pPr algn="ctr"/>
              <a:r>
                <a:rPr lang="en-US" sz="1000" dirty="0" smtClean="0">
                  <a:latin typeface="Arial" panose="020B0604020202020204" pitchFamily="34" charset="0"/>
                  <a:cs typeface="Arial" panose="020B0604020202020204" pitchFamily="34" charset="0"/>
                </a:rPr>
                <a:t>Env.</a:t>
              </a:r>
              <a:endParaRPr lang="en-US" sz="1000" dirty="0">
                <a:latin typeface="Arial" panose="020B0604020202020204" pitchFamily="34" charset="0"/>
                <a:cs typeface="Arial" panose="020B0604020202020204" pitchFamily="34" charset="0"/>
              </a:endParaRPr>
            </a:p>
          </p:txBody>
        </p:sp>
        <p:sp>
          <p:nvSpPr>
            <p:cNvPr id="364" name="TextBox 363"/>
            <p:cNvSpPr txBox="1"/>
            <p:nvPr/>
          </p:nvSpPr>
          <p:spPr>
            <a:xfrm>
              <a:off x="8843804" y="4445743"/>
              <a:ext cx="511679"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Verify</a:t>
              </a:r>
            </a:p>
            <a:p>
              <a:pPr algn="ctr"/>
              <a:r>
                <a:rPr lang="en-US" sz="1000" dirty="0" smtClean="0">
                  <a:latin typeface="Arial" panose="020B0604020202020204" pitchFamily="34" charset="0"/>
                  <a:cs typeface="Arial" panose="020B0604020202020204" pitchFamily="34" charset="0"/>
                </a:rPr>
                <a:t>Env.</a:t>
              </a:r>
              <a:endParaRPr lang="en-US" sz="1000" dirty="0">
                <a:latin typeface="Arial" panose="020B0604020202020204" pitchFamily="34" charset="0"/>
                <a:cs typeface="Arial" panose="020B0604020202020204" pitchFamily="34" charset="0"/>
              </a:endParaRPr>
            </a:p>
          </p:txBody>
        </p:sp>
        <p:sp>
          <p:nvSpPr>
            <p:cNvPr id="365" name="TextBox 364"/>
            <p:cNvSpPr txBox="1"/>
            <p:nvPr/>
          </p:nvSpPr>
          <p:spPr>
            <a:xfrm>
              <a:off x="8819741" y="4899646"/>
              <a:ext cx="58221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Deploy</a:t>
              </a:r>
            </a:p>
            <a:p>
              <a:pPr algn="ctr"/>
              <a:r>
                <a:rPr lang="en-US" sz="1000" dirty="0" smtClean="0">
                  <a:latin typeface="Arial" panose="020B0604020202020204" pitchFamily="34" charset="0"/>
                  <a:cs typeface="Arial" panose="020B0604020202020204" pitchFamily="34" charset="0"/>
                </a:rPr>
                <a:t>Apps</a:t>
              </a:r>
              <a:endParaRPr lang="en-US" sz="1000" dirty="0">
                <a:latin typeface="Arial" panose="020B0604020202020204" pitchFamily="34" charset="0"/>
                <a:cs typeface="Arial" panose="020B0604020202020204" pitchFamily="34" charset="0"/>
              </a:endParaRPr>
            </a:p>
          </p:txBody>
        </p:sp>
        <p:sp>
          <p:nvSpPr>
            <p:cNvPr id="368" name="TextBox 367"/>
            <p:cNvSpPr txBox="1"/>
            <p:nvPr/>
          </p:nvSpPr>
          <p:spPr>
            <a:xfrm>
              <a:off x="8828659" y="5344011"/>
              <a:ext cx="554959"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Certify</a:t>
              </a:r>
            </a:p>
            <a:p>
              <a:pPr algn="ctr"/>
              <a:r>
                <a:rPr lang="en-US" sz="1000" dirty="0" smtClean="0">
                  <a:latin typeface="Arial" panose="020B0604020202020204" pitchFamily="34" charset="0"/>
                  <a:cs typeface="Arial" panose="020B0604020202020204" pitchFamily="34" charset="0"/>
                </a:rPr>
                <a:t>App</a:t>
              </a:r>
              <a:endParaRPr lang="en-US" sz="1000" dirty="0">
                <a:latin typeface="Arial" panose="020B0604020202020204" pitchFamily="34" charset="0"/>
                <a:cs typeface="Arial" panose="020B0604020202020204" pitchFamily="34" charset="0"/>
              </a:endParaRPr>
            </a:p>
          </p:txBody>
        </p:sp>
        <p:sp>
          <p:nvSpPr>
            <p:cNvPr id="369" name="TextBox 368"/>
            <p:cNvSpPr txBox="1"/>
            <p:nvPr/>
          </p:nvSpPr>
          <p:spPr>
            <a:xfrm>
              <a:off x="8880566" y="5800302"/>
              <a:ext cx="45397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Perf.</a:t>
              </a:r>
            </a:p>
            <a:p>
              <a:pPr algn="ctr"/>
              <a:r>
                <a:rPr lang="en-US" sz="1000" dirty="0" smtClean="0">
                  <a:latin typeface="Arial" panose="020B0604020202020204" pitchFamily="34" charset="0"/>
                  <a:cs typeface="Arial" panose="020B0604020202020204" pitchFamily="34" charset="0"/>
                </a:rPr>
                <a:t>Test</a:t>
              </a:r>
              <a:endParaRPr lang="en-US" sz="1000" dirty="0">
                <a:latin typeface="Arial" panose="020B0604020202020204" pitchFamily="34" charset="0"/>
                <a:cs typeface="Arial" panose="020B0604020202020204" pitchFamily="34" charset="0"/>
              </a:endParaRPr>
            </a:p>
          </p:txBody>
        </p:sp>
      </p:grpSp>
      <p:grpSp>
        <p:nvGrpSpPr>
          <p:cNvPr id="55" name="Group 54"/>
          <p:cNvGrpSpPr/>
          <p:nvPr/>
        </p:nvGrpSpPr>
        <p:grpSpPr>
          <a:xfrm>
            <a:off x="10126433" y="3563727"/>
            <a:ext cx="744113" cy="1945194"/>
            <a:chOff x="9703321" y="3899939"/>
            <a:chExt cx="744113" cy="1945194"/>
          </a:xfrm>
        </p:grpSpPr>
        <p:sp>
          <p:nvSpPr>
            <p:cNvPr id="370" name="Rectangle 369"/>
            <p:cNvSpPr/>
            <p:nvPr/>
          </p:nvSpPr>
          <p:spPr>
            <a:xfrm>
              <a:off x="9719688" y="3899939"/>
              <a:ext cx="713878" cy="1945194"/>
            </a:xfrm>
            <a:prstGeom prst="rect">
              <a:avLst/>
            </a:prstGeom>
            <a:solidFill>
              <a:schemeClr val="bg1"/>
            </a:solidFill>
            <a:ln>
              <a:solidFill>
                <a:schemeClr val="bg1">
                  <a:lumMod val="85000"/>
                </a:schemeClr>
              </a:solidFill>
            </a:ln>
            <a:effectLst>
              <a:outerShdw blurRad="889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371" name="Rounded Rectangle 370"/>
            <p:cNvSpPr/>
            <p:nvPr/>
          </p:nvSpPr>
          <p:spPr>
            <a:xfrm>
              <a:off x="9778631" y="4880583"/>
              <a:ext cx="585216" cy="409648"/>
            </a:xfrm>
            <a:prstGeom prst="roundRect">
              <a:avLst>
                <a:gd name="adj" fmla="val 6204"/>
              </a:avLst>
            </a:prstGeom>
            <a:solidFill>
              <a:schemeClr val="bg1"/>
            </a:solidFill>
            <a:ln w="31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72" name="Rounded Rectangle 371"/>
            <p:cNvSpPr/>
            <p:nvPr/>
          </p:nvSpPr>
          <p:spPr>
            <a:xfrm>
              <a:off x="9778631" y="3965323"/>
              <a:ext cx="585216" cy="409648"/>
            </a:xfrm>
            <a:prstGeom prst="roundRect">
              <a:avLst>
                <a:gd name="adj" fmla="val 6204"/>
              </a:avLst>
            </a:prstGeom>
            <a:solidFill>
              <a:schemeClr val="bg1"/>
            </a:solidFill>
            <a:ln w="31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73" name="Rounded Rectangle 372"/>
            <p:cNvSpPr/>
            <p:nvPr/>
          </p:nvSpPr>
          <p:spPr>
            <a:xfrm>
              <a:off x="9778631" y="4422953"/>
              <a:ext cx="585216" cy="409648"/>
            </a:xfrm>
            <a:prstGeom prst="roundRect">
              <a:avLst>
                <a:gd name="adj" fmla="val 6204"/>
              </a:avLst>
            </a:prstGeom>
            <a:solidFill>
              <a:schemeClr val="bg1"/>
            </a:solidFill>
            <a:ln w="31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74" name="Rounded Rectangle 373"/>
            <p:cNvSpPr/>
            <p:nvPr/>
          </p:nvSpPr>
          <p:spPr>
            <a:xfrm>
              <a:off x="9778631" y="5338213"/>
              <a:ext cx="585216" cy="409648"/>
            </a:xfrm>
            <a:prstGeom prst="roundRect">
              <a:avLst>
                <a:gd name="adj" fmla="val 6204"/>
              </a:avLst>
            </a:prstGeom>
            <a:solidFill>
              <a:schemeClr val="bg1"/>
            </a:solidFill>
            <a:ln w="31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376" name="TextBox 375"/>
            <p:cNvSpPr txBox="1"/>
            <p:nvPr/>
          </p:nvSpPr>
          <p:spPr>
            <a:xfrm>
              <a:off x="9726181" y="3963136"/>
              <a:ext cx="707385" cy="400110"/>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Provision</a:t>
              </a:r>
            </a:p>
            <a:p>
              <a:pPr algn="ctr"/>
              <a:r>
                <a:rPr lang="en-US" sz="1000" dirty="0" smtClean="0">
                  <a:latin typeface="Arial" panose="020B0604020202020204" pitchFamily="34" charset="0"/>
                  <a:cs typeface="Arial" panose="020B0604020202020204" pitchFamily="34" charset="0"/>
                </a:rPr>
                <a:t>Env.</a:t>
              </a:r>
              <a:endParaRPr lang="en-US" sz="1000" dirty="0">
                <a:latin typeface="Arial" panose="020B0604020202020204" pitchFamily="34" charset="0"/>
                <a:cs typeface="Arial" panose="020B0604020202020204" pitchFamily="34" charset="0"/>
              </a:endParaRPr>
            </a:p>
          </p:txBody>
        </p:sp>
        <p:sp>
          <p:nvSpPr>
            <p:cNvPr id="377" name="TextBox 376"/>
            <p:cNvSpPr txBox="1"/>
            <p:nvPr/>
          </p:nvSpPr>
          <p:spPr>
            <a:xfrm>
              <a:off x="9825566" y="4436218"/>
              <a:ext cx="511679"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Verify</a:t>
              </a:r>
            </a:p>
            <a:p>
              <a:pPr algn="ctr"/>
              <a:r>
                <a:rPr lang="en-US" sz="1000" dirty="0" smtClean="0">
                  <a:latin typeface="Arial" panose="020B0604020202020204" pitchFamily="34" charset="0"/>
                  <a:cs typeface="Arial" panose="020B0604020202020204" pitchFamily="34" charset="0"/>
                </a:rPr>
                <a:t>Env.</a:t>
              </a:r>
              <a:endParaRPr lang="en-US" sz="1000" dirty="0">
                <a:latin typeface="Arial" panose="020B0604020202020204" pitchFamily="34" charset="0"/>
                <a:cs typeface="Arial" panose="020B0604020202020204" pitchFamily="34" charset="0"/>
              </a:endParaRPr>
            </a:p>
          </p:txBody>
        </p:sp>
        <p:sp>
          <p:nvSpPr>
            <p:cNvPr id="378" name="TextBox 377"/>
            <p:cNvSpPr txBox="1"/>
            <p:nvPr/>
          </p:nvSpPr>
          <p:spPr>
            <a:xfrm>
              <a:off x="9788767" y="4882534"/>
              <a:ext cx="58221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Deploy</a:t>
              </a:r>
            </a:p>
            <a:p>
              <a:pPr algn="ctr"/>
              <a:r>
                <a:rPr lang="en-US" sz="1000" dirty="0" smtClean="0">
                  <a:latin typeface="Arial" panose="020B0604020202020204" pitchFamily="34" charset="0"/>
                  <a:cs typeface="Arial" panose="020B0604020202020204" pitchFamily="34" charset="0"/>
                </a:rPr>
                <a:t>Apps</a:t>
              </a:r>
              <a:endParaRPr lang="en-US" sz="1000" dirty="0">
                <a:latin typeface="Arial" panose="020B0604020202020204" pitchFamily="34" charset="0"/>
                <a:cs typeface="Arial" panose="020B0604020202020204" pitchFamily="34" charset="0"/>
              </a:endParaRPr>
            </a:p>
          </p:txBody>
        </p:sp>
        <p:sp>
          <p:nvSpPr>
            <p:cNvPr id="381" name="TextBox 380"/>
            <p:cNvSpPr txBox="1"/>
            <p:nvPr/>
          </p:nvSpPr>
          <p:spPr>
            <a:xfrm>
              <a:off x="9703321" y="5356209"/>
              <a:ext cx="744113"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a:t>
              </a:r>
            </a:p>
            <a:p>
              <a:pPr algn="ctr"/>
              <a:r>
                <a:rPr lang="en-US" sz="1000" dirty="0" smtClean="0">
                  <a:latin typeface="Arial" panose="020B0604020202020204" pitchFamily="34" charset="0"/>
                  <a:cs typeface="Arial" panose="020B0604020202020204" pitchFamily="34" charset="0"/>
                </a:rPr>
                <a:t>Validation</a:t>
              </a:r>
              <a:endParaRPr lang="en-US" sz="1000" dirty="0">
                <a:latin typeface="Arial" panose="020B0604020202020204" pitchFamily="34" charset="0"/>
                <a:cs typeface="Arial" panose="020B0604020202020204" pitchFamily="34" charset="0"/>
              </a:endParaRPr>
            </a:p>
          </p:txBody>
        </p:sp>
      </p:grpSp>
      <p:sp>
        <p:nvSpPr>
          <p:cNvPr id="385" name="TextBox 384"/>
          <p:cNvSpPr txBox="1"/>
          <p:nvPr/>
        </p:nvSpPr>
        <p:spPr>
          <a:xfrm rot="16200000">
            <a:off x="7064783" y="4549333"/>
            <a:ext cx="11929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UAT Environment</a:t>
            </a:r>
            <a:endParaRPr lang="en-US" sz="1000" dirty="0">
              <a:latin typeface="Arial" panose="020B0604020202020204" pitchFamily="34" charset="0"/>
              <a:cs typeface="Arial" panose="020B0604020202020204" pitchFamily="34" charset="0"/>
            </a:endParaRPr>
          </a:p>
        </p:txBody>
      </p:sp>
      <p:sp>
        <p:nvSpPr>
          <p:cNvPr id="386" name="TextBox 385"/>
          <p:cNvSpPr txBox="1"/>
          <p:nvPr/>
        </p:nvSpPr>
        <p:spPr>
          <a:xfrm rot="16200000">
            <a:off x="8017432" y="4524418"/>
            <a:ext cx="1611339"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Certification Environment</a:t>
            </a:r>
            <a:endParaRPr lang="en-US" sz="1000" dirty="0">
              <a:latin typeface="Arial" panose="020B0604020202020204" pitchFamily="34" charset="0"/>
              <a:cs typeface="Arial" panose="020B0604020202020204" pitchFamily="34" charset="0"/>
            </a:endParaRPr>
          </a:p>
        </p:txBody>
      </p:sp>
      <p:sp>
        <p:nvSpPr>
          <p:cNvPr id="387" name="TextBox 386"/>
          <p:cNvSpPr txBox="1"/>
          <p:nvPr/>
        </p:nvSpPr>
        <p:spPr>
          <a:xfrm rot="16200000">
            <a:off x="9265197" y="4415389"/>
            <a:ext cx="154561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Production Environment</a:t>
            </a:r>
            <a:endParaRPr lang="en-US" sz="1000" dirty="0">
              <a:latin typeface="Arial" panose="020B0604020202020204" pitchFamily="34" charset="0"/>
              <a:cs typeface="Arial" panose="020B0604020202020204" pitchFamily="34" charset="0"/>
            </a:endParaRPr>
          </a:p>
        </p:txBody>
      </p:sp>
      <p:sp>
        <p:nvSpPr>
          <p:cNvPr id="412" name="TextBox 411"/>
          <p:cNvSpPr txBox="1"/>
          <p:nvPr/>
        </p:nvSpPr>
        <p:spPr>
          <a:xfrm>
            <a:off x="7821936" y="6351504"/>
            <a:ext cx="2141933" cy="276999"/>
          </a:xfrm>
          <a:prstGeom prst="rect">
            <a:avLst/>
          </a:prstGeom>
          <a:noFill/>
        </p:spPr>
        <p:txBody>
          <a:bodyPr wrap="none" rtlCol="0">
            <a:spAutoFit/>
          </a:bodyPr>
          <a:lstStyle/>
          <a:p>
            <a:r>
              <a:rPr lang="en-US" sz="1200" b="1" dirty="0" smtClean="0">
                <a:solidFill>
                  <a:srgbClr val="0070C0"/>
                </a:solidFill>
                <a:latin typeface="Arial Narrow" panose="020B0606020202030204" pitchFamily="34" charset="0"/>
              </a:rPr>
              <a:t>Continuous deployment pipeline</a:t>
            </a:r>
            <a:endParaRPr lang="en-US" sz="1200" b="1" dirty="0">
              <a:solidFill>
                <a:srgbClr val="0070C0"/>
              </a:solidFill>
              <a:latin typeface="Arial Narrow" panose="020B0606020202030204" pitchFamily="34" charset="0"/>
            </a:endParaRPr>
          </a:p>
        </p:txBody>
      </p:sp>
      <p:sp>
        <p:nvSpPr>
          <p:cNvPr id="413" name="TextBox 412"/>
          <p:cNvSpPr txBox="1"/>
          <p:nvPr/>
        </p:nvSpPr>
        <p:spPr>
          <a:xfrm>
            <a:off x="7755801" y="1998962"/>
            <a:ext cx="2085827" cy="276999"/>
          </a:xfrm>
          <a:prstGeom prst="rect">
            <a:avLst/>
          </a:prstGeom>
          <a:noFill/>
        </p:spPr>
        <p:txBody>
          <a:bodyPr wrap="none" rtlCol="0">
            <a:spAutoFit/>
          </a:bodyPr>
          <a:lstStyle/>
          <a:p>
            <a:r>
              <a:rPr lang="en-US" sz="1200" b="1" dirty="0" smtClean="0">
                <a:solidFill>
                  <a:srgbClr val="0070C0"/>
                </a:solidFill>
                <a:latin typeface="Arial Narrow" panose="020B0606020202030204" pitchFamily="34" charset="0"/>
                <a:cs typeface="Arial" panose="020B0604020202020204" pitchFamily="34" charset="0"/>
              </a:rPr>
              <a:t>Continuous integration pipeline</a:t>
            </a:r>
            <a:endParaRPr lang="en-US" sz="1200" b="1" dirty="0">
              <a:solidFill>
                <a:srgbClr val="0070C0"/>
              </a:solidFill>
              <a:latin typeface="Arial Narrow" panose="020B0606020202030204" pitchFamily="34" charset="0"/>
              <a:cs typeface="Arial" panose="020B0604020202020204" pitchFamily="34" charset="0"/>
            </a:endParaRPr>
          </a:p>
        </p:txBody>
      </p:sp>
      <p:grpSp>
        <p:nvGrpSpPr>
          <p:cNvPr id="5" name="Group 4"/>
          <p:cNvGrpSpPr/>
          <p:nvPr/>
        </p:nvGrpSpPr>
        <p:grpSpPr>
          <a:xfrm>
            <a:off x="7670939" y="452855"/>
            <a:ext cx="3272261" cy="1349533"/>
            <a:chOff x="7602699" y="452855"/>
            <a:chExt cx="3272261" cy="1349533"/>
          </a:xfrm>
        </p:grpSpPr>
        <p:grpSp>
          <p:nvGrpSpPr>
            <p:cNvPr id="414" name="Group 413"/>
            <p:cNvGrpSpPr/>
            <p:nvPr/>
          </p:nvGrpSpPr>
          <p:grpSpPr>
            <a:xfrm>
              <a:off x="7602699" y="923939"/>
              <a:ext cx="581005" cy="420267"/>
              <a:chOff x="4465139" y="1461237"/>
              <a:chExt cx="581005" cy="420267"/>
            </a:xfrm>
          </p:grpSpPr>
          <p:sp>
            <p:nvSpPr>
              <p:cNvPr id="415" name="Rounded Rectangle 414"/>
              <p:cNvSpPr/>
              <p:nvPr/>
            </p:nvSpPr>
            <p:spPr>
              <a:xfrm>
                <a:off x="4465139" y="1471856"/>
                <a:ext cx="581005" cy="409648"/>
              </a:xfrm>
              <a:prstGeom prst="roundRect">
                <a:avLst/>
              </a:prstGeom>
              <a:solidFill>
                <a:schemeClr val="bg1"/>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416" name="TextBox 415"/>
              <p:cNvSpPr txBox="1"/>
              <p:nvPr/>
            </p:nvSpPr>
            <p:spPr>
              <a:xfrm>
                <a:off x="4511627" y="1461237"/>
                <a:ext cx="489236"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Code</a:t>
                </a:r>
              </a:p>
              <a:p>
                <a:pPr algn="ctr"/>
                <a:r>
                  <a:rPr lang="en-US" sz="1000" dirty="0" smtClean="0">
                    <a:latin typeface="Arial" panose="020B0604020202020204" pitchFamily="34" charset="0"/>
                    <a:cs typeface="Arial" panose="020B0604020202020204" pitchFamily="34" charset="0"/>
                  </a:rPr>
                  <a:t>Build</a:t>
                </a:r>
                <a:endParaRPr lang="en-US" sz="1000" dirty="0">
                  <a:latin typeface="Arial" panose="020B0604020202020204" pitchFamily="34" charset="0"/>
                  <a:cs typeface="Arial" panose="020B0604020202020204" pitchFamily="34" charset="0"/>
                </a:endParaRPr>
              </a:p>
            </p:txBody>
          </p:sp>
        </p:grpSp>
        <p:grpSp>
          <p:nvGrpSpPr>
            <p:cNvPr id="417" name="Group 416"/>
            <p:cNvGrpSpPr/>
            <p:nvPr/>
          </p:nvGrpSpPr>
          <p:grpSpPr>
            <a:xfrm>
              <a:off x="8549929" y="925351"/>
              <a:ext cx="581005" cy="420267"/>
              <a:chOff x="4465139" y="1461237"/>
              <a:chExt cx="581005" cy="420267"/>
            </a:xfrm>
          </p:grpSpPr>
          <p:sp>
            <p:nvSpPr>
              <p:cNvPr id="418" name="Rounded Rectangle 417"/>
              <p:cNvSpPr/>
              <p:nvPr/>
            </p:nvSpPr>
            <p:spPr>
              <a:xfrm>
                <a:off x="4465139" y="1471856"/>
                <a:ext cx="581005" cy="409648"/>
              </a:xfrm>
              <a:prstGeom prst="roundRect">
                <a:avLst/>
              </a:prstGeom>
              <a:solidFill>
                <a:schemeClr val="bg1"/>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419" name="TextBox 418"/>
              <p:cNvSpPr txBox="1"/>
              <p:nvPr/>
            </p:nvSpPr>
            <p:spPr>
              <a:xfrm>
                <a:off x="4539680" y="1461237"/>
                <a:ext cx="43313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Unit</a:t>
                </a:r>
              </a:p>
              <a:p>
                <a:pPr algn="ctr"/>
                <a:r>
                  <a:rPr lang="en-US" sz="1000" dirty="0" smtClean="0">
                    <a:latin typeface="Arial" panose="020B0604020202020204" pitchFamily="34" charset="0"/>
                    <a:cs typeface="Arial" panose="020B0604020202020204" pitchFamily="34" charset="0"/>
                  </a:rPr>
                  <a:t>Test</a:t>
                </a:r>
                <a:endParaRPr lang="en-US" sz="1000" dirty="0">
                  <a:latin typeface="Arial" panose="020B0604020202020204" pitchFamily="34" charset="0"/>
                  <a:cs typeface="Arial" panose="020B0604020202020204" pitchFamily="34" charset="0"/>
                </a:endParaRPr>
              </a:p>
            </p:txBody>
          </p:sp>
        </p:grpSp>
        <p:grpSp>
          <p:nvGrpSpPr>
            <p:cNvPr id="420" name="Group 419"/>
            <p:cNvGrpSpPr/>
            <p:nvPr/>
          </p:nvGrpSpPr>
          <p:grpSpPr>
            <a:xfrm>
              <a:off x="8549929" y="1382121"/>
              <a:ext cx="582212" cy="420267"/>
              <a:chOff x="4465139" y="1461237"/>
              <a:chExt cx="582212" cy="420267"/>
            </a:xfrm>
          </p:grpSpPr>
          <p:sp>
            <p:nvSpPr>
              <p:cNvPr id="421" name="Rounded Rectangle 420"/>
              <p:cNvSpPr/>
              <p:nvPr/>
            </p:nvSpPr>
            <p:spPr>
              <a:xfrm>
                <a:off x="4465139" y="1471856"/>
                <a:ext cx="581005" cy="409648"/>
              </a:xfrm>
              <a:prstGeom prst="roundRect">
                <a:avLst/>
              </a:prstGeom>
              <a:solidFill>
                <a:schemeClr val="bg1"/>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422" name="TextBox 421"/>
              <p:cNvSpPr txBox="1"/>
              <p:nvPr/>
            </p:nvSpPr>
            <p:spPr>
              <a:xfrm>
                <a:off x="4465140" y="1461237"/>
                <a:ext cx="58221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Code</a:t>
                </a:r>
              </a:p>
              <a:p>
                <a:pPr algn="ctr"/>
                <a:r>
                  <a:rPr lang="en-US" sz="1000" dirty="0" smtClean="0">
                    <a:latin typeface="Arial" panose="020B0604020202020204" pitchFamily="34" charset="0"/>
                    <a:cs typeface="Arial" panose="020B0604020202020204" pitchFamily="34" charset="0"/>
                  </a:rPr>
                  <a:t>Quality</a:t>
                </a:r>
                <a:endParaRPr lang="en-US" sz="1000" dirty="0">
                  <a:latin typeface="Arial" panose="020B0604020202020204" pitchFamily="34" charset="0"/>
                  <a:cs typeface="Arial" panose="020B0604020202020204" pitchFamily="34" charset="0"/>
                </a:endParaRPr>
              </a:p>
            </p:txBody>
          </p:sp>
        </p:grpSp>
        <p:grpSp>
          <p:nvGrpSpPr>
            <p:cNvPr id="423" name="Group 422"/>
            <p:cNvGrpSpPr/>
            <p:nvPr/>
          </p:nvGrpSpPr>
          <p:grpSpPr>
            <a:xfrm>
              <a:off x="8549929" y="452855"/>
              <a:ext cx="581005" cy="420267"/>
              <a:chOff x="4465139" y="1461237"/>
              <a:chExt cx="581005" cy="420267"/>
            </a:xfrm>
          </p:grpSpPr>
          <p:sp>
            <p:nvSpPr>
              <p:cNvPr id="424" name="Rounded Rectangle 423"/>
              <p:cNvSpPr/>
              <p:nvPr/>
            </p:nvSpPr>
            <p:spPr>
              <a:xfrm>
                <a:off x="4465139" y="1471856"/>
                <a:ext cx="581005" cy="409648"/>
              </a:xfrm>
              <a:prstGeom prst="roundRect">
                <a:avLst/>
              </a:prstGeom>
              <a:solidFill>
                <a:schemeClr val="bg1"/>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425" name="TextBox 424"/>
              <p:cNvSpPr txBox="1"/>
              <p:nvPr/>
            </p:nvSpPr>
            <p:spPr>
              <a:xfrm>
                <a:off x="4478880" y="1461237"/>
                <a:ext cx="543740" cy="400110"/>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Int.</a:t>
                </a:r>
              </a:p>
              <a:p>
                <a:pPr algn="ctr"/>
                <a:r>
                  <a:rPr lang="en-US" sz="1000" dirty="0" smtClean="0">
                    <a:latin typeface="Arial" panose="020B0604020202020204" pitchFamily="34" charset="0"/>
                    <a:cs typeface="Arial" panose="020B0604020202020204" pitchFamily="34" charset="0"/>
                  </a:rPr>
                  <a:t>Test</a:t>
                </a:r>
                <a:endParaRPr lang="en-US" sz="1000" dirty="0">
                  <a:latin typeface="Arial" panose="020B0604020202020204" pitchFamily="34" charset="0"/>
                  <a:cs typeface="Arial" panose="020B0604020202020204" pitchFamily="34" charset="0"/>
                </a:endParaRPr>
              </a:p>
            </p:txBody>
          </p:sp>
        </p:grpSp>
        <p:grpSp>
          <p:nvGrpSpPr>
            <p:cNvPr id="426" name="Group 425"/>
            <p:cNvGrpSpPr/>
            <p:nvPr/>
          </p:nvGrpSpPr>
          <p:grpSpPr>
            <a:xfrm>
              <a:off x="9458233" y="924876"/>
              <a:ext cx="617477" cy="420267"/>
              <a:chOff x="4447508" y="1461237"/>
              <a:chExt cx="617477" cy="420267"/>
            </a:xfrm>
          </p:grpSpPr>
          <p:sp>
            <p:nvSpPr>
              <p:cNvPr id="427" name="Rounded Rectangle 426"/>
              <p:cNvSpPr/>
              <p:nvPr/>
            </p:nvSpPr>
            <p:spPr>
              <a:xfrm>
                <a:off x="4465139" y="1471856"/>
                <a:ext cx="581005" cy="409648"/>
              </a:xfrm>
              <a:prstGeom prst="roundRect">
                <a:avLst/>
              </a:prstGeom>
              <a:solidFill>
                <a:schemeClr val="bg1"/>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428" name="TextBox 427"/>
              <p:cNvSpPr txBox="1"/>
              <p:nvPr/>
            </p:nvSpPr>
            <p:spPr>
              <a:xfrm>
                <a:off x="4447508" y="1461237"/>
                <a:ext cx="61747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Build</a:t>
                </a:r>
              </a:p>
              <a:p>
                <a:pPr algn="ctr"/>
                <a:r>
                  <a:rPr lang="en-US" sz="1000" dirty="0" smtClean="0">
                    <a:latin typeface="Arial" panose="020B0604020202020204" pitchFamily="34" charset="0"/>
                    <a:cs typeface="Arial" panose="020B0604020202020204" pitchFamily="34" charset="0"/>
                  </a:rPr>
                  <a:t>Version</a:t>
                </a:r>
                <a:endParaRPr lang="en-US" sz="1000" dirty="0">
                  <a:latin typeface="Arial" panose="020B0604020202020204" pitchFamily="34" charset="0"/>
                  <a:cs typeface="Arial" panose="020B0604020202020204" pitchFamily="34" charset="0"/>
                </a:endParaRPr>
              </a:p>
            </p:txBody>
          </p:sp>
        </p:grpSp>
        <p:grpSp>
          <p:nvGrpSpPr>
            <p:cNvPr id="429" name="Group 428"/>
            <p:cNvGrpSpPr/>
            <p:nvPr/>
          </p:nvGrpSpPr>
          <p:grpSpPr>
            <a:xfrm>
              <a:off x="10286337" y="926519"/>
              <a:ext cx="588623" cy="420267"/>
              <a:chOff x="4461935" y="1461237"/>
              <a:chExt cx="588623" cy="420267"/>
            </a:xfrm>
          </p:grpSpPr>
          <p:sp>
            <p:nvSpPr>
              <p:cNvPr id="430" name="Rounded Rectangle 429"/>
              <p:cNvSpPr/>
              <p:nvPr/>
            </p:nvSpPr>
            <p:spPr>
              <a:xfrm>
                <a:off x="4465139" y="1471856"/>
                <a:ext cx="581005" cy="409648"/>
              </a:xfrm>
              <a:prstGeom prst="roundRect">
                <a:avLst/>
              </a:prstGeom>
              <a:solidFill>
                <a:schemeClr val="bg1"/>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431" name="TextBox 430"/>
              <p:cNvSpPr txBox="1"/>
              <p:nvPr/>
            </p:nvSpPr>
            <p:spPr>
              <a:xfrm>
                <a:off x="4461935" y="1461237"/>
                <a:ext cx="588623"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Upload</a:t>
                </a:r>
              </a:p>
              <a:p>
                <a:pPr algn="ctr"/>
                <a:r>
                  <a:rPr lang="en-US" sz="1000" dirty="0" smtClean="0">
                    <a:latin typeface="Arial" panose="020B0604020202020204" pitchFamily="34" charset="0"/>
                    <a:cs typeface="Arial" panose="020B0604020202020204" pitchFamily="34" charset="0"/>
                  </a:rPr>
                  <a:t>Binary</a:t>
                </a:r>
                <a:endParaRPr lang="en-US" sz="1000" dirty="0">
                  <a:latin typeface="Arial" panose="020B0604020202020204" pitchFamily="34" charset="0"/>
                  <a:cs typeface="Arial" panose="020B0604020202020204" pitchFamily="34" charset="0"/>
                </a:endParaRPr>
              </a:p>
            </p:txBody>
          </p:sp>
        </p:grpSp>
        <p:cxnSp>
          <p:nvCxnSpPr>
            <p:cNvPr id="432" name="Elbow Connector 431"/>
            <p:cNvCxnSpPr>
              <a:stCxn id="415" idx="3"/>
              <a:endCxn id="425" idx="1"/>
            </p:cNvCxnSpPr>
            <p:nvPr/>
          </p:nvCxnSpPr>
          <p:spPr>
            <a:xfrm flipV="1">
              <a:off x="8183704" y="652910"/>
              <a:ext cx="379966" cy="486472"/>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3" name="Elbow Connector 432"/>
            <p:cNvCxnSpPr>
              <a:stCxn id="415" idx="3"/>
              <a:endCxn id="422" idx="1"/>
            </p:cNvCxnSpPr>
            <p:nvPr/>
          </p:nvCxnSpPr>
          <p:spPr>
            <a:xfrm>
              <a:off x="8183704" y="1139382"/>
              <a:ext cx="366226" cy="442794"/>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Elbow Connector 433"/>
            <p:cNvCxnSpPr>
              <a:stCxn id="415" idx="3"/>
              <a:endCxn id="418" idx="1"/>
            </p:cNvCxnSpPr>
            <p:nvPr/>
          </p:nvCxnSpPr>
          <p:spPr>
            <a:xfrm>
              <a:off x="8183704" y="1139382"/>
              <a:ext cx="366225" cy="1412"/>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Elbow Connector 436"/>
            <p:cNvCxnSpPr>
              <a:stCxn id="424" idx="3"/>
              <a:endCxn id="428" idx="1"/>
            </p:cNvCxnSpPr>
            <p:nvPr/>
          </p:nvCxnSpPr>
          <p:spPr>
            <a:xfrm>
              <a:off x="9130934" y="668298"/>
              <a:ext cx="327299" cy="456633"/>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Elbow Connector 437"/>
            <p:cNvCxnSpPr>
              <a:stCxn id="421" idx="3"/>
              <a:endCxn id="428" idx="1"/>
            </p:cNvCxnSpPr>
            <p:nvPr/>
          </p:nvCxnSpPr>
          <p:spPr>
            <a:xfrm flipV="1">
              <a:off x="9130934" y="1124931"/>
              <a:ext cx="327299" cy="472633"/>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p:nvPr/>
          </p:nvCxnSpPr>
          <p:spPr>
            <a:xfrm>
              <a:off x="10066263" y="1145069"/>
              <a:ext cx="18288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0" name="Elbow Connector 439"/>
            <p:cNvCxnSpPr/>
            <p:nvPr/>
          </p:nvCxnSpPr>
          <p:spPr>
            <a:xfrm>
              <a:off x="9134493" y="1124231"/>
              <a:ext cx="329184" cy="1412"/>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41" name="TextBox 440"/>
          <p:cNvSpPr txBox="1"/>
          <p:nvPr/>
        </p:nvSpPr>
        <p:spPr>
          <a:xfrm>
            <a:off x="8953286" y="2376529"/>
            <a:ext cx="731290" cy="400110"/>
          </a:xfrm>
          <a:prstGeom prst="rect">
            <a:avLst/>
          </a:prstGeom>
          <a:noFill/>
        </p:spPr>
        <p:txBody>
          <a:bodyPr wrap="none" rtlCol="0">
            <a:spAutoFit/>
          </a:bodyPr>
          <a:lstStyle/>
          <a:p>
            <a:pPr algn="ctr"/>
            <a:r>
              <a:rPr lang="en-US" sz="1000" b="1" dirty="0" smtClean="0">
                <a:latin typeface="Arial Narrow" panose="020B0606020202030204" pitchFamily="34" charset="0"/>
                <a:cs typeface="Arial" panose="020B0604020202020204" pitchFamily="34" charset="0"/>
              </a:rPr>
              <a:t>Binary</a:t>
            </a:r>
          </a:p>
          <a:p>
            <a:pPr algn="ctr"/>
            <a:r>
              <a:rPr lang="en-US" sz="1000" b="1" dirty="0" smtClean="0">
                <a:latin typeface="Arial Narrow" panose="020B0606020202030204" pitchFamily="34" charset="0"/>
                <a:cs typeface="Arial" panose="020B0604020202020204" pitchFamily="34" charset="0"/>
              </a:rPr>
              <a:t>Repository</a:t>
            </a:r>
            <a:endParaRPr lang="en-US" sz="1000" b="1" dirty="0">
              <a:latin typeface="Arial Narrow" panose="020B0606020202030204" pitchFamily="34" charset="0"/>
              <a:cs typeface="Arial" panose="020B0604020202020204" pitchFamily="34" charset="0"/>
            </a:endParaRPr>
          </a:p>
        </p:txBody>
      </p:sp>
      <p:sp>
        <p:nvSpPr>
          <p:cNvPr id="442" name="Flowchart: Magnetic Disk 441"/>
          <p:cNvSpPr/>
          <p:nvPr/>
        </p:nvSpPr>
        <p:spPr>
          <a:xfrm>
            <a:off x="9182056" y="2809705"/>
            <a:ext cx="295206" cy="450824"/>
          </a:xfrm>
          <a:prstGeom prst="flowChartMagneticDisk">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442" idx="3"/>
            <a:endCxn id="346" idx="0"/>
          </p:cNvCxnSpPr>
          <p:nvPr/>
        </p:nvCxnSpPr>
        <p:spPr>
          <a:xfrm rot="5400000">
            <a:off x="8579724" y="2823316"/>
            <a:ext cx="312723" cy="1187148"/>
          </a:xfrm>
          <a:prstGeom prst="bentConnector3">
            <a:avLst/>
          </a:prstGeom>
          <a:ln w="31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42" idx="3"/>
            <a:endCxn id="370" idx="0"/>
          </p:cNvCxnSpPr>
          <p:nvPr/>
        </p:nvCxnSpPr>
        <p:spPr>
          <a:xfrm rot="16200000" flipH="1">
            <a:off x="9763100" y="2827088"/>
            <a:ext cx="303198" cy="1170080"/>
          </a:xfrm>
          <a:prstGeom prst="bentConnector3">
            <a:avLst/>
          </a:prstGeom>
          <a:ln w="31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442" idx="3"/>
            <a:endCxn id="357" idx="0"/>
          </p:cNvCxnSpPr>
          <p:nvPr/>
        </p:nvCxnSpPr>
        <p:spPr>
          <a:xfrm rot="16200000" flipH="1">
            <a:off x="9173339" y="3416848"/>
            <a:ext cx="312723" cy="83"/>
          </a:xfrm>
          <a:prstGeom prst="bentConnector3">
            <a:avLst/>
          </a:prstGeom>
          <a:ln w="31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116" idx="2"/>
            <a:endCxn id="209" idx="3"/>
          </p:cNvCxnSpPr>
          <p:nvPr/>
        </p:nvCxnSpPr>
        <p:spPr>
          <a:xfrm rot="10800000" flipV="1">
            <a:off x="5709372" y="4423436"/>
            <a:ext cx="525594" cy="1445833"/>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6234966" y="4381596"/>
            <a:ext cx="91326" cy="836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2" name="Elbow Connector 461"/>
          <p:cNvCxnSpPr>
            <a:stCxn id="116" idx="2"/>
            <a:endCxn id="2" idx="3"/>
          </p:cNvCxnSpPr>
          <p:nvPr/>
        </p:nvCxnSpPr>
        <p:spPr>
          <a:xfrm rot="10800000">
            <a:off x="5679772" y="4114809"/>
            <a:ext cx="555194" cy="308629"/>
          </a:xfrm>
          <a:prstGeom prst="bentConnector3">
            <a:avLst>
              <a:gd name="adj1" fmla="val 4771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4" name="Elbow Connector 463"/>
          <p:cNvCxnSpPr>
            <a:stCxn id="116" idx="2"/>
            <a:endCxn id="208" idx="3"/>
          </p:cNvCxnSpPr>
          <p:nvPr/>
        </p:nvCxnSpPr>
        <p:spPr>
          <a:xfrm rot="10800000" flipV="1">
            <a:off x="5709372" y="4423437"/>
            <a:ext cx="525594" cy="477586"/>
          </a:xfrm>
          <a:prstGeom prst="bent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TextBox 465"/>
          <p:cNvSpPr txBox="1"/>
          <p:nvPr/>
        </p:nvSpPr>
        <p:spPr>
          <a:xfrm>
            <a:off x="5110842" y="749862"/>
            <a:ext cx="79541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Version</a:t>
            </a:r>
          </a:p>
          <a:p>
            <a:pPr algn="ctr"/>
            <a:r>
              <a:rPr lang="en-US" sz="1000" dirty="0" smtClean="0">
                <a:latin typeface="Arial" panose="020B0604020202020204" pitchFamily="34" charset="0"/>
                <a:cs typeface="Arial" panose="020B0604020202020204" pitchFamily="34" charset="0"/>
              </a:rPr>
              <a:t>Repository</a:t>
            </a:r>
            <a:endParaRPr lang="en-US" sz="1000" dirty="0">
              <a:latin typeface="Arial" panose="020B0604020202020204" pitchFamily="34" charset="0"/>
              <a:cs typeface="Arial" panose="020B0604020202020204" pitchFamily="34" charset="0"/>
            </a:endParaRPr>
          </a:p>
        </p:txBody>
      </p:sp>
      <p:sp>
        <p:nvSpPr>
          <p:cNvPr id="467" name="Flowchart: Magnetic Disk 466"/>
          <p:cNvSpPr/>
          <p:nvPr/>
        </p:nvSpPr>
        <p:spPr>
          <a:xfrm>
            <a:off x="5363725" y="1183649"/>
            <a:ext cx="316046" cy="468100"/>
          </a:xfrm>
          <a:prstGeom prst="flowChartMagneticDisk">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lowchart: Card 467"/>
          <p:cNvSpPr/>
          <p:nvPr/>
        </p:nvSpPr>
        <p:spPr>
          <a:xfrm>
            <a:off x="5120286" y="1984580"/>
            <a:ext cx="131055" cy="204824"/>
          </a:xfrm>
          <a:prstGeom prst="flowChartPunchedCar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Flowchart: Card 468"/>
          <p:cNvSpPr/>
          <p:nvPr/>
        </p:nvSpPr>
        <p:spPr>
          <a:xfrm>
            <a:off x="5291439" y="1984580"/>
            <a:ext cx="131055" cy="204824"/>
          </a:xfrm>
          <a:prstGeom prst="flowChartPunchedCar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Flowchart: Card 469"/>
          <p:cNvSpPr/>
          <p:nvPr/>
        </p:nvSpPr>
        <p:spPr>
          <a:xfrm>
            <a:off x="5461955" y="1984580"/>
            <a:ext cx="131055" cy="204824"/>
          </a:xfrm>
          <a:prstGeom prst="flowChartPunchedCar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lowchart: Card 470"/>
          <p:cNvSpPr/>
          <p:nvPr/>
        </p:nvSpPr>
        <p:spPr>
          <a:xfrm>
            <a:off x="5633108" y="1984580"/>
            <a:ext cx="131055" cy="204824"/>
          </a:xfrm>
          <a:prstGeom prst="flowChartPunchedCar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2" name="Elbow Connector 471"/>
          <p:cNvCxnSpPr>
            <a:stCxn id="468" idx="0"/>
          </p:cNvCxnSpPr>
          <p:nvPr/>
        </p:nvCxnSpPr>
        <p:spPr>
          <a:xfrm rot="5400000" flipH="1" flipV="1">
            <a:off x="5193716" y="1643848"/>
            <a:ext cx="332831" cy="3486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3" name="Elbow Connector 472"/>
          <p:cNvCxnSpPr>
            <a:stCxn id="469" idx="0"/>
          </p:cNvCxnSpPr>
          <p:nvPr/>
        </p:nvCxnSpPr>
        <p:spPr>
          <a:xfrm rot="5400000" flipH="1" flipV="1">
            <a:off x="5279292" y="1729425"/>
            <a:ext cx="332831" cy="1774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4" name="Elbow Connector 473"/>
          <p:cNvCxnSpPr>
            <a:stCxn id="470" idx="0"/>
          </p:cNvCxnSpPr>
          <p:nvPr/>
        </p:nvCxnSpPr>
        <p:spPr>
          <a:xfrm rot="5400000" flipH="1" flipV="1">
            <a:off x="5364550" y="1814683"/>
            <a:ext cx="332831" cy="6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5" name="Elbow Connector 474"/>
          <p:cNvCxnSpPr>
            <a:stCxn id="471" idx="0"/>
          </p:cNvCxnSpPr>
          <p:nvPr/>
        </p:nvCxnSpPr>
        <p:spPr>
          <a:xfrm rot="16200000" flipV="1">
            <a:off x="5450127" y="1736071"/>
            <a:ext cx="332831" cy="164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6" name="TextBox 475"/>
          <p:cNvSpPr txBox="1"/>
          <p:nvPr/>
        </p:nvSpPr>
        <p:spPr>
          <a:xfrm>
            <a:off x="4288605" y="2209942"/>
            <a:ext cx="2347117" cy="400110"/>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Commits: Code, Config, </a:t>
            </a:r>
          </a:p>
          <a:p>
            <a:pPr algn="ctr"/>
            <a:r>
              <a:rPr lang="en-US" sz="1000" i="1" dirty="0" smtClean="0">
                <a:latin typeface="Arial" panose="020B0604020202020204" pitchFamily="34" charset="0"/>
                <a:cs typeface="Arial" panose="020B0604020202020204" pitchFamily="34" charset="0"/>
              </a:rPr>
              <a:t>Pipeline, Test and Deployment Scripts</a:t>
            </a:r>
            <a:endParaRPr lang="en-US" sz="1000" i="1" dirty="0">
              <a:latin typeface="Arial" panose="020B0604020202020204" pitchFamily="34" charset="0"/>
              <a:cs typeface="Arial" panose="020B0604020202020204" pitchFamily="34" charset="0"/>
            </a:endParaRPr>
          </a:p>
        </p:txBody>
      </p:sp>
      <p:cxnSp>
        <p:nvCxnSpPr>
          <p:cNvPr id="483" name="Straight Arrow Connector 482"/>
          <p:cNvCxnSpPr/>
          <p:nvPr/>
        </p:nvCxnSpPr>
        <p:spPr>
          <a:xfrm flipV="1">
            <a:off x="5854757" y="2610745"/>
            <a:ext cx="0" cy="228600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Elbow Connector 483"/>
          <p:cNvCxnSpPr>
            <a:stCxn id="467" idx="4"/>
            <a:endCxn id="416" idx="1"/>
          </p:cNvCxnSpPr>
          <p:nvPr/>
        </p:nvCxnSpPr>
        <p:spPr>
          <a:xfrm flipV="1">
            <a:off x="5679771" y="1123994"/>
            <a:ext cx="2037656" cy="293705"/>
          </a:xfrm>
          <a:prstGeom prst="bentConnector3">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7" name="Right Arrow 486"/>
          <p:cNvSpPr/>
          <p:nvPr/>
        </p:nvSpPr>
        <p:spPr>
          <a:xfrm>
            <a:off x="7776937" y="5999331"/>
            <a:ext cx="3211780" cy="1095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487"/>
          <p:cNvSpPr txBox="1"/>
          <p:nvPr/>
        </p:nvSpPr>
        <p:spPr>
          <a:xfrm>
            <a:off x="8970097" y="6048949"/>
            <a:ext cx="108555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Build Promotion</a:t>
            </a:r>
            <a:endParaRPr lang="en-US" sz="1000" i="1" dirty="0">
              <a:latin typeface="Arial" panose="020B0604020202020204" pitchFamily="34" charset="0"/>
              <a:cs typeface="Arial" panose="020B0604020202020204" pitchFamily="34" charset="0"/>
            </a:endParaRPr>
          </a:p>
        </p:txBody>
      </p:sp>
      <p:cxnSp>
        <p:nvCxnSpPr>
          <p:cNvPr id="7" name="Elbow Connector 6"/>
          <p:cNvCxnSpPr>
            <a:stCxn id="431" idx="3"/>
            <a:endCxn id="442" idx="4"/>
          </p:cNvCxnSpPr>
          <p:nvPr/>
        </p:nvCxnSpPr>
        <p:spPr>
          <a:xfrm flipH="1">
            <a:off x="9477262" y="1126574"/>
            <a:ext cx="1465938" cy="1908543"/>
          </a:xfrm>
          <a:prstGeom prst="bentConnector3">
            <a:avLst>
              <a:gd name="adj1" fmla="val -155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17427" y="1991177"/>
            <a:ext cx="3221359" cy="19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7763491" y="6344788"/>
            <a:ext cx="3221359" cy="1981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717427" y="1991954"/>
            <a:ext cx="59510" cy="225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7762310" y="6355386"/>
            <a:ext cx="59510" cy="225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1" idx="1"/>
            <a:endCxn id="252" idx="0"/>
          </p:cNvCxnSpPr>
          <p:nvPr/>
        </p:nvCxnSpPr>
        <p:spPr>
          <a:xfrm rot="10800000" flipV="1">
            <a:off x="6700613" y="2104635"/>
            <a:ext cx="1016814" cy="1710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74" idx="1"/>
          </p:cNvCxnSpPr>
          <p:nvPr/>
        </p:nvCxnSpPr>
        <p:spPr>
          <a:xfrm rot="10800000">
            <a:off x="6698600" y="4885659"/>
            <a:ext cx="1063711" cy="15824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97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0568" y="1159045"/>
            <a:ext cx="5564560" cy="4852666"/>
          </a:xfrm>
          <a:prstGeom prst="rect">
            <a:avLst/>
          </a:prstGeom>
          <a:noFill/>
          <a:ln w="31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380305" y="331755"/>
            <a:ext cx="420563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Arial Narrow" panose="020B0606020202030204" pitchFamily="34" charset="0"/>
              </a:rPr>
              <a:t>Enterprise DevOps Reference Architecture</a:t>
            </a:r>
            <a:endParaRPr kumimoji="0" lang="en-US" sz="1800" b="1" i="0" u="none" strike="noStrike" kern="1200" cap="none" spc="0" normalizeH="0" baseline="0" noProof="0" dirty="0">
              <a:ln>
                <a:noFill/>
              </a:ln>
              <a:solidFill>
                <a:prstClr val="black"/>
              </a:solidFill>
              <a:effectLst/>
              <a:uLnTx/>
              <a:uFillTx/>
              <a:latin typeface="Arial Narrow" panose="020B0606020202030204" pitchFamily="34" charset="0"/>
            </a:endParaRPr>
          </a:p>
        </p:txBody>
      </p:sp>
      <p:grpSp>
        <p:nvGrpSpPr>
          <p:cNvPr id="6" name="Group 5"/>
          <p:cNvGrpSpPr/>
          <p:nvPr/>
        </p:nvGrpSpPr>
        <p:grpSpPr>
          <a:xfrm>
            <a:off x="433427" y="869847"/>
            <a:ext cx="2686050" cy="1581895"/>
            <a:chOff x="477672" y="4154578"/>
            <a:chExt cx="2686050" cy="1581895"/>
          </a:xfrm>
        </p:grpSpPr>
        <p:sp>
          <p:nvSpPr>
            <p:cNvPr id="7" name="Rounded Rectangle 6"/>
            <p:cNvSpPr/>
            <p:nvPr/>
          </p:nvSpPr>
          <p:spPr>
            <a:xfrm>
              <a:off x="477672" y="4154578"/>
              <a:ext cx="2686050" cy="1581895"/>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8" name="TextBox 7"/>
            <p:cNvSpPr txBox="1"/>
            <p:nvPr/>
          </p:nvSpPr>
          <p:spPr>
            <a:xfrm>
              <a:off x="827334" y="4168227"/>
              <a:ext cx="191514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1. Release Management</a:t>
              </a:r>
              <a:endPar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9" name="Rectangle 8"/>
            <p:cNvSpPr/>
            <p:nvPr/>
          </p:nvSpPr>
          <p:spPr>
            <a:xfrm>
              <a:off x="561795" y="4404082"/>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Release Strategy</a:t>
              </a:r>
            </a:p>
          </p:txBody>
        </p:sp>
        <p:sp>
          <p:nvSpPr>
            <p:cNvPr id="10" name="Rectangle 9"/>
            <p:cNvSpPr/>
            <p:nvPr/>
          </p:nvSpPr>
          <p:spPr>
            <a:xfrm>
              <a:off x="2276942" y="4404082"/>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lvl="0" algn="ctr" defTabSz="914377">
                <a:defRPr/>
              </a:pPr>
              <a:r>
                <a:rPr lang="en-US" sz="800" dirty="0">
                  <a:solidFill>
                    <a:prstClr val="black"/>
                  </a:solidFill>
                  <a:latin typeface="Arial"/>
                  <a:cs typeface="Arial" pitchFamily="34" charset="0"/>
                </a:rPr>
                <a:t>Planning and Design</a:t>
              </a:r>
            </a:p>
          </p:txBody>
        </p:sp>
        <p:sp>
          <p:nvSpPr>
            <p:cNvPr id="11" name="Rectangle 10"/>
            <p:cNvSpPr/>
            <p:nvPr/>
          </p:nvSpPr>
          <p:spPr>
            <a:xfrm>
              <a:off x="1419206" y="4404082"/>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Product Roadmap</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2" name="Rectangle 11"/>
            <p:cNvSpPr/>
            <p:nvPr/>
          </p:nvSpPr>
          <p:spPr>
            <a:xfrm>
              <a:off x="561795" y="4834688"/>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Stage Gate Reviews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3" name="Rectangle 12"/>
            <p:cNvSpPr/>
            <p:nvPr/>
          </p:nvSpPr>
          <p:spPr>
            <a:xfrm>
              <a:off x="1419206" y="4834688"/>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Release Configuration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4" name="Rectangle 13"/>
            <p:cNvSpPr/>
            <p:nvPr/>
          </p:nvSpPr>
          <p:spPr>
            <a:xfrm>
              <a:off x="2276942" y="4834688"/>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Communication Plan</a:t>
              </a:r>
            </a:p>
          </p:txBody>
        </p:sp>
        <p:sp>
          <p:nvSpPr>
            <p:cNvPr id="15" name="Rectangle 14"/>
            <p:cNvSpPr/>
            <p:nvPr/>
          </p:nvSpPr>
          <p:spPr>
            <a:xfrm>
              <a:off x="561795" y="526315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Deployment</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6" name="Rectangle 15"/>
            <p:cNvSpPr/>
            <p:nvPr/>
          </p:nvSpPr>
          <p:spPr>
            <a:xfrm>
              <a:off x="1419206" y="526315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Transition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7" name="Rectangle 16"/>
            <p:cNvSpPr/>
            <p:nvPr/>
          </p:nvSpPr>
          <p:spPr>
            <a:xfrm>
              <a:off x="2276942" y="526315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Back out Strategies</a:t>
              </a:r>
            </a:p>
          </p:txBody>
        </p:sp>
      </p:grpSp>
      <p:grpSp>
        <p:nvGrpSpPr>
          <p:cNvPr id="30" name="Group 29"/>
          <p:cNvGrpSpPr/>
          <p:nvPr/>
        </p:nvGrpSpPr>
        <p:grpSpPr>
          <a:xfrm>
            <a:off x="422013" y="4365791"/>
            <a:ext cx="2686050" cy="1645920"/>
            <a:chOff x="4701772" y="2204833"/>
            <a:chExt cx="2686050" cy="1645920"/>
          </a:xfrm>
        </p:grpSpPr>
        <p:sp>
          <p:nvSpPr>
            <p:cNvPr id="31" name="Rounded Rectangle 30"/>
            <p:cNvSpPr/>
            <p:nvPr/>
          </p:nvSpPr>
          <p:spPr>
            <a:xfrm>
              <a:off x="4701772" y="2204833"/>
              <a:ext cx="2686050" cy="1645920"/>
            </a:xfrm>
            <a:prstGeom prst="roundRect">
              <a:avLst>
                <a:gd name="adj" fmla="val 4314"/>
              </a:avLst>
            </a:prstGeom>
            <a:solidFill>
              <a:srgbClr val="6C9BFF">
                <a:alpha val="60000"/>
              </a:srgbClr>
            </a:solidFill>
            <a:ln w="38100">
              <a:no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32" name="TextBox 31"/>
            <p:cNvSpPr txBox="1"/>
            <p:nvPr/>
          </p:nvSpPr>
          <p:spPr>
            <a:xfrm>
              <a:off x="5116910" y="2215945"/>
              <a:ext cx="1799270" cy="246221"/>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3. Development Practices</a:t>
              </a:r>
              <a:endPar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33" name="Rectangle 32"/>
            <p:cNvSpPr/>
            <p:nvPr/>
          </p:nvSpPr>
          <p:spPr>
            <a:xfrm>
              <a:off x="4772247" y="2464361"/>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Software Engineering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34" name="Rectangle 33"/>
            <p:cNvSpPr/>
            <p:nvPr/>
          </p:nvSpPr>
          <p:spPr>
            <a:xfrm>
              <a:off x="6501042" y="2464359"/>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Code Quality</a:t>
              </a:r>
            </a:p>
          </p:txBody>
        </p:sp>
        <p:sp>
          <p:nvSpPr>
            <p:cNvPr id="35" name="Rectangle 34"/>
            <p:cNvSpPr/>
            <p:nvPr/>
          </p:nvSpPr>
          <p:spPr>
            <a:xfrm>
              <a:off x="5643306" y="2464360"/>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Code Refactoring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36" name="Rectangle 35"/>
            <p:cNvSpPr/>
            <p:nvPr/>
          </p:nvSpPr>
          <p:spPr>
            <a:xfrm>
              <a:off x="4772247" y="2894849"/>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Shift Left</a:t>
              </a:r>
            </a:p>
          </p:txBody>
        </p:sp>
        <p:sp>
          <p:nvSpPr>
            <p:cNvPr id="37" name="Rectangle 36"/>
            <p:cNvSpPr/>
            <p:nvPr/>
          </p:nvSpPr>
          <p:spPr>
            <a:xfrm>
              <a:off x="5643306" y="2894849"/>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Pair Programming</a:t>
              </a:r>
            </a:p>
          </p:txBody>
        </p:sp>
        <p:sp>
          <p:nvSpPr>
            <p:cNvPr id="38" name="Rectangle 37"/>
            <p:cNvSpPr/>
            <p:nvPr/>
          </p:nvSpPr>
          <p:spPr>
            <a:xfrm>
              <a:off x="6501042" y="2894849"/>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Agile Development</a:t>
              </a:r>
            </a:p>
          </p:txBody>
        </p:sp>
        <p:sp>
          <p:nvSpPr>
            <p:cNvPr id="39" name="Rectangle 38"/>
            <p:cNvSpPr/>
            <p:nvPr/>
          </p:nvSpPr>
          <p:spPr>
            <a:xfrm>
              <a:off x="4772247" y="3280164"/>
              <a:ext cx="802981" cy="478648"/>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Build Automation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40" name="Rectangle 39"/>
            <p:cNvSpPr/>
            <p:nvPr/>
          </p:nvSpPr>
          <p:spPr>
            <a:xfrm>
              <a:off x="5643306" y="3268840"/>
              <a:ext cx="802981" cy="478648"/>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Early Performance Detection</a:t>
              </a:r>
            </a:p>
          </p:txBody>
        </p:sp>
        <p:sp>
          <p:nvSpPr>
            <p:cNvPr id="41" name="Rectangle 40"/>
            <p:cNvSpPr/>
            <p:nvPr/>
          </p:nvSpPr>
          <p:spPr>
            <a:xfrm>
              <a:off x="6501042" y="3268840"/>
              <a:ext cx="802981" cy="478648"/>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Code Versioning Strategy</a:t>
              </a:r>
            </a:p>
          </p:txBody>
        </p:sp>
      </p:grpSp>
      <p:sp>
        <p:nvSpPr>
          <p:cNvPr id="42" name="Rectangle 41"/>
          <p:cNvSpPr/>
          <p:nvPr/>
        </p:nvSpPr>
        <p:spPr>
          <a:xfrm>
            <a:off x="433426" y="6031624"/>
            <a:ext cx="11423159" cy="643732"/>
          </a:xfrm>
          <a:prstGeom prst="rect">
            <a:avLst/>
          </a:prstGeom>
          <a:solidFill>
            <a:srgbClr val="92D050">
              <a:alpha val="60000"/>
            </a:srgbClr>
          </a:solidFill>
          <a:ln w="28575">
            <a:solidFill>
              <a:sysClr val="window" lastClr="FFFFFF"/>
            </a:solidFill>
            <a:round/>
            <a:headEnd/>
            <a:tailEnd/>
          </a:ln>
        </p:spPr>
        <p:txBody>
          <a:bodyPr rtlCol="0" anchor="t"/>
          <a:lstStyle/>
          <a:p>
            <a:pPr algn="ctr" defTabSz="914377"/>
            <a:endParaRPr lang="en-US" sz="1333">
              <a:solidFill>
                <a:srgbClr val="000000"/>
              </a:solidFill>
              <a:latin typeface="Arial"/>
              <a:cs typeface="Arial" pitchFamily="34" charset="0"/>
            </a:endParaRPr>
          </a:p>
        </p:txBody>
      </p:sp>
      <p:grpSp>
        <p:nvGrpSpPr>
          <p:cNvPr id="55" name="Group 54"/>
          <p:cNvGrpSpPr/>
          <p:nvPr/>
        </p:nvGrpSpPr>
        <p:grpSpPr>
          <a:xfrm>
            <a:off x="9142499" y="883496"/>
            <a:ext cx="2714087" cy="1559757"/>
            <a:chOff x="4805861" y="2903077"/>
            <a:chExt cx="2686050" cy="1290685"/>
          </a:xfrm>
        </p:grpSpPr>
        <p:sp>
          <p:nvSpPr>
            <p:cNvPr id="56" name="Rounded Rectangle 55"/>
            <p:cNvSpPr/>
            <p:nvPr/>
          </p:nvSpPr>
          <p:spPr>
            <a:xfrm>
              <a:off x="4805861" y="2915940"/>
              <a:ext cx="2686050" cy="1277822"/>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57" name="TextBox 56"/>
            <p:cNvSpPr txBox="1"/>
            <p:nvPr/>
          </p:nvSpPr>
          <p:spPr>
            <a:xfrm>
              <a:off x="5276627" y="2903077"/>
              <a:ext cx="1744515" cy="203746"/>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4. Continuous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Integration</a:t>
              </a:r>
            </a:p>
          </p:txBody>
        </p:sp>
        <p:sp>
          <p:nvSpPr>
            <p:cNvPr id="58" name="Rectangle 57"/>
            <p:cNvSpPr/>
            <p:nvPr/>
          </p:nvSpPr>
          <p:spPr>
            <a:xfrm>
              <a:off x="4889984" y="31257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CI Strategy</a:t>
              </a:r>
            </a:p>
          </p:txBody>
        </p:sp>
        <p:sp>
          <p:nvSpPr>
            <p:cNvPr id="59" name="Rectangle 58"/>
            <p:cNvSpPr/>
            <p:nvPr/>
          </p:nvSpPr>
          <p:spPr>
            <a:xfrm>
              <a:off x="6593099" y="31257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CI Bootstraps</a:t>
              </a:r>
            </a:p>
          </p:txBody>
        </p:sp>
        <p:sp>
          <p:nvSpPr>
            <p:cNvPr id="60" name="Rectangle 59"/>
            <p:cNvSpPr/>
            <p:nvPr/>
          </p:nvSpPr>
          <p:spPr>
            <a:xfrm>
              <a:off x="5747395" y="31257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Automated Pipeline</a:t>
              </a:r>
            </a:p>
          </p:txBody>
        </p:sp>
        <p:sp>
          <p:nvSpPr>
            <p:cNvPr id="61" name="Rectangle 60"/>
            <p:cNvSpPr/>
            <p:nvPr/>
          </p:nvSpPr>
          <p:spPr>
            <a:xfrm>
              <a:off x="4889984" y="3447082"/>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CI Tooling</a:t>
              </a:r>
            </a:p>
          </p:txBody>
        </p:sp>
        <p:sp>
          <p:nvSpPr>
            <p:cNvPr id="62" name="Rectangle 61"/>
            <p:cNvSpPr/>
            <p:nvPr/>
          </p:nvSpPr>
          <p:spPr>
            <a:xfrm>
              <a:off x="5747395" y="3447082"/>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Integration to Source Code</a:t>
              </a:r>
            </a:p>
          </p:txBody>
        </p:sp>
        <p:sp>
          <p:nvSpPr>
            <p:cNvPr id="63" name="Rectangle 62"/>
            <p:cNvSpPr/>
            <p:nvPr/>
          </p:nvSpPr>
          <p:spPr>
            <a:xfrm>
              <a:off x="6593099" y="3447082"/>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Integration Environment</a:t>
              </a:r>
            </a:p>
          </p:txBody>
        </p:sp>
        <p:sp>
          <p:nvSpPr>
            <p:cNvPr id="64" name="Rectangle 63"/>
            <p:cNvSpPr/>
            <p:nvPr/>
          </p:nvSpPr>
          <p:spPr>
            <a:xfrm>
              <a:off x="4889984" y="3821073"/>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Verification Strategy</a:t>
              </a:r>
            </a:p>
          </p:txBody>
        </p:sp>
        <p:sp>
          <p:nvSpPr>
            <p:cNvPr id="65" name="Rectangle 64"/>
            <p:cNvSpPr/>
            <p:nvPr/>
          </p:nvSpPr>
          <p:spPr>
            <a:xfrm>
              <a:off x="5747395" y="3821073"/>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 and Alerts</a:t>
              </a:r>
            </a:p>
          </p:txBody>
        </p:sp>
        <p:sp>
          <p:nvSpPr>
            <p:cNvPr id="66" name="Rectangle 65"/>
            <p:cNvSpPr/>
            <p:nvPr/>
          </p:nvSpPr>
          <p:spPr>
            <a:xfrm>
              <a:off x="6593099" y="3821073"/>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Artifact Upload</a:t>
              </a:r>
            </a:p>
          </p:txBody>
        </p:sp>
      </p:grpSp>
      <p:grpSp>
        <p:nvGrpSpPr>
          <p:cNvPr id="91" name="Group 90"/>
          <p:cNvGrpSpPr/>
          <p:nvPr/>
        </p:nvGrpSpPr>
        <p:grpSpPr>
          <a:xfrm>
            <a:off x="3390281" y="1563923"/>
            <a:ext cx="2686050" cy="1674112"/>
            <a:chOff x="3231800" y="678436"/>
            <a:chExt cx="2686050" cy="1658879"/>
          </a:xfrm>
        </p:grpSpPr>
        <p:sp>
          <p:nvSpPr>
            <p:cNvPr id="92" name="Rounded Rectangle 91"/>
            <p:cNvSpPr/>
            <p:nvPr/>
          </p:nvSpPr>
          <p:spPr>
            <a:xfrm>
              <a:off x="3231800" y="678436"/>
              <a:ext cx="2686050" cy="1658879"/>
            </a:xfrm>
            <a:prstGeom prst="roundRect">
              <a:avLst>
                <a:gd name="adj" fmla="val 4314"/>
              </a:avLst>
            </a:prstGeom>
            <a:solidFill>
              <a:srgbClr val="92D050">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93" name="TextBox 92"/>
            <p:cNvSpPr txBox="1"/>
            <p:nvPr/>
          </p:nvSpPr>
          <p:spPr>
            <a:xfrm>
              <a:off x="3231800" y="716537"/>
              <a:ext cx="2643115" cy="396469"/>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7. DevOps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Platform and </a:t>
              </a: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Tool</a:t>
              </a:r>
              <a:r>
                <a:rPr kumimoji="0" lang="en-US" sz="1000" b="1" i="0" u="none" strike="noStrike" kern="1200" cap="none" spc="0" normalizeH="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 </a:t>
              </a: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Engineering</a:t>
              </a:r>
              <a:endPar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94" name="Rectangle 93"/>
            <p:cNvSpPr/>
            <p:nvPr/>
          </p:nvSpPr>
          <p:spPr>
            <a:xfrm>
              <a:off x="3315924" y="1059544"/>
              <a:ext cx="802981" cy="54864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DevOps Engineering</a:t>
              </a:r>
            </a:p>
          </p:txBody>
        </p:sp>
        <p:sp>
          <p:nvSpPr>
            <p:cNvPr id="95" name="Rectangle 94"/>
            <p:cNvSpPr/>
            <p:nvPr/>
          </p:nvSpPr>
          <p:spPr>
            <a:xfrm>
              <a:off x="5031070" y="1059542"/>
              <a:ext cx="802981" cy="54864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Deployment and Rollout</a:t>
              </a:r>
            </a:p>
          </p:txBody>
        </p:sp>
        <p:sp>
          <p:nvSpPr>
            <p:cNvPr id="96" name="Rectangle 95"/>
            <p:cNvSpPr/>
            <p:nvPr/>
          </p:nvSpPr>
          <p:spPr>
            <a:xfrm>
              <a:off x="4173496" y="1059543"/>
              <a:ext cx="802981" cy="54864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Standards and Templates</a:t>
              </a:r>
            </a:p>
          </p:txBody>
        </p:sp>
        <p:sp>
          <p:nvSpPr>
            <p:cNvPr id="97" name="Rectangle 96"/>
            <p:cNvSpPr/>
            <p:nvPr/>
          </p:nvSpPr>
          <p:spPr>
            <a:xfrm>
              <a:off x="3315924" y="1664200"/>
              <a:ext cx="802981" cy="54864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Operations</a:t>
              </a:r>
            </a:p>
          </p:txBody>
        </p:sp>
        <p:sp>
          <p:nvSpPr>
            <p:cNvPr id="98" name="Rectangle 97"/>
            <p:cNvSpPr/>
            <p:nvPr/>
          </p:nvSpPr>
          <p:spPr>
            <a:xfrm>
              <a:off x="4173497" y="1664200"/>
              <a:ext cx="802981" cy="54864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Provisioning and Support</a:t>
              </a:r>
            </a:p>
          </p:txBody>
        </p:sp>
        <p:sp>
          <p:nvSpPr>
            <p:cNvPr id="99" name="Rectangle 98"/>
            <p:cNvSpPr/>
            <p:nvPr/>
          </p:nvSpPr>
          <p:spPr>
            <a:xfrm>
              <a:off x="5031070" y="1664200"/>
              <a:ext cx="802981" cy="54864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DevOps Insights</a:t>
              </a:r>
            </a:p>
          </p:txBody>
        </p:sp>
      </p:grpSp>
      <p:grpSp>
        <p:nvGrpSpPr>
          <p:cNvPr id="100" name="Group 99"/>
          <p:cNvGrpSpPr/>
          <p:nvPr/>
        </p:nvGrpSpPr>
        <p:grpSpPr>
          <a:xfrm>
            <a:off x="6088394" y="1554764"/>
            <a:ext cx="2686050" cy="1707936"/>
            <a:chOff x="6117494" y="801420"/>
            <a:chExt cx="2686050" cy="1707936"/>
          </a:xfrm>
        </p:grpSpPr>
        <p:sp>
          <p:nvSpPr>
            <p:cNvPr id="101" name="Rounded Rectangle 100"/>
            <p:cNvSpPr/>
            <p:nvPr/>
          </p:nvSpPr>
          <p:spPr>
            <a:xfrm>
              <a:off x="6117494" y="801420"/>
              <a:ext cx="2686050" cy="1707936"/>
            </a:xfrm>
            <a:prstGeom prst="roundRect">
              <a:avLst>
                <a:gd name="adj" fmla="val 4314"/>
              </a:avLst>
            </a:prstGeom>
            <a:solidFill>
              <a:srgbClr val="92D050">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102" name="TextBox 101"/>
            <p:cNvSpPr txBox="1"/>
            <p:nvPr/>
          </p:nvSpPr>
          <p:spPr>
            <a:xfrm>
              <a:off x="6376602" y="815108"/>
              <a:ext cx="2155753" cy="253916"/>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8. Test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Data Management (TDM)</a:t>
              </a:r>
            </a:p>
          </p:txBody>
        </p:sp>
        <p:sp>
          <p:nvSpPr>
            <p:cNvPr id="103" name="Rectangle 102"/>
            <p:cNvSpPr/>
            <p:nvPr/>
          </p:nvSpPr>
          <p:spPr>
            <a:xfrm>
              <a:off x="6201618" y="1068574"/>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Test Data </a:t>
              </a: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Criteria</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04" name="Rectangle 103"/>
            <p:cNvSpPr/>
            <p:nvPr/>
          </p:nvSpPr>
          <p:spPr>
            <a:xfrm>
              <a:off x="7916764" y="1068572"/>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Self Provisioning</a:t>
              </a:r>
            </a:p>
          </p:txBody>
        </p:sp>
        <p:sp>
          <p:nvSpPr>
            <p:cNvPr id="105" name="Rectangle 104"/>
            <p:cNvSpPr/>
            <p:nvPr/>
          </p:nvSpPr>
          <p:spPr>
            <a:xfrm>
              <a:off x="7059190" y="1068573"/>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Data </a:t>
              </a: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Generation</a:t>
              </a:r>
            </a:p>
          </p:txBody>
        </p:sp>
        <p:sp>
          <p:nvSpPr>
            <p:cNvPr id="106" name="Rectangle 105"/>
            <p:cNvSpPr/>
            <p:nvPr/>
          </p:nvSpPr>
          <p:spPr>
            <a:xfrm>
              <a:off x="6201618" y="1499062"/>
              <a:ext cx="802981" cy="41376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Production Data Refresh</a:t>
              </a:r>
            </a:p>
          </p:txBody>
        </p:sp>
        <p:sp>
          <p:nvSpPr>
            <p:cNvPr id="107" name="Rectangle 106"/>
            <p:cNvSpPr/>
            <p:nvPr/>
          </p:nvSpPr>
          <p:spPr>
            <a:xfrm>
              <a:off x="7059191" y="1499062"/>
              <a:ext cx="802981" cy="41376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Data </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obfuscation</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8" name="Rectangle 107"/>
            <p:cNvSpPr/>
            <p:nvPr/>
          </p:nvSpPr>
          <p:spPr>
            <a:xfrm>
              <a:off x="7916764" y="1499062"/>
              <a:ext cx="802981" cy="41376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Test Data utilization</a:t>
              </a:r>
            </a:p>
          </p:txBody>
        </p:sp>
        <p:sp>
          <p:nvSpPr>
            <p:cNvPr id="109" name="Rectangle 108"/>
            <p:cNvSpPr/>
            <p:nvPr/>
          </p:nvSpPr>
          <p:spPr>
            <a:xfrm>
              <a:off x="6210974" y="1949790"/>
              <a:ext cx="802981" cy="41376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Data Virtualization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10" name="Rectangle 109"/>
            <p:cNvSpPr/>
            <p:nvPr/>
          </p:nvSpPr>
          <p:spPr>
            <a:xfrm>
              <a:off x="7068547" y="1949790"/>
              <a:ext cx="802981" cy="41376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Cross System Data Integrity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11" name="Rectangle 110"/>
            <p:cNvSpPr/>
            <p:nvPr/>
          </p:nvSpPr>
          <p:spPr>
            <a:xfrm>
              <a:off x="7926120" y="1949790"/>
              <a:ext cx="802981" cy="41376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 and Reporting</a:t>
              </a:r>
            </a:p>
          </p:txBody>
        </p:sp>
      </p:grpSp>
      <p:sp>
        <p:nvSpPr>
          <p:cNvPr id="112" name="Rounded Rectangle 111"/>
          <p:cNvSpPr/>
          <p:nvPr/>
        </p:nvSpPr>
        <p:spPr>
          <a:xfrm>
            <a:off x="3414311" y="3315266"/>
            <a:ext cx="5385828" cy="2625092"/>
          </a:xfrm>
          <a:prstGeom prst="roundRect">
            <a:avLst>
              <a:gd name="adj" fmla="val 4314"/>
            </a:avLst>
          </a:prstGeom>
          <a:solidFill>
            <a:srgbClr val="92D050">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113" name="TextBox 112"/>
          <p:cNvSpPr txBox="1"/>
          <p:nvPr/>
        </p:nvSpPr>
        <p:spPr>
          <a:xfrm>
            <a:off x="4792276" y="3327435"/>
            <a:ext cx="2600807" cy="246221"/>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9. Environment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Management</a:t>
            </a:r>
          </a:p>
        </p:txBody>
      </p:sp>
      <p:sp>
        <p:nvSpPr>
          <p:cNvPr id="114" name="Rectangle 113"/>
          <p:cNvSpPr/>
          <p:nvPr/>
        </p:nvSpPr>
        <p:spPr>
          <a:xfrm>
            <a:off x="6976275" y="3573268"/>
            <a:ext cx="802981" cy="41148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Service Virtualization</a:t>
            </a:r>
          </a:p>
        </p:txBody>
      </p:sp>
      <p:grpSp>
        <p:nvGrpSpPr>
          <p:cNvPr id="115" name="Group 114"/>
          <p:cNvGrpSpPr/>
          <p:nvPr/>
        </p:nvGrpSpPr>
        <p:grpSpPr>
          <a:xfrm>
            <a:off x="3509807" y="5171022"/>
            <a:ext cx="5176848" cy="692105"/>
            <a:chOff x="6150690" y="5863667"/>
            <a:chExt cx="5176848" cy="692105"/>
          </a:xfrm>
        </p:grpSpPr>
        <p:sp>
          <p:nvSpPr>
            <p:cNvPr id="116" name="Rounded Rectangle 115"/>
            <p:cNvSpPr/>
            <p:nvPr/>
          </p:nvSpPr>
          <p:spPr>
            <a:xfrm>
              <a:off x="6150690" y="5866374"/>
              <a:ext cx="5176848" cy="689398"/>
            </a:xfrm>
            <a:prstGeom prst="roundRect">
              <a:avLst>
                <a:gd name="adj" fmla="val 4314"/>
              </a:avLst>
            </a:prstGeom>
            <a:ln>
              <a:noFill/>
            </a:ln>
            <a:effectLst>
              <a:outerShdw blurRad="88900" sx="99000" sy="99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TextBox 116"/>
            <p:cNvSpPr txBox="1"/>
            <p:nvPr/>
          </p:nvSpPr>
          <p:spPr>
            <a:xfrm>
              <a:off x="7273061" y="5863667"/>
              <a:ext cx="254371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10. Monitoring </a:t>
              </a:r>
              <a:r>
                <a:rPr kumimoji="0" lang="en-US"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and Reporting</a:t>
              </a:r>
            </a:p>
          </p:txBody>
        </p:sp>
        <p:sp>
          <p:nvSpPr>
            <p:cNvPr id="118" name="Rectangle 117"/>
            <p:cNvSpPr/>
            <p:nvPr/>
          </p:nvSpPr>
          <p:spPr>
            <a:xfrm>
              <a:off x="6205944" y="6097513"/>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Protocol Monitoring</a:t>
              </a:r>
            </a:p>
          </p:txBody>
        </p:sp>
        <p:sp>
          <p:nvSpPr>
            <p:cNvPr id="119" name="Rectangle 118"/>
            <p:cNvSpPr/>
            <p:nvPr/>
          </p:nvSpPr>
          <p:spPr>
            <a:xfrm>
              <a:off x="7921090" y="6097511"/>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Infrastructure</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a:t>
              </a:r>
            </a:p>
          </p:txBody>
        </p:sp>
        <p:sp>
          <p:nvSpPr>
            <p:cNvPr id="120" name="Rectangle 119"/>
            <p:cNvSpPr/>
            <p:nvPr/>
          </p:nvSpPr>
          <p:spPr>
            <a:xfrm>
              <a:off x="7063516" y="6097512"/>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Application Performance Monitoring</a:t>
              </a:r>
            </a:p>
          </p:txBody>
        </p:sp>
        <p:sp>
          <p:nvSpPr>
            <p:cNvPr id="121" name="Rectangle 120"/>
            <p:cNvSpPr/>
            <p:nvPr/>
          </p:nvSpPr>
          <p:spPr>
            <a:xfrm>
              <a:off x="8774995" y="6097511"/>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Network</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a:t>
              </a:r>
            </a:p>
          </p:txBody>
        </p:sp>
        <p:sp>
          <p:nvSpPr>
            <p:cNvPr id="122" name="Rectangle 121"/>
            <p:cNvSpPr/>
            <p:nvPr/>
          </p:nvSpPr>
          <p:spPr>
            <a:xfrm>
              <a:off x="9636235" y="6103289"/>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Cloud Monitoring</a:t>
              </a:r>
            </a:p>
          </p:txBody>
        </p:sp>
        <p:sp>
          <p:nvSpPr>
            <p:cNvPr id="123" name="Rectangle 122"/>
            <p:cNvSpPr/>
            <p:nvPr/>
          </p:nvSpPr>
          <p:spPr>
            <a:xfrm>
              <a:off x="10490140" y="6109888"/>
              <a:ext cx="802981" cy="393526"/>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Event Management</a:t>
              </a:r>
            </a:p>
          </p:txBody>
        </p:sp>
      </p:grpSp>
      <p:grpSp>
        <p:nvGrpSpPr>
          <p:cNvPr id="124" name="Group 123"/>
          <p:cNvGrpSpPr/>
          <p:nvPr/>
        </p:nvGrpSpPr>
        <p:grpSpPr>
          <a:xfrm>
            <a:off x="6015118" y="4034609"/>
            <a:ext cx="2686050" cy="1074385"/>
            <a:chOff x="8656001" y="4727254"/>
            <a:chExt cx="2686050" cy="1074385"/>
          </a:xfrm>
        </p:grpSpPr>
        <p:sp>
          <p:nvSpPr>
            <p:cNvPr id="125" name="Rounded Rectangle 124"/>
            <p:cNvSpPr/>
            <p:nvPr/>
          </p:nvSpPr>
          <p:spPr>
            <a:xfrm>
              <a:off x="8656001" y="4728461"/>
              <a:ext cx="2686050" cy="1073178"/>
            </a:xfrm>
            <a:prstGeom prst="roundRect">
              <a:avLst>
                <a:gd name="adj" fmla="val 4314"/>
              </a:avLst>
            </a:prstGeom>
            <a:ln>
              <a:noFill/>
            </a:ln>
            <a:effectLst>
              <a:outerShdw blurRad="88900" sx="99000" sy="99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TextBox 125"/>
            <p:cNvSpPr txBox="1"/>
            <p:nvPr/>
          </p:nvSpPr>
          <p:spPr>
            <a:xfrm>
              <a:off x="9073672" y="4727254"/>
              <a:ext cx="1871778" cy="246221"/>
            </a:xfrm>
            <a:prstGeom prst="rect">
              <a:avLst/>
            </a:prstGeom>
            <a:noFill/>
          </p:spPr>
          <p:txBody>
            <a:bodyPr wrap="square" rtlCol="0">
              <a:spAutoFit/>
            </a:bodyPr>
            <a:lstStyle>
              <a:defPPr>
                <a:defRPr lang="en-US"/>
              </a:defPPr>
              <a:lvl1pPr algn="ctr">
                <a:defRPr sz="1000" b="1">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Network and Security</a:t>
              </a:r>
            </a:p>
          </p:txBody>
        </p:sp>
        <p:sp>
          <p:nvSpPr>
            <p:cNvPr id="127" name="Rectangle 126"/>
            <p:cNvSpPr/>
            <p:nvPr/>
          </p:nvSpPr>
          <p:spPr>
            <a:xfrm>
              <a:off x="8740125" y="4993261"/>
              <a:ext cx="802981" cy="370355"/>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Public Internet Gateway</a:t>
              </a:r>
            </a:p>
          </p:txBody>
        </p:sp>
        <p:sp>
          <p:nvSpPr>
            <p:cNvPr id="128" name="Rectangle 127"/>
            <p:cNvSpPr/>
            <p:nvPr/>
          </p:nvSpPr>
          <p:spPr>
            <a:xfrm>
              <a:off x="10455271" y="4993259"/>
              <a:ext cx="802981" cy="370355"/>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Security Policies</a:t>
              </a:r>
            </a:p>
          </p:txBody>
        </p:sp>
        <p:sp>
          <p:nvSpPr>
            <p:cNvPr id="129" name="Rectangle 128"/>
            <p:cNvSpPr/>
            <p:nvPr/>
          </p:nvSpPr>
          <p:spPr>
            <a:xfrm>
              <a:off x="9597697" y="4993260"/>
              <a:ext cx="802981" cy="370355"/>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Cloud Gateway Integration</a:t>
              </a:r>
            </a:p>
          </p:txBody>
        </p:sp>
        <p:sp>
          <p:nvSpPr>
            <p:cNvPr id="130" name="Rectangle 129"/>
            <p:cNvSpPr/>
            <p:nvPr/>
          </p:nvSpPr>
          <p:spPr>
            <a:xfrm>
              <a:off x="8740125" y="5398402"/>
              <a:ext cx="802981" cy="316964"/>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DNS and Routing</a:t>
              </a:r>
            </a:p>
          </p:txBody>
        </p:sp>
        <p:sp>
          <p:nvSpPr>
            <p:cNvPr id="131" name="Rectangle 130"/>
            <p:cNvSpPr/>
            <p:nvPr/>
          </p:nvSpPr>
          <p:spPr>
            <a:xfrm>
              <a:off x="9597698" y="5398402"/>
              <a:ext cx="802981" cy="316964"/>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Subnets and Firewall</a:t>
              </a:r>
            </a:p>
          </p:txBody>
        </p:sp>
        <p:sp>
          <p:nvSpPr>
            <p:cNvPr id="132" name="Rectangle 131"/>
            <p:cNvSpPr/>
            <p:nvPr/>
          </p:nvSpPr>
          <p:spPr>
            <a:xfrm>
              <a:off x="10455271" y="5398402"/>
              <a:ext cx="802981" cy="316964"/>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Remote Network</a:t>
              </a:r>
            </a:p>
          </p:txBody>
        </p:sp>
      </p:grpSp>
      <p:sp>
        <p:nvSpPr>
          <p:cNvPr id="133" name="Rectangle 132"/>
          <p:cNvSpPr/>
          <p:nvPr/>
        </p:nvSpPr>
        <p:spPr>
          <a:xfrm>
            <a:off x="3555527" y="3573268"/>
            <a:ext cx="802981" cy="41148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Environment Strategy</a:t>
            </a:r>
          </a:p>
        </p:txBody>
      </p:sp>
      <p:sp>
        <p:nvSpPr>
          <p:cNvPr id="134" name="Rectangle 133"/>
          <p:cNvSpPr/>
          <p:nvPr/>
        </p:nvSpPr>
        <p:spPr>
          <a:xfrm>
            <a:off x="4410714" y="3573268"/>
            <a:ext cx="802981" cy="41148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Resiliency</a:t>
            </a:r>
          </a:p>
        </p:txBody>
      </p:sp>
      <p:grpSp>
        <p:nvGrpSpPr>
          <p:cNvPr id="135" name="Group 134"/>
          <p:cNvGrpSpPr/>
          <p:nvPr/>
        </p:nvGrpSpPr>
        <p:grpSpPr>
          <a:xfrm>
            <a:off x="3505298" y="4043020"/>
            <a:ext cx="2481419" cy="1073178"/>
            <a:chOff x="8656001" y="4728461"/>
            <a:chExt cx="2686050" cy="1073178"/>
          </a:xfrm>
        </p:grpSpPr>
        <p:sp>
          <p:nvSpPr>
            <p:cNvPr id="136" name="Rounded Rectangle 135"/>
            <p:cNvSpPr/>
            <p:nvPr/>
          </p:nvSpPr>
          <p:spPr>
            <a:xfrm>
              <a:off x="8656001" y="4728461"/>
              <a:ext cx="2686050" cy="1073178"/>
            </a:xfrm>
            <a:prstGeom prst="roundRect">
              <a:avLst>
                <a:gd name="adj" fmla="val 4314"/>
              </a:avLst>
            </a:prstGeom>
            <a:ln>
              <a:noFill/>
            </a:ln>
            <a:effectLst>
              <a:outerShdw blurRad="88900" sx="99000" sy="99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TextBox 136"/>
            <p:cNvSpPr txBox="1"/>
            <p:nvPr/>
          </p:nvSpPr>
          <p:spPr>
            <a:xfrm>
              <a:off x="8987466" y="4742405"/>
              <a:ext cx="218856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Environment Modernization</a:t>
              </a:r>
              <a:endParaRPr kumimoji="0" lang="en-US"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38" name="Rectangle 137"/>
            <p:cNvSpPr/>
            <p:nvPr/>
          </p:nvSpPr>
          <p:spPr>
            <a:xfrm>
              <a:off x="8740125" y="4993261"/>
              <a:ext cx="802981" cy="370355"/>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Managed Environment</a:t>
              </a:r>
            </a:p>
          </p:txBody>
        </p:sp>
        <p:sp>
          <p:nvSpPr>
            <p:cNvPr id="139" name="Rectangle 138"/>
            <p:cNvSpPr/>
            <p:nvPr/>
          </p:nvSpPr>
          <p:spPr>
            <a:xfrm>
              <a:off x="10455271" y="4993259"/>
              <a:ext cx="802981" cy="370355"/>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Auto Scaling</a:t>
              </a:r>
            </a:p>
          </p:txBody>
        </p:sp>
        <p:sp>
          <p:nvSpPr>
            <p:cNvPr id="140" name="Rectangle 139"/>
            <p:cNvSpPr/>
            <p:nvPr/>
          </p:nvSpPr>
          <p:spPr>
            <a:xfrm>
              <a:off x="9597697" y="4993260"/>
              <a:ext cx="802981" cy="370355"/>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Self Services</a:t>
              </a:r>
            </a:p>
          </p:txBody>
        </p:sp>
        <p:sp>
          <p:nvSpPr>
            <p:cNvPr id="141" name="Rectangle 140"/>
            <p:cNvSpPr/>
            <p:nvPr/>
          </p:nvSpPr>
          <p:spPr>
            <a:xfrm>
              <a:off x="8740125" y="5398402"/>
              <a:ext cx="802981" cy="316964"/>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Container Hosting</a:t>
              </a:r>
            </a:p>
          </p:txBody>
        </p:sp>
        <p:sp>
          <p:nvSpPr>
            <p:cNvPr id="142" name="Rectangle 141"/>
            <p:cNvSpPr/>
            <p:nvPr/>
          </p:nvSpPr>
          <p:spPr>
            <a:xfrm>
              <a:off x="9597698" y="5398402"/>
              <a:ext cx="802981" cy="316964"/>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Container Orchestration</a:t>
              </a:r>
            </a:p>
          </p:txBody>
        </p:sp>
        <p:sp>
          <p:nvSpPr>
            <p:cNvPr id="143" name="Rectangle 142"/>
            <p:cNvSpPr/>
            <p:nvPr/>
          </p:nvSpPr>
          <p:spPr>
            <a:xfrm>
              <a:off x="10455271" y="5398402"/>
              <a:ext cx="802981" cy="316964"/>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Infra as Code</a:t>
              </a:r>
            </a:p>
          </p:txBody>
        </p:sp>
      </p:grpSp>
      <p:sp>
        <p:nvSpPr>
          <p:cNvPr id="144" name="Rectangle 143"/>
          <p:cNvSpPr/>
          <p:nvPr/>
        </p:nvSpPr>
        <p:spPr>
          <a:xfrm>
            <a:off x="5265901" y="3573268"/>
            <a:ext cx="802981" cy="41148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Backup and Recovery</a:t>
            </a:r>
          </a:p>
        </p:txBody>
      </p:sp>
      <p:sp>
        <p:nvSpPr>
          <p:cNvPr id="145" name="Rectangle 144"/>
          <p:cNvSpPr/>
          <p:nvPr/>
        </p:nvSpPr>
        <p:spPr>
          <a:xfrm>
            <a:off x="6121088" y="3573268"/>
            <a:ext cx="802981" cy="41148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Replication Strategy</a:t>
            </a:r>
          </a:p>
        </p:txBody>
      </p:sp>
      <p:sp>
        <p:nvSpPr>
          <p:cNvPr id="146" name="Rectangle 145"/>
          <p:cNvSpPr/>
          <p:nvPr/>
        </p:nvSpPr>
        <p:spPr>
          <a:xfrm>
            <a:off x="7831463" y="3573268"/>
            <a:ext cx="802981" cy="411480"/>
          </a:xfrm>
          <a:prstGeom prst="rect">
            <a:avLst/>
          </a:prstGeom>
          <a:solidFill>
            <a:srgbClr val="97D256">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External System Integration</a:t>
            </a:r>
          </a:p>
        </p:txBody>
      </p:sp>
      <p:sp>
        <p:nvSpPr>
          <p:cNvPr id="147" name="TextBox 146"/>
          <p:cNvSpPr txBox="1"/>
          <p:nvPr/>
        </p:nvSpPr>
        <p:spPr>
          <a:xfrm>
            <a:off x="3390281" y="1219207"/>
            <a:ext cx="536536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Platform and Support Functions</a:t>
            </a: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8" name="Right Arrow 147"/>
          <p:cNvSpPr/>
          <p:nvPr/>
        </p:nvSpPr>
        <p:spPr>
          <a:xfrm>
            <a:off x="8867686" y="3450545"/>
            <a:ext cx="239750" cy="22171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ight Arrow 148"/>
          <p:cNvSpPr/>
          <p:nvPr/>
        </p:nvSpPr>
        <p:spPr>
          <a:xfrm flipH="1">
            <a:off x="8776955" y="3239817"/>
            <a:ext cx="239750" cy="22171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ight Arrow 149"/>
          <p:cNvSpPr/>
          <p:nvPr/>
        </p:nvSpPr>
        <p:spPr>
          <a:xfrm>
            <a:off x="3141443" y="3380776"/>
            <a:ext cx="239750" cy="22171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ight Arrow 150"/>
          <p:cNvSpPr/>
          <p:nvPr/>
        </p:nvSpPr>
        <p:spPr>
          <a:xfrm flipH="1">
            <a:off x="3114229" y="3125527"/>
            <a:ext cx="239750" cy="22171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TextBox 151"/>
          <p:cNvSpPr txBox="1"/>
          <p:nvPr/>
        </p:nvSpPr>
        <p:spPr>
          <a:xfrm>
            <a:off x="455393" y="6051464"/>
            <a:ext cx="268605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effectLst/>
                <a:uLnTx/>
                <a:uFillTx/>
                <a:latin typeface="Calibri" panose="020F0502020204030204"/>
                <a:ea typeface="+mn-ea"/>
                <a:cs typeface="+mn-cs"/>
              </a:rPr>
              <a:t>11. Enterprise Architecture Practice Group</a:t>
            </a:r>
            <a:endParaRPr kumimoji="0" lang="en-US" sz="1050" b="1" i="0" u="none" strike="noStrike" kern="1200" cap="none" spc="0" normalizeH="0" baseline="0" noProof="0" dirty="0">
              <a:ln>
                <a:noFill/>
              </a:ln>
              <a:effectLst/>
              <a:uLnTx/>
              <a:uFillTx/>
              <a:latin typeface="Calibri" panose="020F0502020204030204"/>
              <a:ea typeface="+mn-ea"/>
              <a:cs typeface="+mn-cs"/>
            </a:endParaRPr>
          </a:p>
        </p:txBody>
      </p:sp>
      <p:sp>
        <p:nvSpPr>
          <p:cNvPr id="153" name="Rectangle 152"/>
          <p:cNvSpPr/>
          <p:nvPr/>
        </p:nvSpPr>
        <p:spPr>
          <a:xfrm>
            <a:off x="4304718" y="6118180"/>
            <a:ext cx="802981" cy="478648"/>
          </a:xfrm>
          <a:prstGeom prst="rect">
            <a:avLst/>
          </a:prstGeom>
          <a:solidFill>
            <a:srgbClr val="97D256">
              <a:alpha val="60000"/>
            </a:srgbClr>
          </a:solidFill>
          <a:ln w="3175">
            <a:solidFill>
              <a:sysClr val="window" lastClr="FFFFFF"/>
            </a:solidFill>
            <a:round/>
            <a:headEnd/>
            <a:tailEnd/>
          </a:ln>
        </p:spPr>
        <p:txBody>
          <a:bodyPr rtlCol="0" anchor="ctr"/>
          <a:lstStyle/>
          <a:p>
            <a:pPr algn="ctr" defTabSz="914377"/>
            <a:r>
              <a:rPr lang="en-US" sz="800" dirty="0">
                <a:solidFill>
                  <a:prstClr val="black"/>
                </a:solidFill>
                <a:latin typeface="Arial"/>
                <a:cs typeface="Arial" pitchFamily="34" charset="0"/>
              </a:rPr>
              <a:t>Key</a:t>
            </a:r>
          </a:p>
          <a:p>
            <a:pPr algn="ctr" defTabSz="914377"/>
            <a:r>
              <a:rPr lang="en-US" sz="800" dirty="0">
                <a:solidFill>
                  <a:prstClr val="black"/>
                </a:solidFill>
                <a:latin typeface="Arial"/>
                <a:cs typeface="Arial" pitchFamily="34" charset="0"/>
              </a:rPr>
              <a:t>Metrics</a:t>
            </a:r>
          </a:p>
        </p:txBody>
      </p:sp>
      <p:sp>
        <p:nvSpPr>
          <p:cNvPr id="154" name="Rectangle 153"/>
          <p:cNvSpPr/>
          <p:nvPr/>
        </p:nvSpPr>
        <p:spPr>
          <a:xfrm>
            <a:off x="3366634" y="6120921"/>
            <a:ext cx="802981" cy="478648"/>
          </a:xfrm>
          <a:prstGeom prst="rect">
            <a:avLst/>
          </a:prstGeom>
          <a:solidFill>
            <a:srgbClr val="97D256">
              <a:alpha val="60000"/>
            </a:srgbClr>
          </a:solidFill>
          <a:ln w="3175">
            <a:solidFill>
              <a:sysClr val="window" lastClr="FFFFFF"/>
            </a:solidFill>
            <a:round/>
            <a:headEnd/>
            <a:tailEnd/>
          </a:ln>
        </p:spPr>
        <p:txBody>
          <a:bodyPr rtlCol="0" anchor="ctr"/>
          <a:lstStyle/>
          <a:p>
            <a:pPr algn="ctr" defTabSz="914377"/>
            <a:r>
              <a:rPr lang="en-US" sz="800" dirty="0">
                <a:solidFill>
                  <a:prstClr val="black"/>
                </a:solidFill>
                <a:latin typeface="Arial"/>
                <a:cs typeface="Arial" pitchFamily="34" charset="0"/>
              </a:rPr>
              <a:t>Technology Vision</a:t>
            </a:r>
          </a:p>
        </p:txBody>
      </p:sp>
      <p:sp>
        <p:nvSpPr>
          <p:cNvPr id="155" name="Rectangle 154"/>
          <p:cNvSpPr/>
          <p:nvPr/>
        </p:nvSpPr>
        <p:spPr>
          <a:xfrm>
            <a:off x="5209672" y="6124938"/>
            <a:ext cx="802981" cy="478648"/>
          </a:xfrm>
          <a:prstGeom prst="rect">
            <a:avLst/>
          </a:prstGeom>
          <a:solidFill>
            <a:srgbClr val="97D256">
              <a:alpha val="60000"/>
            </a:srgbClr>
          </a:solidFill>
          <a:ln w="3175">
            <a:solidFill>
              <a:sysClr val="window" lastClr="FFFFFF"/>
            </a:solidFill>
            <a:round/>
            <a:headEnd/>
            <a:tailEnd/>
          </a:ln>
        </p:spPr>
        <p:txBody>
          <a:bodyPr rtlCol="0" anchor="ctr"/>
          <a:lstStyle/>
          <a:p>
            <a:pPr algn="ctr" defTabSz="914377"/>
            <a:r>
              <a:rPr lang="en-US" sz="800" dirty="0">
                <a:solidFill>
                  <a:prstClr val="black"/>
                </a:solidFill>
                <a:latin typeface="Arial"/>
                <a:cs typeface="Arial" pitchFamily="34" charset="0"/>
              </a:rPr>
              <a:t>Governance and Policies</a:t>
            </a:r>
          </a:p>
        </p:txBody>
      </p:sp>
      <p:sp>
        <p:nvSpPr>
          <p:cNvPr id="156" name="Rectangle 155"/>
          <p:cNvSpPr/>
          <p:nvPr/>
        </p:nvSpPr>
        <p:spPr>
          <a:xfrm>
            <a:off x="6137889" y="6124938"/>
            <a:ext cx="802981" cy="478648"/>
          </a:xfrm>
          <a:prstGeom prst="rect">
            <a:avLst/>
          </a:prstGeom>
          <a:solidFill>
            <a:srgbClr val="97D256">
              <a:alpha val="60000"/>
            </a:srgbClr>
          </a:solidFill>
          <a:ln w="3175">
            <a:solidFill>
              <a:sysClr val="window" lastClr="FFFFFF"/>
            </a:solidFill>
            <a:round/>
            <a:headEnd/>
            <a:tailEnd/>
          </a:ln>
        </p:spPr>
        <p:txBody>
          <a:bodyPr rtlCol="0" anchor="ctr"/>
          <a:lstStyle/>
          <a:p>
            <a:pPr algn="ctr" defTabSz="914377"/>
            <a:r>
              <a:rPr lang="en-US" sz="800" dirty="0">
                <a:solidFill>
                  <a:prstClr val="black"/>
                </a:solidFill>
                <a:latin typeface="Arial"/>
                <a:cs typeface="Arial" pitchFamily="34" charset="0"/>
              </a:rPr>
              <a:t>Audit</a:t>
            </a:r>
          </a:p>
          <a:p>
            <a:pPr algn="ctr" defTabSz="914377"/>
            <a:r>
              <a:rPr lang="en-US" sz="800" dirty="0">
                <a:solidFill>
                  <a:prstClr val="black"/>
                </a:solidFill>
                <a:latin typeface="Arial"/>
                <a:cs typeface="Arial" pitchFamily="34" charset="0"/>
              </a:rPr>
              <a:t>Control</a:t>
            </a:r>
          </a:p>
        </p:txBody>
      </p:sp>
      <p:sp>
        <p:nvSpPr>
          <p:cNvPr id="157" name="Rectangle 156"/>
          <p:cNvSpPr/>
          <p:nvPr/>
        </p:nvSpPr>
        <p:spPr>
          <a:xfrm>
            <a:off x="7071032" y="6114029"/>
            <a:ext cx="802981" cy="478648"/>
          </a:xfrm>
          <a:prstGeom prst="rect">
            <a:avLst/>
          </a:prstGeom>
          <a:solidFill>
            <a:srgbClr val="97D256">
              <a:alpha val="60000"/>
            </a:srgbClr>
          </a:solidFill>
          <a:ln w="3175">
            <a:solidFill>
              <a:sysClr val="window" lastClr="FFFFFF"/>
            </a:solidFill>
            <a:round/>
            <a:headEnd/>
            <a:tailEnd/>
          </a:ln>
        </p:spPr>
        <p:txBody>
          <a:bodyPr rtlCol="0" anchor="ctr"/>
          <a:lstStyle/>
          <a:p>
            <a:pPr algn="ctr" defTabSz="914377"/>
            <a:r>
              <a:rPr lang="en-US" sz="800" dirty="0">
                <a:solidFill>
                  <a:prstClr val="black"/>
                </a:solidFill>
                <a:latin typeface="Arial"/>
                <a:cs typeface="Arial" pitchFamily="34" charset="0"/>
              </a:rPr>
              <a:t>Architecture Capability</a:t>
            </a:r>
          </a:p>
        </p:txBody>
      </p:sp>
      <p:sp>
        <p:nvSpPr>
          <p:cNvPr id="159" name="Rectangle 158"/>
          <p:cNvSpPr/>
          <p:nvPr/>
        </p:nvSpPr>
        <p:spPr>
          <a:xfrm>
            <a:off x="7999249" y="6116664"/>
            <a:ext cx="802981" cy="478648"/>
          </a:xfrm>
          <a:prstGeom prst="rect">
            <a:avLst/>
          </a:prstGeom>
          <a:solidFill>
            <a:srgbClr val="97D256">
              <a:alpha val="60000"/>
            </a:srgbClr>
          </a:solidFill>
          <a:ln w="3175">
            <a:solidFill>
              <a:sysClr val="window" lastClr="FFFFFF"/>
            </a:solidFill>
            <a:round/>
            <a:headEnd/>
            <a:tailEnd/>
          </a:ln>
        </p:spPr>
        <p:txBody>
          <a:bodyPr rtlCol="0" anchor="ctr"/>
          <a:lstStyle/>
          <a:p>
            <a:pPr algn="ctr" defTabSz="914377"/>
            <a:r>
              <a:rPr lang="en-US" sz="800" dirty="0">
                <a:solidFill>
                  <a:prstClr val="black"/>
                </a:solidFill>
                <a:latin typeface="Arial"/>
                <a:cs typeface="Arial" pitchFamily="34" charset="0"/>
              </a:rPr>
              <a:t>Practice</a:t>
            </a:r>
          </a:p>
          <a:p>
            <a:pPr algn="ctr" defTabSz="914377"/>
            <a:r>
              <a:rPr lang="en-US" sz="800" dirty="0">
                <a:solidFill>
                  <a:prstClr val="black"/>
                </a:solidFill>
                <a:latin typeface="Arial"/>
                <a:cs typeface="Arial" pitchFamily="34" charset="0"/>
              </a:rPr>
              <a:t>Consulting</a:t>
            </a:r>
          </a:p>
        </p:txBody>
      </p:sp>
      <p:grpSp>
        <p:nvGrpSpPr>
          <p:cNvPr id="160" name="Group 159"/>
          <p:cNvGrpSpPr/>
          <p:nvPr/>
        </p:nvGrpSpPr>
        <p:grpSpPr>
          <a:xfrm>
            <a:off x="9156517" y="4120366"/>
            <a:ext cx="2700070" cy="1856418"/>
            <a:chOff x="3482738" y="3502790"/>
            <a:chExt cx="2686050" cy="1519586"/>
          </a:xfrm>
        </p:grpSpPr>
        <p:sp>
          <p:nvSpPr>
            <p:cNvPr id="161" name="Rounded Rectangle 160"/>
            <p:cNvSpPr/>
            <p:nvPr/>
          </p:nvSpPr>
          <p:spPr>
            <a:xfrm>
              <a:off x="3482738" y="3502790"/>
              <a:ext cx="2686050" cy="1519586"/>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162" name="TextBox 161"/>
            <p:cNvSpPr txBox="1"/>
            <p:nvPr/>
          </p:nvSpPr>
          <p:spPr>
            <a:xfrm>
              <a:off x="3482738" y="3516438"/>
              <a:ext cx="2686050" cy="195767"/>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6. Continuous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Deployment</a:t>
              </a:r>
            </a:p>
          </p:txBody>
        </p:sp>
        <p:sp>
          <p:nvSpPr>
            <p:cNvPr id="163" name="Rectangle 162"/>
            <p:cNvSpPr/>
            <p:nvPr/>
          </p:nvSpPr>
          <p:spPr>
            <a:xfrm>
              <a:off x="3566861" y="3733373"/>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a:cs typeface="Arial" pitchFamily="34" charset="0"/>
                </a:rPr>
                <a:t>Continuous Deployment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64" name="Rectangle 163"/>
            <p:cNvSpPr/>
            <p:nvPr/>
          </p:nvSpPr>
          <p:spPr>
            <a:xfrm>
              <a:off x="5269976" y="3733373"/>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noProof="0" dirty="0" smtClean="0">
                  <a:solidFill>
                    <a:prstClr val="black"/>
                  </a:solidFill>
                  <a:latin typeface="Arial"/>
                  <a:cs typeface="Arial" pitchFamily="34" charset="0"/>
                </a:rPr>
                <a:t>Self Provision Environment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65" name="Rectangle 164"/>
            <p:cNvSpPr/>
            <p:nvPr/>
          </p:nvSpPr>
          <p:spPr>
            <a:xfrm>
              <a:off x="4424272" y="3733373"/>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CD Pipeline Development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66" name="Rectangle 165"/>
            <p:cNvSpPr/>
            <p:nvPr/>
          </p:nvSpPr>
          <p:spPr>
            <a:xfrm>
              <a:off x="3566861" y="415021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a:cs typeface="Arial" pitchFamily="34" charset="0"/>
                </a:rPr>
                <a:t>Base Image Versioning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67" name="Rectangle 166"/>
            <p:cNvSpPr/>
            <p:nvPr/>
          </p:nvSpPr>
          <p:spPr>
            <a:xfrm>
              <a:off x="4424272" y="415021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Configuration Management</a:t>
              </a:r>
            </a:p>
          </p:txBody>
        </p:sp>
        <p:sp>
          <p:nvSpPr>
            <p:cNvPr id="168" name="Rectangle 167"/>
            <p:cNvSpPr/>
            <p:nvPr/>
          </p:nvSpPr>
          <p:spPr>
            <a:xfrm>
              <a:off x="5269976" y="415021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Build Promotion</a:t>
              </a:r>
            </a:p>
          </p:txBody>
        </p:sp>
        <p:sp>
          <p:nvSpPr>
            <p:cNvPr id="169" name="Rectangle 168"/>
            <p:cNvSpPr/>
            <p:nvPr/>
          </p:nvSpPr>
          <p:spPr>
            <a:xfrm>
              <a:off x="3566861" y="4565150"/>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Back out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70" name="Rectangle 169"/>
            <p:cNvSpPr/>
            <p:nvPr/>
          </p:nvSpPr>
          <p:spPr>
            <a:xfrm>
              <a:off x="4424272" y="4565150"/>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DB</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Changes and Versioning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71" name="Rectangle 170"/>
            <p:cNvSpPr/>
            <p:nvPr/>
          </p:nvSpPr>
          <p:spPr>
            <a:xfrm>
              <a:off x="5269976" y="4565150"/>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Cloud</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Platforms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grpSp>
        <p:nvGrpSpPr>
          <p:cNvPr id="172" name="Group 171"/>
          <p:cNvGrpSpPr/>
          <p:nvPr/>
        </p:nvGrpSpPr>
        <p:grpSpPr>
          <a:xfrm>
            <a:off x="9142499" y="2447011"/>
            <a:ext cx="2714087" cy="1661698"/>
            <a:chOff x="4373931" y="3282101"/>
            <a:chExt cx="2686050" cy="1453019"/>
          </a:xfrm>
        </p:grpSpPr>
        <p:sp>
          <p:nvSpPr>
            <p:cNvPr id="173" name="Rounded Rectangle 172"/>
            <p:cNvSpPr/>
            <p:nvPr/>
          </p:nvSpPr>
          <p:spPr>
            <a:xfrm>
              <a:off x="4373931" y="3282101"/>
              <a:ext cx="2686050" cy="1453019"/>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174" name="TextBox 173"/>
            <p:cNvSpPr txBox="1"/>
            <p:nvPr/>
          </p:nvSpPr>
          <p:spPr>
            <a:xfrm>
              <a:off x="4872736" y="3301543"/>
              <a:ext cx="1744515" cy="215300"/>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5. Continuous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Testing</a:t>
              </a:r>
            </a:p>
          </p:txBody>
        </p:sp>
        <p:sp>
          <p:nvSpPr>
            <p:cNvPr id="175" name="Rectangle 174"/>
            <p:cNvSpPr/>
            <p:nvPr/>
          </p:nvSpPr>
          <p:spPr>
            <a:xfrm>
              <a:off x="4458055" y="35348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In-built Quality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76" name="Rectangle 175"/>
            <p:cNvSpPr/>
            <p:nvPr/>
          </p:nvSpPr>
          <p:spPr>
            <a:xfrm>
              <a:off x="6161169" y="35348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Shift Left Testing</a:t>
              </a:r>
            </a:p>
          </p:txBody>
        </p:sp>
        <p:sp>
          <p:nvSpPr>
            <p:cNvPr id="177" name="Rectangle 176"/>
            <p:cNvSpPr/>
            <p:nvPr/>
          </p:nvSpPr>
          <p:spPr>
            <a:xfrm>
              <a:off x="5315465" y="35348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Testing Traceability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78" name="Rectangle 177"/>
            <p:cNvSpPr/>
            <p:nvPr/>
          </p:nvSpPr>
          <p:spPr>
            <a:xfrm>
              <a:off x="4458055" y="3857276"/>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a:cs typeface="Arial" pitchFamily="34" charset="0"/>
                </a:rPr>
                <a:t>Technical Driven Tests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79" name="Rectangle 178"/>
            <p:cNvSpPr/>
            <p:nvPr/>
          </p:nvSpPr>
          <p:spPr>
            <a:xfrm>
              <a:off x="5315465" y="3857276"/>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Business Driven</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Tests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0" name="Rectangle 179"/>
            <p:cNvSpPr/>
            <p:nvPr/>
          </p:nvSpPr>
          <p:spPr>
            <a:xfrm>
              <a:off x="6161169" y="3857276"/>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Test Automation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1" name="Rectangle 180"/>
            <p:cNvSpPr/>
            <p:nvPr/>
          </p:nvSpPr>
          <p:spPr>
            <a:xfrm>
              <a:off x="4458054" y="4271117"/>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Service Virtualization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2" name="Rectangle 181"/>
            <p:cNvSpPr/>
            <p:nvPr/>
          </p:nvSpPr>
          <p:spPr>
            <a:xfrm>
              <a:off x="5315465" y="4271117"/>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Test</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Results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3" name="Rectangle 182"/>
            <p:cNvSpPr/>
            <p:nvPr/>
          </p:nvSpPr>
          <p:spPr>
            <a:xfrm>
              <a:off x="6161169" y="4271117"/>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Defect</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grpSp>
        <p:nvGrpSpPr>
          <p:cNvPr id="158" name="Group 157"/>
          <p:cNvGrpSpPr/>
          <p:nvPr/>
        </p:nvGrpSpPr>
        <p:grpSpPr>
          <a:xfrm>
            <a:off x="421249" y="2487994"/>
            <a:ext cx="2690919" cy="1842335"/>
            <a:chOff x="460155" y="1080694"/>
            <a:chExt cx="2686050" cy="1911449"/>
          </a:xfrm>
        </p:grpSpPr>
        <p:sp>
          <p:nvSpPr>
            <p:cNvPr id="184" name="Rounded Rectangle 183"/>
            <p:cNvSpPr/>
            <p:nvPr/>
          </p:nvSpPr>
          <p:spPr>
            <a:xfrm>
              <a:off x="460155" y="1080694"/>
              <a:ext cx="2686050" cy="1911449"/>
            </a:xfrm>
            <a:prstGeom prst="roundRect">
              <a:avLst>
                <a:gd name="adj" fmla="val 4314"/>
              </a:avLst>
            </a:prstGeom>
            <a:solidFill>
              <a:srgbClr val="6C9BFF">
                <a:alpha val="60000"/>
              </a:srgbClr>
            </a:solidFill>
            <a:ln w="38100">
              <a:no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185" name="TextBox 184"/>
            <p:cNvSpPr txBox="1"/>
            <p:nvPr/>
          </p:nvSpPr>
          <p:spPr>
            <a:xfrm>
              <a:off x="799511" y="1096129"/>
              <a:ext cx="1969145" cy="255458"/>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2. Configuration Management</a:t>
              </a:r>
              <a:endParaRPr kumimoji="0" lang="en-US"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186" name="Rectangle 185"/>
            <p:cNvSpPr/>
            <p:nvPr/>
          </p:nvSpPr>
          <p:spPr>
            <a:xfrm>
              <a:off x="544279" y="1339853"/>
              <a:ext cx="802981" cy="54864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Versioning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Control</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7" name="Rectangle 186"/>
            <p:cNvSpPr/>
            <p:nvPr/>
          </p:nvSpPr>
          <p:spPr>
            <a:xfrm>
              <a:off x="2259425" y="1339851"/>
              <a:ext cx="802981" cy="54864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Software</a:t>
              </a:r>
              <a:r>
                <a:rPr kumimoji="0" lang="en-US" sz="600" b="0" i="0" u="none" strike="noStrike" kern="1200" cap="none" spc="0" normalizeH="0" noProof="0" dirty="0" smtClean="0">
                  <a:ln>
                    <a:noFill/>
                  </a:ln>
                  <a:solidFill>
                    <a:prstClr val="black"/>
                  </a:solidFill>
                  <a:effectLst/>
                  <a:uLnTx/>
                  <a:uFillTx/>
                  <a:latin typeface="Arial"/>
                  <a:ea typeface="+mn-ea"/>
                  <a:cs typeface="Arial" pitchFamily="34" charset="0"/>
                </a:rPr>
                <a:t> Configuration</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8" name="Rectangle 187"/>
            <p:cNvSpPr/>
            <p:nvPr/>
          </p:nvSpPr>
          <p:spPr>
            <a:xfrm>
              <a:off x="1401851" y="1339852"/>
              <a:ext cx="802981" cy="54864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Branching Strategy</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89" name="Rectangle 188"/>
            <p:cNvSpPr/>
            <p:nvPr/>
          </p:nvSpPr>
          <p:spPr>
            <a:xfrm>
              <a:off x="544279" y="1933041"/>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Dependency Management</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90" name="Rectangle 189"/>
            <p:cNvSpPr/>
            <p:nvPr/>
          </p:nvSpPr>
          <p:spPr>
            <a:xfrm>
              <a:off x="1401852" y="1933041"/>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rPr>
                <a:t>Security </a:t>
              </a:r>
              <a:endPar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Scanning</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91" name="Rectangle 190"/>
            <p:cNvSpPr/>
            <p:nvPr/>
          </p:nvSpPr>
          <p:spPr>
            <a:xfrm>
              <a:off x="2259425" y="1933041"/>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Environment</a:t>
              </a:r>
              <a:r>
                <a:rPr kumimoji="0" lang="en-US" sz="600" b="0" i="0" u="none" strike="noStrike" kern="1200" cap="none" spc="0" normalizeH="0" noProof="0" dirty="0" smtClean="0">
                  <a:ln>
                    <a:noFill/>
                  </a:ln>
                  <a:solidFill>
                    <a:prstClr val="black"/>
                  </a:solidFill>
                  <a:effectLst/>
                  <a:uLnTx/>
                  <a:uFillTx/>
                  <a:latin typeface="Arial"/>
                  <a:ea typeface="+mn-ea"/>
                  <a:cs typeface="Arial" pitchFamily="34" charset="0"/>
                </a:rPr>
                <a:t> Configuration</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92" name="Rectangle 191"/>
            <p:cNvSpPr/>
            <p:nvPr/>
          </p:nvSpPr>
          <p:spPr>
            <a:xfrm>
              <a:off x="544278" y="2437763"/>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rPr>
                <a:t>Branch Protection Rules</a:t>
              </a:r>
            </a:p>
          </p:txBody>
        </p:sp>
        <p:sp>
          <p:nvSpPr>
            <p:cNvPr id="193" name="Rectangle 192"/>
            <p:cNvSpPr/>
            <p:nvPr/>
          </p:nvSpPr>
          <p:spPr>
            <a:xfrm>
              <a:off x="1401689" y="2437763"/>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DB</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Versioning</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94" name="Rectangle 193"/>
            <p:cNvSpPr/>
            <p:nvPr/>
          </p:nvSpPr>
          <p:spPr>
            <a:xfrm>
              <a:off x="2263260" y="2437763"/>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Arial"/>
                  <a:ea typeface="+mn-ea"/>
                  <a:cs typeface="Arial" pitchFamily="34" charset="0"/>
                </a:rPr>
                <a:t>Code and Build Versioning</a:t>
              </a:r>
              <a:endParaRPr kumimoji="0" lang="en-US" sz="6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cxnSp>
        <p:nvCxnSpPr>
          <p:cNvPr id="195" name="Straight Connector 194"/>
          <p:cNvCxnSpPr/>
          <p:nvPr/>
        </p:nvCxnSpPr>
        <p:spPr>
          <a:xfrm>
            <a:off x="477668" y="345397"/>
            <a:ext cx="11337991" cy="0"/>
          </a:xfrm>
          <a:prstGeom prst="line">
            <a:avLst/>
          </a:prstGeom>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flipV="1">
            <a:off x="421249" y="6022823"/>
            <a:ext cx="11435335" cy="665800"/>
          </a:xfrm>
          <a:prstGeom prst="rect">
            <a:avLst/>
          </a:prstGeom>
          <a:noFill/>
          <a:ln w="31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p:cNvGrpSpPr/>
          <p:nvPr/>
        </p:nvGrpSpPr>
        <p:grpSpPr>
          <a:xfrm>
            <a:off x="9805133" y="384737"/>
            <a:ext cx="2122288" cy="307777"/>
            <a:chOff x="5833348" y="452360"/>
            <a:chExt cx="2122288" cy="307777"/>
          </a:xfrm>
        </p:grpSpPr>
        <p:sp>
          <p:nvSpPr>
            <p:cNvPr id="2" name="Rounded Rectangle 1"/>
            <p:cNvSpPr/>
            <p:nvPr/>
          </p:nvSpPr>
          <p:spPr>
            <a:xfrm>
              <a:off x="5833348" y="491319"/>
              <a:ext cx="287740" cy="2097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34112" y="452360"/>
              <a:ext cx="1821524" cy="307777"/>
            </a:xfrm>
            <a:prstGeom prst="rect">
              <a:avLst/>
            </a:prstGeom>
            <a:noFill/>
          </p:spPr>
          <p:txBody>
            <a:bodyPr wrap="none" rtlCol="0">
              <a:spAutoFit/>
            </a:bodyPr>
            <a:lstStyle/>
            <a:p>
              <a:r>
                <a:rPr lang="en-US" sz="1400" i="1" dirty="0" smtClean="0"/>
                <a:t>DevOps Core Practices</a:t>
              </a:r>
              <a:endParaRPr lang="en-US" sz="1400" i="1" dirty="0"/>
            </a:p>
          </p:txBody>
        </p:sp>
      </p:grpSp>
      <p:grpSp>
        <p:nvGrpSpPr>
          <p:cNvPr id="19" name="Group 18"/>
          <p:cNvGrpSpPr/>
          <p:nvPr/>
        </p:nvGrpSpPr>
        <p:grpSpPr>
          <a:xfrm>
            <a:off x="6775754" y="384736"/>
            <a:ext cx="2804334" cy="307777"/>
            <a:chOff x="5949943" y="643486"/>
            <a:chExt cx="2804334" cy="307777"/>
          </a:xfrm>
        </p:grpSpPr>
        <p:sp>
          <p:nvSpPr>
            <p:cNvPr id="197" name="Rounded Rectangle 196"/>
            <p:cNvSpPr/>
            <p:nvPr/>
          </p:nvSpPr>
          <p:spPr>
            <a:xfrm>
              <a:off x="5949943" y="684525"/>
              <a:ext cx="287740" cy="20976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6250707" y="643486"/>
              <a:ext cx="2503570" cy="307777"/>
            </a:xfrm>
            <a:prstGeom prst="rect">
              <a:avLst/>
            </a:prstGeom>
            <a:noFill/>
          </p:spPr>
          <p:txBody>
            <a:bodyPr wrap="none" rtlCol="0">
              <a:spAutoFit/>
            </a:bodyPr>
            <a:lstStyle/>
            <a:p>
              <a:r>
                <a:rPr lang="en-US" sz="1400" i="1" dirty="0" smtClean="0"/>
                <a:t>Platform and Support Functions</a:t>
              </a:r>
              <a:endParaRPr lang="en-US" sz="1400" i="1" dirty="0"/>
            </a:p>
          </p:txBody>
        </p:sp>
      </p:grpSp>
    </p:spTree>
    <p:extLst>
      <p:ext uri="{BB962C8B-B14F-4D97-AF65-F5344CB8AC3E}">
        <p14:creationId xmlns:p14="http://schemas.microsoft.com/office/powerpoint/2010/main" val="3090270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848" y="527847"/>
            <a:ext cx="2498053" cy="1729683"/>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11848" y="527847"/>
            <a:ext cx="2498053"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9144969" y="620793"/>
            <a:ext cx="2686050" cy="1581895"/>
            <a:chOff x="477672" y="4154578"/>
            <a:chExt cx="2686050" cy="1581895"/>
          </a:xfrm>
        </p:grpSpPr>
        <p:sp>
          <p:nvSpPr>
            <p:cNvPr id="96" name="Rounded Rectangle 95"/>
            <p:cNvSpPr/>
            <p:nvPr/>
          </p:nvSpPr>
          <p:spPr>
            <a:xfrm>
              <a:off x="477672" y="4154578"/>
              <a:ext cx="2686050" cy="1581895"/>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97" name="TextBox 96"/>
            <p:cNvSpPr txBox="1"/>
            <p:nvPr/>
          </p:nvSpPr>
          <p:spPr>
            <a:xfrm>
              <a:off x="827334" y="4168227"/>
              <a:ext cx="191514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1. Release Management</a:t>
              </a:r>
              <a:endPar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98" name="Rectangle 97"/>
            <p:cNvSpPr/>
            <p:nvPr/>
          </p:nvSpPr>
          <p:spPr>
            <a:xfrm>
              <a:off x="561795" y="4404082"/>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Release Strategy</a:t>
              </a:r>
            </a:p>
          </p:txBody>
        </p:sp>
        <p:sp>
          <p:nvSpPr>
            <p:cNvPr id="99" name="Rectangle 98"/>
            <p:cNvSpPr/>
            <p:nvPr/>
          </p:nvSpPr>
          <p:spPr>
            <a:xfrm>
              <a:off x="2276942" y="4404082"/>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lvl="0" algn="ctr" defTabSz="914377">
                <a:defRPr/>
              </a:pPr>
              <a:r>
                <a:rPr lang="en-US" sz="800" dirty="0">
                  <a:solidFill>
                    <a:prstClr val="black"/>
                  </a:solidFill>
                  <a:latin typeface="Arial"/>
                  <a:cs typeface="Arial" pitchFamily="34" charset="0"/>
                </a:rPr>
                <a:t>Planning and Design</a:t>
              </a:r>
            </a:p>
          </p:txBody>
        </p:sp>
        <p:sp>
          <p:nvSpPr>
            <p:cNvPr id="100" name="Rectangle 99"/>
            <p:cNvSpPr/>
            <p:nvPr/>
          </p:nvSpPr>
          <p:spPr>
            <a:xfrm>
              <a:off x="1419206" y="4404082"/>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Product Roadmap</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01" name="Rectangle 100"/>
            <p:cNvSpPr/>
            <p:nvPr/>
          </p:nvSpPr>
          <p:spPr>
            <a:xfrm>
              <a:off x="561795" y="4834688"/>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Stage Gate Reviews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02" name="Rectangle 101"/>
            <p:cNvSpPr/>
            <p:nvPr/>
          </p:nvSpPr>
          <p:spPr>
            <a:xfrm>
              <a:off x="1419206" y="4834688"/>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Release Configuration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03" name="Rectangle 102"/>
            <p:cNvSpPr/>
            <p:nvPr/>
          </p:nvSpPr>
          <p:spPr>
            <a:xfrm>
              <a:off x="2276942" y="4834688"/>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Communication Plan</a:t>
              </a:r>
            </a:p>
          </p:txBody>
        </p:sp>
        <p:sp>
          <p:nvSpPr>
            <p:cNvPr id="104" name="Rectangle 103"/>
            <p:cNvSpPr/>
            <p:nvPr/>
          </p:nvSpPr>
          <p:spPr>
            <a:xfrm>
              <a:off x="561795" y="526315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Deployment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05" name="Rectangle 104"/>
            <p:cNvSpPr/>
            <p:nvPr/>
          </p:nvSpPr>
          <p:spPr>
            <a:xfrm>
              <a:off x="1419206" y="526315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Transition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106" name="Rectangle 105"/>
            <p:cNvSpPr/>
            <p:nvPr/>
          </p:nvSpPr>
          <p:spPr>
            <a:xfrm>
              <a:off x="2276942" y="5263155"/>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Back out Strategies</a:t>
              </a:r>
            </a:p>
          </p:txBody>
        </p:sp>
      </p:grpSp>
      <p:sp>
        <p:nvSpPr>
          <p:cNvPr id="23" name="TextBox 22"/>
          <p:cNvSpPr txBox="1"/>
          <p:nvPr/>
        </p:nvSpPr>
        <p:spPr>
          <a:xfrm>
            <a:off x="626849" y="590112"/>
            <a:ext cx="228025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cs typeface="Arial" panose="020B0604020202020204" pitchFamily="34" charset="0"/>
              </a:rPr>
              <a:t>01. Release Management</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4" name="Straight Connector 23"/>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0501" y="934091"/>
            <a:ext cx="2409400" cy="1169551"/>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Release management is an overarching IT function of </a:t>
            </a:r>
            <a:r>
              <a:rPr lang="en-US" sz="1400" b="1" dirty="0" smtClean="0">
                <a:latin typeface="Arial" panose="020B0604020202020204" pitchFamily="34" charset="0"/>
                <a:cs typeface="Arial" panose="020B0604020202020204" pitchFamily="34" charset="0"/>
              </a:rPr>
              <a:t>planning</a:t>
            </a:r>
            <a:r>
              <a:rPr lang="en-US" sz="140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scheduling</a:t>
            </a:r>
            <a:r>
              <a:rPr lang="en-US" sz="140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controlling</a:t>
            </a:r>
            <a:r>
              <a:rPr lang="en-US" sz="1400" dirty="0" smtClean="0">
                <a:latin typeface="Arial" panose="020B0604020202020204" pitchFamily="34" charset="0"/>
                <a:cs typeface="Arial" panose="020B0604020202020204" pitchFamily="34" charset="0"/>
              </a:rPr>
              <a:t> and </a:t>
            </a:r>
            <a:r>
              <a:rPr lang="en-US" sz="1400" b="1" dirty="0" smtClean="0">
                <a:latin typeface="Arial" panose="020B0604020202020204" pitchFamily="34" charset="0"/>
                <a:cs typeface="Arial" panose="020B0604020202020204" pitchFamily="34" charset="0"/>
              </a:rPr>
              <a:t>releasing</a:t>
            </a:r>
            <a:r>
              <a:rPr lang="en-US" sz="1400" dirty="0" smtClean="0">
                <a:latin typeface="Arial" panose="020B0604020202020204" pitchFamily="34" charset="0"/>
                <a:cs typeface="Arial" panose="020B0604020202020204" pitchFamily="34" charset="0"/>
              </a:rPr>
              <a:t> product updates</a:t>
            </a:r>
            <a:endParaRPr lang="en-US" sz="1400" dirty="0">
              <a:latin typeface="Arial" panose="020B0604020202020204" pitchFamily="34" charset="0"/>
              <a:cs typeface="Arial" panose="020B0604020202020204" pitchFamily="34" charset="0"/>
            </a:endParaRPr>
          </a:p>
        </p:txBody>
      </p:sp>
      <p:sp>
        <p:nvSpPr>
          <p:cNvPr id="40" name="TextBox 39"/>
          <p:cNvSpPr txBox="1"/>
          <p:nvPr/>
        </p:nvSpPr>
        <p:spPr>
          <a:xfrm>
            <a:off x="511848" y="5242150"/>
            <a:ext cx="1740033" cy="1035820"/>
          </a:xfrm>
          <a:prstGeom prst="rect">
            <a:avLst/>
          </a:prstGeom>
          <a:noFill/>
          <a:ln w="3175">
            <a:solidFill>
              <a:schemeClr val="bg1">
                <a:lumMod val="85000"/>
              </a:schemeClr>
            </a:solidFill>
          </a:ln>
        </p:spPr>
        <p:txBody>
          <a:bodyPr wrap="square" rtlCol="0">
            <a:noAutofit/>
          </a:bodyPr>
          <a:lstStyle/>
          <a:p>
            <a:r>
              <a:rPr lang="en-US" sz="1200" b="1" u="sng" dirty="0" smtClean="0">
                <a:latin typeface="Arial" panose="020B0604020202020204" pitchFamily="34" charset="0"/>
                <a:cs typeface="Arial" panose="020B0604020202020204" pitchFamily="34" charset="0"/>
              </a:rPr>
              <a:t>Skills</a:t>
            </a:r>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US" sz="11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Release Management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Product Management</a:t>
            </a:r>
            <a:endParaRPr lang="en-US" sz="1100" dirty="0">
              <a:latin typeface="Arial" panose="020B0604020202020204" pitchFamily="34" charset="0"/>
              <a:cs typeface="Arial" panose="020B0604020202020204" pitchFamily="34" charset="0"/>
            </a:endParaRPr>
          </a:p>
        </p:txBody>
      </p:sp>
      <p:sp>
        <p:nvSpPr>
          <p:cNvPr id="48" name="Rectangle 47"/>
          <p:cNvSpPr/>
          <p:nvPr/>
        </p:nvSpPr>
        <p:spPr>
          <a:xfrm>
            <a:off x="4201736" y="2768390"/>
            <a:ext cx="1920240" cy="235540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Rectangle 5"/>
          <p:cNvSpPr/>
          <p:nvPr/>
        </p:nvSpPr>
        <p:spPr>
          <a:xfrm>
            <a:off x="4232956" y="2395058"/>
            <a:ext cx="1889020" cy="36576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201734" y="2762876"/>
            <a:ext cx="1913818" cy="2400657"/>
          </a:xfrm>
          <a:prstGeom prst="rect">
            <a:avLst/>
          </a:prstGeom>
          <a:noFill/>
          <a:ln w="3175">
            <a:noFill/>
          </a:ln>
        </p:spPr>
        <p:txBody>
          <a:bodyPr wrap="square" rtlCol="0">
            <a:spAutoFit/>
          </a:bodyPr>
          <a:lstStyle/>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Product </a:t>
            </a:r>
            <a:r>
              <a:rPr lang="en-US" sz="1000" dirty="0">
                <a:latin typeface="Arial" panose="020B0604020202020204" pitchFamily="34" charset="0"/>
                <a:cs typeface="Arial" panose="020B0604020202020204" pitchFamily="34" charset="0"/>
              </a:rPr>
              <a:t>Release </a:t>
            </a:r>
            <a:r>
              <a:rPr lang="en-US" sz="1000" dirty="0" smtClean="0">
                <a:latin typeface="Arial" panose="020B0604020202020204" pitchFamily="34" charset="0"/>
                <a:cs typeface="Arial" panose="020B0604020202020204" pitchFamily="34" charset="0"/>
              </a:rPr>
              <a:t>Frequency</a:t>
            </a:r>
            <a:endParaRPr lang="en-US" sz="10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Release Calendar</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PI Planning and Scheduling</a:t>
            </a:r>
          </a:p>
          <a:p>
            <a:pPr marL="171450" indent="-171450">
              <a:buFont typeface="Wingdings" panose="05000000000000000000" pitchFamily="2" charset="2"/>
              <a:buChar char="§"/>
            </a:pPr>
            <a:r>
              <a:rPr lang="en-US" sz="1000" dirty="0">
                <a:latin typeface="Arial" panose="020B0604020202020204" pitchFamily="34" charset="0"/>
                <a:cs typeface="Arial" panose="020B0604020202020204" pitchFamily="34" charset="0"/>
              </a:rPr>
              <a:t>Capacity Planning</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Release </a:t>
            </a:r>
            <a:r>
              <a:rPr lang="en-US" sz="1000" dirty="0">
                <a:latin typeface="Arial" panose="020B0604020202020204" pitchFamily="34" charset="0"/>
                <a:cs typeface="Arial" panose="020B0604020202020204" pitchFamily="34" charset="0"/>
              </a:rPr>
              <a:t>Train </a:t>
            </a:r>
            <a:r>
              <a:rPr lang="en-US" sz="1000" dirty="0" smtClean="0">
                <a:latin typeface="Arial" panose="020B0604020202020204" pitchFamily="34" charset="0"/>
                <a:cs typeface="Arial" panose="020B0604020202020204" pitchFamily="34" charset="0"/>
              </a:rPr>
              <a:t>Alignment</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Configuration Management</a:t>
            </a:r>
            <a:endParaRPr lang="en-US" sz="10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Quality Stages and Reviews</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Regulatory Compliance and Audits</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Versioning Strategy</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Deployment Strategy</a:t>
            </a:r>
          </a:p>
          <a:p>
            <a:pPr marL="171450" indent="-171450">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Rollback Strategy</a:t>
            </a:r>
          </a:p>
          <a:p>
            <a:pPr marL="171450" indent="-171450">
              <a:buFont typeface="Wingdings" panose="05000000000000000000" pitchFamily="2" charset="2"/>
              <a:buChar char="§"/>
            </a:pPr>
            <a:r>
              <a:rPr lang="en-US" sz="1000" dirty="0">
                <a:latin typeface="Arial" panose="020B0604020202020204" pitchFamily="34" charset="0"/>
                <a:cs typeface="Arial" panose="020B0604020202020204" pitchFamily="34" charset="0"/>
              </a:rPr>
              <a:t>Transition Planning</a:t>
            </a:r>
            <a:endParaRPr lang="en-US" sz="1000" dirty="0" smtClean="0">
              <a:latin typeface="Arial" panose="020B0604020202020204" pitchFamily="34" charset="0"/>
              <a:cs typeface="Arial" panose="020B0604020202020204" pitchFamily="34" charset="0"/>
            </a:endParaRPr>
          </a:p>
        </p:txBody>
      </p:sp>
      <p:sp>
        <p:nvSpPr>
          <p:cNvPr id="4" name="Rectangle 3"/>
          <p:cNvSpPr/>
          <p:nvPr/>
        </p:nvSpPr>
        <p:spPr>
          <a:xfrm>
            <a:off x="4529404" y="2453538"/>
            <a:ext cx="1321196" cy="261610"/>
          </a:xfrm>
          <a:prstGeom prst="rect">
            <a:avLst/>
          </a:prstGeom>
        </p:spPr>
        <p:txBody>
          <a:bodyPr wrap="none">
            <a:spAutoFit/>
          </a:bodyPr>
          <a:lstStyle/>
          <a:p>
            <a:r>
              <a:rPr lang="en-US" sz="1100" b="1" dirty="0">
                <a:solidFill>
                  <a:schemeClr val="bg1"/>
                </a:solidFill>
                <a:latin typeface="Arial" panose="020B0604020202020204" pitchFamily="34" charset="0"/>
                <a:cs typeface="Arial" panose="020B0604020202020204" pitchFamily="34" charset="0"/>
              </a:rPr>
              <a:t>Release Strategy</a:t>
            </a:r>
            <a:endParaRPr lang="en-US" sz="1050" dirty="0">
              <a:solidFill>
                <a:schemeClr val="bg1"/>
              </a:solidFill>
              <a:latin typeface="Arial" panose="020B0604020202020204" pitchFamily="34" charset="0"/>
              <a:cs typeface="Arial" panose="020B0604020202020204" pitchFamily="34" charset="0"/>
            </a:endParaRPr>
          </a:p>
        </p:txBody>
      </p:sp>
      <p:sp>
        <p:nvSpPr>
          <p:cNvPr id="38" name="Rectangle 37"/>
          <p:cNvSpPr/>
          <p:nvPr/>
        </p:nvSpPr>
        <p:spPr>
          <a:xfrm>
            <a:off x="2308333" y="2768390"/>
            <a:ext cx="1920240" cy="235540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3" name="TextBox 42"/>
          <p:cNvSpPr txBox="1"/>
          <p:nvPr/>
        </p:nvSpPr>
        <p:spPr>
          <a:xfrm>
            <a:off x="2322491" y="2769465"/>
            <a:ext cx="1795954" cy="1323439"/>
          </a:xfrm>
          <a:prstGeom prst="rect">
            <a:avLst/>
          </a:prstGeom>
          <a:noFill/>
          <a:ln w="3175">
            <a:noFill/>
          </a:ln>
        </p:spPr>
        <p:txBody>
          <a:bodyPr wrap="square" rtlCol="0">
            <a:spAutoFit/>
          </a:bodyPr>
          <a:lstStyle>
            <a:defPPr>
              <a:defRPr lang="en-US"/>
            </a:defPPr>
            <a:lvl1pPr marL="171450" indent="-171450">
              <a:buFont typeface="Wingdings" panose="05000000000000000000" pitchFamily="2" charset="2"/>
              <a:buChar char="§"/>
              <a:defRPr sz="1100">
                <a:latin typeface="Arial" panose="020B0604020202020204" pitchFamily="34" charset="0"/>
                <a:cs typeface="Arial" panose="020B0604020202020204" pitchFamily="34" charset="0"/>
              </a:defRPr>
            </a:lvl1pPr>
          </a:lstStyle>
          <a:p>
            <a:r>
              <a:rPr lang="en-US" sz="1000" dirty="0"/>
              <a:t>PI and Release Planning</a:t>
            </a:r>
          </a:p>
          <a:p>
            <a:r>
              <a:rPr lang="en-US" sz="1000" dirty="0"/>
              <a:t>Product Feature Visual Design</a:t>
            </a:r>
          </a:p>
          <a:p>
            <a:r>
              <a:rPr lang="en-US" sz="1000" dirty="0"/>
              <a:t>BPA Design</a:t>
            </a:r>
          </a:p>
          <a:p>
            <a:r>
              <a:rPr lang="en-US" sz="1000" dirty="0"/>
              <a:t>Capacity Planning</a:t>
            </a:r>
          </a:p>
          <a:p>
            <a:r>
              <a:rPr lang="en-US" sz="1000" dirty="0"/>
              <a:t>Feature Allocation</a:t>
            </a:r>
          </a:p>
          <a:p>
            <a:r>
              <a:rPr lang="en-US" sz="1000" dirty="0"/>
              <a:t>Iteration Planning</a:t>
            </a:r>
          </a:p>
          <a:p>
            <a:r>
              <a:rPr lang="en-US" sz="1000" dirty="0"/>
              <a:t>Improving Flow Efficiency</a:t>
            </a:r>
          </a:p>
        </p:txBody>
      </p:sp>
      <p:sp>
        <p:nvSpPr>
          <p:cNvPr id="46" name="Rectangle 45"/>
          <p:cNvSpPr/>
          <p:nvPr/>
        </p:nvSpPr>
        <p:spPr>
          <a:xfrm>
            <a:off x="2308333" y="2395058"/>
            <a:ext cx="1924622" cy="3657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489751" y="2446766"/>
            <a:ext cx="1948907" cy="261610"/>
          </a:xfrm>
          <a:prstGeom prst="rect">
            <a:avLst/>
          </a:prstGeom>
        </p:spPr>
        <p:txBody>
          <a:bodyPr wrap="square">
            <a:spAutoFit/>
          </a:bodyPr>
          <a:lstStyle/>
          <a:p>
            <a:r>
              <a:rPr lang="en-US" sz="1100" b="1" dirty="0">
                <a:solidFill>
                  <a:schemeClr val="bg1"/>
                </a:solidFill>
                <a:latin typeface="Arial" panose="020B0604020202020204" pitchFamily="34" charset="0"/>
                <a:cs typeface="Arial" panose="020B0604020202020204" pitchFamily="34" charset="0"/>
              </a:rPr>
              <a:t>Planning and Design</a:t>
            </a:r>
          </a:p>
        </p:txBody>
      </p:sp>
      <p:sp>
        <p:nvSpPr>
          <p:cNvPr id="51" name="Rectangle 50"/>
          <p:cNvSpPr/>
          <p:nvPr/>
        </p:nvSpPr>
        <p:spPr>
          <a:xfrm>
            <a:off x="6095139" y="2768390"/>
            <a:ext cx="1920240" cy="235540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TextBox 41"/>
          <p:cNvSpPr txBox="1"/>
          <p:nvPr/>
        </p:nvSpPr>
        <p:spPr>
          <a:xfrm>
            <a:off x="6128399" y="2762876"/>
            <a:ext cx="1874131" cy="2246769"/>
          </a:xfrm>
          <a:prstGeom prst="rect">
            <a:avLst/>
          </a:prstGeom>
          <a:noFill/>
          <a:ln w="3175">
            <a:noFill/>
          </a:ln>
        </p:spPr>
        <p:txBody>
          <a:bodyPr wrap="square" rtlCol="0">
            <a:spAutoFit/>
          </a:bodyPr>
          <a:lstStyle>
            <a:defPPr>
              <a:defRPr lang="en-US"/>
            </a:defPPr>
            <a:lvl1pPr marL="171450" indent="-171450">
              <a:buFont typeface="Wingdings" panose="05000000000000000000" pitchFamily="2" charset="2"/>
              <a:buChar char="§"/>
              <a:defRPr sz="1100">
                <a:latin typeface="Arial" panose="020B0604020202020204" pitchFamily="34" charset="0"/>
                <a:cs typeface="Arial" panose="020B0604020202020204" pitchFamily="34" charset="0"/>
              </a:defRPr>
            </a:lvl1pPr>
          </a:lstStyle>
          <a:p>
            <a:r>
              <a:rPr lang="en-US" sz="1000" dirty="0"/>
              <a:t>Practicing Shift-Left thru TDD and BDD Implementation (Built-In Quality)</a:t>
            </a:r>
          </a:p>
          <a:p>
            <a:r>
              <a:rPr lang="en-US" sz="1000" dirty="0"/>
              <a:t>MVP Feasibility study – Architecture Runway</a:t>
            </a:r>
          </a:p>
          <a:p>
            <a:r>
              <a:rPr lang="en-US" sz="1000" dirty="0"/>
              <a:t>Approach of Automation First</a:t>
            </a:r>
          </a:p>
          <a:p>
            <a:r>
              <a:rPr lang="en-US" sz="1000" dirty="0"/>
              <a:t>Feature Acceptance Criteria</a:t>
            </a:r>
          </a:p>
          <a:p>
            <a:r>
              <a:rPr lang="en-US" sz="1000" dirty="0"/>
              <a:t>Regulatory Compliance and Security Patches</a:t>
            </a:r>
          </a:p>
          <a:p>
            <a:r>
              <a:rPr lang="en-US" sz="1000" dirty="0"/>
              <a:t>Environment Certification</a:t>
            </a:r>
          </a:p>
          <a:p>
            <a:r>
              <a:rPr lang="en-US" sz="1000" dirty="0"/>
              <a:t>NFRs</a:t>
            </a:r>
          </a:p>
        </p:txBody>
      </p:sp>
      <p:sp>
        <p:nvSpPr>
          <p:cNvPr id="49" name="Rectangle 48"/>
          <p:cNvSpPr/>
          <p:nvPr/>
        </p:nvSpPr>
        <p:spPr>
          <a:xfrm>
            <a:off x="6100798" y="2395058"/>
            <a:ext cx="1873077" cy="36576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100799" y="2439790"/>
            <a:ext cx="1523174" cy="261610"/>
          </a:xfrm>
          <a:prstGeom prst="rect">
            <a:avLst/>
          </a:prstGeom>
        </p:spPr>
        <p:txBody>
          <a:bodyPr wrap="none">
            <a:spAutoFit/>
          </a:bodyPr>
          <a:lstStyle/>
          <a:p>
            <a:r>
              <a:rPr lang="en-US" sz="1100" b="1" dirty="0">
                <a:solidFill>
                  <a:schemeClr val="bg1"/>
                </a:solidFill>
                <a:latin typeface="Arial" panose="020B0604020202020204" pitchFamily="34" charset="0"/>
                <a:cs typeface="Arial" panose="020B0604020202020204" pitchFamily="34" charset="0"/>
              </a:rPr>
              <a:t>Stage Gate Reviews</a:t>
            </a:r>
          </a:p>
        </p:txBody>
      </p:sp>
      <p:sp>
        <p:nvSpPr>
          <p:cNvPr id="54" name="Rectangle 53"/>
          <p:cNvSpPr/>
          <p:nvPr/>
        </p:nvSpPr>
        <p:spPr>
          <a:xfrm>
            <a:off x="7988542" y="2768390"/>
            <a:ext cx="1920240" cy="235540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5" name="TextBox 44"/>
          <p:cNvSpPr txBox="1"/>
          <p:nvPr/>
        </p:nvSpPr>
        <p:spPr>
          <a:xfrm>
            <a:off x="8008953" y="2776524"/>
            <a:ext cx="1860143" cy="1631216"/>
          </a:xfrm>
          <a:prstGeom prst="rect">
            <a:avLst/>
          </a:prstGeom>
          <a:noFill/>
          <a:ln w="3175">
            <a:noFill/>
          </a:ln>
        </p:spPr>
        <p:txBody>
          <a:bodyPr wrap="square" rtlCol="0">
            <a:spAutoFit/>
          </a:bodyPr>
          <a:lstStyle>
            <a:defPPr>
              <a:defRPr lang="en-US"/>
            </a:defPPr>
            <a:lvl1pPr marL="171450" indent="-171450">
              <a:buFont typeface="Wingdings" panose="05000000000000000000" pitchFamily="2" charset="2"/>
              <a:buChar char="§"/>
              <a:defRPr sz="1100">
                <a:latin typeface="Arial" panose="020B0604020202020204" pitchFamily="34" charset="0"/>
                <a:cs typeface="Arial" panose="020B0604020202020204" pitchFamily="34" charset="0"/>
              </a:defRPr>
            </a:lvl1pPr>
          </a:lstStyle>
          <a:p>
            <a:r>
              <a:rPr lang="en-US" sz="1000" dirty="0"/>
              <a:t>Deployment Tracker</a:t>
            </a:r>
          </a:p>
          <a:p>
            <a:r>
              <a:rPr lang="en-US" sz="1000" dirty="0"/>
              <a:t>Blue/Green Deployment</a:t>
            </a:r>
          </a:p>
          <a:p>
            <a:r>
              <a:rPr lang="en-US" sz="1000" dirty="0"/>
              <a:t>Canary Deployment</a:t>
            </a:r>
          </a:p>
          <a:p>
            <a:r>
              <a:rPr lang="en-US" sz="1000" dirty="0"/>
              <a:t>A/B Testing</a:t>
            </a:r>
          </a:p>
          <a:p>
            <a:r>
              <a:rPr lang="en-US" sz="1000" dirty="0"/>
              <a:t>Automatic Installer</a:t>
            </a:r>
          </a:p>
          <a:p>
            <a:r>
              <a:rPr lang="en-US" sz="1000" dirty="0"/>
              <a:t>Back out planning</a:t>
            </a:r>
          </a:p>
          <a:p>
            <a:r>
              <a:rPr lang="en-US" sz="1000" dirty="0"/>
              <a:t>Ephemeral system environment</a:t>
            </a:r>
          </a:p>
          <a:p>
            <a:r>
              <a:rPr lang="en-US" sz="1000" dirty="0"/>
              <a:t>Data Archiving and Retention</a:t>
            </a:r>
          </a:p>
        </p:txBody>
      </p:sp>
      <p:sp>
        <p:nvSpPr>
          <p:cNvPr id="52" name="Rectangle 51"/>
          <p:cNvSpPr/>
          <p:nvPr/>
        </p:nvSpPr>
        <p:spPr>
          <a:xfrm>
            <a:off x="7988541" y="2395058"/>
            <a:ext cx="1920241" cy="36576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982118" y="2368900"/>
            <a:ext cx="1803666" cy="430887"/>
          </a:xfrm>
          <a:prstGeom prst="rect">
            <a:avLst/>
          </a:prstGeom>
        </p:spPr>
        <p:txBody>
          <a:bodyPr wrap="square">
            <a:spAutoFit/>
          </a:bodyPr>
          <a:lstStyle/>
          <a:p>
            <a:pPr algn="ctr"/>
            <a:r>
              <a:rPr lang="en-US" sz="1100" b="1" dirty="0">
                <a:solidFill>
                  <a:schemeClr val="bg1"/>
                </a:solidFill>
                <a:latin typeface="Arial" panose="020B0604020202020204" pitchFamily="34" charset="0"/>
                <a:cs typeface="Arial" panose="020B0604020202020204" pitchFamily="34" charset="0"/>
              </a:rPr>
              <a:t>Deployment and Back out Strategy</a:t>
            </a:r>
          </a:p>
        </p:txBody>
      </p:sp>
      <p:sp>
        <p:nvSpPr>
          <p:cNvPr id="57" name="Rectangle 56"/>
          <p:cNvSpPr/>
          <p:nvPr/>
        </p:nvSpPr>
        <p:spPr>
          <a:xfrm>
            <a:off x="9881943" y="2768390"/>
            <a:ext cx="1920240" cy="235540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TextBox 43"/>
          <p:cNvSpPr txBox="1"/>
          <p:nvPr/>
        </p:nvSpPr>
        <p:spPr>
          <a:xfrm>
            <a:off x="9897974" y="2762876"/>
            <a:ext cx="1849246" cy="1785104"/>
          </a:xfrm>
          <a:prstGeom prst="rect">
            <a:avLst/>
          </a:prstGeom>
          <a:noFill/>
          <a:ln w="3175">
            <a:noFill/>
          </a:ln>
        </p:spPr>
        <p:txBody>
          <a:bodyPr wrap="square" rtlCol="0">
            <a:spAutoFit/>
          </a:bodyPr>
          <a:lstStyle>
            <a:defPPr>
              <a:defRPr lang="en-US"/>
            </a:defPPr>
            <a:lvl1pPr marL="171450" indent="-171450">
              <a:buFont typeface="Wingdings" panose="05000000000000000000" pitchFamily="2" charset="2"/>
              <a:buChar char="§"/>
              <a:defRPr sz="1100">
                <a:latin typeface="Arial" panose="020B0604020202020204" pitchFamily="34" charset="0"/>
                <a:cs typeface="Arial" panose="020B0604020202020204" pitchFamily="34" charset="0"/>
              </a:defRPr>
            </a:lvl1pPr>
          </a:lstStyle>
          <a:p>
            <a:r>
              <a:rPr lang="en-US" sz="1000" dirty="0"/>
              <a:t>Product Release and Feature Documentation</a:t>
            </a:r>
          </a:p>
          <a:p>
            <a:r>
              <a:rPr lang="en-US" sz="1000" dirty="0"/>
              <a:t>Known Issues and workarounds</a:t>
            </a:r>
          </a:p>
          <a:p>
            <a:r>
              <a:rPr lang="en-US" sz="1000" dirty="0"/>
              <a:t>Monitoring and Alert Requirements</a:t>
            </a:r>
          </a:p>
          <a:p>
            <a:r>
              <a:rPr lang="en-US" sz="1000" dirty="0"/>
              <a:t>Environment Configuration Changes</a:t>
            </a:r>
          </a:p>
          <a:p>
            <a:r>
              <a:rPr lang="en-US" sz="1000" dirty="0"/>
              <a:t>System Configuration Changes</a:t>
            </a:r>
          </a:p>
          <a:p>
            <a:r>
              <a:rPr lang="en-US" sz="1000" dirty="0"/>
              <a:t>Training and Demos</a:t>
            </a:r>
          </a:p>
        </p:txBody>
      </p:sp>
      <p:sp>
        <p:nvSpPr>
          <p:cNvPr id="55" name="Rectangle 54"/>
          <p:cNvSpPr/>
          <p:nvPr/>
        </p:nvSpPr>
        <p:spPr>
          <a:xfrm>
            <a:off x="9881943" y="2395058"/>
            <a:ext cx="1920240" cy="36576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058576" y="2352368"/>
            <a:ext cx="1458245" cy="430887"/>
          </a:xfrm>
          <a:prstGeom prst="rect">
            <a:avLst/>
          </a:prstGeom>
        </p:spPr>
        <p:txBody>
          <a:bodyPr wrap="square">
            <a:spAutoFit/>
          </a:bodyPr>
          <a:lstStyle/>
          <a:p>
            <a:pPr algn="ctr"/>
            <a:r>
              <a:rPr lang="en-US" sz="1100" b="1" dirty="0">
                <a:solidFill>
                  <a:schemeClr val="tx1">
                    <a:lumMod val="85000"/>
                    <a:lumOff val="15000"/>
                  </a:schemeClr>
                </a:solidFill>
                <a:latin typeface="Arial" panose="020B0604020202020204" pitchFamily="34" charset="0"/>
                <a:cs typeface="Arial" panose="020B0604020202020204" pitchFamily="34" charset="0"/>
              </a:rPr>
              <a:t>Transition Management</a:t>
            </a:r>
          </a:p>
        </p:txBody>
      </p:sp>
      <p:sp>
        <p:nvSpPr>
          <p:cNvPr id="68" name="Rectangle 67"/>
          <p:cNvSpPr/>
          <p:nvPr/>
        </p:nvSpPr>
        <p:spPr>
          <a:xfrm>
            <a:off x="2308333" y="5239113"/>
            <a:ext cx="9522686" cy="103885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38439" y="5774541"/>
            <a:ext cx="1542924" cy="461665"/>
          </a:xfrm>
          <a:prstGeom prst="rect">
            <a:avLst/>
          </a:prstGeom>
        </p:spPr>
        <p:txBody>
          <a:bodyPr wrap="square">
            <a:spAutoFit/>
          </a:bodyPr>
          <a:lstStyle/>
          <a:p>
            <a:pPr algn="ctr"/>
            <a:r>
              <a:rPr lang="en-US" sz="1200" b="1" dirty="0">
                <a:latin typeface="Arial" panose="020B0604020202020204" pitchFamily="34" charset="0"/>
                <a:cs typeface="Arial" panose="020B0604020202020204" pitchFamily="34" charset="0"/>
              </a:rPr>
              <a:t>Communication Plan</a:t>
            </a:r>
          </a:p>
        </p:txBody>
      </p:sp>
      <p:sp>
        <p:nvSpPr>
          <p:cNvPr id="71" name="Freeform 148">
            <a:extLst>
              <a:ext uri="{FF2B5EF4-FFF2-40B4-BE49-F238E27FC236}">
                <a16:creationId xmlns:a16="http://schemas.microsoft.com/office/drawing/2014/main" id="{7E291EF8-8DFB-4E89-938A-2D1B5BC32FEC}"/>
              </a:ext>
            </a:extLst>
          </p:cNvPr>
          <p:cNvSpPr>
            <a:spLocks noEditPoints="1"/>
          </p:cNvSpPr>
          <p:nvPr/>
        </p:nvSpPr>
        <p:spPr bwMode="auto">
          <a:xfrm>
            <a:off x="2702330" y="5341783"/>
            <a:ext cx="488510" cy="404379"/>
          </a:xfrm>
          <a:custGeom>
            <a:avLst/>
            <a:gdLst>
              <a:gd name="T0" fmla="*/ 855 w 900"/>
              <a:gd name="T1" fmla="*/ 363 h 748"/>
              <a:gd name="T2" fmla="*/ 810 w 900"/>
              <a:gd name="T3" fmla="*/ 373 h 748"/>
              <a:gd name="T4" fmla="*/ 849 w 900"/>
              <a:gd name="T5" fmla="*/ 261 h 748"/>
              <a:gd name="T6" fmla="*/ 870 w 900"/>
              <a:gd name="T7" fmla="*/ 299 h 748"/>
              <a:gd name="T8" fmla="*/ 682 w 900"/>
              <a:gd name="T9" fmla="*/ 548 h 748"/>
              <a:gd name="T10" fmla="*/ 550 w 900"/>
              <a:gd name="T11" fmla="*/ 497 h 748"/>
              <a:gd name="T12" fmla="*/ 382 w 900"/>
              <a:gd name="T13" fmla="*/ 461 h 748"/>
              <a:gd name="T14" fmla="*/ 383 w 900"/>
              <a:gd name="T15" fmla="*/ 166 h 748"/>
              <a:gd name="T16" fmla="*/ 552 w 900"/>
              <a:gd name="T17" fmla="*/ 133 h 748"/>
              <a:gd name="T18" fmla="*/ 685 w 900"/>
              <a:gd name="T19" fmla="*/ 83 h 748"/>
              <a:gd name="T20" fmla="*/ 780 w 900"/>
              <a:gd name="T21" fmla="*/ 595 h 748"/>
              <a:gd name="T22" fmla="*/ 83 w 900"/>
              <a:gd name="T23" fmla="*/ 442 h 748"/>
              <a:gd name="T24" fmla="*/ 49 w 900"/>
              <a:gd name="T25" fmla="*/ 417 h 748"/>
              <a:gd name="T26" fmla="*/ 32 w 900"/>
              <a:gd name="T27" fmla="*/ 378 h 748"/>
              <a:gd name="T28" fmla="*/ 32 w 900"/>
              <a:gd name="T29" fmla="*/ 264 h 748"/>
              <a:gd name="T30" fmla="*/ 48 w 900"/>
              <a:gd name="T31" fmla="*/ 219 h 748"/>
              <a:gd name="T32" fmla="*/ 82 w 900"/>
              <a:gd name="T33" fmla="*/ 187 h 748"/>
              <a:gd name="T34" fmla="*/ 165 w 900"/>
              <a:gd name="T35" fmla="*/ 179 h 748"/>
              <a:gd name="T36" fmla="*/ 270 w 900"/>
              <a:gd name="T37" fmla="*/ 450 h 748"/>
              <a:gd name="T38" fmla="*/ 120 w 900"/>
              <a:gd name="T39" fmla="*/ 448 h 748"/>
              <a:gd name="T40" fmla="*/ 808 w 900"/>
              <a:gd name="T41" fmla="*/ 8 h 748"/>
              <a:gd name="T42" fmla="*/ 792 w 900"/>
              <a:gd name="T43" fmla="*/ 0 h 748"/>
              <a:gd name="T44" fmla="*/ 638 w 900"/>
              <a:gd name="T45" fmla="*/ 72 h 748"/>
              <a:gd name="T46" fmla="*/ 464 w 900"/>
              <a:gd name="T47" fmla="*/ 122 h 748"/>
              <a:gd name="T48" fmla="*/ 225 w 900"/>
              <a:gd name="T49" fmla="*/ 148 h 748"/>
              <a:gd name="T50" fmla="*/ 85 w 900"/>
              <a:gd name="T51" fmla="*/ 154 h 748"/>
              <a:gd name="T52" fmla="*/ 35 w 900"/>
              <a:gd name="T53" fmla="*/ 187 h 748"/>
              <a:gd name="T54" fmla="*/ 5 w 900"/>
              <a:gd name="T55" fmla="*/ 243 h 748"/>
              <a:gd name="T56" fmla="*/ 1 w 900"/>
              <a:gd name="T57" fmla="*/ 371 h 748"/>
              <a:gd name="T58" fmla="*/ 19 w 900"/>
              <a:gd name="T59" fmla="*/ 427 h 748"/>
              <a:gd name="T60" fmla="*/ 61 w 900"/>
              <a:gd name="T61" fmla="*/ 464 h 748"/>
              <a:gd name="T62" fmla="*/ 120 w 900"/>
              <a:gd name="T63" fmla="*/ 478 h 748"/>
              <a:gd name="T64" fmla="*/ 270 w 900"/>
              <a:gd name="T65" fmla="*/ 480 h 748"/>
              <a:gd name="T66" fmla="*/ 288 w 900"/>
              <a:gd name="T67" fmla="*/ 584 h 748"/>
              <a:gd name="T68" fmla="*/ 335 w 900"/>
              <a:gd name="T69" fmla="*/ 672 h 748"/>
              <a:gd name="T70" fmla="*/ 408 w 900"/>
              <a:gd name="T71" fmla="*/ 737 h 748"/>
              <a:gd name="T72" fmla="*/ 439 w 900"/>
              <a:gd name="T73" fmla="*/ 746 h 748"/>
              <a:gd name="T74" fmla="*/ 446 w 900"/>
              <a:gd name="T75" fmla="*/ 731 h 748"/>
              <a:gd name="T76" fmla="*/ 438 w 900"/>
              <a:gd name="T77" fmla="*/ 719 h 748"/>
              <a:gd name="T78" fmla="*/ 370 w 900"/>
              <a:gd name="T79" fmla="*/ 666 h 748"/>
              <a:gd name="T80" fmla="*/ 323 w 900"/>
              <a:gd name="T81" fmla="*/ 592 h 748"/>
              <a:gd name="T82" fmla="*/ 301 w 900"/>
              <a:gd name="T83" fmla="*/ 502 h 748"/>
              <a:gd name="T84" fmla="*/ 448 w 900"/>
              <a:gd name="T85" fmla="*/ 503 h 748"/>
              <a:gd name="T86" fmla="*/ 595 w 900"/>
              <a:gd name="T87" fmla="*/ 543 h 748"/>
              <a:gd name="T88" fmla="*/ 761 w 900"/>
              <a:gd name="T89" fmla="*/ 619 h 748"/>
              <a:gd name="T90" fmla="*/ 802 w 900"/>
              <a:gd name="T91" fmla="*/ 632 h 748"/>
              <a:gd name="T92" fmla="*/ 810 w 900"/>
              <a:gd name="T93" fmla="*/ 403 h 748"/>
              <a:gd name="T94" fmla="*/ 854 w 900"/>
              <a:gd name="T95" fmla="*/ 398 h 748"/>
              <a:gd name="T96" fmla="*/ 883 w 900"/>
              <a:gd name="T97" fmla="*/ 379 h 748"/>
              <a:gd name="T98" fmla="*/ 897 w 900"/>
              <a:gd name="T99" fmla="*/ 350 h 748"/>
              <a:gd name="T100" fmla="*/ 897 w 900"/>
              <a:gd name="T101" fmla="*/ 284 h 748"/>
              <a:gd name="T102" fmla="*/ 881 w 900"/>
              <a:gd name="T103" fmla="*/ 251 h 748"/>
              <a:gd name="T104" fmla="*/ 853 w 900"/>
              <a:gd name="T105" fmla="*/ 22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0" h="748">
                <a:moveTo>
                  <a:pt x="870" y="336"/>
                </a:moveTo>
                <a:lnTo>
                  <a:pt x="869" y="345"/>
                </a:lnTo>
                <a:lnTo>
                  <a:pt x="865" y="352"/>
                </a:lnTo>
                <a:lnTo>
                  <a:pt x="861" y="357"/>
                </a:lnTo>
                <a:lnTo>
                  <a:pt x="855" y="363"/>
                </a:lnTo>
                <a:lnTo>
                  <a:pt x="848" y="367"/>
                </a:lnTo>
                <a:lnTo>
                  <a:pt x="841" y="370"/>
                </a:lnTo>
                <a:lnTo>
                  <a:pt x="832" y="372"/>
                </a:lnTo>
                <a:lnTo>
                  <a:pt x="825" y="373"/>
                </a:lnTo>
                <a:lnTo>
                  <a:pt x="810" y="373"/>
                </a:lnTo>
                <a:lnTo>
                  <a:pt x="810" y="254"/>
                </a:lnTo>
                <a:lnTo>
                  <a:pt x="825" y="254"/>
                </a:lnTo>
                <a:lnTo>
                  <a:pt x="833" y="254"/>
                </a:lnTo>
                <a:lnTo>
                  <a:pt x="841" y="257"/>
                </a:lnTo>
                <a:lnTo>
                  <a:pt x="849" y="261"/>
                </a:lnTo>
                <a:lnTo>
                  <a:pt x="856" y="267"/>
                </a:lnTo>
                <a:lnTo>
                  <a:pt x="861" y="274"/>
                </a:lnTo>
                <a:lnTo>
                  <a:pt x="865" y="281"/>
                </a:lnTo>
                <a:lnTo>
                  <a:pt x="869" y="290"/>
                </a:lnTo>
                <a:lnTo>
                  <a:pt x="870" y="299"/>
                </a:lnTo>
                <a:lnTo>
                  <a:pt x="870" y="336"/>
                </a:lnTo>
                <a:close/>
                <a:moveTo>
                  <a:pt x="780" y="595"/>
                </a:moveTo>
                <a:lnTo>
                  <a:pt x="774" y="593"/>
                </a:lnTo>
                <a:lnTo>
                  <a:pt x="730" y="570"/>
                </a:lnTo>
                <a:lnTo>
                  <a:pt x="682" y="548"/>
                </a:lnTo>
                <a:lnTo>
                  <a:pt x="658" y="537"/>
                </a:lnTo>
                <a:lnTo>
                  <a:pt x="632" y="526"/>
                </a:lnTo>
                <a:lnTo>
                  <a:pt x="607" y="517"/>
                </a:lnTo>
                <a:lnTo>
                  <a:pt x="579" y="507"/>
                </a:lnTo>
                <a:lnTo>
                  <a:pt x="550" y="497"/>
                </a:lnTo>
                <a:lnTo>
                  <a:pt x="520" y="489"/>
                </a:lnTo>
                <a:lnTo>
                  <a:pt x="488" y="480"/>
                </a:lnTo>
                <a:lnTo>
                  <a:pt x="455" y="474"/>
                </a:lnTo>
                <a:lnTo>
                  <a:pt x="419" y="468"/>
                </a:lnTo>
                <a:lnTo>
                  <a:pt x="382" y="461"/>
                </a:lnTo>
                <a:lnTo>
                  <a:pt x="342" y="457"/>
                </a:lnTo>
                <a:lnTo>
                  <a:pt x="300" y="453"/>
                </a:lnTo>
                <a:lnTo>
                  <a:pt x="300" y="174"/>
                </a:lnTo>
                <a:lnTo>
                  <a:pt x="342" y="170"/>
                </a:lnTo>
                <a:lnTo>
                  <a:pt x="383" y="166"/>
                </a:lnTo>
                <a:lnTo>
                  <a:pt x="420" y="161"/>
                </a:lnTo>
                <a:lnTo>
                  <a:pt x="456" y="155"/>
                </a:lnTo>
                <a:lnTo>
                  <a:pt x="490" y="148"/>
                </a:lnTo>
                <a:lnTo>
                  <a:pt x="521" y="140"/>
                </a:lnTo>
                <a:lnTo>
                  <a:pt x="552" y="133"/>
                </a:lnTo>
                <a:lnTo>
                  <a:pt x="581" y="123"/>
                </a:lnTo>
                <a:lnTo>
                  <a:pt x="609" y="115"/>
                </a:lnTo>
                <a:lnTo>
                  <a:pt x="634" y="105"/>
                </a:lnTo>
                <a:lnTo>
                  <a:pt x="660" y="94"/>
                </a:lnTo>
                <a:lnTo>
                  <a:pt x="685" y="83"/>
                </a:lnTo>
                <a:lnTo>
                  <a:pt x="733" y="62"/>
                </a:lnTo>
                <a:lnTo>
                  <a:pt x="780" y="39"/>
                </a:lnTo>
                <a:lnTo>
                  <a:pt x="780" y="239"/>
                </a:lnTo>
                <a:lnTo>
                  <a:pt x="780" y="388"/>
                </a:lnTo>
                <a:lnTo>
                  <a:pt x="780" y="595"/>
                </a:lnTo>
                <a:close/>
                <a:moveTo>
                  <a:pt x="120" y="448"/>
                </a:moveTo>
                <a:lnTo>
                  <a:pt x="110" y="447"/>
                </a:lnTo>
                <a:lnTo>
                  <a:pt x="101" y="446"/>
                </a:lnTo>
                <a:lnTo>
                  <a:pt x="92" y="444"/>
                </a:lnTo>
                <a:lnTo>
                  <a:pt x="83" y="442"/>
                </a:lnTo>
                <a:lnTo>
                  <a:pt x="75" y="438"/>
                </a:lnTo>
                <a:lnTo>
                  <a:pt x="67" y="434"/>
                </a:lnTo>
                <a:lnTo>
                  <a:pt x="61" y="429"/>
                </a:lnTo>
                <a:lnTo>
                  <a:pt x="55" y="424"/>
                </a:lnTo>
                <a:lnTo>
                  <a:pt x="49" y="417"/>
                </a:lnTo>
                <a:lnTo>
                  <a:pt x="44" y="411"/>
                </a:lnTo>
                <a:lnTo>
                  <a:pt x="40" y="403"/>
                </a:lnTo>
                <a:lnTo>
                  <a:pt x="36" y="395"/>
                </a:lnTo>
                <a:lnTo>
                  <a:pt x="34" y="386"/>
                </a:lnTo>
                <a:lnTo>
                  <a:pt x="32" y="378"/>
                </a:lnTo>
                <a:lnTo>
                  <a:pt x="31" y="368"/>
                </a:lnTo>
                <a:lnTo>
                  <a:pt x="30" y="358"/>
                </a:lnTo>
                <a:lnTo>
                  <a:pt x="30" y="284"/>
                </a:lnTo>
                <a:lnTo>
                  <a:pt x="31" y="274"/>
                </a:lnTo>
                <a:lnTo>
                  <a:pt x="32" y="264"/>
                </a:lnTo>
                <a:lnTo>
                  <a:pt x="33" y="255"/>
                </a:lnTo>
                <a:lnTo>
                  <a:pt x="36" y="245"/>
                </a:lnTo>
                <a:lnTo>
                  <a:pt x="40" y="236"/>
                </a:lnTo>
                <a:lnTo>
                  <a:pt x="44" y="227"/>
                </a:lnTo>
                <a:lnTo>
                  <a:pt x="48" y="219"/>
                </a:lnTo>
                <a:lnTo>
                  <a:pt x="55" y="212"/>
                </a:lnTo>
                <a:lnTo>
                  <a:pt x="60" y="204"/>
                </a:lnTo>
                <a:lnTo>
                  <a:pt x="67" y="198"/>
                </a:lnTo>
                <a:lnTo>
                  <a:pt x="74" y="193"/>
                </a:lnTo>
                <a:lnTo>
                  <a:pt x="82" y="187"/>
                </a:lnTo>
                <a:lnTo>
                  <a:pt x="91" y="183"/>
                </a:lnTo>
                <a:lnTo>
                  <a:pt x="101" y="181"/>
                </a:lnTo>
                <a:lnTo>
                  <a:pt x="110" y="179"/>
                </a:lnTo>
                <a:lnTo>
                  <a:pt x="120" y="179"/>
                </a:lnTo>
                <a:lnTo>
                  <a:pt x="165" y="179"/>
                </a:lnTo>
                <a:lnTo>
                  <a:pt x="193" y="178"/>
                </a:lnTo>
                <a:lnTo>
                  <a:pt x="219" y="178"/>
                </a:lnTo>
                <a:lnTo>
                  <a:pt x="245" y="177"/>
                </a:lnTo>
                <a:lnTo>
                  <a:pt x="270" y="175"/>
                </a:lnTo>
                <a:lnTo>
                  <a:pt x="270" y="450"/>
                </a:lnTo>
                <a:lnTo>
                  <a:pt x="245" y="449"/>
                </a:lnTo>
                <a:lnTo>
                  <a:pt x="219" y="448"/>
                </a:lnTo>
                <a:lnTo>
                  <a:pt x="193" y="448"/>
                </a:lnTo>
                <a:lnTo>
                  <a:pt x="165" y="448"/>
                </a:lnTo>
                <a:lnTo>
                  <a:pt x="120" y="448"/>
                </a:lnTo>
                <a:close/>
                <a:moveTo>
                  <a:pt x="825" y="224"/>
                </a:moveTo>
                <a:lnTo>
                  <a:pt x="810" y="224"/>
                </a:lnTo>
                <a:lnTo>
                  <a:pt x="810" y="15"/>
                </a:lnTo>
                <a:lnTo>
                  <a:pt x="809" y="11"/>
                </a:lnTo>
                <a:lnTo>
                  <a:pt x="808" y="8"/>
                </a:lnTo>
                <a:lnTo>
                  <a:pt x="805" y="4"/>
                </a:lnTo>
                <a:lnTo>
                  <a:pt x="802" y="2"/>
                </a:lnTo>
                <a:lnTo>
                  <a:pt x="799" y="0"/>
                </a:lnTo>
                <a:lnTo>
                  <a:pt x="795" y="0"/>
                </a:lnTo>
                <a:lnTo>
                  <a:pt x="792" y="0"/>
                </a:lnTo>
                <a:lnTo>
                  <a:pt x="787" y="1"/>
                </a:lnTo>
                <a:lnTo>
                  <a:pt x="779" y="5"/>
                </a:lnTo>
                <a:lnTo>
                  <a:pt x="724" y="33"/>
                </a:lnTo>
                <a:lnTo>
                  <a:pt x="668" y="59"/>
                </a:lnTo>
                <a:lnTo>
                  <a:pt x="638" y="72"/>
                </a:lnTo>
                <a:lnTo>
                  <a:pt x="607" y="83"/>
                </a:lnTo>
                <a:lnTo>
                  <a:pt x="574" y="94"/>
                </a:lnTo>
                <a:lnTo>
                  <a:pt x="539" y="105"/>
                </a:lnTo>
                <a:lnTo>
                  <a:pt x="503" y="113"/>
                </a:lnTo>
                <a:lnTo>
                  <a:pt x="464" y="122"/>
                </a:lnTo>
                <a:lnTo>
                  <a:pt x="423" y="129"/>
                </a:lnTo>
                <a:lnTo>
                  <a:pt x="379" y="136"/>
                </a:lnTo>
                <a:lnTo>
                  <a:pt x="331" y="141"/>
                </a:lnTo>
                <a:lnTo>
                  <a:pt x="279" y="146"/>
                </a:lnTo>
                <a:lnTo>
                  <a:pt x="225" y="148"/>
                </a:lnTo>
                <a:lnTo>
                  <a:pt x="165" y="149"/>
                </a:lnTo>
                <a:lnTo>
                  <a:pt x="120" y="149"/>
                </a:lnTo>
                <a:lnTo>
                  <a:pt x="108" y="149"/>
                </a:lnTo>
                <a:lnTo>
                  <a:pt x="95" y="151"/>
                </a:lnTo>
                <a:lnTo>
                  <a:pt x="85" y="154"/>
                </a:lnTo>
                <a:lnTo>
                  <a:pt x="73" y="158"/>
                </a:lnTo>
                <a:lnTo>
                  <a:pt x="62" y="165"/>
                </a:lnTo>
                <a:lnTo>
                  <a:pt x="52" y="171"/>
                </a:lnTo>
                <a:lnTo>
                  <a:pt x="44" y="179"/>
                </a:lnTo>
                <a:lnTo>
                  <a:pt x="35" y="187"/>
                </a:lnTo>
                <a:lnTo>
                  <a:pt x="27" y="197"/>
                </a:lnTo>
                <a:lnTo>
                  <a:pt x="20" y="208"/>
                </a:lnTo>
                <a:lnTo>
                  <a:pt x="15" y="218"/>
                </a:lnTo>
                <a:lnTo>
                  <a:pt x="10" y="230"/>
                </a:lnTo>
                <a:lnTo>
                  <a:pt x="5" y="243"/>
                </a:lnTo>
                <a:lnTo>
                  <a:pt x="2" y="256"/>
                </a:lnTo>
                <a:lnTo>
                  <a:pt x="1" y="270"/>
                </a:lnTo>
                <a:lnTo>
                  <a:pt x="0" y="284"/>
                </a:lnTo>
                <a:lnTo>
                  <a:pt x="0" y="358"/>
                </a:lnTo>
                <a:lnTo>
                  <a:pt x="1" y="371"/>
                </a:lnTo>
                <a:lnTo>
                  <a:pt x="2" y="383"/>
                </a:lnTo>
                <a:lnTo>
                  <a:pt x="5" y="396"/>
                </a:lnTo>
                <a:lnTo>
                  <a:pt x="9" y="407"/>
                </a:lnTo>
                <a:lnTo>
                  <a:pt x="14" y="417"/>
                </a:lnTo>
                <a:lnTo>
                  <a:pt x="19" y="427"/>
                </a:lnTo>
                <a:lnTo>
                  <a:pt x="26" y="436"/>
                </a:lnTo>
                <a:lnTo>
                  <a:pt x="33" y="444"/>
                </a:lnTo>
                <a:lnTo>
                  <a:pt x="42" y="451"/>
                </a:lnTo>
                <a:lnTo>
                  <a:pt x="51" y="459"/>
                </a:lnTo>
                <a:lnTo>
                  <a:pt x="61" y="464"/>
                </a:lnTo>
                <a:lnTo>
                  <a:pt x="72" y="470"/>
                </a:lnTo>
                <a:lnTo>
                  <a:pt x="82" y="473"/>
                </a:lnTo>
                <a:lnTo>
                  <a:pt x="95" y="476"/>
                </a:lnTo>
                <a:lnTo>
                  <a:pt x="107" y="477"/>
                </a:lnTo>
                <a:lnTo>
                  <a:pt x="120" y="478"/>
                </a:lnTo>
                <a:lnTo>
                  <a:pt x="165" y="478"/>
                </a:lnTo>
                <a:lnTo>
                  <a:pt x="193" y="478"/>
                </a:lnTo>
                <a:lnTo>
                  <a:pt x="219" y="478"/>
                </a:lnTo>
                <a:lnTo>
                  <a:pt x="245" y="479"/>
                </a:lnTo>
                <a:lnTo>
                  <a:pt x="270" y="480"/>
                </a:lnTo>
                <a:lnTo>
                  <a:pt x="271" y="502"/>
                </a:lnTo>
                <a:lnTo>
                  <a:pt x="273" y="523"/>
                </a:lnTo>
                <a:lnTo>
                  <a:pt x="277" y="543"/>
                </a:lnTo>
                <a:lnTo>
                  <a:pt x="281" y="564"/>
                </a:lnTo>
                <a:lnTo>
                  <a:pt x="288" y="584"/>
                </a:lnTo>
                <a:lnTo>
                  <a:pt x="295" y="603"/>
                </a:lnTo>
                <a:lnTo>
                  <a:pt x="303" y="622"/>
                </a:lnTo>
                <a:lnTo>
                  <a:pt x="312" y="639"/>
                </a:lnTo>
                <a:lnTo>
                  <a:pt x="323" y="656"/>
                </a:lnTo>
                <a:lnTo>
                  <a:pt x="335" y="672"/>
                </a:lnTo>
                <a:lnTo>
                  <a:pt x="348" y="687"/>
                </a:lnTo>
                <a:lnTo>
                  <a:pt x="362" y="701"/>
                </a:lnTo>
                <a:lnTo>
                  <a:pt x="375" y="715"/>
                </a:lnTo>
                <a:lnTo>
                  <a:pt x="390" y="726"/>
                </a:lnTo>
                <a:lnTo>
                  <a:pt x="408" y="737"/>
                </a:lnTo>
                <a:lnTo>
                  <a:pt x="425" y="746"/>
                </a:lnTo>
                <a:lnTo>
                  <a:pt x="428" y="748"/>
                </a:lnTo>
                <a:lnTo>
                  <a:pt x="431" y="748"/>
                </a:lnTo>
                <a:lnTo>
                  <a:pt x="435" y="747"/>
                </a:lnTo>
                <a:lnTo>
                  <a:pt x="439" y="746"/>
                </a:lnTo>
                <a:lnTo>
                  <a:pt x="442" y="742"/>
                </a:lnTo>
                <a:lnTo>
                  <a:pt x="444" y="739"/>
                </a:lnTo>
                <a:lnTo>
                  <a:pt x="445" y="737"/>
                </a:lnTo>
                <a:lnTo>
                  <a:pt x="446" y="734"/>
                </a:lnTo>
                <a:lnTo>
                  <a:pt x="446" y="731"/>
                </a:lnTo>
                <a:lnTo>
                  <a:pt x="445" y="727"/>
                </a:lnTo>
                <a:lnTo>
                  <a:pt x="444" y="725"/>
                </a:lnTo>
                <a:lnTo>
                  <a:pt x="442" y="723"/>
                </a:lnTo>
                <a:lnTo>
                  <a:pt x="440" y="721"/>
                </a:lnTo>
                <a:lnTo>
                  <a:pt x="438" y="719"/>
                </a:lnTo>
                <a:lnTo>
                  <a:pt x="423" y="711"/>
                </a:lnTo>
                <a:lnTo>
                  <a:pt x="409" y="702"/>
                </a:lnTo>
                <a:lnTo>
                  <a:pt x="395" y="691"/>
                </a:lnTo>
                <a:lnTo>
                  <a:pt x="382" y="679"/>
                </a:lnTo>
                <a:lnTo>
                  <a:pt x="370" y="666"/>
                </a:lnTo>
                <a:lnTo>
                  <a:pt x="359" y="654"/>
                </a:lnTo>
                <a:lnTo>
                  <a:pt x="349" y="639"/>
                </a:lnTo>
                <a:lnTo>
                  <a:pt x="339" y="624"/>
                </a:lnTo>
                <a:lnTo>
                  <a:pt x="331" y="608"/>
                </a:lnTo>
                <a:lnTo>
                  <a:pt x="323" y="592"/>
                </a:lnTo>
                <a:lnTo>
                  <a:pt x="317" y="574"/>
                </a:lnTo>
                <a:lnTo>
                  <a:pt x="311" y="556"/>
                </a:lnTo>
                <a:lnTo>
                  <a:pt x="306" y="539"/>
                </a:lnTo>
                <a:lnTo>
                  <a:pt x="303" y="520"/>
                </a:lnTo>
                <a:lnTo>
                  <a:pt x="301" y="502"/>
                </a:lnTo>
                <a:lnTo>
                  <a:pt x="301" y="482"/>
                </a:lnTo>
                <a:lnTo>
                  <a:pt x="340" y="487"/>
                </a:lnTo>
                <a:lnTo>
                  <a:pt x="379" y="491"/>
                </a:lnTo>
                <a:lnTo>
                  <a:pt x="415" y="496"/>
                </a:lnTo>
                <a:lnTo>
                  <a:pt x="448" y="503"/>
                </a:lnTo>
                <a:lnTo>
                  <a:pt x="480" y="509"/>
                </a:lnTo>
                <a:lnTo>
                  <a:pt x="511" y="517"/>
                </a:lnTo>
                <a:lnTo>
                  <a:pt x="540" y="525"/>
                </a:lnTo>
                <a:lnTo>
                  <a:pt x="568" y="534"/>
                </a:lnTo>
                <a:lnTo>
                  <a:pt x="595" y="543"/>
                </a:lnTo>
                <a:lnTo>
                  <a:pt x="620" y="553"/>
                </a:lnTo>
                <a:lnTo>
                  <a:pt x="645" y="564"/>
                </a:lnTo>
                <a:lnTo>
                  <a:pt x="669" y="574"/>
                </a:lnTo>
                <a:lnTo>
                  <a:pt x="716" y="597"/>
                </a:lnTo>
                <a:lnTo>
                  <a:pt x="761" y="619"/>
                </a:lnTo>
                <a:lnTo>
                  <a:pt x="787" y="632"/>
                </a:lnTo>
                <a:lnTo>
                  <a:pt x="792" y="634"/>
                </a:lnTo>
                <a:lnTo>
                  <a:pt x="795" y="634"/>
                </a:lnTo>
                <a:lnTo>
                  <a:pt x="799" y="633"/>
                </a:lnTo>
                <a:lnTo>
                  <a:pt x="802" y="632"/>
                </a:lnTo>
                <a:lnTo>
                  <a:pt x="805" y="630"/>
                </a:lnTo>
                <a:lnTo>
                  <a:pt x="808" y="627"/>
                </a:lnTo>
                <a:lnTo>
                  <a:pt x="809" y="623"/>
                </a:lnTo>
                <a:lnTo>
                  <a:pt x="810" y="619"/>
                </a:lnTo>
                <a:lnTo>
                  <a:pt x="810" y="403"/>
                </a:lnTo>
                <a:lnTo>
                  <a:pt x="825" y="403"/>
                </a:lnTo>
                <a:lnTo>
                  <a:pt x="832" y="402"/>
                </a:lnTo>
                <a:lnTo>
                  <a:pt x="840" y="401"/>
                </a:lnTo>
                <a:lnTo>
                  <a:pt x="847" y="400"/>
                </a:lnTo>
                <a:lnTo>
                  <a:pt x="854" y="398"/>
                </a:lnTo>
                <a:lnTo>
                  <a:pt x="860" y="395"/>
                </a:lnTo>
                <a:lnTo>
                  <a:pt x="866" y="392"/>
                </a:lnTo>
                <a:lnTo>
                  <a:pt x="873" y="388"/>
                </a:lnTo>
                <a:lnTo>
                  <a:pt x="877" y="384"/>
                </a:lnTo>
                <a:lnTo>
                  <a:pt x="883" y="379"/>
                </a:lnTo>
                <a:lnTo>
                  <a:pt x="887" y="373"/>
                </a:lnTo>
                <a:lnTo>
                  <a:pt x="890" y="368"/>
                </a:lnTo>
                <a:lnTo>
                  <a:pt x="893" y="363"/>
                </a:lnTo>
                <a:lnTo>
                  <a:pt x="896" y="356"/>
                </a:lnTo>
                <a:lnTo>
                  <a:pt x="897" y="350"/>
                </a:lnTo>
                <a:lnTo>
                  <a:pt x="899" y="342"/>
                </a:lnTo>
                <a:lnTo>
                  <a:pt x="900" y="336"/>
                </a:lnTo>
                <a:lnTo>
                  <a:pt x="900" y="299"/>
                </a:lnTo>
                <a:lnTo>
                  <a:pt x="899" y="291"/>
                </a:lnTo>
                <a:lnTo>
                  <a:pt x="897" y="284"/>
                </a:lnTo>
                <a:lnTo>
                  <a:pt x="895" y="276"/>
                </a:lnTo>
                <a:lnTo>
                  <a:pt x="893" y="270"/>
                </a:lnTo>
                <a:lnTo>
                  <a:pt x="890" y="263"/>
                </a:lnTo>
                <a:lnTo>
                  <a:pt x="886" y="257"/>
                </a:lnTo>
                <a:lnTo>
                  <a:pt x="881" y="251"/>
                </a:lnTo>
                <a:lnTo>
                  <a:pt x="877" y="246"/>
                </a:lnTo>
                <a:lnTo>
                  <a:pt x="872" y="241"/>
                </a:lnTo>
                <a:lnTo>
                  <a:pt x="865" y="236"/>
                </a:lnTo>
                <a:lnTo>
                  <a:pt x="859" y="232"/>
                </a:lnTo>
                <a:lnTo>
                  <a:pt x="853" y="229"/>
                </a:lnTo>
                <a:lnTo>
                  <a:pt x="846" y="227"/>
                </a:lnTo>
                <a:lnTo>
                  <a:pt x="839" y="225"/>
                </a:lnTo>
                <a:lnTo>
                  <a:pt x="832" y="224"/>
                </a:lnTo>
                <a:lnTo>
                  <a:pt x="825" y="224"/>
                </a:lnTo>
                <a:close/>
              </a:path>
            </a:pathLst>
          </a:custGeom>
          <a:solidFill>
            <a:srgbClr val="000000"/>
          </a:solidFill>
          <a:ln>
            <a:noFill/>
          </a:ln>
          <a:extLst/>
        </p:spPr>
        <p:txBody>
          <a:bodyPr vert="horz" wrap="square" lIns="73152" tIns="36576" rIns="73152" bIns="36576" numCol="1" anchor="t" anchorCtr="0" compatLnSpc="1">
            <a:prstTxWarp prst="textNoShape">
              <a:avLst/>
            </a:prstTxWarp>
          </a:bodyPr>
          <a:lstStyle/>
          <a:p>
            <a:pPr marL="0" marR="0" lvl="0" indent="0" defTabSz="503240" eaLnBrk="1" fontAlgn="auto" latinLnBrk="0" hangingPunct="1">
              <a:lnSpc>
                <a:spcPct val="100000"/>
              </a:lnSpc>
              <a:spcBef>
                <a:spcPts val="0"/>
              </a:spcBef>
              <a:spcAft>
                <a:spcPts val="0"/>
              </a:spcAft>
              <a:buClrTx/>
              <a:buSzTx/>
              <a:buFontTx/>
              <a:buNone/>
              <a:tabLst/>
              <a:defRPr/>
            </a:pPr>
            <a:endParaRPr kumimoji="0" lang="en-US" sz="1585" b="0" i="0" u="none" strike="noStrike" kern="0" cap="none" spc="0" normalizeH="0" baseline="0" noProof="0" smtClean="0">
              <a:ln>
                <a:noFill/>
              </a:ln>
              <a:solidFill>
                <a:srgbClr val="0033A0"/>
              </a:solidFill>
              <a:effectLst/>
              <a:uLnTx/>
              <a:uFillTx/>
              <a:latin typeface="Arial" panose="020B0604020202020204"/>
            </a:endParaRPr>
          </a:p>
        </p:txBody>
      </p:sp>
      <p:sp>
        <p:nvSpPr>
          <p:cNvPr id="26" name="Rectangle 25"/>
          <p:cNvSpPr/>
          <p:nvPr/>
        </p:nvSpPr>
        <p:spPr>
          <a:xfrm>
            <a:off x="3844485" y="5401218"/>
            <a:ext cx="2319218" cy="769441"/>
          </a:xfrm>
          <a:prstGeom prst="rect">
            <a:avLst/>
          </a:prstGeom>
          <a:noFill/>
          <a:ln w="3175">
            <a:noFill/>
          </a:ln>
        </p:spPr>
        <p:txBody>
          <a:bodyPr wrap="square" rtlCol="0">
            <a:spAutoFit/>
          </a:bodyPr>
          <a:lstStyle/>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PI Event(s)</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Cross Product Managers Collaboration</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Impediments and Resolutions</a:t>
            </a:r>
          </a:p>
        </p:txBody>
      </p:sp>
      <p:sp>
        <p:nvSpPr>
          <p:cNvPr id="27" name="Rectangle 26"/>
          <p:cNvSpPr/>
          <p:nvPr/>
        </p:nvSpPr>
        <p:spPr>
          <a:xfrm>
            <a:off x="6367187" y="5387470"/>
            <a:ext cx="2730357" cy="769441"/>
          </a:xfrm>
          <a:prstGeom prst="rect">
            <a:avLst/>
          </a:prstGeom>
          <a:noFill/>
          <a:ln w="3175">
            <a:noFill/>
          </a:ln>
        </p:spPr>
        <p:txBody>
          <a:bodyPr wrap="square" rtlCol="0">
            <a:spAutoFit/>
          </a:bodyPr>
          <a:lstStyle/>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Solution Demo</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Publishing PI objectives</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Internal and External Communication on Release Status</a:t>
            </a:r>
          </a:p>
        </p:txBody>
      </p:sp>
      <p:sp>
        <p:nvSpPr>
          <p:cNvPr id="28" name="Rectangle 27"/>
          <p:cNvSpPr/>
          <p:nvPr/>
        </p:nvSpPr>
        <p:spPr>
          <a:xfrm>
            <a:off x="9239074" y="5530718"/>
            <a:ext cx="2458582" cy="430887"/>
          </a:xfrm>
          <a:prstGeom prst="rect">
            <a:avLst/>
          </a:prstGeom>
          <a:noFill/>
          <a:ln w="3175">
            <a:noFill/>
          </a:ln>
        </p:spPr>
        <p:txBody>
          <a:bodyPr wrap="square" rtlCol="0">
            <a:spAutoFit/>
          </a:bodyPr>
          <a:lstStyle/>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Tracking of Feature Progress</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Risk and Issues</a:t>
            </a:r>
          </a:p>
        </p:txBody>
      </p:sp>
      <p:sp>
        <p:nvSpPr>
          <p:cNvPr id="76" name="Rectangle 75"/>
          <p:cNvSpPr/>
          <p:nvPr/>
        </p:nvSpPr>
        <p:spPr>
          <a:xfrm>
            <a:off x="491029" y="6333268"/>
            <a:ext cx="11320745" cy="270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491029" y="6337817"/>
            <a:ext cx="11320745" cy="261610"/>
            <a:chOff x="426475" y="6388010"/>
            <a:chExt cx="11320745" cy="261610"/>
          </a:xfrm>
          <a:noFill/>
        </p:grpSpPr>
        <p:sp>
          <p:nvSpPr>
            <p:cNvPr id="78" name="TextBox 77"/>
            <p:cNvSpPr txBox="1"/>
            <p:nvPr/>
          </p:nvSpPr>
          <p:spPr>
            <a:xfrm>
              <a:off x="426475" y="6388010"/>
              <a:ext cx="2498075" cy="261609"/>
            </a:xfrm>
            <a:prstGeom prst="rect">
              <a:avLst/>
            </a:prstGeom>
            <a:grp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171450" indent="-171450">
                <a:buFont typeface="Arial" panose="020B0604020202020204" pitchFamily="34" charset="0"/>
                <a:buChar char="•"/>
              </a:pPr>
              <a:r>
                <a:rPr lang="en-US" sz="1100" b="1" dirty="0" smtClean="0">
                  <a:latin typeface="Arial Narrow" panose="020B0606020202030204" pitchFamily="34" charset="0"/>
                </a:rPr>
                <a:t>JIRA (or) Asana</a:t>
              </a:r>
              <a:r>
                <a:rPr lang="en-US" sz="1100" dirty="0" smtClean="0">
                  <a:latin typeface="Arial Narrow" panose="020B0606020202030204" pitchFamily="34" charset="0"/>
                </a:rPr>
                <a:t> – PI &amp; Iteration Planning</a:t>
              </a:r>
            </a:p>
          </p:txBody>
        </p:sp>
        <p:sp>
          <p:nvSpPr>
            <p:cNvPr id="79" name="TextBox 78"/>
            <p:cNvSpPr txBox="1"/>
            <p:nvPr/>
          </p:nvSpPr>
          <p:spPr>
            <a:xfrm>
              <a:off x="2852662" y="6388010"/>
              <a:ext cx="2298222" cy="261610"/>
            </a:xfrm>
            <a:prstGeom prst="rect">
              <a:avLst/>
            </a:prstGeom>
            <a:grp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171450" indent="-171450">
                <a:buFont typeface="Arial" panose="020B0604020202020204" pitchFamily="34" charset="0"/>
                <a:buChar char="•"/>
              </a:pPr>
              <a:r>
                <a:rPr lang="en-US" sz="1100" b="1" dirty="0" smtClean="0">
                  <a:latin typeface="Arial Narrow" panose="020B0606020202030204" pitchFamily="34" charset="0"/>
                </a:rPr>
                <a:t>BluePrint</a:t>
              </a:r>
              <a:r>
                <a:rPr lang="en-US" sz="1100" dirty="0" smtClean="0">
                  <a:latin typeface="Arial Narrow" panose="020B0606020202030204" pitchFamily="34" charset="0"/>
                </a:rPr>
                <a:t> – Product and BPA Design</a:t>
              </a:r>
            </a:p>
          </p:txBody>
        </p:sp>
        <p:sp>
          <p:nvSpPr>
            <p:cNvPr id="80" name="TextBox 79"/>
            <p:cNvSpPr txBox="1"/>
            <p:nvPr/>
          </p:nvSpPr>
          <p:spPr>
            <a:xfrm>
              <a:off x="5047750" y="6388010"/>
              <a:ext cx="3987523" cy="261610"/>
            </a:xfrm>
            <a:prstGeom prst="rect">
              <a:avLst/>
            </a:prstGeom>
            <a:grp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171450" indent="-171450">
                <a:buFont typeface="Arial" panose="020B0604020202020204" pitchFamily="34" charset="0"/>
                <a:buChar char="•"/>
              </a:pPr>
              <a:r>
                <a:rPr lang="en-US" sz="1100" b="1" dirty="0" smtClean="0">
                  <a:latin typeface="Arial Narrow" panose="020B0606020202030204" pitchFamily="34" charset="0"/>
                </a:rPr>
                <a:t>BMC BPM (or) IBM UrbanCode</a:t>
              </a:r>
              <a:r>
                <a:rPr lang="en-US" sz="1100" dirty="0" smtClean="0">
                  <a:latin typeface="Arial Narrow" panose="020B0606020202030204" pitchFamily="34" charset="0"/>
                </a:rPr>
                <a:t> - Release Tracking and Management</a:t>
              </a:r>
            </a:p>
          </p:txBody>
        </p:sp>
        <p:sp>
          <p:nvSpPr>
            <p:cNvPr id="81" name="TextBox 80"/>
            <p:cNvSpPr txBox="1"/>
            <p:nvPr/>
          </p:nvSpPr>
          <p:spPr>
            <a:xfrm>
              <a:off x="8924159" y="6388010"/>
              <a:ext cx="2823061" cy="261610"/>
            </a:xfrm>
            <a:prstGeom prst="rect">
              <a:avLst/>
            </a:prstGeom>
            <a:grp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171450" indent="-171450">
                <a:buFont typeface="Arial" panose="020B0604020202020204" pitchFamily="34" charset="0"/>
                <a:buChar char="•"/>
              </a:pPr>
              <a:r>
                <a:rPr lang="en-US" sz="1100" b="1" dirty="0" smtClean="0">
                  <a:latin typeface="Arial Narrow" panose="020B0606020202030204" pitchFamily="34" charset="0"/>
                </a:rPr>
                <a:t>AppDynamics</a:t>
              </a:r>
              <a:r>
                <a:rPr lang="en-US" sz="1100" dirty="0" smtClean="0">
                  <a:latin typeface="Arial Narrow" panose="020B0606020202030204" pitchFamily="34" charset="0"/>
                </a:rPr>
                <a:t> – Real-time customer Analytics</a:t>
              </a:r>
            </a:p>
          </p:txBody>
        </p:sp>
      </p:grpSp>
      <p:sp>
        <p:nvSpPr>
          <p:cNvPr id="82" name="TextBox 81"/>
          <p:cNvSpPr txBox="1"/>
          <p:nvPr/>
        </p:nvSpPr>
        <p:spPr>
          <a:xfrm>
            <a:off x="3085800" y="536230"/>
            <a:ext cx="6031791" cy="1718516"/>
          </a:xfrm>
          <a:prstGeom prst="rect">
            <a:avLst/>
          </a:prstGeom>
          <a:noFill/>
          <a:ln w="3175">
            <a:solidFill>
              <a:schemeClr val="bg1">
                <a:lumMod val="85000"/>
              </a:schemeClr>
            </a:solidFill>
          </a:ln>
        </p:spPr>
        <p:txBody>
          <a:bodyPr wrap="square" rtlCol="0">
            <a:noAutofit/>
          </a:bodyPr>
          <a:lstStyle/>
          <a:p>
            <a:pPr marR="0" lvl="0" indent="0" fontAlgn="auto">
              <a:lnSpc>
                <a:spcPct val="100000"/>
              </a:lnSpc>
              <a:spcBef>
                <a:spcPts val="0"/>
              </a:spcBef>
              <a:spcAft>
                <a:spcPts val="0"/>
              </a:spcAft>
              <a:buClrTx/>
              <a:buSzTx/>
              <a:buFontTx/>
              <a:buNone/>
              <a:tabLst/>
              <a:defRPr/>
            </a:pPr>
            <a:r>
              <a:rPr lang="en-US" sz="1200" b="1" u="sng" dirty="0">
                <a:latin typeface="Arial" panose="020B0604020202020204" pitchFamily="34" charset="0"/>
                <a:cs typeface="Arial" panose="020B0604020202020204" pitchFamily="34" charset="0"/>
              </a:rPr>
              <a:t>Practices</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Determine Release Frequency based on the nature of the product and market condition</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Release on Demand – Development build can be more frequent than actual release</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Customer Centric – React to Market need immediately</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Product Roadmap powered with real time customer analytics (telemetry data analysis)</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Alignment of Internal and External Product Managers vision</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Constantly improving Flow Efficiency</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Built-In Quality</a:t>
            </a:r>
          </a:p>
          <a:p>
            <a:pPr marL="171450" marR="0" lvl="0" indent="-171450" fontAlgn="auto">
              <a:lnSpc>
                <a:spcPct val="100000"/>
              </a:lnSpc>
              <a:spcBef>
                <a:spcPts val="0"/>
              </a:spcBef>
              <a:spcAft>
                <a:spcPts val="0"/>
              </a:spcAft>
              <a:buClrTx/>
              <a:buSzTx/>
              <a:buFont typeface="Wingdings" panose="05000000000000000000" pitchFamily="2" charset="2"/>
              <a:buChar char="§"/>
              <a:tabLst/>
              <a:defRPr/>
            </a:pPr>
            <a:r>
              <a:rPr lang="en-US" sz="1100" dirty="0">
                <a:latin typeface="Arial" panose="020B0604020202020204" pitchFamily="34" charset="0"/>
                <a:cs typeface="Arial" panose="020B0604020202020204" pitchFamily="34" charset="0"/>
              </a:rPr>
              <a:t>Feature Toggles</a:t>
            </a:r>
          </a:p>
        </p:txBody>
      </p:sp>
      <p:sp>
        <p:nvSpPr>
          <p:cNvPr id="83" name="TextBox 82"/>
          <p:cNvSpPr txBox="1"/>
          <p:nvPr/>
        </p:nvSpPr>
        <p:spPr>
          <a:xfrm>
            <a:off x="529424" y="2374387"/>
            <a:ext cx="1722457" cy="2749412"/>
          </a:xfrm>
          <a:prstGeom prst="rect">
            <a:avLst/>
          </a:prstGeom>
          <a:noFill/>
          <a:ln w="3175">
            <a:solidFill>
              <a:schemeClr val="bg1">
                <a:lumMod val="85000"/>
              </a:schemeClr>
            </a:solidFill>
          </a:ln>
        </p:spPr>
        <p:txBody>
          <a:bodyPr wrap="square" rtlCol="0">
            <a:noAutofit/>
          </a:bodyPr>
          <a:lstStyle>
            <a:defPPr>
              <a:defRPr lang="en-US"/>
            </a:defPPr>
            <a:lvl1pPr marR="0" lvl="0" indent="0" fontAlgn="auto">
              <a:lnSpc>
                <a:spcPct val="100000"/>
              </a:lnSpc>
              <a:spcBef>
                <a:spcPts val="0"/>
              </a:spcBef>
              <a:spcAft>
                <a:spcPts val="0"/>
              </a:spcAft>
              <a:buClrTx/>
              <a:buSzTx/>
              <a:buFontTx/>
              <a:buNone/>
              <a:tabLst/>
              <a:defRPr sz="1000" b="1" u="sng">
                <a:latin typeface="Arial" panose="020B0604020202020204" pitchFamily="34" charset="0"/>
                <a:cs typeface="Arial" panose="020B0604020202020204" pitchFamily="34" charset="0"/>
              </a:defRPr>
            </a:lvl1pPr>
          </a:lstStyle>
          <a:p>
            <a:r>
              <a:rPr lang="en-US" sz="1200" dirty="0"/>
              <a:t>Product </a:t>
            </a:r>
            <a:r>
              <a:rPr lang="en-US" sz="1200" dirty="0" smtClean="0"/>
              <a:t>Roadmap</a:t>
            </a:r>
            <a:endParaRPr lang="en-US" sz="1200" dirty="0"/>
          </a:p>
          <a:p>
            <a:pPr marL="171450" indent="-171450">
              <a:buFont typeface="Wingdings" panose="05000000000000000000" pitchFamily="2" charset="2"/>
              <a:buChar char="§"/>
            </a:pPr>
            <a:endParaRPr lang="en-US" sz="1100" b="0" u="none" dirty="0" smtClean="0"/>
          </a:p>
          <a:p>
            <a:pPr marL="171450" indent="-171450">
              <a:buFont typeface="Wingdings" panose="05000000000000000000" pitchFamily="2" charset="2"/>
              <a:buChar char="§"/>
            </a:pPr>
            <a:r>
              <a:rPr lang="en-US" sz="1100" b="0" u="none" dirty="0" smtClean="0"/>
              <a:t>Vision </a:t>
            </a:r>
            <a:r>
              <a:rPr lang="en-US" sz="1100" b="0" u="none" dirty="0"/>
              <a:t>for the product features</a:t>
            </a:r>
          </a:p>
          <a:p>
            <a:pPr marL="171450" indent="-171450">
              <a:buFont typeface="Wingdings" panose="05000000000000000000" pitchFamily="2" charset="2"/>
              <a:buChar char="§"/>
            </a:pPr>
            <a:r>
              <a:rPr lang="en-US" sz="1100" b="0" u="none" dirty="0"/>
              <a:t>Product Backlog</a:t>
            </a:r>
          </a:p>
          <a:p>
            <a:pPr marL="171450" indent="-171450">
              <a:buFont typeface="Wingdings" panose="05000000000000000000" pitchFamily="2" charset="2"/>
              <a:buChar char="§"/>
            </a:pPr>
            <a:r>
              <a:rPr lang="en-US" sz="1100" b="0" u="none" dirty="0"/>
              <a:t>Feature release timeframe</a:t>
            </a:r>
          </a:p>
          <a:p>
            <a:pPr marL="171450" indent="-171450">
              <a:buFont typeface="Wingdings" panose="05000000000000000000" pitchFamily="2" charset="2"/>
              <a:buChar char="§"/>
            </a:pPr>
            <a:r>
              <a:rPr lang="en-US" sz="1100" b="0" u="none" dirty="0"/>
              <a:t>Business Value</a:t>
            </a:r>
          </a:p>
          <a:p>
            <a:pPr marL="171450" indent="-171450">
              <a:buFont typeface="Wingdings" panose="05000000000000000000" pitchFamily="2" charset="2"/>
              <a:buChar char="§"/>
            </a:pPr>
            <a:r>
              <a:rPr lang="en-US" sz="1100" b="0" u="none" dirty="0"/>
              <a:t>Cost of delays</a:t>
            </a:r>
          </a:p>
          <a:p>
            <a:pPr marL="171450" indent="-171450">
              <a:buFont typeface="Wingdings" panose="05000000000000000000" pitchFamily="2" charset="2"/>
              <a:buChar char="§"/>
            </a:pPr>
            <a:r>
              <a:rPr lang="en-US" sz="1100" b="0" u="none" dirty="0"/>
              <a:t>Release Version mapping</a:t>
            </a:r>
          </a:p>
          <a:p>
            <a:pPr marL="171450" indent="-171450">
              <a:buFont typeface="Wingdings" panose="05000000000000000000" pitchFamily="2" charset="2"/>
              <a:buChar char="§"/>
            </a:pPr>
            <a:r>
              <a:rPr lang="en-US" sz="1100" b="0" u="none" dirty="0"/>
              <a:t>Retiring Features</a:t>
            </a:r>
          </a:p>
          <a:p>
            <a:pPr marL="171450" indent="-171450">
              <a:buFont typeface="Wingdings" panose="05000000000000000000" pitchFamily="2" charset="2"/>
              <a:buChar char="§"/>
            </a:pPr>
            <a:r>
              <a:rPr lang="en-US" sz="1100" b="0" u="none" dirty="0"/>
              <a:t>Customer centric analytics driven from production patterns</a:t>
            </a:r>
          </a:p>
        </p:txBody>
      </p:sp>
    </p:spTree>
    <p:extLst>
      <p:ext uri="{BB962C8B-B14F-4D97-AF65-F5344CB8AC3E}">
        <p14:creationId xmlns:p14="http://schemas.microsoft.com/office/powerpoint/2010/main" val="1400728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6272130" y="3208087"/>
            <a:ext cx="2592464" cy="177009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Rectangle 73"/>
          <p:cNvSpPr/>
          <p:nvPr/>
        </p:nvSpPr>
        <p:spPr>
          <a:xfrm>
            <a:off x="627185" y="527846"/>
            <a:ext cx="2779957" cy="1729683"/>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627185" y="527846"/>
            <a:ext cx="2779957"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3640708" y="574230"/>
            <a:ext cx="5060681" cy="2403162"/>
            <a:chOff x="1181956" y="1104026"/>
            <a:chExt cx="5744915" cy="3165712"/>
          </a:xfrm>
        </p:grpSpPr>
        <p:pic>
          <p:nvPicPr>
            <p:cNvPr id="7" name="Picture 6" descr="github-logo - lawtom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4404" y="1652621"/>
              <a:ext cx="866693" cy="288175"/>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ultidocument 4"/>
            <p:cNvSpPr/>
            <p:nvPr/>
          </p:nvSpPr>
          <p:spPr>
            <a:xfrm>
              <a:off x="1321030" y="3211582"/>
              <a:ext cx="259308" cy="354842"/>
            </a:xfrm>
            <a:prstGeom prst="flowChartMultidocumen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81956" y="3613338"/>
              <a:ext cx="532519" cy="286123"/>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code</a:t>
              </a:r>
              <a:endParaRPr lang="en-US" sz="1100" dirty="0">
                <a:latin typeface="Arial" panose="020B0604020202020204" pitchFamily="34" charset="0"/>
                <a:cs typeface="Arial" panose="020B0604020202020204" pitchFamily="34" charset="0"/>
              </a:endParaRPr>
            </a:p>
          </p:txBody>
        </p:sp>
        <p:sp>
          <p:nvSpPr>
            <p:cNvPr id="9" name="Flowchart: Multidocument 8"/>
            <p:cNvSpPr/>
            <p:nvPr/>
          </p:nvSpPr>
          <p:spPr>
            <a:xfrm>
              <a:off x="2315404" y="3211582"/>
              <a:ext cx="259308" cy="354842"/>
            </a:xfrm>
            <a:prstGeom prst="flowChartMultidocumen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6626" y="3613338"/>
              <a:ext cx="1076862" cy="471262"/>
            </a:xfrm>
            <a:prstGeom prst="rect">
              <a:avLst/>
            </a:prstGeom>
            <a:noFill/>
          </p:spPr>
          <p:txBody>
            <a:bodyPr wrap="none" rtlCol="0">
              <a:spAutoFit/>
            </a:bodyPr>
            <a:lstStyle/>
            <a:p>
              <a:pPr algn="ctr"/>
              <a:r>
                <a:rPr lang="en-US" sz="1100" dirty="0" smtClean="0">
                  <a:latin typeface="Arial" panose="020B0604020202020204" pitchFamily="34" charset="0"/>
                  <a:cs typeface="Arial" panose="020B0604020202020204" pitchFamily="34" charset="0"/>
                </a:rPr>
                <a:t>system</a:t>
              </a:r>
            </a:p>
            <a:p>
              <a:pPr algn="ctr"/>
              <a:r>
                <a:rPr lang="en-US" sz="1100" dirty="0" smtClean="0">
                  <a:latin typeface="Arial" panose="020B0604020202020204" pitchFamily="34" charset="0"/>
                  <a:cs typeface="Arial" panose="020B0604020202020204" pitchFamily="34" charset="0"/>
                </a:rPr>
                <a:t>configuration</a:t>
              </a:r>
              <a:endParaRPr lang="en-US" sz="1100" dirty="0">
                <a:latin typeface="Arial" panose="020B0604020202020204" pitchFamily="34" charset="0"/>
                <a:cs typeface="Arial" panose="020B0604020202020204" pitchFamily="34" charset="0"/>
              </a:endParaRPr>
            </a:p>
          </p:txBody>
        </p:sp>
        <p:sp>
          <p:nvSpPr>
            <p:cNvPr id="11" name="Flowchart: Multidocument 10"/>
            <p:cNvSpPr/>
            <p:nvPr/>
          </p:nvSpPr>
          <p:spPr>
            <a:xfrm>
              <a:off x="3473284" y="3233680"/>
              <a:ext cx="259308" cy="354842"/>
            </a:xfrm>
            <a:prstGeom prst="flowChartMultidocumen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56531" y="3613338"/>
              <a:ext cx="1059471" cy="656400"/>
            </a:xfrm>
            <a:prstGeom prst="rect">
              <a:avLst/>
            </a:prstGeom>
            <a:noFill/>
          </p:spPr>
          <p:txBody>
            <a:bodyPr wrap="none" rtlCol="0">
              <a:spAutoFit/>
            </a:bodyPr>
            <a:lstStyle/>
            <a:p>
              <a:pPr algn="ctr"/>
              <a:r>
                <a:rPr lang="en-US" sz="1100" dirty="0" smtClean="0">
                  <a:latin typeface="Arial" panose="020B0604020202020204" pitchFamily="34" charset="0"/>
                  <a:cs typeface="Arial" panose="020B0604020202020204" pitchFamily="34" charset="0"/>
                </a:rPr>
                <a:t>Environment</a:t>
              </a:r>
            </a:p>
            <a:p>
              <a:pPr algn="ctr"/>
              <a:r>
                <a:rPr lang="en-US" sz="1100" dirty="0" smtClean="0">
                  <a:latin typeface="Arial" panose="020B0604020202020204" pitchFamily="34" charset="0"/>
                  <a:cs typeface="Arial" panose="020B0604020202020204" pitchFamily="34" charset="0"/>
                </a:rPr>
                <a:t>Scripts</a:t>
              </a:r>
            </a:p>
            <a:p>
              <a:pPr algn="ctr"/>
              <a:r>
                <a:rPr lang="en-US" sz="1100" dirty="0" smtClean="0">
                  <a:latin typeface="Arial" panose="020B0604020202020204" pitchFamily="34" charset="0"/>
                  <a:cs typeface="Arial" panose="020B0604020202020204" pitchFamily="34" charset="0"/>
                </a:rPr>
                <a:t>Images</a:t>
              </a:r>
            </a:p>
          </p:txBody>
        </p:sp>
        <p:sp>
          <p:nvSpPr>
            <p:cNvPr id="13" name="Flowchart: Multidocument 12"/>
            <p:cNvSpPr/>
            <p:nvPr/>
          </p:nvSpPr>
          <p:spPr>
            <a:xfrm>
              <a:off x="4498785" y="3233680"/>
              <a:ext cx="259308" cy="354842"/>
            </a:xfrm>
            <a:prstGeom prst="flowChartMultidocumen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52105" y="3613338"/>
              <a:ext cx="751646" cy="471262"/>
            </a:xfrm>
            <a:prstGeom prst="rect">
              <a:avLst/>
            </a:prstGeom>
            <a:noFill/>
          </p:spPr>
          <p:txBody>
            <a:bodyPr wrap="none" rtlCol="0">
              <a:spAutoFit/>
            </a:bodyPr>
            <a:lstStyle/>
            <a:p>
              <a:pPr algn="ctr"/>
              <a:r>
                <a:rPr lang="en-US" sz="1100" dirty="0" smtClean="0">
                  <a:latin typeface="Arial" panose="020B0604020202020204" pitchFamily="34" charset="0"/>
                  <a:cs typeface="Arial" panose="020B0604020202020204" pitchFamily="34" charset="0"/>
                </a:rPr>
                <a:t>Binary</a:t>
              </a:r>
            </a:p>
            <a:p>
              <a:pPr algn="ctr"/>
              <a:r>
                <a:rPr lang="en-US" sz="1100" dirty="0" smtClean="0">
                  <a:latin typeface="Arial" panose="020B0604020202020204" pitchFamily="34" charset="0"/>
                  <a:cs typeface="Arial" panose="020B0604020202020204" pitchFamily="34" charset="0"/>
                </a:rPr>
                <a:t>Artifacts</a:t>
              </a:r>
              <a:endParaRPr lang="en-US" sz="1100" dirty="0">
                <a:latin typeface="Arial" panose="020B0604020202020204" pitchFamily="34" charset="0"/>
                <a:cs typeface="Arial" panose="020B0604020202020204" pitchFamily="34" charset="0"/>
              </a:endParaRPr>
            </a:p>
          </p:txBody>
        </p:sp>
        <p:sp>
          <p:nvSpPr>
            <p:cNvPr id="15" name="Flowchart: Multidocument 14"/>
            <p:cNvSpPr/>
            <p:nvPr/>
          </p:nvSpPr>
          <p:spPr>
            <a:xfrm>
              <a:off x="5493159" y="3233680"/>
              <a:ext cx="259308" cy="354842"/>
            </a:xfrm>
            <a:prstGeom prst="flowChartMultidocumen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246542" y="3613338"/>
              <a:ext cx="748169" cy="471262"/>
            </a:xfrm>
            <a:prstGeom prst="rect">
              <a:avLst/>
            </a:prstGeom>
            <a:noFill/>
          </p:spPr>
          <p:txBody>
            <a:bodyPr wrap="none" rtlCol="0">
              <a:spAutoFit/>
            </a:bodyPr>
            <a:lstStyle/>
            <a:p>
              <a:pPr algn="ctr"/>
              <a:r>
                <a:rPr lang="en-US" sz="1100" dirty="0" smtClean="0">
                  <a:latin typeface="Arial" panose="020B0604020202020204" pitchFamily="34" charset="0"/>
                  <a:cs typeface="Arial" panose="020B0604020202020204" pitchFamily="34" charset="0"/>
                </a:rPr>
                <a:t>Pipeline</a:t>
              </a:r>
            </a:p>
            <a:p>
              <a:pPr algn="ctr"/>
              <a:r>
                <a:rPr lang="en-US" sz="1100" dirty="0" smtClean="0">
                  <a:latin typeface="Arial" panose="020B0604020202020204" pitchFamily="34" charset="0"/>
                  <a:cs typeface="Arial" panose="020B0604020202020204" pitchFamily="34" charset="0"/>
                </a:rPr>
                <a:t>Scripts</a:t>
              </a:r>
              <a:endParaRPr lang="en-US" sz="1100" dirty="0">
                <a:latin typeface="Arial" panose="020B0604020202020204" pitchFamily="34" charset="0"/>
                <a:cs typeface="Arial" panose="020B0604020202020204" pitchFamily="34" charset="0"/>
              </a:endParaRPr>
            </a:p>
          </p:txBody>
        </p:sp>
        <p:sp>
          <p:nvSpPr>
            <p:cNvPr id="17" name="Flowchart: Multidocument 16"/>
            <p:cNvSpPr/>
            <p:nvPr/>
          </p:nvSpPr>
          <p:spPr>
            <a:xfrm>
              <a:off x="6414264" y="3233680"/>
              <a:ext cx="259308" cy="354842"/>
            </a:xfrm>
            <a:prstGeom prst="flowChartMultidocumen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258701" y="3613338"/>
              <a:ext cx="668170" cy="471262"/>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Test</a:t>
              </a:r>
            </a:p>
            <a:p>
              <a:r>
                <a:rPr lang="en-US" sz="1100" dirty="0" smtClean="0">
                  <a:latin typeface="Arial" panose="020B0604020202020204" pitchFamily="34" charset="0"/>
                  <a:cs typeface="Arial" panose="020B0604020202020204" pitchFamily="34" charset="0"/>
                </a:rPr>
                <a:t>Scripts</a:t>
              </a:r>
              <a:endParaRPr lang="en-US" sz="1100" dirty="0">
                <a:latin typeface="Arial" panose="020B0604020202020204" pitchFamily="34" charset="0"/>
                <a:cs typeface="Arial" panose="020B0604020202020204" pitchFamily="34" charset="0"/>
              </a:endParaRPr>
            </a:p>
          </p:txBody>
        </p:sp>
        <p:cxnSp>
          <p:nvCxnSpPr>
            <p:cNvPr id="20" name="Curved Connector 19"/>
            <p:cNvCxnSpPr>
              <a:stCxn id="5" idx="0"/>
              <a:endCxn id="21" idx="4"/>
            </p:cNvCxnSpPr>
            <p:nvPr/>
          </p:nvCxnSpPr>
          <p:spPr>
            <a:xfrm rot="5400000" flipH="1" flipV="1">
              <a:off x="2598567" y="1325912"/>
              <a:ext cx="755626" cy="3015715"/>
            </a:xfrm>
            <a:prstGeom prst="curved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941400" y="1370281"/>
              <a:ext cx="1085675" cy="1085675"/>
            </a:xfrm>
            <a:prstGeom prst="ellipse">
              <a:avLst/>
            </a:prstGeom>
            <a:solidFill>
              <a:srgbClr val="00CC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967311" y="1480423"/>
              <a:ext cx="1062949" cy="851419"/>
            </a:xfrm>
            <a:prstGeom prst="rect">
              <a:avLst/>
            </a:prstGeom>
            <a:noFill/>
          </p:spPr>
          <p:txBody>
            <a:bodyPr wrap="non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Version</a:t>
              </a:r>
            </a:p>
            <a:p>
              <a:pPr algn="ctr"/>
              <a:r>
                <a:rPr lang="en-US" sz="1200" b="1" dirty="0" smtClean="0">
                  <a:solidFill>
                    <a:schemeClr val="bg1"/>
                  </a:solidFill>
                  <a:latin typeface="Arial" panose="020B0604020202020204" pitchFamily="34" charset="0"/>
                  <a:cs typeface="Arial" panose="020B0604020202020204" pitchFamily="34" charset="0"/>
                </a:rPr>
                <a:t>Control</a:t>
              </a:r>
            </a:p>
            <a:p>
              <a:pPr algn="ctr"/>
              <a:r>
                <a:rPr lang="en-US" sz="1200" b="1" dirty="0" smtClean="0">
                  <a:solidFill>
                    <a:schemeClr val="bg1"/>
                  </a:solidFill>
                  <a:latin typeface="Arial" panose="020B0604020202020204" pitchFamily="34" charset="0"/>
                  <a:cs typeface="Arial" panose="020B0604020202020204" pitchFamily="34" charset="0"/>
                </a:rPr>
                <a:t>Everything</a:t>
              </a:r>
              <a:endParaRPr lang="en-US" sz="1200" b="1" dirty="0">
                <a:solidFill>
                  <a:schemeClr val="bg1"/>
                </a:solidFill>
                <a:latin typeface="Arial" panose="020B0604020202020204" pitchFamily="34" charset="0"/>
                <a:cs typeface="Arial" panose="020B0604020202020204" pitchFamily="34" charset="0"/>
              </a:endParaRPr>
            </a:p>
          </p:txBody>
        </p:sp>
        <p:cxnSp>
          <p:nvCxnSpPr>
            <p:cNvPr id="24" name="Curved Connector 23"/>
            <p:cNvCxnSpPr>
              <a:stCxn id="9" idx="0"/>
              <a:endCxn id="21" idx="4"/>
            </p:cNvCxnSpPr>
            <p:nvPr/>
          </p:nvCxnSpPr>
          <p:spPr>
            <a:xfrm rot="5400000" flipH="1" flipV="1">
              <a:off x="3095754" y="1823099"/>
              <a:ext cx="755626" cy="2021341"/>
            </a:xfrm>
            <a:prstGeom prst="curved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7" idx="0"/>
              <a:endCxn id="21" idx="4"/>
            </p:cNvCxnSpPr>
            <p:nvPr/>
          </p:nvCxnSpPr>
          <p:spPr>
            <a:xfrm rot="16200000" flipV="1">
              <a:off x="5134136" y="1806058"/>
              <a:ext cx="777724" cy="2077519"/>
            </a:xfrm>
            <a:prstGeom prst="curved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5" idx="0"/>
              <a:endCxn id="21" idx="4"/>
            </p:cNvCxnSpPr>
            <p:nvPr/>
          </p:nvCxnSpPr>
          <p:spPr>
            <a:xfrm rot="16200000" flipV="1">
              <a:off x="4673583" y="2266611"/>
              <a:ext cx="777724" cy="1156414"/>
            </a:xfrm>
            <a:prstGeom prst="curved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3" idx="0"/>
              <a:endCxn id="21" idx="4"/>
            </p:cNvCxnSpPr>
            <p:nvPr/>
          </p:nvCxnSpPr>
          <p:spPr>
            <a:xfrm rot="16200000" flipV="1">
              <a:off x="4176396" y="2763798"/>
              <a:ext cx="777724" cy="162040"/>
            </a:xfrm>
            <a:prstGeom prst="curved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1" idx="0"/>
              <a:endCxn id="21" idx="4"/>
            </p:cNvCxnSpPr>
            <p:nvPr/>
          </p:nvCxnSpPr>
          <p:spPr>
            <a:xfrm rot="5400000" flipH="1" flipV="1">
              <a:off x="3663645" y="2413088"/>
              <a:ext cx="777724" cy="863461"/>
            </a:xfrm>
            <a:prstGeom prst="curved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12" descr="Sonatype Nexus - XebiaLab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013" t="40800" r="11066" b="40480"/>
            <a:stretch/>
          </p:blipFill>
          <p:spPr bwMode="auto">
            <a:xfrm>
              <a:off x="5191072" y="1708668"/>
              <a:ext cx="899160" cy="21602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Cloud-Native DevOps on Amazon Web Services | JFrog Artifact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1036" y="1989521"/>
              <a:ext cx="1613915" cy="5358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ss kit | GitLab"/>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004" t="15307" r="6946" b="15655"/>
            <a:stretch/>
          </p:blipFill>
          <p:spPr bwMode="auto">
            <a:xfrm>
              <a:off x="2954936" y="2034270"/>
              <a:ext cx="846161" cy="2997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CMDBs are still relevant in a cloud world - Cloud computing new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3398" y="1104026"/>
              <a:ext cx="421282" cy="47285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5336750" y="1207546"/>
              <a:ext cx="829073" cy="369332"/>
            </a:xfrm>
            <a:prstGeom prst="rect">
              <a:avLst/>
            </a:prstGeom>
          </p:spPr>
          <p:txBody>
            <a:bodyPr wrap="none">
              <a:spAutoFit/>
            </a:bodyPr>
            <a:lstStyle/>
            <a:p>
              <a:r>
                <a:rPr lang="en-US" dirty="0">
                  <a:solidFill>
                    <a:schemeClr val="accent5">
                      <a:lumMod val="50000"/>
                    </a:schemeClr>
                  </a:solidFill>
                  <a:latin typeface="Franklin Gothic Heavy" panose="020B0903020102020204" pitchFamily="34" charset="0"/>
                </a:rPr>
                <a:t>CMDB</a:t>
              </a:r>
            </a:p>
          </p:txBody>
        </p:sp>
      </p:grpSp>
      <p:grpSp>
        <p:nvGrpSpPr>
          <p:cNvPr id="55" name="Group 54"/>
          <p:cNvGrpSpPr/>
          <p:nvPr/>
        </p:nvGrpSpPr>
        <p:grpSpPr>
          <a:xfrm>
            <a:off x="8937381" y="505808"/>
            <a:ext cx="2920495" cy="1693995"/>
            <a:chOff x="460155" y="1080694"/>
            <a:chExt cx="2686050" cy="1911449"/>
          </a:xfrm>
        </p:grpSpPr>
        <p:sp>
          <p:nvSpPr>
            <p:cNvPr id="56" name="Rounded Rectangle 55"/>
            <p:cNvSpPr/>
            <p:nvPr/>
          </p:nvSpPr>
          <p:spPr>
            <a:xfrm>
              <a:off x="460155" y="1080694"/>
              <a:ext cx="2686050" cy="1911449"/>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57" name="TextBox 56"/>
            <p:cNvSpPr txBox="1"/>
            <p:nvPr/>
          </p:nvSpPr>
          <p:spPr>
            <a:xfrm>
              <a:off x="799511" y="1096129"/>
              <a:ext cx="1969145" cy="260463"/>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2. Configuration Management</a:t>
              </a:r>
              <a:endPar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58" name="Rectangle 57"/>
            <p:cNvSpPr/>
            <p:nvPr/>
          </p:nvSpPr>
          <p:spPr>
            <a:xfrm>
              <a:off x="544279" y="1339853"/>
              <a:ext cx="802981" cy="54864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Versioning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Control</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59" name="Rectangle 58"/>
            <p:cNvSpPr/>
            <p:nvPr/>
          </p:nvSpPr>
          <p:spPr>
            <a:xfrm>
              <a:off x="2259425" y="1339851"/>
              <a:ext cx="802981" cy="54864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Software</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Configuration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0" name="Rectangle 59"/>
            <p:cNvSpPr/>
            <p:nvPr/>
          </p:nvSpPr>
          <p:spPr>
            <a:xfrm>
              <a:off x="1401851" y="1339852"/>
              <a:ext cx="802981" cy="54864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Branching Strategy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1" name="Rectangle 60"/>
            <p:cNvSpPr/>
            <p:nvPr/>
          </p:nvSpPr>
          <p:spPr>
            <a:xfrm>
              <a:off x="544279" y="1933041"/>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Dependency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2" name="Rectangle 61"/>
            <p:cNvSpPr/>
            <p:nvPr/>
          </p:nvSpPr>
          <p:spPr>
            <a:xfrm>
              <a:off x="1401852" y="1933041"/>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Security </a:t>
              </a:r>
              <a:endPar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Scanning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3" name="Rectangle 62"/>
            <p:cNvSpPr/>
            <p:nvPr/>
          </p:nvSpPr>
          <p:spPr>
            <a:xfrm>
              <a:off x="2259425" y="1933041"/>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Environment</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Configuration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4" name="Rectangle 63"/>
            <p:cNvSpPr/>
            <p:nvPr/>
          </p:nvSpPr>
          <p:spPr>
            <a:xfrm>
              <a:off x="544278" y="2437763"/>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Branch Protection Rules</a:t>
              </a:r>
            </a:p>
          </p:txBody>
        </p:sp>
        <p:sp>
          <p:nvSpPr>
            <p:cNvPr id="65" name="Rectangle 64"/>
            <p:cNvSpPr/>
            <p:nvPr/>
          </p:nvSpPr>
          <p:spPr>
            <a:xfrm>
              <a:off x="1401689" y="2437763"/>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DB</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Versioning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6" name="Rectangle 65"/>
            <p:cNvSpPr/>
            <p:nvPr/>
          </p:nvSpPr>
          <p:spPr>
            <a:xfrm>
              <a:off x="2263260" y="2437763"/>
              <a:ext cx="802981" cy="45720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Code and Build Versioning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sp>
        <p:nvSpPr>
          <p:cNvPr id="68" name="TextBox 67"/>
          <p:cNvSpPr txBox="1"/>
          <p:nvPr/>
        </p:nvSpPr>
        <p:spPr>
          <a:xfrm>
            <a:off x="577016" y="583539"/>
            <a:ext cx="2843823" cy="30777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stStyle>
          <a:p>
            <a:r>
              <a:rPr lang="en-US" dirty="0" smtClean="0"/>
              <a:t>02</a:t>
            </a:r>
            <a:r>
              <a:rPr lang="en-US" dirty="0"/>
              <a:t>. Configuration Management</a:t>
            </a:r>
          </a:p>
        </p:txBody>
      </p:sp>
      <p:cxnSp>
        <p:nvCxnSpPr>
          <p:cNvPr id="69" name="Straight Connector 68"/>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58676" y="934090"/>
            <a:ext cx="2721219" cy="1169551"/>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Configuration management is a way to </a:t>
            </a:r>
            <a:r>
              <a:rPr lang="en-US" sz="1400" b="1" dirty="0" smtClean="0">
                <a:latin typeface="Arial" panose="020B0604020202020204" pitchFamily="34" charset="0"/>
                <a:cs typeface="Arial" panose="020B0604020202020204" pitchFamily="34" charset="0"/>
              </a:rPr>
              <a:t>uniquely identify various components</a:t>
            </a:r>
            <a:r>
              <a:rPr lang="en-US" sz="1400" dirty="0" smtClean="0">
                <a:latin typeface="Arial" panose="020B0604020202020204" pitchFamily="34" charset="0"/>
                <a:cs typeface="Arial" panose="020B0604020202020204" pitchFamily="34" charset="0"/>
              </a:rPr>
              <a:t> of IT software and hardware systems.</a:t>
            </a:r>
            <a:endParaRPr lang="en-US" sz="1400" dirty="0">
              <a:latin typeface="Arial" panose="020B0604020202020204" pitchFamily="34" charset="0"/>
              <a:cs typeface="Arial" panose="020B0604020202020204" pitchFamily="34" charset="0"/>
            </a:endParaRPr>
          </a:p>
        </p:txBody>
      </p:sp>
      <p:grpSp>
        <p:nvGrpSpPr>
          <p:cNvPr id="76" name="Group 75"/>
          <p:cNvGrpSpPr/>
          <p:nvPr/>
        </p:nvGrpSpPr>
        <p:grpSpPr>
          <a:xfrm>
            <a:off x="8937381" y="2232247"/>
            <a:ext cx="2958022" cy="1780085"/>
            <a:chOff x="7517704" y="1414846"/>
            <a:chExt cx="2958022" cy="2340525"/>
          </a:xfrm>
        </p:grpSpPr>
        <p:sp>
          <p:nvSpPr>
            <p:cNvPr id="77" name="Up-Down Arrow 76"/>
            <p:cNvSpPr/>
            <p:nvPr/>
          </p:nvSpPr>
          <p:spPr>
            <a:xfrm>
              <a:off x="9266259" y="1424414"/>
              <a:ext cx="218365" cy="2327424"/>
            </a:xfrm>
            <a:prstGeom prst="upDownArrow">
              <a:avLst/>
            </a:prstGeom>
            <a:gradFill>
              <a:gsLst>
                <a:gs pos="0">
                  <a:srgbClr val="009999"/>
                </a:gs>
                <a:gs pos="24000">
                  <a:srgbClr val="00CC99"/>
                </a:gs>
                <a:gs pos="57000">
                  <a:srgbClr val="00B0F0"/>
                </a:gs>
                <a:gs pos="100000">
                  <a:srgbClr val="0070C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9613286" y="1605473"/>
              <a:ext cx="862440" cy="789119"/>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Strict branching policies</a:t>
              </a:r>
            </a:p>
          </p:txBody>
        </p:sp>
        <p:sp>
          <p:nvSpPr>
            <p:cNvPr id="79" name="TextBox 78"/>
            <p:cNvSpPr txBox="1"/>
            <p:nvPr/>
          </p:nvSpPr>
          <p:spPr>
            <a:xfrm>
              <a:off x="9613286" y="2966252"/>
              <a:ext cx="862440" cy="789119"/>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Relaxed branching policies</a:t>
              </a:r>
            </a:p>
          </p:txBody>
        </p:sp>
        <p:sp>
          <p:nvSpPr>
            <p:cNvPr id="80" name="Rectangle 79"/>
            <p:cNvSpPr/>
            <p:nvPr/>
          </p:nvSpPr>
          <p:spPr>
            <a:xfrm>
              <a:off x="7517704" y="1414846"/>
              <a:ext cx="1659429" cy="2124552"/>
            </a:xfrm>
            <a:prstGeom prst="rect">
              <a:avLst/>
            </a:prstGeom>
          </p:spPr>
          <p:txBody>
            <a:bodyPr wrap="none">
              <a:spAutoFit/>
            </a:bodyPr>
            <a:lstStyle/>
            <a:p>
              <a:pPr marL="171450" indent="-171450">
                <a:buFont typeface="Wingdings" panose="05000000000000000000" pitchFamily="2" charset="2"/>
                <a:buChar char="§"/>
              </a:pPr>
              <a:r>
                <a:rPr lang="en-US" sz="1100" b="1" dirty="0">
                  <a:latin typeface="Arial" panose="020B0604020202020204" pitchFamily="34" charset="0"/>
                  <a:cs typeface="Arial" panose="020B0604020202020204" pitchFamily="34" charset="0"/>
                </a:rPr>
                <a:t>Branching </a:t>
              </a:r>
              <a:r>
                <a:rPr lang="en-US" sz="1100" b="1" dirty="0" smtClean="0">
                  <a:latin typeface="Arial" panose="020B0604020202020204" pitchFamily="34" charset="0"/>
                  <a:cs typeface="Arial" panose="020B0604020202020204" pitchFamily="34" charset="0"/>
                </a:rPr>
                <a:t>Strategy</a:t>
              </a:r>
              <a:endParaRPr lang="en-US" sz="11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Purpose</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Life Span</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Branch Policy</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Branched From</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Merged To</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Instances</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CI Builds?</a:t>
              </a:r>
            </a:p>
            <a:p>
              <a:pPr marL="285750" indent="-2857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CD Builds?</a:t>
              </a:r>
              <a:endParaRPr lang="en-US" sz="1100" dirty="0">
                <a:latin typeface="Arial" panose="020B0604020202020204" pitchFamily="34" charset="0"/>
                <a:cs typeface="Arial" panose="020B0604020202020204" pitchFamily="34" charset="0"/>
              </a:endParaRPr>
            </a:p>
          </p:txBody>
        </p:sp>
      </p:grpSp>
      <p:sp>
        <p:nvSpPr>
          <p:cNvPr id="81" name="TextBox 80"/>
          <p:cNvSpPr txBox="1"/>
          <p:nvPr/>
        </p:nvSpPr>
        <p:spPr>
          <a:xfrm>
            <a:off x="9028846" y="4049366"/>
            <a:ext cx="2829030" cy="769441"/>
          </a:xfrm>
          <a:prstGeom prst="rect">
            <a:avLst/>
          </a:prstGeom>
          <a:solidFill>
            <a:schemeClr val="bg1"/>
          </a:solidFill>
          <a:ln>
            <a:solidFill>
              <a:schemeClr val="bg1">
                <a:lumMod val="85000"/>
              </a:schemeClr>
            </a:solidFill>
          </a:ln>
        </p:spPr>
        <p:txBody>
          <a:bodyPr wrap="square" rtlCol="0">
            <a:spAutoFit/>
          </a:bodyPr>
          <a:lstStyle/>
          <a:p>
            <a:r>
              <a:rPr lang="en-US" sz="1100" u="sng" dirty="0" smtClean="0">
                <a:latin typeface="Arial" panose="020B0604020202020204" pitchFamily="34" charset="0"/>
                <a:cs typeface="Arial" panose="020B0604020202020204" pitchFamily="34" charset="0"/>
              </a:rPr>
              <a:t>Git workflows</a:t>
            </a:r>
            <a:endParaRPr lang="en-US" sz="1100" b="1" u="sng"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Trunk-based development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Release-based development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Feature-based development</a:t>
            </a:r>
            <a:endParaRPr lang="en-US" sz="1100" dirty="0">
              <a:latin typeface="Arial" panose="020B0604020202020204" pitchFamily="34" charset="0"/>
              <a:cs typeface="Arial" panose="020B0604020202020204" pitchFamily="34" charset="0"/>
            </a:endParaRPr>
          </a:p>
        </p:txBody>
      </p:sp>
      <p:sp>
        <p:nvSpPr>
          <p:cNvPr id="82" name="TextBox 81"/>
          <p:cNvSpPr txBox="1"/>
          <p:nvPr/>
        </p:nvSpPr>
        <p:spPr>
          <a:xfrm>
            <a:off x="652042" y="2386135"/>
            <a:ext cx="2755099" cy="2354491"/>
          </a:xfrm>
          <a:prstGeom prst="rect">
            <a:avLst/>
          </a:prstGeom>
          <a:noFill/>
          <a:ln w="3175">
            <a:solidFill>
              <a:schemeClr val="bg1">
                <a:lumMod val="85000"/>
              </a:schemeClr>
            </a:solidFill>
          </a:ln>
        </p:spPr>
        <p:txBody>
          <a:bodyPr wrap="square" rtlCol="0">
            <a:spAutoFit/>
          </a:bodyPr>
          <a:lstStyle/>
          <a:p>
            <a:r>
              <a:rPr lang="en-US" sz="1200" b="1" u="sng" dirty="0" smtClean="0">
                <a:latin typeface="Arial" panose="020B0604020202020204" pitchFamily="34" charset="0"/>
                <a:cs typeface="Arial" panose="020B0604020202020204" pitchFamily="34" charset="0"/>
              </a:rPr>
              <a:t>Practices</a:t>
            </a:r>
          </a:p>
          <a:p>
            <a:endParaRPr lang="en-US" sz="1400" b="1" dirty="0">
              <a:latin typeface="Arial" panose="020B0604020202020204" pitchFamily="34" charset="0"/>
              <a:cs typeface="Arial" panose="020B0604020202020204" pitchFamily="34" charset="0"/>
            </a:endParaRP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Version control everything</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Retrieve, Rebuild any version of the software component on demand</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Agree on Branching and Versioning Strategy upfront</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Practice Infrastructure as code</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Practice Database versioning</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Handling policies around open source libraries</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Code dependency management</a:t>
            </a:r>
          </a:p>
          <a:p>
            <a:pPr marL="228600" indent="-22860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Established binary retention policies</a:t>
            </a:r>
          </a:p>
        </p:txBody>
      </p:sp>
      <p:sp>
        <p:nvSpPr>
          <p:cNvPr id="83" name="TextBox 82"/>
          <p:cNvSpPr txBox="1"/>
          <p:nvPr/>
        </p:nvSpPr>
        <p:spPr>
          <a:xfrm>
            <a:off x="6314050" y="3258628"/>
            <a:ext cx="2520460" cy="1661993"/>
          </a:xfrm>
          <a:prstGeom prst="rect">
            <a:avLst/>
          </a:prstGeom>
          <a:noFill/>
          <a:ln w="3175">
            <a:noFill/>
          </a:ln>
        </p:spPr>
        <p:txBody>
          <a:bodyPr wrap="square" rtlCol="0">
            <a:spAutoFit/>
          </a:bodyPr>
          <a:lstStyle>
            <a:defPPr>
              <a:defRPr lang="en-US"/>
            </a:defPPr>
            <a:lvl1pPr marL="171450" indent="-171450">
              <a:buFont typeface="Wingdings" panose="05000000000000000000" pitchFamily="2" charset="2"/>
              <a:buChar char="§"/>
              <a:defRPr sz="1000">
                <a:latin typeface="Arial" panose="020B0604020202020204" pitchFamily="34" charset="0"/>
                <a:cs typeface="Arial" panose="020B0604020202020204" pitchFamily="34" charset="0"/>
              </a:defRPr>
            </a:lvl1pPr>
          </a:lstStyle>
          <a:p>
            <a:pPr marL="0" indent="0">
              <a:buNone/>
            </a:pPr>
            <a:r>
              <a:rPr lang="en-US" sz="1200" b="1" dirty="0">
                <a:solidFill>
                  <a:srgbClr val="0070C0"/>
                </a:solidFill>
              </a:rPr>
              <a:t>Security Management</a:t>
            </a:r>
          </a:p>
          <a:p>
            <a:r>
              <a:rPr lang="en-US" dirty="0" smtClean="0"/>
              <a:t>Enterprise </a:t>
            </a:r>
            <a:r>
              <a:rPr lang="en-US" dirty="0"/>
              <a:t>Policies for open source usage</a:t>
            </a:r>
          </a:p>
          <a:p>
            <a:r>
              <a:rPr lang="en-US" dirty="0"/>
              <a:t>Security vulnerability scanning</a:t>
            </a:r>
          </a:p>
          <a:p>
            <a:r>
              <a:rPr lang="en-US" dirty="0"/>
              <a:t>Tool upgrades</a:t>
            </a:r>
          </a:p>
          <a:p>
            <a:r>
              <a:rPr lang="en-US" dirty="0"/>
              <a:t>Best practices for configuration management</a:t>
            </a:r>
          </a:p>
          <a:p>
            <a:r>
              <a:rPr lang="en-US" dirty="0"/>
              <a:t>Static Code analysis for sensitive information</a:t>
            </a:r>
          </a:p>
          <a:p>
            <a:r>
              <a:rPr lang="en-US" dirty="0"/>
              <a:t>Repository control</a:t>
            </a:r>
          </a:p>
        </p:txBody>
      </p:sp>
      <p:sp>
        <p:nvSpPr>
          <p:cNvPr id="88" name="Rectangle 87"/>
          <p:cNvSpPr/>
          <p:nvPr/>
        </p:nvSpPr>
        <p:spPr>
          <a:xfrm>
            <a:off x="3616920" y="3212184"/>
            <a:ext cx="2592464" cy="1766003"/>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0" name="TextBox 89"/>
          <p:cNvSpPr txBox="1"/>
          <p:nvPr/>
        </p:nvSpPr>
        <p:spPr>
          <a:xfrm>
            <a:off x="3669635" y="3265598"/>
            <a:ext cx="2592464" cy="1508105"/>
          </a:xfrm>
          <a:prstGeom prst="rect">
            <a:avLst/>
          </a:prstGeom>
          <a:noFill/>
          <a:ln w="3175">
            <a:noFill/>
          </a:ln>
        </p:spPr>
        <p:txBody>
          <a:bodyPr wrap="square" rtlCol="0">
            <a:spAutoFit/>
          </a:bodyPr>
          <a:lstStyle>
            <a:defPPr>
              <a:defRPr lang="en-US"/>
            </a:defPPr>
            <a:lvl1pPr marL="171450" indent="-171450">
              <a:buFont typeface="Wingdings" panose="05000000000000000000" pitchFamily="2" charset="2"/>
              <a:buChar char="§"/>
              <a:defRPr sz="1000">
                <a:latin typeface="Arial" panose="020B0604020202020204" pitchFamily="34" charset="0"/>
                <a:cs typeface="Arial" panose="020B0604020202020204" pitchFamily="34" charset="0"/>
              </a:defRPr>
            </a:lvl1pPr>
          </a:lstStyle>
          <a:p>
            <a:pPr marL="0" indent="0">
              <a:buNone/>
            </a:pPr>
            <a:r>
              <a:rPr lang="en-US" sz="1200" b="1" dirty="0">
                <a:solidFill>
                  <a:srgbClr val="0070C0"/>
                </a:solidFill>
              </a:rPr>
              <a:t>Versioning </a:t>
            </a:r>
            <a:r>
              <a:rPr lang="en-US" sz="1200" b="1" dirty="0" smtClean="0">
                <a:solidFill>
                  <a:srgbClr val="0070C0"/>
                </a:solidFill>
              </a:rPr>
              <a:t>Strategy</a:t>
            </a:r>
            <a:endParaRPr lang="en-US" sz="1200" b="1" dirty="0">
              <a:solidFill>
                <a:srgbClr val="0070C0"/>
              </a:solidFill>
            </a:endParaRPr>
          </a:p>
          <a:p>
            <a:r>
              <a:rPr lang="en-US" dirty="0" smtClean="0"/>
              <a:t>Commit </a:t>
            </a:r>
            <a:r>
              <a:rPr lang="en-US" dirty="0"/>
              <a:t>Traceability</a:t>
            </a:r>
          </a:p>
          <a:p>
            <a:r>
              <a:rPr lang="en-US" dirty="0"/>
              <a:t>External dependency version compatibility</a:t>
            </a:r>
          </a:p>
          <a:p>
            <a:r>
              <a:rPr lang="en-US" dirty="0"/>
              <a:t>Code Tagging</a:t>
            </a:r>
          </a:p>
          <a:p>
            <a:r>
              <a:rPr lang="en-US" dirty="0"/>
              <a:t>SNAPSHOT and RELEASE versioning</a:t>
            </a:r>
          </a:p>
          <a:p>
            <a:r>
              <a:rPr lang="en-US" dirty="0"/>
              <a:t>Traceability between build and code commits</a:t>
            </a:r>
          </a:p>
          <a:p>
            <a:r>
              <a:rPr lang="en-US" dirty="0"/>
              <a:t>Container Image versioning</a:t>
            </a:r>
          </a:p>
        </p:txBody>
      </p:sp>
      <p:sp>
        <p:nvSpPr>
          <p:cNvPr id="93" name="Rectangle 92"/>
          <p:cNvSpPr/>
          <p:nvPr/>
        </p:nvSpPr>
        <p:spPr>
          <a:xfrm>
            <a:off x="3640708" y="5055981"/>
            <a:ext cx="2592464" cy="1131934"/>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4" name="TextBox 93"/>
          <p:cNvSpPr txBox="1"/>
          <p:nvPr/>
        </p:nvSpPr>
        <p:spPr>
          <a:xfrm>
            <a:off x="3717586" y="5128644"/>
            <a:ext cx="2491798" cy="954107"/>
          </a:xfrm>
          <a:prstGeom prst="rect">
            <a:avLst/>
          </a:prstGeom>
          <a:noFill/>
        </p:spPr>
        <p:txBody>
          <a:bodyPr wrap="square" rtlCol="0">
            <a:spAutoFit/>
          </a:bodyPr>
          <a:lstStyle/>
          <a:p>
            <a:r>
              <a:rPr lang="en-US" sz="1200" b="1" dirty="0" smtClean="0">
                <a:solidFill>
                  <a:srgbClr val="0070C0"/>
                </a:solidFill>
                <a:latin typeface="Arial" panose="020B0604020202020204" pitchFamily="34" charset="0"/>
                <a:cs typeface="Arial" panose="020B0604020202020204" pitchFamily="34" charset="0"/>
              </a:rPr>
              <a:t>Environment Configuration</a:t>
            </a:r>
            <a:endParaRPr lang="en-US" sz="1200" b="1" dirty="0">
              <a:solidFill>
                <a:srgbClr val="0070C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Infrastructure as Code</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Docker Image </a:t>
            </a:r>
            <a:r>
              <a:rPr lang="en-US" sz="1100" dirty="0" smtClean="0">
                <a:latin typeface="Arial" panose="020B0604020202020204" pitchFamily="34" charset="0"/>
                <a:cs typeface="Arial" panose="020B0604020202020204" pitchFamily="34" charset="0"/>
              </a:rPr>
              <a:t>Builders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System configuration Management</a:t>
            </a:r>
            <a:endParaRPr lang="en-US" sz="1100" dirty="0">
              <a:latin typeface="Arial" panose="020B0604020202020204" pitchFamily="34" charset="0"/>
              <a:cs typeface="Arial" panose="020B0604020202020204" pitchFamily="34" charset="0"/>
            </a:endParaRPr>
          </a:p>
        </p:txBody>
      </p:sp>
      <p:sp>
        <p:nvSpPr>
          <p:cNvPr id="95" name="Rectangle 94"/>
          <p:cNvSpPr/>
          <p:nvPr/>
        </p:nvSpPr>
        <p:spPr>
          <a:xfrm>
            <a:off x="6286262" y="5047752"/>
            <a:ext cx="2592464" cy="1131934"/>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6" name="TextBox 95"/>
          <p:cNvSpPr txBox="1"/>
          <p:nvPr/>
        </p:nvSpPr>
        <p:spPr>
          <a:xfrm>
            <a:off x="6338133" y="5137069"/>
            <a:ext cx="2496475" cy="954107"/>
          </a:xfrm>
          <a:prstGeom prst="rect">
            <a:avLst/>
          </a:prstGeom>
          <a:noFill/>
        </p:spPr>
        <p:txBody>
          <a:bodyPr wrap="square" rtlCol="0">
            <a:spAutoFit/>
          </a:bodyPr>
          <a:lstStyle/>
          <a:p>
            <a:r>
              <a:rPr lang="en-US" sz="1200" b="1" dirty="0" smtClean="0">
                <a:solidFill>
                  <a:srgbClr val="0070C0"/>
                </a:solidFill>
                <a:latin typeface="Arial" panose="020B0604020202020204" pitchFamily="34" charset="0"/>
                <a:cs typeface="Arial" panose="020B0604020202020204" pitchFamily="34" charset="0"/>
              </a:rPr>
              <a:t>Dependency Management</a:t>
            </a:r>
            <a:endParaRPr lang="en-US" sz="1200" b="1" dirty="0">
              <a:solidFill>
                <a:srgbClr val="0070C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External library management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Internal component sharing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Open source usage policy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Retention Policies</a:t>
            </a:r>
          </a:p>
        </p:txBody>
      </p:sp>
      <p:sp>
        <p:nvSpPr>
          <p:cNvPr id="97" name="Rectangle 96"/>
          <p:cNvSpPr/>
          <p:nvPr/>
        </p:nvSpPr>
        <p:spPr>
          <a:xfrm>
            <a:off x="8980284" y="5039730"/>
            <a:ext cx="2877591" cy="1131934"/>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8" name="TextBox 97"/>
          <p:cNvSpPr txBox="1"/>
          <p:nvPr/>
        </p:nvSpPr>
        <p:spPr>
          <a:xfrm>
            <a:off x="9028846" y="5052835"/>
            <a:ext cx="2829029" cy="1123384"/>
          </a:xfrm>
          <a:prstGeom prst="rect">
            <a:avLst/>
          </a:prstGeom>
          <a:noFill/>
        </p:spPr>
        <p:txBody>
          <a:bodyPr wrap="square" rtlCol="0">
            <a:spAutoFit/>
          </a:bodyPr>
          <a:lstStyle/>
          <a:p>
            <a:r>
              <a:rPr lang="en-US" sz="1200" b="1" dirty="0" smtClean="0">
                <a:solidFill>
                  <a:srgbClr val="0070C0"/>
                </a:solidFill>
                <a:latin typeface="Arial" panose="020B0604020202020204" pitchFamily="34" charset="0"/>
                <a:cs typeface="Arial" panose="020B0604020202020204" pitchFamily="34" charset="0"/>
              </a:rPr>
              <a:t>DB Versioning</a:t>
            </a:r>
            <a:endParaRPr lang="en-US" sz="1200" b="1" dirty="0">
              <a:solidFill>
                <a:srgbClr val="0070C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Versioning DML Scripts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Step up and Step down script versioning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JPA and Hibernate to manage application level database upgrade</a:t>
            </a:r>
            <a:endParaRPr lang="en-US" sz="1100" dirty="0">
              <a:latin typeface="Arial" panose="020B0604020202020204" pitchFamily="34" charset="0"/>
              <a:cs typeface="Arial" panose="020B0604020202020204" pitchFamily="34" charset="0"/>
            </a:endParaRPr>
          </a:p>
        </p:txBody>
      </p:sp>
      <p:sp>
        <p:nvSpPr>
          <p:cNvPr id="99" name="TextBox 98"/>
          <p:cNvSpPr txBox="1"/>
          <p:nvPr/>
        </p:nvSpPr>
        <p:spPr>
          <a:xfrm>
            <a:off x="648151" y="5621948"/>
            <a:ext cx="2772637" cy="769441"/>
          </a:xfrm>
          <a:prstGeom prst="rect">
            <a:avLst/>
          </a:prstGeom>
          <a:solidFill>
            <a:schemeClr val="bg1">
              <a:lumMod val="95000"/>
            </a:schemeClr>
          </a:solidFill>
        </p:spPr>
        <p:txBody>
          <a:bodyPr wrap="square" rtlCol="0">
            <a:spAutoFit/>
          </a:bodyPr>
          <a:lstStyle/>
          <a:p>
            <a:r>
              <a:rPr lang="en-US" sz="1100" b="1" dirty="0" smtClean="0">
                <a:latin typeface="Arial" panose="020B0604020202020204" pitchFamily="34" charset="0"/>
                <a:cs typeface="Arial" panose="020B0604020202020204" pitchFamily="34" charset="0"/>
              </a:rPr>
              <a:t>SEDATED</a:t>
            </a:r>
          </a:p>
          <a:p>
            <a:r>
              <a:rPr lang="en-US" sz="1100" b="1" dirty="0">
                <a:latin typeface="Arial" panose="020B0604020202020204" pitchFamily="34" charset="0"/>
                <a:cs typeface="Arial" panose="020B0604020202020204" pitchFamily="34" charset="0"/>
              </a:rPr>
              <a:t>Git Guard</a:t>
            </a:r>
          </a:p>
          <a:p>
            <a:r>
              <a:rPr lang="en-US" sz="1100" b="1" dirty="0" smtClean="0">
                <a:latin typeface="Arial" panose="020B0604020202020204" pitchFamily="34" charset="0"/>
                <a:cs typeface="Arial" panose="020B0604020202020204" pitchFamily="34" charset="0"/>
              </a:rPr>
              <a:t>Ankalypto</a:t>
            </a:r>
          </a:p>
          <a:p>
            <a:r>
              <a:rPr lang="en-US" sz="1100" b="1" dirty="0" smtClean="0">
                <a:latin typeface="Arial" panose="020B0604020202020204" pitchFamily="34" charset="0"/>
                <a:cs typeface="Arial" panose="020B0604020202020204" pitchFamily="34" charset="0"/>
              </a:rPr>
              <a:t>NexusIQ</a:t>
            </a:r>
          </a:p>
        </p:txBody>
      </p:sp>
      <p:sp>
        <p:nvSpPr>
          <p:cNvPr id="100" name="TextBox 99"/>
          <p:cNvSpPr txBox="1"/>
          <p:nvPr/>
        </p:nvSpPr>
        <p:spPr>
          <a:xfrm>
            <a:off x="662664" y="4795133"/>
            <a:ext cx="2758125" cy="769441"/>
          </a:xfrm>
          <a:prstGeom prst="rect">
            <a:avLst/>
          </a:prstGeom>
          <a:solidFill>
            <a:schemeClr val="bg1">
              <a:lumMod val="95000"/>
            </a:schemeClr>
          </a:solidFill>
        </p:spPr>
        <p:txBody>
          <a:bodyPr wrap="square" rtlCol="0">
            <a:spAutoFit/>
          </a:bodyPr>
          <a:lstStyle/>
          <a:p>
            <a:r>
              <a:rPr lang="en-US" sz="1100" b="1" dirty="0" smtClean="0">
                <a:latin typeface="Arial" panose="020B0604020202020204" pitchFamily="34" charset="0"/>
                <a:cs typeface="Arial" panose="020B0604020202020204" pitchFamily="34" charset="0"/>
              </a:rPr>
              <a:t>Docker Builder</a:t>
            </a:r>
          </a:p>
          <a:p>
            <a:r>
              <a:rPr lang="en-US" sz="1100" b="1" dirty="0" smtClean="0">
                <a:latin typeface="Arial" panose="020B0604020202020204" pitchFamily="34" charset="0"/>
                <a:cs typeface="Arial" panose="020B0604020202020204" pitchFamily="34" charset="0"/>
              </a:rPr>
              <a:t>PCF Manifest</a:t>
            </a:r>
          </a:p>
          <a:p>
            <a:r>
              <a:rPr lang="en-US" sz="1100" b="1" dirty="0" smtClean="0">
                <a:latin typeface="Arial" panose="020B0604020202020204" pitchFamily="34" charset="0"/>
                <a:cs typeface="Arial" panose="020B0604020202020204" pitchFamily="34" charset="0"/>
              </a:rPr>
              <a:t>Ansible</a:t>
            </a:r>
          </a:p>
          <a:p>
            <a:r>
              <a:rPr lang="en-US" sz="1100" b="1" dirty="0" smtClean="0">
                <a:latin typeface="Arial" panose="020B0604020202020204" pitchFamily="34" charset="0"/>
                <a:cs typeface="Arial" panose="020B0604020202020204" pitchFamily="34" charset="0"/>
              </a:rPr>
              <a:t>Chef</a:t>
            </a:r>
          </a:p>
        </p:txBody>
      </p:sp>
      <p:sp>
        <p:nvSpPr>
          <p:cNvPr id="101" name="TextBox 100"/>
          <p:cNvSpPr txBox="1"/>
          <p:nvPr/>
        </p:nvSpPr>
        <p:spPr>
          <a:xfrm>
            <a:off x="2089067" y="4869232"/>
            <a:ext cx="1176399" cy="600164"/>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Configuration management tools</a:t>
            </a:r>
          </a:p>
        </p:txBody>
      </p:sp>
      <p:sp>
        <p:nvSpPr>
          <p:cNvPr id="102" name="TextBox 101"/>
          <p:cNvSpPr txBox="1"/>
          <p:nvPr/>
        </p:nvSpPr>
        <p:spPr>
          <a:xfrm>
            <a:off x="2231322" y="5670463"/>
            <a:ext cx="1176399" cy="600164"/>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Security Vulnerability</a:t>
            </a:r>
          </a:p>
          <a:p>
            <a:r>
              <a:rPr lang="en-US" sz="1100" dirty="0" smtClean="0">
                <a:latin typeface="Arial" panose="020B0604020202020204" pitchFamily="34" charset="0"/>
                <a:cs typeface="Arial" panose="020B0604020202020204" pitchFamily="34" charset="0"/>
              </a:rPr>
              <a:t>Scanning tools</a:t>
            </a:r>
          </a:p>
        </p:txBody>
      </p:sp>
    </p:spTree>
    <p:extLst>
      <p:ext uri="{BB962C8B-B14F-4D97-AF65-F5344CB8AC3E}">
        <p14:creationId xmlns:p14="http://schemas.microsoft.com/office/powerpoint/2010/main" val="118819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8960177" y="2299475"/>
            <a:ext cx="2882451" cy="82296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5" name="Rectangle 44"/>
          <p:cNvSpPr/>
          <p:nvPr/>
        </p:nvSpPr>
        <p:spPr>
          <a:xfrm>
            <a:off x="8960176" y="3193049"/>
            <a:ext cx="2882451" cy="1885108"/>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p:cNvSpPr/>
          <p:nvPr/>
        </p:nvSpPr>
        <p:spPr>
          <a:xfrm>
            <a:off x="6345058" y="5311274"/>
            <a:ext cx="2527148" cy="148899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3" name="Rectangle 42"/>
          <p:cNvSpPr/>
          <p:nvPr/>
        </p:nvSpPr>
        <p:spPr>
          <a:xfrm>
            <a:off x="6326955" y="3965694"/>
            <a:ext cx="2527148" cy="1320194"/>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Rectangle 40"/>
          <p:cNvSpPr/>
          <p:nvPr/>
        </p:nvSpPr>
        <p:spPr>
          <a:xfrm>
            <a:off x="6325053" y="2289445"/>
            <a:ext cx="2527148" cy="164592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0" name="Rectangle 39"/>
          <p:cNvSpPr/>
          <p:nvPr/>
        </p:nvSpPr>
        <p:spPr>
          <a:xfrm>
            <a:off x="6321379" y="536474"/>
            <a:ext cx="2527148" cy="1715411"/>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Rectangle 35"/>
          <p:cNvSpPr/>
          <p:nvPr/>
        </p:nvSpPr>
        <p:spPr>
          <a:xfrm>
            <a:off x="3682039" y="522826"/>
            <a:ext cx="2592464" cy="263149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Rectangle 36"/>
          <p:cNvSpPr/>
          <p:nvPr/>
        </p:nvSpPr>
        <p:spPr>
          <a:xfrm>
            <a:off x="3682039" y="3201893"/>
            <a:ext cx="2592464" cy="1869875"/>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Rectangle 37"/>
          <p:cNvSpPr/>
          <p:nvPr/>
        </p:nvSpPr>
        <p:spPr>
          <a:xfrm>
            <a:off x="3682039" y="5125861"/>
            <a:ext cx="2592464" cy="1674412"/>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p:cNvSpPr/>
          <p:nvPr/>
        </p:nvSpPr>
        <p:spPr>
          <a:xfrm>
            <a:off x="627185" y="527846"/>
            <a:ext cx="2943404" cy="172403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27185" y="527846"/>
            <a:ext cx="2943404"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682039" y="5137382"/>
            <a:ext cx="2614328" cy="1292662"/>
          </a:xfrm>
          <a:prstGeom prst="rect">
            <a:avLst/>
          </a:prstGeom>
          <a:noFill/>
        </p:spPr>
        <p:txBody>
          <a:bodyPr wrap="square" rtlCol="0">
            <a:spAutoFit/>
          </a:bodyPr>
          <a:lstStyle/>
          <a:p>
            <a:r>
              <a:rPr lang="en-US" sz="1200" b="1" dirty="0" smtClean="0">
                <a:solidFill>
                  <a:srgbClr val="0070C0"/>
                </a:solidFill>
                <a:latin typeface="Arial" panose="020B0604020202020204" pitchFamily="34" charset="0"/>
                <a:cs typeface="Arial" panose="020B0604020202020204" pitchFamily="34" charset="0"/>
              </a:rPr>
              <a:t>Shift Left</a:t>
            </a:r>
            <a:endParaRPr lang="en-US" sz="1200" b="1" dirty="0">
              <a:solidFill>
                <a:srgbClr val="0070C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TDD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ATDD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Code Refactoring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XP Programming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Increase Unit Test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Early Performance Indicator</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3755105" y="3249856"/>
            <a:ext cx="2503447" cy="1631216"/>
          </a:xfrm>
          <a:prstGeom prst="rect">
            <a:avLst/>
          </a:prstGeom>
          <a:noFill/>
        </p:spPr>
        <p:txBody>
          <a:bodyPr wrap="square" rtlCol="0">
            <a:spAutoFit/>
          </a:bodyPr>
          <a:lstStyle/>
          <a:p>
            <a:r>
              <a:rPr lang="en-US" sz="1200" b="1" dirty="0" smtClean="0">
                <a:solidFill>
                  <a:srgbClr val="0070C0"/>
                </a:solidFill>
                <a:latin typeface="Arial" panose="020B0604020202020204" pitchFamily="34" charset="0"/>
                <a:cs typeface="Arial" panose="020B0604020202020204" pitchFamily="34" charset="0"/>
              </a:rPr>
              <a:t>Code Quality</a:t>
            </a:r>
            <a:endParaRPr lang="en-US" sz="1200" b="1" dirty="0">
              <a:solidFill>
                <a:srgbClr val="0070C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Static Code Analysis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Code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Unit Test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Keep Tech Debts under control</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Remove Dead Codes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Reduce Cyclomatic complexity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Coding Standards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Collective code ownership</a:t>
            </a:r>
          </a:p>
        </p:txBody>
      </p:sp>
      <p:sp>
        <p:nvSpPr>
          <p:cNvPr id="54" name="TextBox 53"/>
          <p:cNvSpPr txBox="1"/>
          <p:nvPr/>
        </p:nvSpPr>
        <p:spPr>
          <a:xfrm>
            <a:off x="8960177" y="5148094"/>
            <a:ext cx="2882449" cy="307777"/>
          </a:xfrm>
          <a:prstGeom prst="rect">
            <a:avLst/>
          </a:prstGeom>
          <a:noFill/>
        </p:spPr>
        <p:txBody>
          <a:bodyPr wrap="square" rtlCol="0">
            <a:spAutoFit/>
          </a:bodyPr>
          <a:lstStyle/>
          <a:p>
            <a:pPr algn="ctr"/>
            <a:r>
              <a:rPr lang="en-US" sz="1400" b="1" dirty="0" smtClean="0"/>
              <a:t>Tools</a:t>
            </a:r>
          </a:p>
        </p:txBody>
      </p:sp>
      <p:sp>
        <p:nvSpPr>
          <p:cNvPr id="55" name="TextBox 54"/>
          <p:cNvSpPr txBox="1"/>
          <p:nvPr/>
        </p:nvSpPr>
        <p:spPr>
          <a:xfrm>
            <a:off x="3704743" y="527846"/>
            <a:ext cx="2431799" cy="2631490"/>
          </a:xfrm>
          <a:prstGeom prst="rect">
            <a:avLst/>
          </a:prstGeom>
          <a:noFill/>
        </p:spPr>
        <p:txBody>
          <a:bodyPr wrap="square" rtlCol="0">
            <a:spAutoFit/>
          </a:bodyPr>
          <a:lstStyle/>
          <a:p>
            <a:r>
              <a:rPr lang="en-US" sz="1200" b="1" dirty="0" smtClean="0">
                <a:solidFill>
                  <a:srgbClr val="0070C0"/>
                </a:solidFill>
                <a:latin typeface="Arial" panose="020B0604020202020204" pitchFamily="34" charset="0"/>
                <a:cs typeface="Arial" panose="020B0604020202020204" pitchFamily="34" charset="0"/>
              </a:rPr>
              <a:t>Software Engineering</a:t>
            </a:r>
            <a:endParaRPr lang="en-US" sz="1200" b="1" dirty="0">
              <a:solidFill>
                <a:srgbClr val="0070C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Standardized Framework</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Technology Selection</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Environment Decision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Agile Development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Secure Coding Practices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Avoid premature optimization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Features based development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Pair Programming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Functional Boundaries for Distributed team to avoid code conflicts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Usability and Maintainability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Exception Logging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Audit Tracking</a:t>
            </a:r>
          </a:p>
        </p:txBody>
      </p:sp>
      <p:grpSp>
        <p:nvGrpSpPr>
          <p:cNvPr id="56" name="Group 55"/>
          <p:cNvGrpSpPr/>
          <p:nvPr/>
        </p:nvGrpSpPr>
        <p:grpSpPr>
          <a:xfrm>
            <a:off x="8884691" y="522826"/>
            <a:ext cx="2957938" cy="1729059"/>
            <a:chOff x="4701772" y="2204833"/>
            <a:chExt cx="2686050" cy="1645920"/>
          </a:xfrm>
        </p:grpSpPr>
        <p:sp>
          <p:nvSpPr>
            <p:cNvPr id="57" name="Rounded Rectangle 56"/>
            <p:cNvSpPr/>
            <p:nvPr/>
          </p:nvSpPr>
          <p:spPr>
            <a:xfrm>
              <a:off x="4701772" y="2204833"/>
              <a:ext cx="2686050" cy="1645920"/>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58" name="TextBox 57"/>
            <p:cNvSpPr txBox="1"/>
            <p:nvPr/>
          </p:nvSpPr>
          <p:spPr>
            <a:xfrm>
              <a:off x="5116910" y="2215945"/>
              <a:ext cx="1799270" cy="234382"/>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3. Development Practices</a:t>
              </a:r>
              <a:endPar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59" name="Rectangle 58"/>
            <p:cNvSpPr/>
            <p:nvPr/>
          </p:nvSpPr>
          <p:spPr>
            <a:xfrm>
              <a:off x="4772247" y="2464361"/>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Software Engineering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0" name="Rectangle 59"/>
            <p:cNvSpPr/>
            <p:nvPr/>
          </p:nvSpPr>
          <p:spPr>
            <a:xfrm>
              <a:off x="6501042" y="2464359"/>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Code </a:t>
              </a:r>
              <a:endPar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Quality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1" name="Rectangle 60"/>
            <p:cNvSpPr/>
            <p:nvPr/>
          </p:nvSpPr>
          <p:spPr>
            <a:xfrm>
              <a:off x="5643306" y="2464360"/>
              <a:ext cx="802981" cy="393526"/>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Code Refactoring</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2" name="Rectangle 61"/>
            <p:cNvSpPr/>
            <p:nvPr/>
          </p:nvSpPr>
          <p:spPr>
            <a:xfrm>
              <a:off x="4772247" y="2894849"/>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Shift Left</a:t>
              </a:r>
            </a:p>
          </p:txBody>
        </p:sp>
        <p:sp>
          <p:nvSpPr>
            <p:cNvPr id="63" name="Rectangle 62"/>
            <p:cNvSpPr/>
            <p:nvPr/>
          </p:nvSpPr>
          <p:spPr>
            <a:xfrm>
              <a:off x="5643306" y="2894849"/>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Pair Programming</a:t>
              </a:r>
            </a:p>
          </p:txBody>
        </p:sp>
        <p:sp>
          <p:nvSpPr>
            <p:cNvPr id="64" name="Rectangle 63"/>
            <p:cNvSpPr/>
            <p:nvPr/>
          </p:nvSpPr>
          <p:spPr>
            <a:xfrm>
              <a:off x="6501042" y="2894849"/>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Agile Development</a:t>
              </a:r>
            </a:p>
          </p:txBody>
        </p:sp>
        <p:sp>
          <p:nvSpPr>
            <p:cNvPr id="65" name="Rectangle 64"/>
            <p:cNvSpPr/>
            <p:nvPr/>
          </p:nvSpPr>
          <p:spPr>
            <a:xfrm>
              <a:off x="4772247" y="3280164"/>
              <a:ext cx="802981" cy="478648"/>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Build Automation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6" name="Rectangle 65"/>
            <p:cNvSpPr/>
            <p:nvPr/>
          </p:nvSpPr>
          <p:spPr>
            <a:xfrm>
              <a:off x="5643306" y="3268840"/>
              <a:ext cx="802981" cy="478648"/>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Early Performance Detection</a:t>
              </a:r>
            </a:p>
          </p:txBody>
        </p:sp>
        <p:sp>
          <p:nvSpPr>
            <p:cNvPr id="67" name="Rectangle 66"/>
            <p:cNvSpPr/>
            <p:nvPr/>
          </p:nvSpPr>
          <p:spPr>
            <a:xfrm>
              <a:off x="6501042" y="3268840"/>
              <a:ext cx="802981" cy="478648"/>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Security</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Considerations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sp>
        <p:nvSpPr>
          <p:cNvPr id="19" name="TextBox 18"/>
          <p:cNvSpPr txBox="1"/>
          <p:nvPr/>
        </p:nvSpPr>
        <p:spPr>
          <a:xfrm>
            <a:off x="6313307" y="556042"/>
            <a:ext cx="2556090" cy="1631216"/>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Code Versioning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DVCS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Establish Branch owner and policies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Avoid unnecessary Fork of repository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Minimum end of day check-in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Follow branch policy rules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Start with fresh code every morning</a:t>
            </a:r>
          </a:p>
        </p:txBody>
      </p:sp>
      <p:sp>
        <p:nvSpPr>
          <p:cNvPr id="20" name="TextBox 19"/>
          <p:cNvSpPr txBox="1"/>
          <p:nvPr/>
        </p:nvSpPr>
        <p:spPr>
          <a:xfrm>
            <a:off x="6346373" y="2333422"/>
            <a:ext cx="2502154" cy="1615827"/>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Development Environment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Create a standard image for Dev environment – faster to rebuild environment if required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Light weight development Editors (such as Atom, Visual Studio Code)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Dependencies Management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Developer Tools</a:t>
            </a:r>
          </a:p>
        </p:txBody>
      </p:sp>
      <p:sp>
        <p:nvSpPr>
          <p:cNvPr id="21" name="TextBox 20"/>
          <p:cNvSpPr txBox="1"/>
          <p:nvPr/>
        </p:nvSpPr>
        <p:spPr>
          <a:xfrm>
            <a:off x="6332806" y="3993226"/>
            <a:ext cx="2517092" cy="1292662"/>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Build Automation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Build scripts using Maven or Gradle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Jenkins Pipeline scripts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Deployment scripts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Database scripts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Rollback scripts</a:t>
            </a:r>
          </a:p>
        </p:txBody>
      </p:sp>
      <p:sp>
        <p:nvSpPr>
          <p:cNvPr id="25" name="TextBox 24"/>
          <p:cNvSpPr txBox="1"/>
          <p:nvPr/>
        </p:nvSpPr>
        <p:spPr>
          <a:xfrm>
            <a:off x="654787" y="577080"/>
            <a:ext cx="2997383" cy="30777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stStyle>
          <a:p>
            <a:pPr algn="l"/>
            <a:r>
              <a:rPr lang="en-US" dirty="0" smtClean="0"/>
              <a:t>03</a:t>
            </a:r>
            <a:r>
              <a:rPr lang="en-US" dirty="0"/>
              <a:t>. Development Practices</a:t>
            </a:r>
          </a:p>
        </p:txBody>
      </p:sp>
      <p:cxnSp>
        <p:nvCxnSpPr>
          <p:cNvPr id="26" name="Straight Connector 25"/>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8675" y="934090"/>
            <a:ext cx="2911913" cy="1169551"/>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Dev practices is a collection of key </a:t>
            </a:r>
            <a:r>
              <a:rPr lang="en-US" sz="1400" b="1" dirty="0" smtClean="0">
                <a:latin typeface="Arial" panose="020B0604020202020204" pitchFamily="34" charset="0"/>
                <a:cs typeface="Arial" panose="020B0604020202020204" pitchFamily="34" charset="0"/>
              </a:rPr>
              <a:t>software engineering practices</a:t>
            </a:r>
            <a:r>
              <a:rPr lang="en-US" sz="1400" dirty="0" smtClean="0">
                <a:latin typeface="Arial" panose="020B0604020202020204" pitchFamily="34" charset="0"/>
                <a:cs typeface="Arial" panose="020B0604020202020204" pitchFamily="34" charset="0"/>
              </a:rPr>
              <a:t> followed to improve overall software quality and reduce delays.</a:t>
            </a:r>
            <a:endParaRPr lang="en-US" sz="1400" dirty="0">
              <a:latin typeface="Arial" panose="020B0604020202020204" pitchFamily="34" charset="0"/>
              <a:cs typeface="Arial" panose="020B0604020202020204" pitchFamily="34" charset="0"/>
            </a:endParaRPr>
          </a:p>
        </p:txBody>
      </p:sp>
      <p:sp>
        <p:nvSpPr>
          <p:cNvPr id="28" name="TextBox 27"/>
          <p:cNvSpPr txBox="1"/>
          <p:nvPr/>
        </p:nvSpPr>
        <p:spPr>
          <a:xfrm>
            <a:off x="627186" y="2344855"/>
            <a:ext cx="2943404" cy="4455417"/>
          </a:xfrm>
          <a:prstGeom prst="rect">
            <a:avLst/>
          </a:prstGeom>
          <a:noFill/>
          <a:ln w="3175">
            <a:solidFill>
              <a:schemeClr val="bg1">
                <a:lumMod val="85000"/>
              </a:schemeClr>
            </a:solidFill>
          </a:ln>
        </p:spPr>
        <p:txBody>
          <a:bodyPr wrap="square" rtlCol="0">
            <a:noAutofit/>
          </a:bodyPr>
          <a:lstStyle/>
          <a:p>
            <a:r>
              <a:rPr lang="en-US" sz="1200" b="1" u="sng" dirty="0">
                <a:latin typeface="Arial" panose="020B0604020202020204" pitchFamily="34" charset="0"/>
                <a:cs typeface="Arial" panose="020B0604020202020204" pitchFamily="34" charset="0"/>
              </a:rPr>
              <a:t>Practices</a:t>
            </a:r>
          </a:p>
          <a:p>
            <a:endParaRPr lang="en-US" sz="1400" b="1" dirty="0">
              <a:latin typeface="Arial Narrow" panose="020B0606020202030204" pitchFamily="34" charset="0"/>
            </a:endParaRP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Modern development practices like extreme programming</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Behavior Driven Development (BDD) and Test Driven Development (TDD) – a Shared Metaphor</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Continuous Code Refactoring – Modularize and Generalize</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Architecture Runways</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Apply Design Patterns</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Loosely integrated system design</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Smaller and Incremental Releases</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Coding Standards and Automatic Reviews</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Collective Code Ownership</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Develop by Feature</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Microservice Architecture</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Service Virtualization</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Maintain Tech Debt Backlog</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Fail Fast</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Self-Healing Components</a:t>
            </a:r>
          </a:p>
          <a:p>
            <a:pPr marL="228600" indent="-228600">
              <a:buFont typeface="Wingdings" panose="05000000000000000000" pitchFamily="2" charset="2"/>
              <a:buChar char="§"/>
            </a:pPr>
            <a:r>
              <a:rPr lang="en-US" sz="1100" dirty="0">
                <a:latin typeface="Arial" panose="020B0604020202020204" pitchFamily="34" charset="0"/>
                <a:cs typeface="Arial" panose="020B0604020202020204" pitchFamily="34" charset="0"/>
              </a:rPr>
              <a:t>Continuously verify quality</a:t>
            </a:r>
          </a:p>
        </p:txBody>
      </p:sp>
      <p:sp>
        <p:nvSpPr>
          <p:cNvPr id="29" name="TextBox 28"/>
          <p:cNvSpPr txBox="1"/>
          <p:nvPr/>
        </p:nvSpPr>
        <p:spPr>
          <a:xfrm>
            <a:off x="6353847" y="5338334"/>
            <a:ext cx="2316325" cy="1461939"/>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Code Refactoring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Modularized development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Service based Architecture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Reusable Framework and Patterns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Dependency Injection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Exception and Logging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Feature Toggles</a:t>
            </a:r>
            <a:endParaRPr lang="en-US" sz="1100" dirty="0">
              <a:latin typeface="Arial" panose="020B0604020202020204" pitchFamily="34" charset="0"/>
              <a:cs typeface="Arial" panose="020B0604020202020204" pitchFamily="34" charset="0"/>
            </a:endParaRPr>
          </a:p>
        </p:txBody>
      </p:sp>
      <p:sp>
        <p:nvSpPr>
          <p:cNvPr id="30" name="TextBox 29"/>
          <p:cNvSpPr txBox="1"/>
          <p:nvPr/>
        </p:nvSpPr>
        <p:spPr>
          <a:xfrm>
            <a:off x="9013015" y="3206282"/>
            <a:ext cx="2753220" cy="1800493"/>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Secure Coding Practices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Graceful Exception Handling – Fail Safe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Encrypting secured information – Sensitive data handling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OWASP Standards (for Web Security)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Applying Security Patches</a:t>
            </a:r>
          </a:p>
          <a:p>
            <a:pPr marL="171450" indent="-171450">
              <a:buFont typeface="Wingdings" panose="05000000000000000000" pitchFamily="2" charset="2"/>
              <a:buChar char="§"/>
            </a:pPr>
            <a:r>
              <a:rPr lang="en-US" sz="1100" dirty="0" err="1" smtClean="0">
                <a:latin typeface="Arial" panose="020B0604020202020204" pitchFamily="34" charset="0"/>
                <a:cs typeface="Arial" panose="020B0604020202020204" pitchFamily="34" charset="0"/>
              </a:rPr>
              <a:t>DoS</a:t>
            </a:r>
            <a:r>
              <a:rPr lang="en-US" sz="1100" dirty="0" smtClean="0">
                <a:latin typeface="Arial" panose="020B0604020202020204" pitchFamily="34" charset="0"/>
                <a:cs typeface="Arial" panose="020B0604020202020204" pitchFamily="34" charset="0"/>
              </a:rPr>
              <a:t> attacks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Default Deny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Principle of least privilege</a:t>
            </a:r>
          </a:p>
        </p:txBody>
      </p:sp>
      <p:sp>
        <p:nvSpPr>
          <p:cNvPr id="31" name="TextBox 30"/>
          <p:cNvSpPr txBox="1"/>
          <p:nvPr/>
        </p:nvSpPr>
        <p:spPr>
          <a:xfrm>
            <a:off x="9028966" y="2332879"/>
            <a:ext cx="2721382" cy="784830"/>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Agile Development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Build in small increments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Allow requirement to evolve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Feature based development</a:t>
            </a:r>
          </a:p>
        </p:txBody>
      </p:sp>
      <p:pic>
        <p:nvPicPr>
          <p:cNvPr id="1026" name="Picture 2" descr="SonarQube | Sonar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938" y="6241068"/>
            <a:ext cx="926925" cy="347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CoCo Logo - LogoDi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3051" y="5974183"/>
            <a:ext cx="592277" cy="3384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 5 Code Coverage Tools | Best Test Coverage Tools - DevOpsSchool.co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559" t="35105" r="23486" b="36239"/>
          <a:stretch/>
        </p:blipFill>
        <p:spPr bwMode="auto">
          <a:xfrm>
            <a:off x="11051005" y="6191512"/>
            <a:ext cx="624179" cy="145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tom-logo | Logo inspiration branding, Logo des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20807" y="5525808"/>
            <a:ext cx="1045428" cy="3484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 and Folder Icons in Visual Studio Cod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598" t="37132" r="7035" b="34268"/>
          <a:stretch/>
        </p:blipFill>
        <p:spPr bwMode="auto">
          <a:xfrm>
            <a:off x="9150633" y="5585847"/>
            <a:ext cx="1318832" cy="2183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png Spring Framework Logo - Spring Boot, HD Png Download -  1280x329 ... - DLPNG.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63576" y="5914948"/>
            <a:ext cx="824455" cy="250281"/>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8978280" y="5148094"/>
            <a:ext cx="2864346" cy="1652178"/>
          </a:xfrm>
          <a:prstGeom prst="roundRect">
            <a:avLst>
              <a:gd name="adj" fmla="val 1408"/>
            </a:avLst>
          </a:prstGeom>
          <a:noFill/>
          <a:ln w="3175">
            <a:solidFill>
              <a:srgbClr val="048B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51755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8985662" y="5183588"/>
            <a:ext cx="2872747" cy="1296715"/>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7" name="Rectangle 56"/>
          <p:cNvSpPr/>
          <p:nvPr/>
        </p:nvSpPr>
        <p:spPr>
          <a:xfrm>
            <a:off x="8978250" y="2368016"/>
            <a:ext cx="2898147" cy="1556476"/>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8" name="Rectangle 57"/>
          <p:cNvSpPr/>
          <p:nvPr/>
        </p:nvSpPr>
        <p:spPr>
          <a:xfrm>
            <a:off x="8972963" y="3990773"/>
            <a:ext cx="2898147" cy="1146068"/>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ectangle 53"/>
          <p:cNvSpPr/>
          <p:nvPr/>
        </p:nvSpPr>
        <p:spPr>
          <a:xfrm>
            <a:off x="3683152" y="2704248"/>
            <a:ext cx="2391394" cy="3712868"/>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ectangle 54"/>
          <p:cNvSpPr/>
          <p:nvPr/>
        </p:nvSpPr>
        <p:spPr>
          <a:xfrm>
            <a:off x="6159036" y="2704248"/>
            <a:ext cx="2596898" cy="3712868"/>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9" name="Rectangle 48"/>
          <p:cNvSpPr/>
          <p:nvPr/>
        </p:nvSpPr>
        <p:spPr>
          <a:xfrm>
            <a:off x="627185" y="527846"/>
            <a:ext cx="2943404" cy="172403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27185" y="527846"/>
            <a:ext cx="2943404"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998363" y="2344076"/>
            <a:ext cx="2832656" cy="1631216"/>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CI Strategy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Run build automation for every change committed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Keep code health status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Know when code is broken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Fix immediately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Determine CI branch(s)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Build Specs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Tooling</a:t>
            </a:r>
            <a:endParaRPr lang="en-US" sz="1200" b="1" dirty="0">
              <a:latin typeface="Arial" panose="020B0604020202020204" pitchFamily="34" charset="0"/>
              <a:cs typeface="Arial" panose="020B0604020202020204" pitchFamily="34" charset="0"/>
            </a:endParaRPr>
          </a:p>
        </p:txBody>
      </p:sp>
      <p:grpSp>
        <p:nvGrpSpPr>
          <p:cNvPr id="19" name="Group 18"/>
          <p:cNvGrpSpPr/>
          <p:nvPr/>
        </p:nvGrpSpPr>
        <p:grpSpPr>
          <a:xfrm>
            <a:off x="8950150" y="519808"/>
            <a:ext cx="2926248" cy="1818452"/>
            <a:chOff x="4805861" y="2915940"/>
            <a:chExt cx="2686050" cy="1277822"/>
          </a:xfrm>
        </p:grpSpPr>
        <p:sp>
          <p:nvSpPr>
            <p:cNvPr id="20" name="Rounded Rectangle 19"/>
            <p:cNvSpPr/>
            <p:nvPr/>
          </p:nvSpPr>
          <p:spPr>
            <a:xfrm>
              <a:off x="4805861" y="2915940"/>
              <a:ext cx="2686050" cy="1277822"/>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21" name="TextBox 20"/>
            <p:cNvSpPr txBox="1"/>
            <p:nvPr/>
          </p:nvSpPr>
          <p:spPr>
            <a:xfrm>
              <a:off x="5276627" y="2931848"/>
              <a:ext cx="1744515" cy="173019"/>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4. Continuous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Integration</a:t>
              </a:r>
            </a:p>
          </p:txBody>
        </p:sp>
        <p:sp>
          <p:nvSpPr>
            <p:cNvPr id="22" name="Rectangle 21"/>
            <p:cNvSpPr/>
            <p:nvPr/>
          </p:nvSpPr>
          <p:spPr>
            <a:xfrm>
              <a:off x="4889984" y="31257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CI Strategy</a:t>
              </a:r>
            </a:p>
          </p:txBody>
        </p:sp>
        <p:sp>
          <p:nvSpPr>
            <p:cNvPr id="23" name="Rectangle 22"/>
            <p:cNvSpPr/>
            <p:nvPr/>
          </p:nvSpPr>
          <p:spPr>
            <a:xfrm>
              <a:off x="6593099" y="31257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CI Bootstraps</a:t>
              </a:r>
            </a:p>
          </p:txBody>
        </p:sp>
        <p:sp>
          <p:nvSpPr>
            <p:cNvPr id="24" name="Rectangle 23"/>
            <p:cNvSpPr/>
            <p:nvPr/>
          </p:nvSpPr>
          <p:spPr>
            <a:xfrm>
              <a:off x="5747395" y="31257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Automated Pipeline</a:t>
              </a:r>
            </a:p>
          </p:txBody>
        </p:sp>
        <p:sp>
          <p:nvSpPr>
            <p:cNvPr id="25" name="Rectangle 24"/>
            <p:cNvSpPr/>
            <p:nvPr/>
          </p:nvSpPr>
          <p:spPr>
            <a:xfrm>
              <a:off x="4889984" y="3447082"/>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CI Tooling</a:t>
              </a:r>
            </a:p>
          </p:txBody>
        </p:sp>
        <p:sp>
          <p:nvSpPr>
            <p:cNvPr id="26" name="Rectangle 25"/>
            <p:cNvSpPr/>
            <p:nvPr/>
          </p:nvSpPr>
          <p:spPr>
            <a:xfrm>
              <a:off x="5747395" y="3447082"/>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Integration to Source Code</a:t>
              </a:r>
            </a:p>
          </p:txBody>
        </p:sp>
        <p:sp>
          <p:nvSpPr>
            <p:cNvPr id="27" name="Rectangle 26"/>
            <p:cNvSpPr/>
            <p:nvPr/>
          </p:nvSpPr>
          <p:spPr>
            <a:xfrm>
              <a:off x="6593099" y="3447082"/>
              <a:ext cx="802981" cy="336794"/>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Integration Environment</a:t>
              </a:r>
            </a:p>
          </p:txBody>
        </p:sp>
        <p:sp>
          <p:nvSpPr>
            <p:cNvPr id="28" name="Rectangle 27"/>
            <p:cNvSpPr/>
            <p:nvPr/>
          </p:nvSpPr>
          <p:spPr>
            <a:xfrm>
              <a:off x="4889984" y="3821073"/>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Verification Strategy</a:t>
              </a:r>
            </a:p>
          </p:txBody>
        </p:sp>
        <p:sp>
          <p:nvSpPr>
            <p:cNvPr id="29" name="Rectangle 28"/>
            <p:cNvSpPr/>
            <p:nvPr/>
          </p:nvSpPr>
          <p:spPr>
            <a:xfrm>
              <a:off x="5747395" y="3821073"/>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Monitoring and Alerts</a:t>
              </a:r>
            </a:p>
          </p:txBody>
        </p:sp>
        <p:sp>
          <p:nvSpPr>
            <p:cNvPr id="30" name="Rectangle 29"/>
            <p:cNvSpPr/>
            <p:nvPr/>
          </p:nvSpPr>
          <p:spPr>
            <a:xfrm>
              <a:off x="6593099" y="3821073"/>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Artifact Upload</a:t>
              </a:r>
            </a:p>
          </p:txBody>
        </p:sp>
      </p:grpSp>
      <p:sp>
        <p:nvSpPr>
          <p:cNvPr id="31" name="TextBox 30"/>
          <p:cNvSpPr txBox="1"/>
          <p:nvPr/>
        </p:nvSpPr>
        <p:spPr>
          <a:xfrm>
            <a:off x="3770821" y="2739186"/>
            <a:ext cx="2397141" cy="3493264"/>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Automated Pipeline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Declarative Pipeline Script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Code Checkout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Download dependencies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Compile code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Run Unit Testing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Run Code Static Analysis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Check Quality Thresholds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Run Integration Testing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Publish test results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Package Application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Version Package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Upload Package to Artifact Repository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Create Container Image (If applicable)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Upload Images to Artifact Repository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Baseline code set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Report back build status</a:t>
            </a:r>
            <a:endParaRPr lang="en-US" sz="1200" dirty="0">
              <a:latin typeface="Arial" panose="020B0604020202020204" pitchFamily="34" charset="0"/>
              <a:cs typeface="Arial" panose="020B0604020202020204" pitchFamily="34" charset="0"/>
            </a:endParaRPr>
          </a:p>
        </p:txBody>
      </p:sp>
      <p:sp>
        <p:nvSpPr>
          <p:cNvPr id="32" name="TextBox 31"/>
          <p:cNvSpPr txBox="1"/>
          <p:nvPr/>
        </p:nvSpPr>
        <p:spPr>
          <a:xfrm>
            <a:off x="8972963" y="4004796"/>
            <a:ext cx="3018629" cy="1123384"/>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Version Strategy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Target versioning for code, build artifacts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Major and Minor increment decision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SNAPSHOT vs. RELEASE build decision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Containerized Image Versioning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Commit code in small increments</a:t>
            </a:r>
            <a:endParaRPr lang="en-US" sz="1200" dirty="0">
              <a:latin typeface="Arial" panose="020B0604020202020204" pitchFamily="34" charset="0"/>
              <a:cs typeface="Arial" panose="020B0604020202020204" pitchFamily="34" charset="0"/>
            </a:endParaRPr>
          </a:p>
        </p:txBody>
      </p:sp>
      <p:sp>
        <p:nvSpPr>
          <p:cNvPr id="34" name="TextBox 33"/>
          <p:cNvSpPr txBox="1"/>
          <p:nvPr/>
        </p:nvSpPr>
        <p:spPr>
          <a:xfrm>
            <a:off x="6275616" y="2739186"/>
            <a:ext cx="2439944" cy="3323987"/>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CI Tooling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GitHub for Version Control</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Jenkins (or) Bamboo for CI Pipeline execution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WebHook integration between Version control and CI Tool</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Gradle (or) Maven for Build</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JUnit as unit testing framework for Java / NUnit (or) MS Test as unit testing framework for .NET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SonarQube for Code Quality Analysis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JaCoCo or Cobertura for code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Nexus (or) Artifactory for Binary Artifact Management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Docker for Image containers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Insights or Reportportal for CI job status monitoring and reporting</a:t>
            </a:r>
            <a:endParaRPr lang="en-US" sz="1200" dirty="0">
              <a:latin typeface="Arial" panose="020B0604020202020204" pitchFamily="34" charset="0"/>
              <a:cs typeface="Arial" panose="020B0604020202020204" pitchFamily="34" charset="0"/>
            </a:endParaRPr>
          </a:p>
        </p:txBody>
      </p:sp>
      <p:sp>
        <p:nvSpPr>
          <p:cNvPr id="35" name="TextBox 34"/>
          <p:cNvSpPr txBox="1"/>
          <p:nvPr/>
        </p:nvSpPr>
        <p:spPr>
          <a:xfrm>
            <a:off x="8985661" y="5187641"/>
            <a:ext cx="2977755" cy="1292662"/>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Build Environment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Jenkins Slave Machine with required operating system and necessary plugins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Dynamic build environment provisioning thru Docker Image – Attach as Jenkins Slave runtime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Gradle or Maven build tools installed</a:t>
            </a:r>
            <a:endParaRPr lang="en-US" sz="1200" dirty="0">
              <a:latin typeface="Arial" panose="020B0604020202020204" pitchFamily="34" charset="0"/>
              <a:cs typeface="Arial" panose="020B0604020202020204" pitchFamily="34" charset="0"/>
            </a:endParaRPr>
          </a:p>
        </p:txBody>
      </p:sp>
      <p:sp>
        <p:nvSpPr>
          <p:cNvPr id="36" name="TextBox 35"/>
          <p:cNvSpPr txBox="1"/>
          <p:nvPr/>
        </p:nvSpPr>
        <p:spPr>
          <a:xfrm>
            <a:off x="645547" y="2326186"/>
            <a:ext cx="2925041" cy="3400931"/>
          </a:xfrm>
          <a:prstGeom prst="rect">
            <a:avLst/>
          </a:prstGeom>
          <a:noFill/>
          <a:ln w="3175">
            <a:solidFill>
              <a:schemeClr val="bg1">
                <a:lumMod val="85000"/>
              </a:schemeClr>
            </a:solidFill>
          </a:ln>
        </p:spPr>
        <p:txBody>
          <a:bodyPr wrap="square" rtlCol="0">
            <a:spAutoFit/>
          </a:bodyPr>
          <a:lstStyle/>
          <a:p>
            <a:r>
              <a:rPr lang="en-US" sz="1200" b="1" u="sng" dirty="0" smtClean="0">
                <a:latin typeface="Arial" panose="020B0604020202020204" pitchFamily="34" charset="0"/>
                <a:cs typeface="Arial" panose="020B0604020202020204" pitchFamily="34" charset="0"/>
              </a:rPr>
              <a:t>Practices</a:t>
            </a:r>
          </a:p>
          <a:p>
            <a:endParaRPr lang="en-US" sz="14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Automate CI Steps starting smaller</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Fixup a shorter run time for both build and test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Incremental code check-in, keep </a:t>
            </a:r>
            <a:r>
              <a:rPr lang="en-US" sz="1100" dirty="0">
                <a:latin typeface="Arial" panose="020B0604020202020204" pitchFamily="34" charset="0"/>
                <a:cs typeface="Arial" panose="020B0604020202020204" pitchFamily="34" charset="0"/>
              </a:rPr>
              <a:t>check-in small</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Keep the branch healthy status always – Fix issues immediately</a:t>
            </a:r>
            <a:endParaRPr lang="en-US" sz="11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Unit and Integration test to be kept smaller and faster to run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Leverage Stubs and Mocks to perform component level testing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Choose integrated code branch for CI pipeline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Practicing deliberate build failures for not meeting standards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Automatic feedback and reporting back to Dev team</a:t>
            </a:r>
            <a:endParaRPr lang="en-US" sz="1100" dirty="0">
              <a:latin typeface="Arial" panose="020B0604020202020204" pitchFamily="34" charset="0"/>
              <a:cs typeface="Arial" panose="020B0604020202020204" pitchFamily="34" charset="0"/>
            </a:endParaRPr>
          </a:p>
        </p:txBody>
      </p:sp>
      <p:grpSp>
        <p:nvGrpSpPr>
          <p:cNvPr id="10" name="Group 9"/>
          <p:cNvGrpSpPr/>
          <p:nvPr/>
        </p:nvGrpSpPr>
        <p:grpSpPr>
          <a:xfrm>
            <a:off x="4115844" y="906150"/>
            <a:ext cx="4369720" cy="1607078"/>
            <a:chOff x="3314523" y="873321"/>
            <a:chExt cx="4670790" cy="1717805"/>
          </a:xfrm>
        </p:grpSpPr>
        <p:sp>
          <p:nvSpPr>
            <p:cNvPr id="71" name="TextBox 70"/>
            <p:cNvSpPr txBox="1"/>
            <p:nvPr/>
          </p:nvSpPr>
          <p:spPr>
            <a:xfrm>
              <a:off x="5791204" y="2130551"/>
              <a:ext cx="1584974" cy="460575"/>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Continuous build and integration</a:t>
              </a:r>
              <a:endParaRPr lang="en-US" sz="1600" dirty="0">
                <a:latin typeface="Arial" panose="020B0604020202020204" pitchFamily="34" charset="0"/>
                <a:cs typeface="Arial" panose="020B0604020202020204" pitchFamily="34" charset="0"/>
              </a:endParaRPr>
            </a:p>
          </p:txBody>
        </p:sp>
        <p:grpSp>
          <p:nvGrpSpPr>
            <p:cNvPr id="7" name="Group 6"/>
            <p:cNvGrpSpPr/>
            <p:nvPr/>
          </p:nvGrpSpPr>
          <p:grpSpPr>
            <a:xfrm>
              <a:off x="3314523" y="873321"/>
              <a:ext cx="4670790" cy="1616888"/>
              <a:chOff x="3314523" y="873321"/>
              <a:chExt cx="4670790" cy="1616888"/>
            </a:xfrm>
          </p:grpSpPr>
          <p:pic>
            <p:nvPicPr>
              <p:cNvPr id="1028" name="Picture 4" descr="Business, collaboration, hierarchy, idea, innovation, people, team ..."/>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8376" y="1019161"/>
                <a:ext cx="428207" cy="42820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Business, collaboration, hierarchy, idea, innovation, people, team ..."/>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2362" y="1052862"/>
                <a:ext cx="428207" cy="4282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Business, collaboration, hierarchy, idea, innovation, people, team ..."/>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1644" y="873321"/>
                <a:ext cx="428207" cy="4282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 - Logo Downloads"/>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23044" y="1837367"/>
                <a:ext cx="230522" cy="2305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pository icons - 504 free &amp; premium icons on Iconfinde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66262" y="1627390"/>
                <a:ext cx="444926" cy="44492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urved Connector 2"/>
              <p:cNvCxnSpPr>
                <a:stCxn id="39" idx="2"/>
                <a:endCxn id="1032" idx="1"/>
              </p:cNvCxnSpPr>
              <p:nvPr/>
            </p:nvCxnSpPr>
            <p:spPr>
              <a:xfrm rot="16200000" flipH="1">
                <a:off x="4091972" y="1375563"/>
                <a:ext cx="368784" cy="579796"/>
              </a:xfrm>
              <a:prstGeom prst="curved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urved Connector 5"/>
              <p:cNvCxnSpPr>
                <a:stCxn id="40" idx="2"/>
                <a:endCxn id="1032" idx="0"/>
              </p:cNvCxnSpPr>
              <p:nvPr/>
            </p:nvCxnSpPr>
            <p:spPr>
              <a:xfrm rot="5400000">
                <a:off x="4714306" y="1375947"/>
                <a:ext cx="325861" cy="177023"/>
              </a:xfrm>
              <a:prstGeom prst="curvedConnector3">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p:cNvCxnSpPr>
                <a:stCxn id="1028" idx="2"/>
                <a:endCxn id="1032" idx="3"/>
              </p:cNvCxnSpPr>
              <p:nvPr/>
            </p:nvCxnSpPr>
            <p:spPr>
              <a:xfrm rot="5400000">
                <a:off x="5260591" y="1197965"/>
                <a:ext cx="402485" cy="901292"/>
              </a:xfrm>
              <a:prstGeom prst="curved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Continuous Integration Icon , Free Transparent Clipart - ClipartKey"/>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75667" y="2109655"/>
                <a:ext cx="550185" cy="28609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urved Connector 16"/>
              <p:cNvCxnSpPr>
                <a:stCxn id="1032" idx="2"/>
                <a:endCxn id="1034" idx="1"/>
              </p:cNvCxnSpPr>
              <p:nvPr/>
            </p:nvCxnSpPr>
            <p:spPr>
              <a:xfrm rot="16200000" flipH="1">
                <a:off x="4942002" y="1919039"/>
                <a:ext cx="180387" cy="486941"/>
              </a:xfrm>
              <a:prstGeom prst="curved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99849" y="2210574"/>
                <a:ext cx="524659" cy="27963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hook</a:t>
                </a:r>
                <a:endParaRPr lang="en-US" sz="1600" dirty="0">
                  <a:latin typeface="Arial" panose="020B0604020202020204" pitchFamily="34" charset="0"/>
                  <a:cs typeface="Arial" panose="020B0604020202020204" pitchFamily="34" charset="0"/>
                </a:endParaRPr>
              </a:p>
            </p:txBody>
          </p:sp>
          <p:sp>
            <p:nvSpPr>
              <p:cNvPr id="68" name="TextBox 67"/>
              <p:cNvSpPr txBox="1"/>
              <p:nvPr/>
            </p:nvSpPr>
            <p:spPr>
              <a:xfrm>
                <a:off x="3314523" y="1478348"/>
                <a:ext cx="791657" cy="279635"/>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commit</a:t>
                </a:r>
                <a:endParaRPr lang="en-US" sz="1600" dirty="0">
                  <a:latin typeface="Arial" panose="020B0604020202020204" pitchFamily="34" charset="0"/>
                  <a:cs typeface="Arial" panose="020B0604020202020204" pitchFamily="34" charset="0"/>
                </a:endParaRPr>
              </a:p>
            </p:txBody>
          </p:sp>
          <p:sp>
            <p:nvSpPr>
              <p:cNvPr id="69" name="TextBox 68"/>
              <p:cNvSpPr txBox="1"/>
              <p:nvPr/>
            </p:nvSpPr>
            <p:spPr>
              <a:xfrm>
                <a:off x="4212095" y="1193048"/>
                <a:ext cx="827891" cy="279635"/>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commit</a:t>
                </a:r>
                <a:endParaRPr lang="en-US" sz="1600" dirty="0">
                  <a:latin typeface="Arial" panose="020B0604020202020204" pitchFamily="34" charset="0"/>
                  <a:cs typeface="Arial" panose="020B0604020202020204" pitchFamily="34" charset="0"/>
                </a:endParaRPr>
              </a:p>
            </p:txBody>
          </p:sp>
          <p:sp>
            <p:nvSpPr>
              <p:cNvPr id="70" name="TextBox 69"/>
              <p:cNvSpPr txBox="1"/>
              <p:nvPr/>
            </p:nvSpPr>
            <p:spPr>
              <a:xfrm>
                <a:off x="5929374" y="1341090"/>
                <a:ext cx="775656" cy="279635"/>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commit</a:t>
                </a:r>
                <a:endParaRPr lang="en-US" sz="1600" dirty="0">
                  <a:latin typeface="Arial" panose="020B0604020202020204" pitchFamily="34" charset="0"/>
                  <a:cs typeface="Arial" panose="020B0604020202020204" pitchFamily="34" charset="0"/>
                </a:endParaRPr>
              </a:p>
            </p:txBody>
          </p:sp>
          <p:pic>
            <p:nvPicPr>
              <p:cNvPr id="1036" name="Picture 12" descr="Analytics, data, graphic, report icon"/>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3454" y="1473992"/>
                <a:ext cx="285711" cy="28571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Curved Connector 37"/>
              <p:cNvCxnSpPr>
                <a:stCxn id="71" idx="0"/>
                <a:endCxn id="1036" idx="1"/>
              </p:cNvCxnSpPr>
              <p:nvPr/>
            </p:nvCxnSpPr>
            <p:spPr>
              <a:xfrm rot="5400000" flipH="1" flipV="1">
                <a:off x="6696721" y="1503819"/>
                <a:ext cx="513702" cy="739763"/>
              </a:xfrm>
              <a:prstGeom prst="curved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24818" y="1841404"/>
                <a:ext cx="860495" cy="27963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Feedback</a:t>
                </a:r>
                <a:endParaRPr lang="en-US" sz="1600" dirty="0">
                  <a:latin typeface="Arial" panose="020B0604020202020204" pitchFamily="34" charset="0"/>
                  <a:cs typeface="Arial" panose="020B0604020202020204" pitchFamily="34" charset="0"/>
                </a:endParaRPr>
              </a:p>
            </p:txBody>
          </p:sp>
          <p:cxnSp>
            <p:nvCxnSpPr>
              <p:cNvPr id="42" name="Curved Connector 41"/>
              <p:cNvCxnSpPr>
                <a:stCxn id="1036" idx="0"/>
                <a:endCxn id="1028" idx="0"/>
              </p:cNvCxnSpPr>
              <p:nvPr/>
            </p:nvCxnSpPr>
            <p:spPr>
              <a:xfrm rot="16200000" flipV="1">
                <a:off x="6461980" y="469662"/>
                <a:ext cx="454831" cy="1553830"/>
              </a:xfrm>
              <a:prstGeom prst="curvedConnector3">
                <a:avLst>
                  <a:gd name="adj1" fmla="val 15026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36" idx="0"/>
                <a:endCxn id="40" idx="0"/>
              </p:cNvCxnSpPr>
              <p:nvPr/>
            </p:nvCxnSpPr>
            <p:spPr>
              <a:xfrm rot="16200000" flipV="1">
                <a:off x="5915694" y="-76624"/>
                <a:ext cx="600671" cy="2500562"/>
              </a:xfrm>
              <a:prstGeom prst="curvedConnector3">
                <a:avLst>
                  <a:gd name="adj1" fmla="val 138057"/>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1036" idx="0"/>
                <a:endCxn id="39" idx="0"/>
              </p:cNvCxnSpPr>
              <p:nvPr/>
            </p:nvCxnSpPr>
            <p:spPr>
              <a:xfrm rot="16200000" flipV="1">
                <a:off x="5515823" y="-476495"/>
                <a:ext cx="421130" cy="3479844"/>
              </a:xfrm>
              <a:prstGeom prst="curvedConnector3">
                <a:avLst>
                  <a:gd name="adj1" fmla="val 22558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3" name="TextBox 42"/>
          <p:cNvSpPr txBox="1"/>
          <p:nvPr/>
        </p:nvSpPr>
        <p:spPr>
          <a:xfrm>
            <a:off x="653877" y="577079"/>
            <a:ext cx="2514774" cy="30777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1"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stStyle>
          <a:p>
            <a:r>
              <a:rPr lang="en-US" dirty="0" smtClean="0"/>
              <a:t>04</a:t>
            </a:r>
            <a:r>
              <a:rPr lang="en-US" dirty="0"/>
              <a:t>. Continuous Integration</a:t>
            </a:r>
          </a:p>
        </p:txBody>
      </p:sp>
      <p:cxnSp>
        <p:nvCxnSpPr>
          <p:cNvPr id="45" name="Straight Connector 44"/>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5548" y="906150"/>
            <a:ext cx="2948474" cy="1169551"/>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Continuous integration is a process to verify </a:t>
            </a:r>
            <a:r>
              <a:rPr lang="en-US" sz="1400" b="1" dirty="0" smtClean="0">
                <a:latin typeface="Arial" panose="020B0604020202020204" pitchFamily="34" charset="0"/>
                <a:cs typeface="Arial" panose="020B0604020202020204" pitchFamily="34" charset="0"/>
              </a:rPr>
              <a:t>the integrity of the code</a:t>
            </a:r>
            <a:r>
              <a:rPr lang="en-US" sz="1400" dirty="0" smtClean="0">
                <a:latin typeface="Arial" panose="020B0604020202020204" pitchFamily="34" charset="0"/>
                <a:cs typeface="Arial" panose="020B0604020202020204" pitchFamily="34" charset="0"/>
              </a:rPr>
              <a:t> on a frequent basis by running build and verification scripts as the code gets revised.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114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7315860" y="2347366"/>
            <a:ext cx="2201257" cy="2317213"/>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1" name="Rectangle 70"/>
          <p:cNvSpPr/>
          <p:nvPr/>
        </p:nvSpPr>
        <p:spPr>
          <a:xfrm>
            <a:off x="9580444" y="2348476"/>
            <a:ext cx="2201257" cy="2317213"/>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ectangle 67"/>
          <p:cNvSpPr/>
          <p:nvPr/>
        </p:nvSpPr>
        <p:spPr>
          <a:xfrm>
            <a:off x="4109022" y="2342230"/>
            <a:ext cx="3140492" cy="159438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9" name="Rectangle 68"/>
          <p:cNvSpPr/>
          <p:nvPr/>
        </p:nvSpPr>
        <p:spPr>
          <a:xfrm>
            <a:off x="4112041" y="3996929"/>
            <a:ext cx="3140492" cy="1594380"/>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6" name="Rectangle 55"/>
          <p:cNvSpPr/>
          <p:nvPr/>
        </p:nvSpPr>
        <p:spPr>
          <a:xfrm>
            <a:off x="627185" y="527846"/>
            <a:ext cx="2943404" cy="1724039"/>
          </a:xfrm>
          <a:prstGeom prst="rect">
            <a:avLst/>
          </a:prstGeom>
          <a:solidFill>
            <a:schemeClr val="bg1"/>
          </a:solidFill>
          <a:ln w="3175">
            <a:solidFill>
              <a:schemeClr val="bg1">
                <a:lumMod val="85000"/>
              </a:schemeClr>
            </a:solidFill>
          </a:ln>
          <a:effectLst>
            <a:outerShdw blurRad="762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27185" y="527846"/>
            <a:ext cx="2943404" cy="406244"/>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9156514" y="509178"/>
            <a:ext cx="2714086" cy="1661698"/>
            <a:chOff x="4373931" y="3282101"/>
            <a:chExt cx="2686050" cy="1453019"/>
          </a:xfrm>
        </p:grpSpPr>
        <p:sp>
          <p:nvSpPr>
            <p:cNvPr id="59" name="Rounded Rectangle 58"/>
            <p:cNvSpPr/>
            <p:nvPr/>
          </p:nvSpPr>
          <p:spPr>
            <a:xfrm>
              <a:off x="4373931" y="3282101"/>
              <a:ext cx="2686050" cy="1453019"/>
            </a:xfrm>
            <a:prstGeom prst="roundRect">
              <a:avLst>
                <a:gd name="adj" fmla="val 4314"/>
              </a:avLst>
            </a:prstGeom>
            <a:solidFill>
              <a:srgbClr val="6C9BFF">
                <a:alpha val="60000"/>
              </a:srgbClr>
            </a:solidFill>
            <a:ln w="28575">
              <a:solidFill>
                <a:sysClr val="window" lastClr="FFFFFF"/>
              </a:solidFill>
              <a:round/>
              <a:headEnd/>
              <a:tailEnd/>
            </a:ln>
          </p:spPr>
          <p:txBody>
            <a:bodyPr rtlCol="0" anchor="t"/>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60" name="TextBox 59"/>
            <p:cNvSpPr txBox="1"/>
            <p:nvPr/>
          </p:nvSpPr>
          <p:spPr>
            <a:xfrm>
              <a:off x="4872736" y="3301543"/>
              <a:ext cx="1744515" cy="215300"/>
            </a:xfrm>
            <a:prstGeom prst="rect">
              <a:avLst/>
            </a:prstGeom>
            <a:noFill/>
          </p:spPr>
          <p:txBody>
            <a:bodyPr wrap="square" rtlCol="0">
              <a:spAutoFit/>
            </a:bodyPr>
            <a:lstStyle>
              <a:defPPr>
                <a:defRPr lang="en-US"/>
              </a:defPPr>
              <a:lvl1pPr algn="ctr">
                <a:defRPr sz="1000" b="1">
                  <a:solidFill>
                    <a:schemeClr val="tx1">
                      <a:lumMod val="75000"/>
                      <a:lumOff val="2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5. Continuous </a:t>
              </a: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Testing</a:t>
              </a:r>
            </a:p>
          </p:txBody>
        </p:sp>
        <p:sp>
          <p:nvSpPr>
            <p:cNvPr id="61" name="Rectangle 60"/>
            <p:cNvSpPr/>
            <p:nvPr/>
          </p:nvSpPr>
          <p:spPr>
            <a:xfrm>
              <a:off x="4458055" y="35348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In-built Quality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2" name="Rectangle 61"/>
            <p:cNvSpPr/>
            <p:nvPr/>
          </p:nvSpPr>
          <p:spPr>
            <a:xfrm>
              <a:off x="6161169" y="35348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rPr>
                <a:t>Shift Left Testing</a:t>
              </a:r>
            </a:p>
          </p:txBody>
        </p:sp>
        <p:sp>
          <p:nvSpPr>
            <p:cNvPr id="63" name="Rectangle 62"/>
            <p:cNvSpPr/>
            <p:nvPr/>
          </p:nvSpPr>
          <p:spPr>
            <a:xfrm>
              <a:off x="5315465" y="3534876"/>
              <a:ext cx="802981" cy="27432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Testing Traceability</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4" name="Rectangle 63"/>
            <p:cNvSpPr/>
            <p:nvPr/>
          </p:nvSpPr>
          <p:spPr>
            <a:xfrm>
              <a:off x="4458055" y="3857276"/>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a:cs typeface="Arial" pitchFamily="34" charset="0"/>
                </a:rPr>
                <a:t>Technical Driven Tests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5" name="Rectangle 64"/>
            <p:cNvSpPr/>
            <p:nvPr/>
          </p:nvSpPr>
          <p:spPr>
            <a:xfrm>
              <a:off x="5315465" y="3857276"/>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Business Driven</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Tests</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6" name="Rectangle 65"/>
            <p:cNvSpPr/>
            <p:nvPr/>
          </p:nvSpPr>
          <p:spPr>
            <a:xfrm>
              <a:off x="6161169" y="3857276"/>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Test Automation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67" name="Rectangle 66"/>
            <p:cNvSpPr/>
            <p:nvPr/>
          </p:nvSpPr>
          <p:spPr>
            <a:xfrm>
              <a:off x="4458054" y="4271117"/>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Service Virtualization</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73" name="Rectangle 72"/>
            <p:cNvSpPr/>
            <p:nvPr/>
          </p:nvSpPr>
          <p:spPr>
            <a:xfrm>
              <a:off x="5315465" y="4271117"/>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Test</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Results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74" name="Rectangle 73"/>
            <p:cNvSpPr/>
            <p:nvPr/>
          </p:nvSpPr>
          <p:spPr>
            <a:xfrm>
              <a:off x="6161169" y="4271117"/>
              <a:ext cx="802981" cy="365760"/>
            </a:xfrm>
            <a:prstGeom prst="rect">
              <a:avLst/>
            </a:prstGeom>
            <a:solidFill>
              <a:srgbClr val="E4E4E4">
                <a:alpha val="60000"/>
              </a:srgbClr>
            </a:solidFill>
            <a:ln w="3175">
              <a:solidFill>
                <a:sysClr val="window" lastClr="FFFFFF"/>
              </a:solidFill>
              <a:round/>
              <a:headEnd/>
              <a:tailEnd/>
            </a:ln>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a:ea typeface="+mn-ea"/>
                  <a:cs typeface="Arial" pitchFamily="34" charset="0"/>
                </a:rPr>
                <a:t>Defect</a:t>
              </a:r>
              <a:r>
                <a:rPr kumimoji="0" lang="en-US" sz="800" b="0" i="0" u="none" strike="noStrike" kern="1200" cap="none" spc="0" normalizeH="0" noProof="0" dirty="0" smtClean="0">
                  <a:ln>
                    <a:noFill/>
                  </a:ln>
                  <a:solidFill>
                    <a:prstClr val="black"/>
                  </a:solidFill>
                  <a:effectLst/>
                  <a:uLnTx/>
                  <a:uFillTx/>
                  <a:latin typeface="Arial"/>
                  <a:ea typeface="+mn-ea"/>
                  <a:cs typeface="Arial" pitchFamily="34" charset="0"/>
                </a:rPr>
                <a:t> Management</a:t>
              </a:r>
              <a:endParaRPr kumimoji="0" lang="en-US" sz="8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grpSp>
      <p:sp>
        <p:nvSpPr>
          <p:cNvPr id="75" name="TextBox 74"/>
          <p:cNvSpPr txBox="1"/>
          <p:nvPr/>
        </p:nvSpPr>
        <p:spPr>
          <a:xfrm>
            <a:off x="7404993" y="2393315"/>
            <a:ext cx="2086922" cy="2154436"/>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Type of Testing</a:t>
            </a:r>
          </a:p>
          <a:p>
            <a:pPr marL="171450" indent="-1714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Unit Testing</a:t>
            </a:r>
          </a:p>
          <a:p>
            <a:pPr marL="171450" indent="-1714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Integration Testing</a:t>
            </a:r>
          </a:p>
          <a:p>
            <a:pPr marL="171450" indent="-1714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Smoke Test</a:t>
            </a:r>
          </a:p>
          <a:p>
            <a:pPr marL="171450" indent="-1714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Acceptance Testing</a:t>
            </a:r>
          </a:p>
          <a:p>
            <a:pPr marL="171450" indent="-1714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Regression Testing</a:t>
            </a:r>
          </a:p>
          <a:p>
            <a:pPr marL="171450" indent="-1714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Non-Functional Testing</a:t>
            </a:r>
          </a:p>
          <a:p>
            <a:pPr marL="463550" lvl="1" indent="-176213">
              <a:buFont typeface="Courier New" panose="02070309020205020404" pitchFamily="49" charset="0"/>
              <a:buChar char="o"/>
            </a:pPr>
            <a:r>
              <a:rPr lang="en-US" sz="1200" dirty="0" smtClean="0">
                <a:latin typeface="Arial" panose="020B0604020202020204" pitchFamily="34" charset="0"/>
                <a:cs typeface="Arial" panose="020B0604020202020204" pitchFamily="34" charset="0"/>
              </a:rPr>
              <a:t>Performance</a:t>
            </a:r>
          </a:p>
          <a:p>
            <a:pPr marL="463550" lvl="1" indent="-176213">
              <a:buFont typeface="Courier New" panose="02070309020205020404" pitchFamily="49" charset="0"/>
              <a:buChar char="o"/>
            </a:pPr>
            <a:r>
              <a:rPr lang="en-US" sz="1200" dirty="0" smtClean="0">
                <a:latin typeface="Arial" panose="020B0604020202020204" pitchFamily="34" charset="0"/>
                <a:cs typeface="Arial" panose="020B0604020202020204" pitchFamily="34" charset="0"/>
              </a:rPr>
              <a:t>Security</a:t>
            </a:r>
          </a:p>
          <a:p>
            <a:pPr marL="463550" lvl="1" indent="-176213">
              <a:buFont typeface="Courier New" panose="02070309020205020404" pitchFamily="49" charset="0"/>
              <a:buChar char="o"/>
            </a:pPr>
            <a:r>
              <a:rPr lang="en-US" sz="1200" dirty="0" smtClean="0">
                <a:latin typeface="Arial" panose="020B0604020202020204" pitchFamily="34" charset="0"/>
                <a:cs typeface="Arial" panose="020B0604020202020204" pitchFamily="34" charset="0"/>
              </a:rPr>
              <a:t>Accessibility</a:t>
            </a:r>
          </a:p>
          <a:p>
            <a:pPr marL="463550" lvl="1" indent="-176213">
              <a:buFont typeface="Courier New" panose="02070309020205020404" pitchFamily="49" charset="0"/>
              <a:buChar char="o"/>
            </a:pPr>
            <a:r>
              <a:rPr lang="en-US" sz="1200" dirty="0" smtClean="0">
                <a:latin typeface="Arial" panose="020B0604020202020204" pitchFamily="34" charset="0"/>
                <a:cs typeface="Arial" panose="020B0604020202020204" pitchFamily="34" charset="0"/>
              </a:rPr>
              <a:t>Usability</a:t>
            </a:r>
            <a:endParaRPr lang="en-US" sz="1200" dirty="0">
              <a:latin typeface="Arial" panose="020B0604020202020204" pitchFamily="34" charset="0"/>
              <a:cs typeface="Arial" panose="020B0604020202020204" pitchFamily="34" charset="0"/>
            </a:endParaRPr>
          </a:p>
        </p:txBody>
      </p:sp>
      <p:sp>
        <p:nvSpPr>
          <p:cNvPr id="76" name="TextBox 75"/>
          <p:cNvSpPr txBox="1"/>
          <p:nvPr/>
        </p:nvSpPr>
        <p:spPr>
          <a:xfrm>
            <a:off x="4237204" y="2443894"/>
            <a:ext cx="2968640" cy="1492716"/>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Test Automation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BDD Driven Automation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Serenity and Selenium testing for Web</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Rest-Assured/Karate for API framework</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In-Sprint Automation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Regression Automation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UFT/Squish/Test Complete for Thick client testing</a:t>
            </a:r>
            <a:endParaRPr lang="en-US" sz="1200" dirty="0">
              <a:latin typeface="Arial" panose="020B0604020202020204" pitchFamily="34" charset="0"/>
              <a:cs typeface="Arial" panose="020B0604020202020204" pitchFamily="34" charset="0"/>
            </a:endParaRPr>
          </a:p>
        </p:txBody>
      </p:sp>
      <p:sp>
        <p:nvSpPr>
          <p:cNvPr id="77" name="TextBox 76"/>
          <p:cNvSpPr txBox="1"/>
          <p:nvPr/>
        </p:nvSpPr>
        <p:spPr>
          <a:xfrm>
            <a:off x="4257463" y="4059115"/>
            <a:ext cx="2529818" cy="1461939"/>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Service Virtualization</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Contract testing using Spring Cloud Contract or PACT</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Stub Services using Wire Mock</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Testing doubles – </a:t>
            </a:r>
            <a:r>
              <a:rPr lang="en-US" sz="1100" dirty="0" err="1">
                <a:latin typeface="Arial" panose="020B0604020202020204" pitchFamily="34" charset="0"/>
                <a:cs typeface="Arial" panose="020B0604020202020204" pitchFamily="34" charset="0"/>
              </a:rPr>
              <a:t>Mockito</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Moq</a:t>
            </a:r>
            <a:r>
              <a:rPr lang="en-US" sz="1100" dirty="0">
                <a:latin typeface="Arial" panose="020B0604020202020204" pitchFamily="34" charset="0"/>
                <a:cs typeface="Arial" panose="020B0604020202020204" pitchFamily="34" charset="0"/>
              </a:rPr>
              <a:t> as mock object for Integration Testing</a:t>
            </a:r>
          </a:p>
          <a:p>
            <a:pPr marL="171450" indent="-171450">
              <a:buFont typeface="Wingdings" panose="05000000000000000000" pitchFamily="2" charset="2"/>
              <a:buChar char="§"/>
            </a:pPr>
            <a:r>
              <a:rPr lang="en-US" sz="1100" dirty="0">
                <a:latin typeface="Arial" panose="020B0604020202020204" pitchFamily="34" charset="0"/>
                <a:cs typeface="Arial" panose="020B0604020202020204" pitchFamily="34" charset="0"/>
              </a:rPr>
              <a:t>System that are not available in lower environment</a:t>
            </a:r>
          </a:p>
        </p:txBody>
      </p:sp>
      <p:sp>
        <p:nvSpPr>
          <p:cNvPr id="78" name="TextBox 77"/>
          <p:cNvSpPr txBox="1"/>
          <p:nvPr/>
        </p:nvSpPr>
        <p:spPr>
          <a:xfrm>
            <a:off x="9622836" y="2395792"/>
            <a:ext cx="2130204" cy="1754326"/>
          </a:xfrm>
          <a:prstGeom prst="rect">
            <a:avLst/>
          </a:prstGeom>
          <a:no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Test Result Analysis and Defect Management</a:t>
            </a: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Automatic test result analysis</a:t>
            </a: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Create defects directly in Agile Management tool</a:t>
            </a: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Create Traceability</a:t>
            </a: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Advanced Notification for failures</a:t>
            </a:r>
          </a:p>
        </p:txBody>
      </p:sp>
      <p:grpSp>
        <p:nvGrpSpPr>
          <p:cNvPr id="2" name="Group 1"/>
          <p:cNvGrpSpPr/>
          <p:nvPr/>
        </p:nvGrpSpPr>
        <p:grpSpPr>
          <a:xfrm>
            <a:off x="3711860" y="523783"/>
            <a:ext cx="4265949" cy="804972"/>
            <a:chOff x="4136824" y="1432587"/>
            <a:chExt cx="4265949" cy="804972"/>
          </a:xfrm>
        </p:grpSpPr>
        <p:cxnSp>
          <p:nvCxnSpPr>
            <p:cNvPr id="5" name="Straight Arrow Connector 4"/>
            <p:cNvCxnSpPr/>
            <p:nvPr/>
          </p:nvCxnSpPr>
          <p:spPr>
            <a:xfrm>
              <a:off x="4240206" y="1679087"/>
              <a:ext cx="416256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6824" y="1432587"/>
              <a:ext cx="1789080" cy="276999"/>
            </a:xfrm>
            <a:prstGeom prst="rect">
              <a:avLst/>
            </a:prstGeom>
            <a:noFill/>
          </p:spPr>
          <p:txBody>
            <a:bodyPr wrap="none" rtlCol="0">
              <a:spAutoFit/>
            </a:bodyPr>
            <a:lstStyle/>
            <a:p>
              <a:r>
                <a:rPr lang="en-US" sz="1200" b="1" dirty="0" smtClean="0">
                  <a:latin typeface="Arial" panose="020B0604020202020204" pitchFamily="34" charset="0"/>
                  <a:cs typeface="Arial" panose="020B0604020202020204" pitchFamily="34" charset="0"/>
                </a:rPr>
                <a:t>Technical driven tests</a:t>
              </a:r>
              <a:endParaRPr lang="en-US" sz="1200" b="1" dirty="0">
                <a:latin typeface="Arial" panose="020B0604020202020204" pitchFamily="34" charset="0"/>
                <a:cs typeface="Arial" panose="020B0604020202020204" pitchFamily="34" charset="0"/>
              </a:endParaRPr>
            </a:p>
          </p:txBody>
        </p:sp>
        <p:sp>
          <p:nvSpPr>
            <p:cNvPr id="9" name="TextBox 8"/>
            <p:cNvSpPr txBox="1"/>
            <p:nvPr/>
          </p:nvSpPr>
          <p:spPr>
            <a:xfrm>
              <a:off x="4253388" y="1775894"/>
              <a:ext cx="467372" cy="461665"/>
            </a:xfrm>
            <a:prstGeom prst="rect">
              <a:avLst/>
            </a:prstGeom>
            <a:solidFill>
              <a:schemeClr val="bg1">
                <a:lumMod val="95000"/>
              </a:schemeClr>
            </a:solidFill>
            <a:ln>
              <a:solidFill>
                <a:schemeClr val="bg1">
                  <a:lumMod val="75000"/>
                </a:schemeClr>
              </a:solidFill>
            </a:ln>
          </p:spPr>
          <p:txBody>
            <a:bodyPr wrap="none" rtlCol="0">
              <a:spAutoFit/>
            </a:bodyPr>
            <a:lstStyle/>
            <a:p>
              <a:pPr algn="ctr"/>
              <a:r>
                <a:rPr lang="en-US" sz="1200" dirty="0" smtClean="0">
                  <a:latin typeface="Arial" panose="020B0604020202020204" pitchFamily="34" charset="0"/>
                  <a:cs typeface="Arial" panose="020B0604020202020204" pitchFamily="34" charset="0"/>
                </a:rPr>
                <a:t>Unit</a:t>
              </a:r>
            </a:p>
            <a:p>
              <a:pPr algn="ctr"/>
              <a:r>
                <a:rPr lang="en-US" sz="1200" dirty="0" smtClean="0">
                  <a:latin typeface="Arial" panose="020B0604020202020204" pitchFamily="34" charset="0"/>
                  <a:cs typeface="Arial" panose="020B0604020202020204" pitchFamily="34" charset="0"/>
                </a:rPr>
                <a:t>Test</a:t>
              </a:r>
              <a:endParaRPr lang="en-US" sz="1200" dirty="0">
                <a:latin typeface="Arial" panose="020B0604020202020204" pitchFamily="34" charset="0"/>
                <a:cs typeface="Arial" panose="020B0604020202020204" pitchFamily="34" charset="0"/>
              </a:endParaRPr>
            </a:p>
          </p:txBody>
        </p:sp>
        <p:sp>
          <p:nvSpPr>
            <p:cNvPr id="81" name="TextBox 80"/>
            <p:cNvSpPr txBox="1"/>
            <p:nvPr/>
          </p:nvSpPr>
          <p:spPr>
            <a:xfrm>
              <a:off x="4775432" y="1775894"/>
              <a:ext cx="909224" cy="461665"/>
            </a:xfrm>
            <a:prstGeom prst="rect">
              <a:avLst/>
            </a:prstGeom>
            <a:solidFill>
              <a:schemeClr val="bg1">
                <a:lumMod val="95000"/>
              </a:schemeClr>
            </a:solidFill>
            <a:ln>
              <a:solidFill>
                <a:schemeClr val="bg1">
                  <a:lumMod val="75000"/>
                </a:schemeClr>
              </a:solidFill>
            </a:ln>
          </p:spPr>
          <p:txBody>
            <a:bodyPr wrap="none" rtlCol="0">
              <a:spAutoFit/>
            </a:bodyPr>
            <a:lstStyle/>
            <a:p>
              <a:pPr algn="ctr"/>
              <a:r>
                <a:rPr lang="en-US" sz="1200" dirty="0" smtClean="0">
                  <a:latin typeface="Arial" panose="020B0604020202020204" pitchFamily="34" charset="0"/>
                  <a:cs typeface="Arial" panose="020B0604020202020204" pitchFamily="34" charset="0"/>
                </a:rPr>
                <a:t>Integration</a:t>
              </a:r>
            </a:p>
            <a:p>
              <a:pPr algn="ctr"/>
              <a:r>
                <a:rPr lang="en-US" sz="1200" dirty="0" smtClean="0">
                  <a:latin typeface="Arial" panose="020B0604020202020204" pitchFamily="34" charset="0"/>
                  <a:cs typeface="Arial" panose="020B0604020202020204" pitchFamily="34" charset="0"/>
                </a:rPr>
                <a:t>Test</a:t>
              </a:r>
              <a:endParaRPr lang="en-US" sz="1200" dirty="0">
                <a:latin typeface="Arial" panose="020B0604020202020204" pitchFamily="34" charset="0"/>
                <a:cs typeface="Arial" panose="020B0604020202020204" pitchFamily="34" charset="0"/>
              </a:endParaRPr>
            </a:p>
          </p:txBody>
        </p:sp>
        <p:sp>
          <p:nvSpPr>
            <p:cNvPr id="82" name="TextBox 81"/>
            <p:cNvSpPr txBox="1"/>
            <p:nvPr/>
          </p:nvSpPr>
          <p:spPr>
            <a:xfrm>
              <a:off x="5739329" y="1775894"/>
              <a:ext cx="662361" cy="461665"/>
            </a:xfrm>
            <a:prstGeom prst="rect">
              <a:avLst/>
            </a:prstGeom>
            <a:solidFill>
              <a:schemeClr val="bg1">
                <a:lumMod val="95000"/>
              </a:schemeClr>
            </a:solidFill>
            <a:ln>
              <a:solidFill>
                <a:schemeClr val="bg1">
                  <a:lumMod val="75000"/>
                </a:schemeClr>
              </a:solidFill>
            </a:ln>
          </p:spPr>
          <p:txBody>
            <a:bodyPr wrap="none" rtlCol="0">
              <a:spAutoFit/>
            </a:bodyPr>
            <a:lstStyle/>
            <a:p>
              <a:pPr algn="ctr"/>
              <a:r>
                <a:rPr lang="en-US" sz="1200" dirty="0" smtClean="0">
                  <a:latin typeface="Arial" panose="020B0604020202020204" pitchFamily="34" charset="0"/>
                  <a:cs typeface="Arial" panose="020B0604020202020204" pitchFamily="34" charset="0"/>
                </a:rPr>
                <a:t>Smoke</a:t>
              </a:r>
            </a:p>
            <a:p>
              <a:pPr algn="ctr"/>
              <a:r>
                <a:rPr lang="en-US" sz="1200" dirty="0" smtClean="0">
                  <a:latin typeface="Arial" panose="020B0604020202020204" pitchFamily="34" charset="0"/>
                  <a:cs typeface="Arial" panose="020B0604020202020204" pitchFamily="34" charset="0"/>
                </a:rPr>
                <a:t>Test</a:t>
              </a:r>
              <a:endParaRPr lang="en-US" sz="1200" dirty="0">
                <a:latin typeface="Arial" panose="020B0604020202020204" pitchFamily="34" charset="0"/>
                <a:cs typeface="Arial" panose="020B0604020202020204" pitchFamily="34" charset="0"/>
              </a:endParaRPr>
            </a:p>
          </p:txBody>
        </p:sp>
        <p:sp>
          <p:nvSpPr>
            <p:cNvPr id="83" name="TextBox 82"/>
            <p:cNvSpPr txBox="1"/>
            <p:nvPr/>
          </p:nvSpPr>
          <p:spPr>
            <a:xfrm>
              <a:off x="6456363" y="1775894"/>
              <a:ext cx="1063113" cy="461665"/>
            </a:xfrm>
            <a:prstGeom prst="rect">
              <a:avLst/>
            </a:prstGeom>
            <a:solidFill>
              <a:schemeClr val="bg1">
                <a:lumMod val="95000"/>
              </a:schemeClr>
            </a:solidFill>
            <a:ln>
              <a:solidFill>
                <a:schemeClr val="bg1">
                  <a:lumMod val="75000"/>
                </a:schemeClr>
              </a:solidFill>
            </a:ln>
          </p:spPr>
          <p:txBody>
            <a:bodyPr wrap="none" rtlCol="0">
              <a:spAutoFit/>
            </a:bodyPr>
            <a:lstStyle/>
            <a:p>
              <a:pPr algn="ctr"/>
              <a:r>
                <a:rPr lang="en-US" sz="1200" dirty="0" smtClean="0">
                  <a:latin typeface="Arial" panose="020B0604020202020204" pitchFamily="34" charset="0"/>
                  <a:cs typeface="Arial" panose="020B0604020202020204" pitchFamily="34" charset="0"/>
                </a:rPr>
                <a:t>Performance</a:t>
              </a:r>
            </a:p>
            <a:p>
              <a:pPr algn="ctr"/>
              <a:r>
                <a:rPr lang="en-US" sz="1200" dirty="0" smtClean="0">
                  <a:latin typeface="Arial" panose="020B0604020202020204" pitchFamily="34" charset="0"/>
                  <a:cs typeface="Arial" panose="020B0604020202020204" pitchFamily="34" charset="0"/>
                </a:rPr>
                <a:t>Test</a:t>
              </a:r>
              <a:endParaRPr lang="en-US" sz="1200" dirty="0">
                <a:latin typeface="Arial" panose="020B0604020202020204" pitchFamily="34" charset="0"/>
                <a:cs typeface="Arial" panose="020B0604020202020204" pitchFamily="34" charset="0"/>
              </a:endParaRPr>
            </a:p>
          </p:txBody>
        </p:sp>
        <p:sp>
          <p:nvSpPr>
            <p:cNvPr id="84" name="TextBox 83"/>
            <p:cNvSpPr txBox="1"/>
            <p:nvPr/>
          </p:nvSpPr>
          <p:spPr>
            <a:xfrm>
              <a:off x="7574148" y="1775894"/>
              <a:ext cx="739306" cy="461665"/>
            </a:xfrm>
            <a:prstGeom prst="rect">
              <a:avLst/>
            </a:prstGeom>
            <a:solidFill>
              <a:schemeClr val="bg1">
                <a:lumMod val="95000"/>
              </a:schemeClr>
            </a:solidFill>
            <a:ln>
              <a:solidFill>
                <a:schemeClr val="bg1">
                  <a:lumMod val="75000"/>
                </a:schemeClr>
              </a:solidFill>
            </a:ln>
          </p:spPr>
          <p:txBody>
            <a:bodyPr wrap="none" rtlCol="0">
              <a:spAutoFit/>
            </a:bodyPr>
            <a:lstStyle/>
            <a:p>
              <a:pPr algn="ctr"/>
              <a:r>
                <a:rPr lang="en-US" sz="1200" dirty="0" smtClean="0">
                  <a:latin typeface="Arial" panose="020B0604020202020204" pitchFamily="34" charset="0"/>
                  <a:cs typeface="Arial" panose="020B0604020202020204" pitchFamily="34" charset="0"/>
                </a:rPr>
                <a:t>Security</a:t>
              </a:r>
            </a:p>
            <a:p>
              <a:pPr algn="ctr"/>
              <a:r>
                <a:rPr lang="en-US" sz="1200" dirty="0" smtClean="0">
                  <a:latin typeface="Arial" panose="020B0604020202020204" pitchFamily="34" charset="0"/>
                  <a:cs typeface="Arial" panose="020B0604020202020204" pitchFamily="34" charset="0"/>
                </a:rPr>
                <a:t>Test</a:t>
              </a:r>
              <a:endParaRPr lang="en-US" sz="1200" dirty="0">
                <a:latin typeface="Arial" panose="020B0604020202020204" pitchFamily="34" charset="0"/>
                <a:cs typeface="Arial" panose="020B0604020202020204" pitchFamily="34" charset="0"/>
              </a:endParaRPr>
            </a:p>
          </p:txBody>
        </p:sp>
      </p:grpSp>
      <p:grpSp>
        <p:nvGrpSpPr>
          <p:cNvPr id="3" name="Group 2"/>
          <p:cNvGrpSpPr/>
          <p:nvPr/>
        </p:nvGrpSpPr>
        <p:grpSpPr>
          <a:xfrm>
            <a:off x="3718597" y="1409491"/>
            <a:ext cx="4268332" cy="759817"/>
            <a:chOff x="4206240" y="2752528"/>
            <a:chExt cx="4268332" cy="759817"/>
          </a:xfrm>
        </p:grpSpPr>
        <p:cxnSp>
          <p:nvCxnSpPr>
            <p:cNvPr id="79" name="Straight Arrow Connector 78"/>
            <p:cNvCxnSpPr/>
            <p:nvPr/>
          </p:nvCxnSpPr>
          <p:spPr>
            <a:xfrm>
              <a:off x="4312005" y="2999267"/>
              <a:ext cx="4162567"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06240" y="2752528"/>
              <a:ext cx="1773242" cy="276999"/>
            </a:xfrm>
            <a:prstGeom prst="rect">
              <a:avLst/>
            </a:prstGeom>
            <a:noFill/>
          </p:spPr>
          <p:txBody>
            <a:bodyPr wrap="none" rtlCol="0">
              <a:spAutoFit/>
            </a:bodyPr>
            <a:lstStyle/>
            <a:p>
              <a:r>
                <a:rPr lang="en-US" sz="1200" b="1" dirty="0" smtClean="0">
                  <a:latin typeface="Arial" panose="020B0604020202020204" pitchFamily="34" charset="0"/>
                  <a:cs typeface="Arial" panose="020B0604020202020204" pitchFamily="34" charset="0"/>
                </a:rPr>
                <a:t>Business driven tests</a:t>
              </a:r>
              <a:endParaRPr lang="en-US" sz="1200" b="1" dirty="0">
                <a:latin typeface="Arial" panose="020B0604020202020204" pitchFamily="34" charset="0"/>
                <a:cs typeface="Arial" panose="020B0604020202020204" pitchFamily="34" charset="0"/>
              </a:endParaRPr>
            </a:p>
          </p:txBody>
        </p:sp>
        <p:sp>
          <p:nvSpPr>
            <p:cNvPr id="85" name="TextBox 84"/>
            <p:cNvSpPr txBox="1"/>
            <p:nvPr/>
          </p:nvSpPr>
          <p:spPr>
            <a:xfrm>
              <a:off x="4349130" y="3050680"/>
              <a:ext cx="986168" cy="461665"/>
            </a:xfrm>
            <a:prstGeom prst="rect">
              <a:avLst/>
            </a:prstGeom>
            <a:solidFill>
              <a:srgbClr val="009999"/>
            </a:solidFill>
          </p:spPr>
          <p:txBody>
            <a:bodyPr wrap="none" rtlCol="0">
              <a:spAutoFit/>
            </a:bodyPr>
            <a:lstStyle/>
            <a:p>
              <a:pPr algn="ctr"/>
              <a:r>
                <a:rPr lang="en-US" sz="1200" dirty="0" smtClean="0">
                  <a:solidFill>
                    <a:schemeClr val="bg1"/>
                  </a:solidFill>
                  <a:latin typeface="Arial" panose="020B0604020202020204" pitchFamily="34" charset="0"/>
                  <a:cs typeface="Arial" panose="020B0604020202020204" pitchFamily="34" charset="0"/>
                </a:rPr>
                <a:t>Acceptance</a:t>
              </a:r>
            </a:p>
            <a:p>
              <a:pPr algn="ctr"/>
              <a:r>
                <a:rPr lang="en-US" sz="1200" dirty="0" smtClean="0">
                  <a:solidFill>
                    <a:schemeClr val="bg1"/>
                  </a:solidFill>
                  <a:latin typeface="Arial" panose="020B0604020202020204" pitchFamily="34" charset="0"/>
                  <a:cs typeface="Arial" panose="020B0604020202020204" pitchFamily="34" charset="0"/>
                </a:rPr>
                <a:t>Testing</a:t>
              </a:r>
              <a:endParaRPr lang="en-US" sz="1200" dirty="0">
                <a:solidFill>
                  <a:schemeClr val="bg1"/>
                </a:solidFill>
                <a:latin typeface="Arial" panose="020B0604020202020204" pitchFamily="34" charset="0"/>
                <a:cs typeface="Arial" panose="020B0604020202020204" pitchFamily="34" charset="0"/>
              </a:endParaRPr>
            </a:p>
          </p:txBody>
        </p:sp>
        <p:sp>
          <p:nvSpPr>
            <p:cNvPr id="86" name="TextBox 85"/>
            <p:cNvSpPr txBox="1"/>
            <p:nvPr/>
          </p:nvSpPr>
          <p:spPr>
            <a:xfrm>
              <a:off x="5382577" y="3050680"/>
              <a:ext cx="958917" cy="461665"/>
            </a:xfrm>
            <a:prstGeom prst="rect">
              <a:avLst/>
            </a:prstGeom>
            <a:solidFill>
              <a:srgbClr val="009999"/>
            </a:solidFill>
          </p:spPr>
          <p:txBody>
            <a:bodyPr wrap="none" rtlCol="0">
              <a:spAutoFit/>
            </a:bodyPr>
            <a:lstStyle/>
            <a:p>
              <a:pPr algn="ctr"/>
              <a:r>
                <a:rPr lang="en-US" sz="1200" dirty="0" smtClean="0">
                  <a:solidFill>
                    <a:schemeClr val="bg1"/>
                  </a:solidFill>
                  <a:latin typeface="Arial" panose="020B0604020202020204" pitchFamily="34" charset="0"/>
                  <a:cs typeface="Arial" panose="020B0604020202020204" pitchFamily="34" charset="0"/>
                </a:rPr>
                <a:t>Regression</a:t>
              </a:r>
            </a:p>
            <a:p>
              <a:pPr algn="ctr"/>
              <a:r>
                <a:rPr lang="en-US" sz="1200" dirty="0" smtClean="0">
                  <a:solidFill>
                    <a:schemeClr val="bg1"/>
                  </a:solidFill>
                  <a:latin typeface="Arial" panose="020B0604020202020204" pitchFamily="34" charset="0"/>
                  <a:cs typeface="Arial" panose="020B0604020202020204" pitchFamily="34" charset="0"/>
                </a:rPr>
                <a:t>Testing</a:t>
              </a:r>
              <a:endParaRPr lang="en-US" sz="1200" dirty="0">
                <a:solidFill>
                  <a:schemeClr val="bg1"/>
                </a:solidFill>
                <a:latin typeface="Arial" panose="020B0604020202020204" pitchFamily="34" charset="0"/>
                <a:cs typeface="Arial" panose="020B0604020202020204" pitchFamily="34" charset="0"/>
              </a:endParaRPr>
            </a:p>
          </p:txBody>
        </p:sp>
        <p:sp>
          <p:nvSpPr>
            <p:cNvPr id="87" name="TextBox 86"/>
            <p:cNvSpPr txBox="1"/>
            <p:nvPr/>
          </p:nvSpPr>
          <p:spPr>
            <a:xfrm>
              <a:off x="6388773" y="3050680"/>
              <a:ext cx="1019831" cy="461665"/>
            </a:xfrm>
            <a:prstGeom prst="rect">
              <a:avLst/>
            </a:prstGeom>
            <a:solidFill>
              <a:srgbClr val="009999"/>
            </a:solidFill>
          </p:spPr>
          <p:txBody>
            <a:bodyPr wrap="none" rtlCol="0">
              <a:spAutoFit/>
            </a:bodyPr>
            <a:lstStyle/>
            <a:p>
              <a:pPr algn="ctr"/>
              <a:r>
                <a:rPr lang="en-US" sz="1200" dirty="0" smtClean="0">
                  <a:solidFill>
                    <a:schemeClr val="bg1"/>
                  </a:solidFill>
                  <a:latin typeface="Arial" panose="020B0604020202020204" pitchFamily="34" charset="0"/>
                  <a:cs typeface="Arial" panose="020B0604020202020204" pitchFamily="34" charset="0"/>
                </a:rPr>
                <a:t>Accessibility</a:t>
              </a:r>
            </a:p>
            <a:p>
              <a:pPr algn="ctr"/>
              <a:r>
                <a:rPr lang="en-US" sz="1200" dirty="0" smtClean="0">
                  <a:solidFill>
                    <a:schemeClr val="bg1"/>
                  </a:solidFill>
                  <a:latin typeface="Arial" panose="020B0604020202020204" pitchFamily="34" charset="0"/>
                  <a:cs typeface="Arial" panose="020B0604020202020204" pitchFamily="34" charset="0"/>
                </a:rPr>
                <a:t>Testing</a:t>
              </a:r>
              <a:endParaRPr lang="en-US" sz="1200" dirty="0">
                <a:solidFill>
                  <a:schemeClr val="bg1"/>
                </a:solidFill>
                <a:latin typeface="Arial" panose="020B0604020202020204" pitchFamily="34" charset="0"/>
                <a:cs typeface="Arial" panose="020B0604020202020204" pitchFamily="34" charset="0"/>
              </a:endParaRPr>
            </a:p>
          </p:txBody>
        </p:sp>
        <p:sp>
          <p:nvSpPr>
            <p:cNvPr id="88" name="TextBox 87"/>
            <p:cNvSpPr txBox="1"/>
            <p:nvPr/>
          </p:nvSpPr>
          <p:spPr>
            <a:xfrm>
              <a:off x="7455883" y="3050680"/>
              <a:ext cx="910537" cy="461665"/>
            </a:xfrm>
            <a:prstGeom prst="rect">
              <a:avLst/>
            </a:prstGeom>
            <a:solidFill>
              <a:srgbClr val="009999"/>
            </a:solidFill>
          </p:spPr>
          <p:txBody>
            <a:bodyPr wrap="square" rtlCol="0">
              <a:spAutoFit/>
            </a:bodyPr>
            <a:lstStyle/>
            <a:p>
              <a:pPr algn="ctr"/>
              <a:r>
                <a:rPr lang="en-US" sz="1200" dirty="0" smtClean="0">
                  <a:solidFill>
                    <a:schemeClr val="bg1"/>
                  </a:solidFill>
                  <a:latin typeface="Arial" panose="020B0604020202020204" pitchFamily="34" charset="0"/>
                  <a:cs typeface="Arial" panose="020B0604020202020204" pitchFamily="34" charset="0"/>
                </a:rPr>
                <a:t>Usability</a:t>
              </a:r>
            </a:p>
            <a:p>
              <a:pPr algn="ctr"/>
              <a:r>
                <a:rPr lang="en-US" sz="1200" dirty="0" smtClean="0">
                  <a:solidFill>
                    <a:schemeClr val="bg1"/>
                  </a:solidFill>
                  <a:latin typeface="Arial" panose="020B0604020202020204" pitchFamily="34" charset="0"/>
                  <a:cs typeface="Arial" panose="020B0604020202020204" pitchFamily="34" charset="0"/>
                </a:rPr>
                <a:t>Testing</a:t>
              </a:r>
              <a:endParaRPr lang="en-US" sz="1200" dirty="0">
                <a:solidFill>
                  <a:schemeClr val="bg1"/>
                </a:solidFill>
                <a:latin typeface="Arial" panose="020B0604020202020204" pitchFamily="34" charset="0"/>
                <a:cs typeface="Arial" panose="020B0604020202020204" pitchFamily="34" charset="0"/>
              </a:endParaRPr>
            </a:p>
          </p:txBody>
        </p:sp>
      </p:grpSp>
      <p:sp>
        <p:nvSpPr>
          <p:cNvPr id="32" name="TextBox 31"/>
          <p:cNvSpPr txBox="1"/>
          <p:nvPr/>
        </p:nvSpPr>
        <p:spPr>
          <a:xfrm>
            <a:off x="606273" y="2332360"/>
            <a:ext cx="3360776" cy="4385816"/>
          </a:xfrm>
          <a:prstGeom prst="rect">
            <a:avLst/>
          </a:prstGeom>
          <a:noFill/>
          <a:ln w="3175">
            <a:solidFill>
              <a:schemeClr val="bg1">
                <a:lumMod val="85000"/>
              </a:schemeClr>
            </a:solidFill>
          </a:ln>
        </p:spPr>
        <p:txBody>
          <a:bodyPr wrap="square" rtlCol="0">
            <a:spAutoFit/>
          </a:bodyPr>
          <a:lstStyle/>
          <a:p>
            <a:r>
              <a:rPr lang="en-US" sz="1200" b="1" u="sng" dirty="0" smtClean="0">
                <a:latin typeface="Arial" panose="020B0604020202020204" pitchFamily="34" charset="0"/>
                <a:cs typeface="Arial" panose="020B0604020202020204" pitchFamily="34" charset="0"/>
              </a:rPr>
              <a:t>Practices</a:t>
            </a:r>
          </a:p>
          <a:p>
            <a:endParaRPr lang="en-US" sz="14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Integrate Test Management system with Agile Project Management tool</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Built-In quality rather than quality as inspection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Shift left testing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Traceability of user story to test script, test script to test run and test run to defect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BDD Practice Implementation</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Increase unit test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Automate test scenarios and measure functional automation coverage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Implement In-sprint automation for acceptance test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Component level early performance testing</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Implementation of early contract testing for broken integrations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Service virtualization for unavailable services in lower environment</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Testing integrated into CI/CD pipeline</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Perform test result validation automatically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Defect prediction thru BOTs</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Enabling Parallel testing capability</a:t>
            </a:r>
          </a:p>
          <a:p>
            <a:pPr marL="171450" indent="-171450">
              <a:buFont typeface="Wingdings" panose="05000000000000000000" pitchFamily="2" charset="2"/>
              <a:buChar char="§"/>
            </a:pPr>
            <a:r>
              <a:rPr lang="en-US" sz="1100" dirty="0" smtClean="0">
                <a:latin typeface="Arial" panose="020B0604020202020204" pitchFamily="34" charset="0"/>
                <a:cs typeface="Arial" panose="020B0604020202020204" pitchFamily="34" charset="0"/>
              </a:rPr>
              <a:t>Testing strategy to include plan for Non-Functional testing</a:t>
            </a:r>
          </a:p>
        </p:txBody>
      </p:sp>
      <p:sp>
        <p:nvSpPr>
          <p:cNvPr id="35" name="TextBox 34"/>
          <p:cNvSpPr txBox="1"/>
          <p:nvPr/>
        </p:nvSpPr>
        <p:spPr>
          <a:xfrm>
            <a:off x="658208" y="563480"/>
            <a:ext cx="2997383" cy="30777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1"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stStyle>
          <a:p>
            <a:r>
              <a:rPr lang="en-US" dirty="0" smtClean="0"/>
              <a:t>05</a:t>
            </a:r>
            <a:r>
              <a:rPr lang="en-US" dirty="0"/>
              <a:t>. Continuous Testing</a:t>
            </a:r>
          </a:p>
        </p:txBody>
      </p:sp>
      <p:cxnSp>
        <p:nvCxnSpPr>
          <p:cNvPr id="36" name="Straight Connector 35"/>
          <p:cNvCxnSpPr/>
          <p:nvPr/>
        </p:nvCxnSpPr>
        <p:spPr>
          <a:xfrm>
            <a:off x="668740" y="468229"/>
            <a:ext cx="11162279"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8740" y="919960"/>
            <a:ext cx="2912246" cy="1169551"/>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Continuous Testing is a process of </a:t>
            </a:r>
            <a:r>
              <a:rPr lang="en-US" sz="1400" b="1" dirty="0" smtClean="0">
                <a:latin typeface="Arial" panose="020B0604020202020204" pitchFamily="34" charset="0"/>
                <a:cs typeface="Arial" panose="020B0604020202020204" pitchFamily="34" charset="0"/>
              </a:rPr>
              <a:t>automatically verifying and validating software system</a:t>
            </a:r>
            <a:r>
              <a:rPr lang="en-US" sz="1400" dirty="0" smtClean="0">
                <a:latin typeface="Arial" panose="020B0604020202020204" pitchFamily="34" charset="0"/>
                <a:cs typeface="Arial" panose="020B0604020202020204" pitchFamily="34" charset="0"/>
              </a:rPr>
              <a:t> as part of continuous delivery pipeline.</a:t>
            </a:r>
            <a:endParaRPr lang="en-US" sz="1400" dirty="0">
              <a:latin typeface="Arial" panose="020B0604020202020204" pitchFamily="34" charset="0"/>
              <a:cs typeface="Arial" panose="020B0604020202020204" pitchFamily="34" charset="0"/>
            </a:endParaRPr>
          </a:p>
        </p:txBody>
      </p:sp>
      <p:sp>
        <p:nvSpPr>
          <p:cNvPr id="38" name="TextBox 37"/>
          <p:cNvSpPr txBox="1"/>
          <p:nvPr/>
        </p:nvSpPr>
        <p:spPr>
          <a:xfrm>
            <a:off x="8444161" y="4757435"/>
            <a:ext cx="2427252"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Tools</a:t>
            </a:r>
          </a:p>
        </p:txBody>
      </p:sp>
      <p:sp>
        <p:nvSpPr>
          <p:cNvPr id="48" name="Rectangle 47"/>
          <p:cNvSpPr/>
          <p:nvPr/>
        </p:nvSpPr>
        <p:spPr>
          <a:xfrm>
            <a:off x="7381610" y="6203823"/>
            <a:ext cx="1210637" cy="276999"/>
          </a:xfrm>
          <a:prstGeom prst="rect">
            <a:avLst/>
          </a:prstGeom>
        </p:spPr>
        <p:txBody>
          <a:bodyPr wrap="square">
            <a:spAutoFit/>
          </a:bodyPr>
          <a:lstStyle/>
          <a:p>
            <a:r>
              <a:rPr lang="en-US" sz="1200" dirty="0" smtClean="0">
                <a:latin typeface="Arial" panose="020B0604020202020204" pitchFamily="34" charset="0"/>
                <a:cs typeface="Arial" panose="020B0604020202020204" pitchFamily="34" charset="0"/>
              </a:rPr>
              <a:t>Sprint Contract</a:t>
            </a:r>
            <a:endParaRPr lang="en-US" sz="1200" dirty="0">
              <a:latin typeface="Arial" panose="020B0604020202020204" pitchFamily="34" charset="0"/>
              <a:cs typeface="Arial" panose="020B0604020202020204" pitchFamily="34" charset="0"/>
            </a:endParaRPr>
          </a:p>
        </p:txBody>
      </p:sp>
      <p:sp>
        <p:nvSpPr>
          <p:cNvPr id="51" name="Rectangle 50"/>
          <p:cNvSpPr/>
          <p:nvPr/>
        </p:nvSpPr>
        <p:spPr>
          <a:xfrm>
            <a:off x="8626920" y="6214586"/>
            <a:ext cx="788493" cy="276999"/>
          </a:xfrm>
          <a:prstGeom prst="rect">
            <a:avLst/>
          </a:prstGeom>
        </p:spPr>
        <p:txBody>
          <a:bodyPr wrap="square">
            <a:spAutoFit/>
          </a:bodyPr>
          <a:lstStyle/>
          <a:p>
            <a:r>
              <a:rPr lang="en-US" sz="1200" dirty="0" smtClean="0">
                <a:latin typeface="Arial" panose="020B0604020202020204" pitchFamily="34" charset="0"/>
                <a:cs typeface="Arial" panose="020B0604020202020204" pitchFamily="34" charset="0"/>
              </a:rPr>
              <a:t>CBT</a:t>
            </a:r>
            <a:endParaRPr lang="en-US" sz="1200" dirty="0">
              <a:latin typeface="Arial" panose="020B0604020202020204" pitchFamily="34" charset="0"/>
              <a:cs typeface="Arial" panose="020B0604020202020204" pitchFamily="34" charset="0"/>
            </a:endParaRPr>
          </a:p>
        </p:txBody>
      </p:sp>
      <p:sp>
        <p:nvSpPr>
          <p:cNvPr id="52" name="Rectangle 51"/>
          <p:cNvSpPr/>
          <p:nvPr/>
        </p:nvSpPr>
        <p:spPr>
          <a:xfrm>
            <a:off x="11022124" y="5625425"/>
            <a:ext cx="601211" cy="276999"/>
          </a:xfrm>
          <a:prstGeom prst="rect">
            <a:avLst/>
          </a:prstGeom>
        </p:spPr>
        <p:txBody>
          <a:bodyPr wrap="square">
            <a:spAutoFit/>
          </a:bodyPr>
          <a:lstStyle/>
          <a:p>
            <a:r>
              <a:rPr lang="en-US" sz="1200" dirty="0" err="1" smtClean="0">
                <a:latin typeface="Arial" panose="020B0604020202020204" pitchFamily="34" charset="0"/>
                <a:cs typeface="Arial" panose="020B0604020202020204" pitchFamily="34" charset="0"/>
              </a:rPr>
              <a:t>Mog</a:t>
            </a:r>
            <a:endParaRPr lang="en-US" sz="1200" dirty="0">
              <a:latin typeface="Arial" panose="020B0604020202020204" pitchFamily="34" charset="0"/>
              <a:cs typeface="Arial" panose="020B0604020202020204" pitchFamily="34" charset="0"/>
            </a:endParaRPr>
          </a:p>
        </p:txBody>
      </p:sp>
      <p:sp>
        <p:nvSpPr>
          <p:cNvPr id="54" name="Rectangle 53"/>
          <p:cNvSpPr/>
          <p:nvPr/>
        </p:nvSpPr>
        <p:spPr>
          <a:xfrm>
            <a:off x="10594275" y="6266716"/>
            <a:ext cx="1243447" cy="276999"/>
          </a:xfrm>
          <a:prstGeom prst="rect">
            <a:avLst/>
          </a:prstGeom>
        </p:spPr>
        <p:txBody>
          <a:bodyPr wrap="square">
            <a:spAutoFit/>
          </a:bodyPr>
          <a:lstStyle/>
          <a:p>
            <a:r>
              <a:rPr lang="en-US" sz="1200" dirty="0" smtClean="0">
                <a:latin typeface="Arial" panose="020B0604020202020204" pitchFamily="34" charset="0"/>
                <a:cs typeface="Arial" panose="020B0604020202020204" pitchFamily="34" charset="0"/>
              </a:rPr>
              <a:t>Report Portal</a:t>
            </a:r>
            <a:endParaRPr lang="en-US" sz="1200" dirty="0">
              <a:latin typeface="Arial" panose="020B0604020202020204" pitchFamily="34" charset="0"/>
              <a:cs typeface="Arial" panose="020B0604020202020204" pitchFamily="34" charset="0"/>
            </a:endParaRPr>
          </a:p>
        </p:txBody>
      </p:sp>
      <p:sp>
        <p:nvSpPr>
          <p:cNvPr id="72" name="Rounded Rectangle 71"/>
          <p:cNvSpPr/>
          <p:nvPr/>
        </p:nvSpPr>
        <p:spPr>
          <a:xfrm>
            <a:off x="7337233" y="4742485"/>
            <a:ext cx="4444468" cy="1801230"/>
          </a:xfrm>
          <a:prstGeom prst="roundRect">
            <a:avLst>
              <a:gd name="adj" fmla="val 1408"/>
            </a:avLst>
          </a:prstGeom>
          <a:noFill/>
          <a:ln w="3175">
            <a:solidFill>
              <a:srgbClr val="048B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3074" name="Picture 2" descr="Serenity BDD - Automated Acceptance Testing with Sty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8021" y="4946745"/>
            <a:ext cx="934342" cy="1952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dd Cucumber Acceptance Tests to a Maven Project | ProDataMan B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33" y="5140191"/>
            <a:ext cx="669925" cy="2342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erfecto Web | Perfec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8702" y="5511391"/>
            <a:ext cx="796056" cy="17948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JUnit - Reviews, Pros &amp; Cons | Companies using JUni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9333" b="28667"/>
          <a:stretch/>
        </p:blipFill>
        <p:spPr bwMode="auto">
          <a:xfrm>
            <a:off x="8651460" y="5185110"/>
            <a:ext cx="450698" cy="18929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vercoming 5 Common Selenium Testing Challenges with SeeTes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6422" y="5127008"/>
            <a:ext cx="327025" cy="3172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Understanding Appium and it's Installation Procedures on Windows. | ADO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84905" y="5042889"/>
            <a:ext cx="765760" cy="43883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Most Complete MSTest Unit Testing Framework Cheat Sheet"/>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3062" t="65086" r="21434" b="5171"/>
          <a:stretch/>
        </p:blipFill>
        <p:spPr bwMode="auto">
          <a:xfrm>
            <a:off x="10923233" y="4990974"/>
            <a:ext cx="536227" cy="46651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Top NUnit Annotations for You to Use | BlazeMet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38225" y="5580338"/>
            <a:ext cx="788245" cy="445454"/>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How to Create a Standalone Wiremock Stub Serve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8129" r="27937"/>
          <a:stretch/>
        </p:blipFill>
        <p:spPr bwMode="auto">
          <a:xfrm>
            <a:off x="10207640" y="5570736"/>
            <a:ext cx="634629" cy="33168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My Images for Brian McQuillan - Hewlett Packard Enterprise Communi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97253" y="5757317"/>
            <a:ext cx="471610" cy="318026"/>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20 Testing Tools and Libraries You Need to Know - DZone DevOp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58148" y="5650260"/>
            <a:ext cx="670560" cy="1397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Mockito 2 Tutorial - JUnit Mockito Example - HowToDoInJav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267785" y="5928844"/>
            <a:ext cx="835786" cy="417893"/>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Load Testi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29464" y="6004903"/>
            <a:ext cx="483955" cy="48395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TestNg Simplified - Appium - The daily tech sourc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46340" y="5826942"/>
            <a:ext cx="670010" cy="37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3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2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4.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5.xml><?xml version="1.0" encoding="utf-8"?>
<a:theme xmlns:a="http://schemas.openxmlformats.org/drawingml/2006/main" name="2019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9 White Graphic" id="{9D3D8D79-975F-4B0A-AB87-22A75E306276}" vid="{5DAAA85E-5A08-4FAD-8A29-F824BA2225D6}"/>
    </a:ext>
  </a:extLst>
</a:theme>
</file>

<file path=ppt/theme/theme6.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89D0A6896C14881528B6621522DC4" ma:contentTypeVersion="12" ma:contentTypeDescription="Create a new document." ma:contentTypeScope="" ma:versionID="97cd72b6926a8f1427a67f122c5d2e06">
  <xsd:schema xmlns:xsd="http://www.w3.org/2001/XMLSchema" xmlns:xs="http://www.w3.org/2001/XMLSchema" xmlns:p="http://schemas.microsoft.com/office/2006/metadata/properties" xmlns:ns2="68c6e081-e9bf-4975-ace9-26d8d8988aeb" xmlns:ns3="f7c31f67-9274-4c40-95be-4be1ed551590" targetNamespace="http://schemas.microsoft.com/office/2006/metadata/properties" ma:root="true" ma:fieldsID="8b5bbb1d6686b937b1a216779817af7f" ns2:_="" ns3:_="">
    <xsd:import namespace="68c6e081-e9bf-4975-ace9-26d8d8988aeb"/>
    <xsd:import namespace="f7c31f67-9274-4c40-95be-4be1ed5515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c6e081-e9bf-4975-ace9-26d8d8988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c31f67-9274-4c40-95be-4be1ed5515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FED4EB-4671-4CE6-88ED-946AEB24E25F}"/>
</file>

<file path=customXml/itemProps2.xml><?xml version="1.0" encoding="utf-8"?>
<ds:datastoreItem xmlns:ds="http://schemas.openxmlformats.org/officeDocument/2006/customXml" ds:itemID="{8B7602E3-6D46-4BBB-9927-18B569AAAB71}"/>
</file>

<file path=customXml/itemProps3.xml><?xml version="1.0" encoding="utf-8"?>
<ds:datastoreItem xmlns:ds="http://schemas.openxmlformats.org/officeDocument/2006/customXml" ds:itemID="{A34FEFA6-76D9-4DD3-9988-5CDD5F72584C}"/>
</file>

<file path=docProps/app.xml><?xml version="1.0" encoding="utf-8"?>
<Properties xmlns="http://schemas.openxmlformats.org/officeDocument/2006/extended-properties" xmlns:vt="http://schemas.openxmlformats.org/officeDocument/2006/docPropsVTypes">
  <TotalTime>4889</TotalTime>
  <Words>2780</Words>
  <Application>Microsoft Office PowerPoint</Application>
  <PresentationFormat>Widescreen</PresentationFormat>
  <Paragraphs>800</Paragraphs>
  <Slides>12</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12</vt:i4>
      </vt:variant>
    </vt:vector>
  </HeadingPairs>
  <TitlesOfParts>
    <vt:vector size="26" baseType="lpstr">
      <vt:lpstr>Agency FB</vt:lpstr>
      <vt:lpstr>Arial</vt:lpstr>
      <vt:lpstr>Arial Narrow</vt:lpstr>
      <vt:lpstr>Calibri</vt:lpstr>
      <vt:lpstr>Calibri Light</vt:lpstr>
      <vt:lpstr>Courier New</vt:lpstr>
      <vt:lpstr>Franklin Gothic Heavy</vt:lpstr>
      <vt:lpstr>Wingdings</vt:lpstr>
      <vt:lpstr>Office Theme</vt:lpstr>
      <vt:lpstr>Cognizantnewbrand</vt:lpstr>
      <vt:lpstr>2_Cognizant</vt:lpstr>
      <vt:lpstr>Cognizant</vt:lpstr>
      <vt:lpstr>2019 White Graphic</vt:lpstr>
      <vt:lpstr>1_Cognizant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Ragunathan, Adhisivan (Cognizant)</dc:creator>
  <cp:lastModifiedBy>Ragunathan, Adhisivan (Cognizant)</cp:lastModifiedBy>
  <cp:revision>526</cp:revision>
  <dcterms:created xsi:type="dcterms:W3CDTF">2020-06-25T11:01:01Z</dcterms:created>
  <dcterms:modified xsi:type="dcterms:W3CDTF">2021-02-10T17:05:51Z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0x0101008F589D0A6896C14881528B6621522DC4</vt:lpwstr>
  </property>
</Properties>
</file>