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3" r:id="rId3"/>
    <p:sldId id="306" r:id="rId4"/>
    <p:sldId id="307" r:id="rId5"/>
    <p:sldId id="309" r:id="rId6"/>
    <p:sldId id="300" r:id="rId7"/>
    <p:sldId id="298" r:id="rId8"/>
    <p:sldId id="297" r:id="rId9"/>
    <p:sldId id="299" r:id="rId10"/>
    <p:sldId id="302" r:id="rId11"/>
    <p:sldId id="301" r:id="rId12"/>
    <p:sldId id="303" r:id="rId13"/>
    <p:sldId id="304" r:id="rId14"/>
    <p:sldId id="272"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5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6/19/2020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07557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6/19/2020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371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6/19/2020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67088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6/19/2020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9365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6/19/2020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71449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6/19/2020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9354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6/19/2020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86530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6/19/2020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1993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6/19/2020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88090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6/19/2020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6724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187849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6/19/2020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8309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F6F2A938-361F-4F67-8BCD-4248013A871E}" type="datetime1">
              <a:rPr lang="en-US" smtClean="0"/>
              <a:t>6/19/2020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16028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6/19/2020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92816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6/19/2020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64333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6/19/2020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8546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dirty="0"/>
              <a:t>Click to edit Master title style</a:t>
            </a:r>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6/19/2020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912791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6/19/2020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6688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a:t>Drag picture to placeholder or click icon to add</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6/19/2020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26015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6/19/2020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06970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6/19/2020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91453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2111049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6/19/2020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452048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6/19/2020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86721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16005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28032" y="1682496"/>
            <a:ext cx="6855968"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609585" lvl="1" indent="-609585">
              <a:buNone/>
            </a:pPr>
            <a:endParaRPr kumimoji="0" lang="en-US" sz="3733"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8000" y="1682495"/>
            <a:ext cx="3676651" cy="4425696"/>
          </a:xfrm>
          <a:noFill/>
        </p:spPr>
        <p:txBody>
          <a:bodyPr/>
          <a:lstStyle>
            <a:lvl1pPr marL="0" marR="0" indent="0" algn="l" defTabSz="609585" rtl="0" eaLnBrk="1" fontAlgn="auto" latinLnBrk="0" hangingPunct="1">
              <a:lnSpc>
                <a:spcPct val="90000"/>
              </a:lnSpc>
              <a:spcBef>
                <a:spcPts val="800"/>
              </a:spcBef>
              <a:spcAft>
                <a:spcPts val="0"/>
              </a:spcAft>
              <a:buClrTx/>
              <a:buSzTx/>
              <a:buFont typeface="Arial"/>
              <a:buNone/>
              <a:tabLst/>
              <a:defRPr>
                <a:solidFill>
                  <a:schemeClr val="bg1"/>
                </a:solidFill>
              </a:defRPr>
            </a:lvl1pPr>
          </a:lstStyle>
          <a:p>
            <a:pPr marL="0" marR="0" lvl="0" indent="0" algn="l" defTabSz="609585" rtl="0" eaLnBrk="1" fontAlgn="auto" latinLnBrk="0" hangingPunct="1">
              <a:lnSpc>
                <a:spcPct val="90000"/>
              </a:lnSpc>
              <a:spcBef>
                <a:spcPts val="8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6/19/2020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98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6/19/2020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7686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6/19/2020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43703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6/19/2020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906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6/19/2020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4071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6/19/2020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982214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72C7141F-1075-416F-B85B-2A67B4DBA6BF}" type="datetime1">
              <a:rPr lang="en-US" smtClean="0"/>
              <a:t>6/19/2020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63491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enkins.io/doc/book/pipeline/#scripted-pipeline-fundamentals" TargetMode="External"/><Relationship Id="rId2" Type="http://schemas.openxmlformats.org/officeDocument/2006/relationships/hyperlink" Target="https://www.jenkins.io/doc/book/pipeline/#declarative-pipeline-fundamentals" TargetMode="External"/><Relationship Id="rId1" Type="http://schemas.openxmlformats.org/officeDocument/2006/relationships/slideLayout" Target="../slideLayouts/slideLayout6.xml"/><Relationship Id="rId4" Type="http://schemas.openxmlformats.org/officeDocument/2006/relationships/hyperlink" Target="https://www.jenkins.io/doc/book/pipeline/#_footnotedef_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jenkins.io/doc/book/pipeline" TargetMode="External"/><Relationship Id="rId2" Type="http://schemas.openxmlformats.org/officeDocument/2006/relationships/hyperlink" Target="https://www.jenkins.io/doc/pipeline/tour/hello-world/#_footnotedef_1" TargetMode="External"/><Relationship Id="rId1" Type="http://schemas.openxmlformats.org/officeDocument/2006/relationships/slideLayout" Target="../slideLayouts/slideLayout6.xml"/><Relationship Id="rId4" Type="http://schemas.openxmlformats.org/officeDocument/2006/relationships/hyperlink" Target="https://www.jenkins.io/doc/book/pipeline/jenkinsfil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56582"/>
            <a:ext cx="6705600" cy="701795"/>
          </a:xfrm>
        </p:spPr>
        <p:txBody>
          <a:bodyPr/>
          <a:lstStyle/>
          <a:p>
            <a:r>
              <a:rPr lang="en-US" dirty="0" smtClean="0"/>
              <a:t>Jenkins – Day 2</a:t>
            </a:r>
            <a:endParaRPr lang="en-US" dirty="0"/>
          </a:p>
        </p:txBody>
      </p:sp>
      <p:sp>
        <p:nvSpPr>
          <p:cNvPr id="3" name="Subtitle 2"/>
          <p:cNvSpPr>
            <a:spLocks noGrp="1"/>
          </p:cNvSpPr>
          <p:nvPr>
            <p:ph type="subTitle" idx="1"/>
          </p:nvPr>
        </p:nvSpPr>
        <p:spPr>
          <a:xfrm>
            <a:off x="609600" y="4157473"/>
            <a:ext cx="6705600" cy="369332"/>
          </a:xfrm>
        </p:spPr>
        <p:txBody>
          <a:bodyPr/>
          <a:lstStyle/>
          <a:p>
            <a:r>
              <a:rPr lang="en-US" dirty="0" smtClean="0"/>
              <a:t>Venkatachalam Mani - 532146</a:t>
            </a:r>
            <a:endParaRPr lang="en-US" dirty="0"/>
          </a:p>
        </p:txBody>
      </p:sp>
      <p:sp>
        <p:nvSpPr>
          <p:cNvPr id="4" name="Footer Placeholder 3"/>
          <p:cNvSpPr>
            <a:spLocks noGrp="1"/>
          </p:cNvSpPr>
          <p:nvPr>
            <p:ph type="ftr" sz="quarter" idx="11"/>
          </p:nvPr>
        </p:nvSpPr>
        <p:spPr/>
        <p:txBody>
          <a:bodyPr/>
          <a:lstStyle/>
          <a:p>
            <a:r>
              <a:rPr lang="en-US" dirty="0" smtClean="0"/>
              <a:t>© 2020 Cognizant</a:t>
            </a:r>
            <a:endParaRPr lang="en-US" dirty="0"/>
          </a:p>
        </p:txBody>
      </p:sp>
    </p:spTree>
    <p:extLst>
      <p:ext uri="{BB962C8B-B14F-4D97-AF65-F5344CB8AC3E}">
        <p14:creationId xmlns:p14="http://schemas.microsoft.com/office/powerpoint/2010/main" val="337776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Pipeline Concepts</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10</a:t>
            </a:fld>
            <a:endParaRPr lang="en-US" dirty="0"/>
          </a:p>
        </p:txBody>
      </p:sp>
      <p:sp>
        <p:nvSpPr>
          <p:cNvPr id="8" name="Rectangle 7"/>
          <p:cNvSpPr/>
          <p:nvPr/>
        </p:nvSpPr>
        <p:spPr>
          <a:xfrm>
            <a:off x="2227965" y="189407"/>
            <a:ext cx="11441084" cy="369332"/>
          </a:xfrm>
          <a:prstGeom prst="rect">
            <a:avLst/>
          </a:prstGeom>
        </p:spPr>
        <p:txBody>
          <a:bodyPr wrap="square">
            <a:spAutoFit/>
          </a:bodyPr>
          <a:lstStyle/>
          <a:p>
            <a:r>
              <a:rPr lang="en-US" b="1" dirty="0" smtClean="0">
                <a:solidFill>
                  <a:srgbClr val="4A5568"/>
                </a:solidFill>
                <a:latin typeface="lato"/>
              </a:rPr>
              <a:t>		Code</a:t>
            </a:r>
            <a:r>
              <a:rPr lang="en-US" dirty="0" smtClean="0">
                <a:solidFill>
                  <a:srgbClr val="4A5568"/>
                </a:solidFill>
                <a:latin typeface="lato"/>
              </a:rPr>
              <a:t> – </a:t>
            </a:r>
            <a:r>
              <a:rPr lang="en-US" b="1" dirty="0">
                <a:solidFill>
                  <a:srgbClr val="4A5568"/>
                </a:solidFill>
                <a:latin typeface="lato"/>
              </a:rPr>
              <a:t>Durable – </a:t>
            </a:r>
            <a:r>
              <a:rPr lang="en-US" b="1" dirty="0" err="1">
                <a:solidFill>
                  <a:srgbClr val="4A5568"/>
                </a:solidFill>
                <a:latin typeface="lato"/>
              </a:rPr>
              <a:t>Pausable</a:t>
            </a:r>
            <a:r>
              <a:rPr lang="en-US" b="1" dirty="0">
                <a:solidFill>
                  <a:srgbClr val="4A5568"/>
                </a:solidFill>
                <a:latin typeface="lato"/>
              </a:rPr>
              <a:t> – Versatile - Extensible</a:t>
            </a:r>
          </a:p>
        </p:txBody>
      </p:sp>
      <p:sp>
        <p:nvSpPr>
          <p:cNvPr id="2" name="Rectangle 1"/>
          <p:cNvSpPr>
            <a:spLocks noChangeArrowheads="1"/>
          </p:cNvSpPr>
          <p:nvPr/>
        </p:nvSpPr>
        <p:spPr bwMode="auto">
          <a:xfrm>
            <a:off x="247751" y="1268121"/>
            <a:ext cx="10589582" cy="81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A5568"/>
                </a:solidFill>
                <a:effectLst/>
                <a:latin typeface="lato"/>
              </a:rPr>
              <a:t>Pipeline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 Pipeline is a user-defined model of a CD pipeline. A Pipeline’s code defines your entire build process, which typically includes stages for building an application, testing it and then delivering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Also, a </a:t>
            </a:r>
            <a:r>
              <a:rPr kumimoji="0" lang="en-US" altLang="en-US" sz="1000" b="0" i="0" u="none" strike="noStrike" cap="none" normalizeH="0" baseline="0" dirty="0" smtClean="0">
                <a:ln>
                  <a:noFill/>
                </a:ln>
                <a:solidFill>
                  <a:srgbClr val="E83E8C"/>
                </a:solidFill>
                <a:effectLst/>
                <a:latin typeface="SFMono-Regular"/>
              </a:rPr>
              <a:t>pipeline</a:t>
            </a:r>
            <a:r>
              <a:rPr kumimoji="0" lang="en-US" altLang="en-US" sz="1200" b="0" i="0" u="none" strike="noStrike" cap="none" normalizeH="0" baseline="0" dirty="0" smtClean="0">
                <a:ln>
                  <a:noFill/>
                </a:ln>
                <a:solidFill>
                  <a:srgbClr val="4A5568"/>
                </a:solidFill>
                <a:effectLst/>
                <a:latin typeface="lato"/>
              </a:rPr>
              <a:t> block is a </a:t>
            </a:r>
            <a:r>
              <a:rPr kumimoji="0" lang="en-US" altLang="en-US" sz="1200" b="0" i="0" u="none" strike="noStrike" cap="none" normalizeH="0" baseline="0" dirty="0" smtClean="0">
                <a:ln>
                  <a:noFill/>
                </a:ln>
                <a:solidFill>
                  <a:srgbClr val="006699"/>
                </a:solidFill>
                <a:effectLst/>
                <a:latin typeface="lato"/>
                <a:hlinkClick r:id="rId2"/>
              </a:rPr>
              <a:t>key part of Declarative Pipeline syntax</a:t>
            </a:r>
            <a:r>
              <a:rPr kumimoji="0" lang="en-US" altLang="en-US" sz="1200" b="0" i="0" u="none" strike="noStrike" cap="none" normalizeH="0" baseline="0" dirty="0" smtClean="0">
                <a:ln>
                  <a:noFill/>
                </a:ln>
                <a:solidFill>
                  <a:srgbClr val="4A5568"/>
                </a:solidFill>
                <a:effectLst/>
                <a:latin typeface="lato"/>
              </a:rPr>
              <a:t>.</a:t>
            </a:r>
          </a:p>
        </p:txBody>
      </p:sp>
      <p:sp>
        <p:nvSpPr>
          <p:cNvPr id="3" name="Rectangle 2"/>
          <p:cNvSpPr>
            <a:spLocks noChangeArrowheads="1"/>
          </p:cNvSpPr>
          <p:nvPr/>
        </p:nvSpPr>
        <p:spPr bwMode="auto">
          <a:xfrm>
            <a:off x="247751" y="2169587"/>
            <a:ext cx="1097904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A5568"/>
                </a:solidFill>
                <a:effectLst/>
                <a:latin typeface="lato"/>
              </a:rPr>
              <a:t>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 node is a machine which is part of the Jenkins environment and is capable of executing a Pipeline.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Also, a </a:t>
            </a:r>
            <a:r>
              <a:rPr kumimoji="0" lang="en-US" altLang="en-US" sz="1000" b="0" i="0" u="none" strike="noStrike" cap="none" normalizeH="0" baseline="0" dirty="0" smtClean="0">
                <a:ln>
                  <a:noFill/>
                </a:ln>
                <a:solidFill>
                  <a:srgbClr val="E83E8C"/>
                </a:solidFill>
                <a:effectLst/>
                <a:latin typeface="SFMono-Regular"/>
              </a:rPr>
              <a:t>node</a:t>
            </a:r>
            <a:r>
              <a:rPr kumimoji="0" lang="en-US" altLang="en-US" sz="1200" b="0" i="0" u="none" strike="noStrike" cap="none" normalizeH="0" baseline="0" dirty="0" smtClean="0">
                <a:ln>
                  <a:noFill/>
                </a:ln>
                <a:solidFill>
                  <a:srgbClr val="4A5568"/>
                </a:solidFill>
                <a:effectLst/>
                <a:latin typeface="lato"/>
              </a:rPr>
              <a:t> block is a </a:t>
            </a:r>
            <a:r>
              <a:rPr kumimoji="0" lang="en-US" altLang="en-US" sz="1200" b="0" i="0" u="none" strike="noStrike" cap="none" normalizeH="0" baseline="0" dirty="0" smtClean="0">
                <a:ln>
                  <a:noFill/>
                </a:ln>
                <a:solidFill>
                  <a:srgbClr val="006699"/>
                </a:solidFill>
                <a:effectLst/>
                <a:latin typeface="lato"/>
                <a:hlinkClick r:id="rId3"/>
              </a:rPr>
              <a:t>key part of Scripted Pipeline syntax</a:t>
            </a:r>
            <a:r>
              <a:rPr kumimoji="0" lang="en-US" altLang="en-US" sz="1200" b="0" i="0" u="none" strike="noStrike" cap="none" normalizeH="0" baseline="0" dirty="0" smtClean="0">
                <a:ln>
                  <a:noFill/>
                </a:ln>
                <a:solidFill>
                  <a:srgbClr val="4A5568"/>
                </a:solidFill>
                <a:effectLst/>
                <a:latin typeface="lat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
            </a:r>
            <a:br>
              <a:rPr kumimoji="0" lang="en-US" altLang="en-US" sz="1200" b="0" i="0" u="none" strike="noStrike" cap="none" normalizeH="0" baseline="0" dirty="0" smtClean="0">
                <a:ln>
                  <a:noFill/>
                </a:ln>
                <a:solidFill>
                  <a:srgbClr val="4A5568"/>
                </a:solidFill>
                <a:effectLst/>
                <a:latin typeface="lat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47751" y="3039236"/>
            <a:ext cx="10818183" cy="63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4A5568"/>
                </a:solidFill>
                <a:latin typeface="lato"/>
              </a:rPr>
              <a:t>Stage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 </a:t>
            </a:r>
            <a:r>
              <a:rPr kumimoji="0" lang="en-US" altLang="en-US" sz="1000" b="0" i="0" u="none" strike="noStrike" cap="none" normalizeH="0" baseline="0" dirty="0" smtClean="0">
                <a:ln>
                  <a:noFill/>
                </a:ln>
                <a:solidFill>
                  <a:srgbClr val="E83E8C"/>
                </a:solidFill>
                <a:effectLst/>
                <a:latin typeface="SFMono-Regular"/>
              </a:rPr>
              <a:t>stage</a:t>
            </a:r>
            <a:r>
              <a:rPr kumimoji="0" lang="en-US" altLang="en-US" sz="1200" b="0" i="0" u="none" strike="noStrike" cap="none" normalizeH="0" baseline="0" dirty="0" smtClean="0">
                <a:ln>
                  <a:noFill/>
                </a:ln>
                <a:solidFill>
                  <a:srgbClr val="4A5568"/>
                </a:solidFill>
                <a:effectLst/>
                <a:latin typeface="lato"/>
              </a:rPr>
              <a:t> block defines a conceptually distinct subset of tasks performed through the entire Pipeline (e.g. "Build", "Test" and "Deploy" stages), which is used by many plugins to visualize or present Jenkins Pipeline status/progress.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47750" y="3834978"/>
            <a:ext cx="10818183"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A5568"/>
                </a:solidFill>
                <a:effectLst/>
                <a:latin typeface="lato"/>
              </a:rPr>
              <a:t>Step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A single task. Fundamentally, a step tells Jenkins </a:t>
            </a:r>
            <a:r>
              <a:rPr kumimoji="0" lang="en-US" altLang="en-US" sz="1200" b="0" i="1" u="none" strike="noStrike" cap="none" normalizeH="0" baseline="0" dirty="0" smtClean="0">
                <a:ln>
                  <a:noFill/>
                </a:ln>
                <a:solidFill>
                  <a:srgbClr val="4A5568"/>
                </a:solidFill>
                <a:effectLst/>
                <a:latin typeface="lato"/>
              </a:rPr>
              <a:t>what</a:t>
            </a:r>
            <a:r>
              <a:rPr kumimoji="0" lang="en-US" altLang="en-US" sz="1200" b="0" i="0" u="none" strike="noStrike" cap="none" normalizeH="0" baseline="0" dirty="0" smtClean="0">
                <a:ln>
                  <a:noFill/>
                </a:ln>
                <a:solidFill>
                  <a:srgbClr val="4A5568"/>
                </a:solidFill>
                <a:effectLst/>
                <a:latin typeface="lato"/>
              </a:rPr>
              <a:t> to do at a particular point in time (or "step" in the process). For example, to execute the shell command </a:t>
            </a:r>
            <a:r>
              <a:rPr kumimoji="0" lang="en-US" altLang="en-US" sz="1000" b="0" i="0" u="none" strike="noStrike" cap="none" normalizeH="0" baseline="0" dirty="0" smtClean="0">
                <a:ln>
                  <a:noFill/>
                </a:ln>
                <a:solidFill>
                  <a:srgbClr val="E83E8C"/>
                </a:solidFill>
                <a:effectLst/>
                <a:latin typeface="SFMono-Regular"/>
              </a:rPr>
              <a:t>make</a:t>
            </a:r>
            <a:r>
              <a:rPr kumimoji="0" lang="en-US" altLang="en-US" sz="1200" b="0" i="0" u="none" strike="noStrike" cap="none" normalizeH="0" baseline="0" dirty="0" smtClean="0">
                <a:ln>
                  <a:noFill/>
                </a:ln>
                <a:solidFill>
                  <a:srgbClr val="4A5568"/>
                </a:solidFill>
                <a:effectLst/>
                <a:latin typeface="lato"/>
              </a:rPr>
              <a:t> use the </a:t>
            </a:r>
            <a:r>
              <a:rPr kumimoji="0" lang="en-US" altLang="en-US" sz="1000" b="0" i="0" u="none" strike="noStrike" cap="none" normalizeH="0" baseline="0" dirty="0" err="1" smtClean="0">
                <a:ln>
                  <a:noFill/>
                </a:ln>
                <a:solidFill>
                  <a:srgbClr val="E83E8C"/>
                </a:solidFill>
                <a:effectLst/>
                <a:latin typeface="SFMono-Regular"/>
              </a:rPr>
              <a:t>sh</a:t>
            </a:r>
            <a:r>
              <a:rPr kumimoji="0" lang="en-US" altLang="en-US" sz="1200" b="0" i="0" u="none" strike="noStrike" cap="none" normalizeH="0" baseline="0" dirty="0" smtClean="0">
                <a:ln>
                  <a:noFill/>
                </a:ln>
                <a:solidFill>
                  <a:srgbClr val="4A5568"/>
                </a:solidFill>
                <a:effectLst/>
                <a:latin typeface="lato"/>
              </a:rPr>
              <a:t> step: </a:t>
            </a:r>
            <a:r>
              <a:rPr kumimoji="0" lang="en-US" altLang="en-US" sz="1000" b="0" i="0" u="none" strike="noStrike" cap="none" normalizeH="0" baseline="0" dirty="0" err="1" smtClean="0">
                <a:ln>
                  <a:noFill/>
                </a:ln>
                <a:solidFill>
                  <a:srgbClr val="E83E8C"/>
                </a:solidFill>
                <a:effectLst/>
                <a:latin typeface="SFMono-Regular"/>
              </a:rPr>
              <a:t>sh</a:t>
            </a:r>
            <a:r>
              <a:rPr kumimoji="0" lang="en-US" altLang="en-US" sz="1000" b="0" i="0" u="none" strike="noStrike" cap="none" normalizeH="0" baseline="0" dirty="0" smtClean="0">
                <a:ln>
                  <a:noFill/>
                </a:ln>
                <a:solidFill>
                  <a:srgbClr val="E83E8C"/>
                </a:solidFill>
                <a:effectLst/>
                <a:latin typeface="SFMono-Regular"/>
              </a:rPr>
              <a:t> 'make'</a:t>
            </a:r>
            <a:r>
              <a:rPr kumimoji="0" lang="en-US" altLang="en-US" sz="1200" b="0" i="0" u="none" strike="noStrike" cap="none" normalizeH="0" baseline="0" dirty="0" smtClean="0">
                <a:ln>
                  <a:noFill/>
                </a:ln>
                <a:solidFill>
                  <a:srgbClr val="4A5568"/>
                </a:solidFill>
                <a:effectLst/>
                <a:latin typeface="lato"/>
              </a:rPr>
              <a:t>. When a plugin extends the Pipeline DSL, </a:t>
            </a:r>
            <a:r>
              <a:rPr kumimoji="0" lang="en-US" altLang="en-US" sz="900" b="0" i="0" u="none" strike="noStrike" cap="none" normalizeH="0" baseline="30000" dirty="0" smtClean="0">
                <a:ln>
                  <a:noFill/>
                </a:ln>
                <a:solidFill>
                  <a:srgbClr val="4A5568"/>
                </a:solidFill>
                <a:effectLst/>
                <a:latin typeface="lato"/>
              </a:rPr>
              <a:t>[</a:t>
            </a:r>
            <a:r>
              <a:rPr kumimoji="0" lang="en-US" altLang="en-US" sz="900" b="0" i="0" u="none" strike="noStrike" cap="none" normalizeH="0" baseline="30000" dirty="0" smtClean="0">
                <a:ln>
                  <a:noFill/>
                </a:ln>
                <a:solidFill>
                  <a:srgbClr val="006699"/>
                </a:solidFill>
                <a:effectLst/>
                <a:latin typeface="lato"/>
                <a:hlinkClick r:id="rId4" tooltip="View footnote."/>
              </a:rPr>
              <a:t>1</a:t>
            </a:r>
            <a:r>
              <a:rPr kumimoji="0" lang="en-US" altLang="en-US" sz="900" b="0" i="0" u="none" strike="noStrike" cap="none" normalizeH="0" baseline="30000" dirty="0" smtClean="0">
                <a:ln>
                  <a:noFill/>
                </a:ln>
                <a:solidFill>
                  <a:srgbClr val="4A5568"/>
                </a:solidFill>
                <a:effectLst/>
                <a:latin typeface="lato"/>
              </a:rPr>
              <a:t>]</a:t>
            </a:r>
            <a:r>
              <a:rPr kumimoji="0" lang="en-US" altLang="en-US" sz="1200" b="0" i="0" u="none" strike="noStrike" cap="none" normalizeH="0" baseline="0" dirty="0" smtClean="0">
                <a:ln>
                  <a:noFill/>
                </a:ln>
                <a:solidFill>
                  <a:srgbClr val="4A5568"/>
                </a:solidFill>
                <a:effectLst/>
                <a:latin typeface="lato"/>
              </a:rPr>
              <a:t> that typically means the plugin has implemented a new </a:t>
            </a:r>
            <a:r>
              <a:rPr kumimoji="0" lang="en-US" altLang="en-US" sz="1200" b="0" i="1" u="none" strike="noStrike" cap="none" normalizeH="0" baseline="0" dirty="0" smtClean="0">
                <a:ln>
                  <a:noFill/>
                </a:ln>
                <a:solidFill>
                  <a:srgbClr val="4A5568"/>
                </a:solidFill>
                <a:effectLst/>
                <a:latin typeface="lato"/>
              </a:rPr>
              <a:t>step</a:t>
            </a:r>
            <a:r>
              <a:rPr kumimoji="0" lang="en-US" altLang="en-US" sz="1200" b="0" i="0" u="none" strike="noStrike" cap="none" normalizeH="0" baseline="0" dirty="0" smtClean="0">
                <a:ln>
                  <a:noFill/>
                </a:ln>
                <a:solidFill>
                  <a:srgbClr val="4A5568"/>
                </a:solidFill>
                <a:effectLst/>
                <a:latin typeface="lat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5568"/>
                </a:solidFill>
                <a:effectLst/>
                <a:latin typeface="lato"/>
              </a:rPr>
              <a:t/>
            </a:r>
            <a:br>
              <a:rPr kumimoji="0" lang="en-US" altLang="en-US" sz="1200" b="0" i="0" u="none" strike="noStrike" cap="none" normalizeH="0" baseline="0" dirty="0" smtClean="0">
                <a:ln>
                  <a:noFill/>
                </a:ln>
                <a:solidFill>
                  <a:srgbClr val="4A5568"/>
                </a:solidFill>
                <a:effectLst/>
                <a:latin typeface="lat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00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Pipeline types</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11</a:t>
            </a:fld>
            <a:endParaRPr lang="en-US" dirty="0"/>
          </a:p>
        </p:txBody>
      </p:sp>
      <p:sp>
        <p:nvSpPr>
          <p:cNvPr id="3" name="Rectangle 2"/>
          <p:cNvSpPr/>
          <p:nvPr/>
        </p:nvSpPr>
        <p:spPr>
          <a:xfrm>
            <a:off x="71489" y="556951"/>
            <a:ext cx="11084191" cy="369332"/>
          </a:xfrm>
          <a:prstGeom prst="rect">
            <a:avLst/>
          </a:prstGeom>
        </p:spPr>
        <p:txBody>
          <a:bodyPr wrap="square">
            <a:spAutoFit/>
          </a:bodyPr>
          <a:lstStyle/>
          <a:p>
            <a:r>
              <a:rPr lang="en-US" dirty="0" smtClean="0">
                <a:solidFill>
                  <a:srgbClr val="000000"/>
                </a:solidFill>
                <a:latin typeface="Source Sans Pro"/>
              </a:rPr>
              <a:t>Declarative pipeline</a:t>
            </a:r>
          </a:p>
        </p:txBody>
      </p:sp>
      <p:pic>
        <p:nvPicPr>
          <p:cNvPr id="4" name="Picture 3"/>
          <p:cNvPicPr>
            <a:picLocks noChangeAspect="1"/>
          </p:cNvPicPr>
          <p:nvPr/>
        </p:nvPicPr>
        <p:blipFill>
          <a:blip r:embed="rId2"/>
          <a:stretch>
            <a:fillRect/>
          </a:stretch>
        </p:blipFill>
        <p:spPr>
          <a:xfrm>
            <a:off x="231977" y="926283"/>
            <a:ext cx="4562475" cy="5133975"/>
          </a:xfrm>
          <a:prstGeom prst="rect">
            <a:avLst/>
          </a:prstGeom>
        </p:spPr>
      </p:pic>
      <p:pic>
        <p:nvPicPr>
          <p:cNvPr id="7" name="Picture 6"/>
          <p:cNvPicPr>
            <a:picLocks noChangeAspect="1"/>
          </p:cNvPicPr>
          <p:nvPr/>
        </p:nvPicPr>
        <p:blipFill>
          <a:blip r:embed="rId3"/>
          <a:stretch>
            <a:fillRect/>
          </a:stretch>
        </p:blipFill>
        <p:spPr>
          <a:xfrm>
            <a:off x="5367944" y="1525817"/>
            <a:ext cx="5562600" cy="2409825"/>
          </a:xfrm>
          <a:prstGeom prst="rect">
            <a:avLst/>
          </a:prstGeom>
        </p:spPr>
      </p:pic>
    </p:spTree>
    <p:extLst>
      <p:ext uri="{BB962C8B-B14F-4D97-AF65-F5344CB8AC3E}">
        <p14:creationId xmlns:p14="http://schemas.microsoft.com/office/powerpoint/2010/main" val="277752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Pipeline types</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12</a:t>
            </a:fld>
            <a:endParaRPr lang="en-US" dirty="0"/>
          </a:p>
        </p:txBody>
      </p:sp>
      <p:sp>
        <p:nvSpPr>
          <p:cNvPr id="3" name="Rectangle 2"/>
          <p:cNvSpPr/>
          <p:nvPr/>
        </p:nvSpPr>
        <p:spPr>
          <a:xfrm>
            <a:off x="71489" y="556951"/>
            <a:ext cx="11084191" cy="369332"/>
          </a:xfrm>
          <a:prstGeom prst="rect">
            <a:avLst/>
          </a:prstGeom>
        </p:spPr>
        <p:txBody>
          <a:bodyPr wrap="square">
            <a:spAutoFit/>
          </a:bodyPr>
          <a:lstStyle/>
          <a:p>
            <a:r>
              <a:rPr lang="en-US" dirty="0" smtClean="0">
                <a:solidFill>
                  <a:srgbClr val="000000"/>
                </a:solidFill>
                <a:latin typeface="Source Sans Pro"/>
              </a:rPr>
              <a:t>Scripted pipeline</a:t>
            </a:r>
          </a:p>
        </p:txBody>
      </p:sp>
      <p:pic>
        <p:nvPicPr>
          <p:cNvPr id="2" name="Picture 1"/>
          <p:cNvPicPr>
            <a:picLocks noChangeAspect="1"/>
          </p:cNvPicPr>
          <p:nvPr/>
        </p:nvPicPr>
        <p:blipFill>
          <a:blip r:embed="rId2"/>
          <a:stretch>
            <a:fillRect/>
          </a:stretch>
        </p:blipFill>
        <p:spPr>
          <a:xfrm>
            <a:off x="229119" y="1574673"/>
            <a:ext cx="3105150" cy="2886075"/>
          </a:xfrm>
          <a:prstGeom prst="rect">
            <a:avLst/>
          </a:prstGeom>
        </p:spPr>
      </p:pic>
      <p:pic>
        <p:nvPicPr>
          <p:cNvPr id="8" name="Picture 7"/>
          <p:cNvPicPr>
            <a:picLocks noChangeAspect="1"/>
          </p:cNvPicPr>
          <p:nvPr/>
        </p:nvPicPr>
        <p:blipFill>
          <a:blip r:embed="rId3"/>
          <a:stretch>
            <a:fillRect/>
          </a:stretch>
        </p:blipFill>
        <p:spPr>
          <a:xfrm>
            <a:off x="3417397" y="1952442"/>
            <a:ext cx="8745783" cy="2866419"/>
          </a:xfrm>
          <a:prstGeom prst="rect">
            <a:avLst/>
          </a:prstGeom>
        </p:spPr>
      </p:pic>
    </p:spTree>
    <p:extLst>
      <p:ext uri="{BB962C8B-B14F-4D97-AF65-F5344CB8AC3E}">
        <p14:creationId xmlns:p14="http://schemas.microsoft.com/office/powerpoint/2010/main" val="2573022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021383" cy="417280"/>
          </a:xfrm>
        </p:spPr>
        <p:txBody>
          <a:bodyPr>
            <a:normAutofit fontScale="90000"/>
          </a:bodyPr>
          <a:lstStyle/>
          <a:p>
            <a:r>
              <a:rPr lang="en-US" dirty="0" smtClean="0"/>
              <a:t>Pipeline Example</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13</a:t>
            </a:fld>
            <a:endParaRPr lang="en-US" dirty="0"/>
          </a:p>
        </p:txBody>
      </p:sp>
      <p:pic>
        <p:nvPicPr>
          <p:cNvPr id="4" name="Picture 3"/>
          <p:cNvPicPr>
            <a:picLocks noChangeAspect="1"/>
          </p:cNvPicPr>
          <p:nvPr/>
        </p:nvPicPr>
        <p:blipFill>
          <a:blip r:embed="rId2"/>
          <a:stretch>
            <a:fillRect/>
          </a:stretch>
        </p:blipFill>
        <p:spPr>
          <a:xfrm>
            <a:off x="95965" y="1104124"/>
            <a:ext cx="4456474" cy="5117917"/>
          </a:xfrm>
          <a:prstGeom prst="rect">
            <a:avLst/>
          </a:prstGeom>
        </p:spPr>
      </p:pic>
      <p:pic>
        <p:nvPicPr>
          <p:cNvPr id="7" name="Picture 6"/>
          <p:cNvPicPr>
            <a:picLocks noChangeAspect="1"/>
          </p:cNvPicPr>
          <p:nvPr/>
        </p:nvPicPr>
        <p:blipFill>
          <a:blip r:embed="rId3"/>
          <a:stretch>
            <a:fillRect/>
          </a:stretch>
        </p:blipFill>
        <p:spPr>
          <a:xfrm>
            <a:off x="4552439" y="20490"/>
            <a:ext cx="4210561" cy="3173992"/>
          </a:xfrm>
          <a:prstGeom prst="rect">
            <a:avLst/>
          </a:prstGeom>
        </p:spPr>
      </p:pic>
      <p:pic>
        <p:nvPicPr>
          <p:cNvPr id="9" name="Picture 8"/>
          <p:cNvPicPr>
            <a:picLocks noChangeAspect="1"/>
          </p:cNvPicPr>
          <p:nvPr/>
        </p:nvPicPr>
        <p:blipFill>
          <a:blip r:embed="rId4"/>
          <a:stretch>
            <a:fillRect/>
          </a:stretch>
        </p:blipFill>
        <p:spPr>
          <a:xfrm>
            <a:off x="3901440" y="3280158"/>
            <a:ext cx="7767653" cy="3327906"/>
          </a:xfrm>
          <a:prstGeom prst="rect">
            <a:avLst/>
          </a:prstGeom>
        </p:spPr>
      </p:pic>
    </p:spTree>
    <p:extLst>
      <p:ext uri="{BB962C8B-B14F-4D97-AF65-F5344CB8AC3E}">
        <p14:creationId xmlns:p14="http://schemas.microsoft.com/office/powerpoint/2010/main" val="314892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73085" y="2452255"/>
            <a:ext cx="9966960" cy="1903614"/>
          </a:xfrm>
        </p:spPr>
        <p:txBody>
          <a:bodyPr/>
          <a:lstStyle/>
          <a:p>
            <a:r>
              <a:rPr lang="en-US" dirty="0"/>
              <a:t>Use Cases</a:t>
            </a:r>
            <a:br>
              <a:rPr lang="en-US" dirty="0"/>
            </a:br>
            <a:r>
              <a:rPr lang="en-US" sz="1800" dirty="0"/>
              <a:t>1. Build a maven project, source from </a:t>
            </a:r>
            <a:r>
              <a:rPr lang="en-US" sz="1800" dirty="0" smtClean="0"/>
              <a:t>GitHub</a:t>
            </a:r>
            <a:r>
              <a:rPr lang="en-US" sz="1800" dirty="0"/>
              <a:t/>
            </a:r>
            <a:br>
              <a:rPr lang="en-US" sz="1800" dirty="0"/>
            </a:br>
            <a:r>
              <a:rPr lang="en-US" sz="1800" dirty="0"/>
              <a:t>	1. Freestyle</a:t>
            </a:r>
            <a:br>
              <a:rPr lang="en-US" sz="1800" dirty="0"/>
            </a:br>
            <a:r>
              <a:rPr lang="en-US" sz="1800" dirty="0"/>
              <a:t>	2. Pipeline</a:t>
            </a:r>
            <a:br>
              <a:rPr lang="en-US" sz="1800" dirty="0"/>
            </a:br>
            <a:r>
              <a:rPr lang="en-US" sz="1800" dirty="0"/>
              <a:t>2. Build a sample declarative pipeline project</a:t>
            </a:r>
            <a:br>
              <a:rPr lang="en-US" sz="1800" dirty="0"/>
            </a:br>
            <a:r>
              <a:rPr lang="en-US" sz="1800" dirty="0"/>
              <a:t>3. Build a sample scripted pipeline project</a:t>
            </a:r>
          </a:p>
        </p:txBody>
      </p:sp>
      <p:sp>
        <p:nvSpPr>
          <p:cNvPr id="4" name="Footer Placeholder 3"/>
          <p:cNvSpPr>
            <a:spLocks noGrp="1"/>
          </p:cNvSpPr>
          <p:nvPr>
            <p:ph type="ftr" sz="quarter" idx="4294967295"/>
          </p:nvPr>
        </p:nvSpPr>
        <p:spPr>
          <a:xfrm>
            <a:off x="0" y="6400800"/>
            <a:ext cx="6096000" cy="207963"/>
          </a:xfrm>
        </p:spPr>
        <p:txBody>
          <a:bodyPr/>
          <a:lstStyle/>
          <a:p>
            <a:r>
              <a:rPr lang="en-US" dirty="0" smtClean="0"/>
              <a:t>© </a:t>
            </a:r>
            <a:r>
              <a:rPr lang="en-US" smtClean="0"/>
              <a:t>	2020 </a:t>
            </a:r>
            <a:r>
              <a:rPr lang="en-US" dirty="0" smtClean="0"/>
              <a:t>Cognizant</a:t>
            </a:r>
            <a:endParaRPr lang="en-US" dirty="0"/>
          </a:p>
        </p:txBody>
      </p:sp>
      <p:sp>
        <p:nvSpPr>
          <p:cNvPr id="5" name="Slide Number Placeholder 4"/>
          <p:cNvSpPr>
            <a:spLocks noGrp="1"/>
          </p:cNvSpPr>
          <p:nvPr>
            <p:ph type="sldNum" sz="quarter" idx="4294967295"/>
          </p:nvPr>
        </p:nvSpPr>
        <p:spPr>
          <a:xfrm>
            <a:off x="0" y="6400800"/>
            <a:ext cx="304800" cy="207963"/>
          </a:xfrm>
        </p:spPr>
        <p:txBody>
          <a:bodyPr/>
          <a:lstStyle/>
          <a:p>
            <a:fld id="{2EFEF571-C9B4-4D92-A7F7-315B894862A8}" type="slidenum">
              <a:rPr lang="en-US" smtClean="0"/>
              <a:pPr/>
              <a:t>14</a:t>
            </a:fld>
            <a:endParaRPr lang="en-US" dirty="0"/>
          </a:p>
        </p:txBody>
      </p:sp>
    </p:spTree>
    <p:extLst>
      <p:ext uri="{BB962C8B-B14F-4D97-AF65-F5344CB8AC3E}">
        <p14:creationId xmlns:p14="http://schemas.microsoft.com/office/powerpoint/2010/main" val="1343409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US" dirty="0"/>
          </a:p>
        </p:txBody>
      </p:sp>
      <p:sp>
        <p:nvSpPr>
          <p:cNvPr id="4" name="Footer Placeholder 3"/>
          <p:cNvSpPr>
            <a:spLocks noGrp="1"/>
          </p:cNvSpPr>
          <p:nvPr>
            <p:ph type="ftr" sz="quarter" idx="4294967295"/>
          </p:nvPr>
        </p:nvSpPr>
        <p:spPr>
          <a:xfrm>
            <a:off x="0" y="6400800"/>
            <a:ext cx="6096000" cy="207963"/>
          </a:xfrm>
        </p:spPr>
        <p:txBody>
          <a:bodyPr/>
          <a:lstStyle/>
          <a:p>
            <a:r>
              <a:rPr lang="en-US" dirty="0" smtClean="0"/>
              <a:t>© </a:t>
            </a:r>
            <a:r>
              <a:rPr lang="en-US" smtClean="0"/>
              <a:t>	2020 </a:t>
            </a:r>
            <a:r>
              <a:rPr lang="en-US" dirty="0" smtClean="0"/>
              <a:t>Cognizant</a:t>
            </a:r>
            <a:endParaRPr lang="en-US" dirty="0"/>
          </a:p>
        </p:txBody>
      </p:sp>
      <p:sp>
        <p:nvSpPr>
          <p:cNvPr id="5" name="Slide Number Placeholder 4"/>
          <p:cNvSpPr>
            <a:spLocks noGrp="1"/>
          </p:cNvSpPr>
          <p:nvPr>
            <p:ph type="sldNum" sz="quarter" idx="4294967295"/>
          </p:nvPr>
        </p:nvSpPr>
        <p:spPr>
          <a:xfrm>
            <a:off x="0" y="6400800"/>
            <a:ext cx="304800" cy="207963"/>
          </a:xfrm>
        </p:spPr>
        <p:txBody>
          <a:bodyPr/>
          <a:lstStyle/>
          <a:p>
            <a:fld id="{2EFEF571-C9B4-4D92-A7F7-315B894862A8}" type="slidenum">
              <a:rPr lang="en-US" smtClean="0"/>
              <a:pPr/>
              <a:t>15</a:t>
            </a:fld>
            <a:endParaRPr lang="en-US" dirty="0"/>
          </a:p>
        </p:txBody>
      </p:sp>
    </p:spTree>
    <p:extLst>
      <p:ext uri="{BB962C8B-B14F-4D97-AF65-F5344CB8AC3E}">
        <p14:creationId xmlns:p14="http://schemas.microsoft.com/office/powerpoint/2010/main" val="224800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347287"/>
            <a:ext cx="11180064" cy="1060704"/>
          </a:xfrm>
        </p:spPr>
        <p:txBody>
          <a:bodyPr>
            <a:normAutofit/>
          </a:bodyPr>
          <a:lstStyle/>
          <a:p>
            <a:r>
              <a:rPr lang="en-US" dirty="0" smtClean="0"/>
              <a:t>Agenda</a:t>
            </a:r>
            <a:br>
              <a:rPr lang="en-US" dirty="0" smtClean="0"/>
            </a:br>
            <a:endParaRPr lang="en-US" dirty="0"/>
          </a:p>
        </p:txBody>
      </p:sp>
      <p:sp>
        <p:nvSpPr>
          <p:cNvPr id="4" name="Footer Placeholder 3"/>
          <p:cNvSpPr>
            <a:spLocks noGrp="1"/>
          </p:cNvSpPr>
          <p:nvPr>
            <p:ph type="ftr" sz="quarter" idx="11"/>
          </p:nvPr>
        </p:nvSpPr>
        <p:spPr/>
        <p:txBody>
          <a:bodyPr/>
          <a:lstStyle/>
          <a:p>
            <a:r>
              <a:rPr lang="en-US" dirty="0" smtClean="0"/>
              <a:t>© 2020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a:t>
            </a:fld>
            <a:endParaRPr lang="en-US" dirty="0"/>
          </a:p>
        </p:txBody>
      </p:sp>
      <p:sp>
        <p:nvSpPr>
          <p:cNvPr id="3" name="Content Placeholder 2"/>
          <p:cNvSpPr>
            <a:spLocks noGrp="1"/>
          </p:cNvSpPr>
          <p:nvPr>
            <p:ph idx="1"/>
          </p:nvPr>
        </p:nvSpPr>
        <p:spPr>
          <a:xfrm>
            <a:off x="412311" y="877639"/>
            <a:ext cx="8740001" cy="4961036"/>
          </a:xfrm>
        </p:spPr>
        <p:txBody>
          <a:bodyPr>
            <a:normAutofit fontScale="62500" lnSpcReduction="20000"/>
          </a:bodyPr>
          <a:lstStyle/>
          <a:p>
            <a:pPr marL="342900" indent="-342900">
              <a:buFont typeface="Arial" panose="020B0604020202020204" pitchFamily="34" charset="0"/>
              <a:buChar char="•"/>
            </a:pPr>
            <a:endParaRPr lang="en-US" dirty="0"/>
          </a:p>
          <a:p>
            <a:pPr lvl="1"/>
            <a:r>
              <a:rPr lang="en-US" b="1" u="sng" dirty="0"/>
              <a:t>Jenkins tool </a:t>
            </a:r>
            <a:endParaRPr lang="en-US" b="1" u="sng" dirty="0" smtClean="0"/>
          </a:p>
          <a:p>
            <a:pPr marL="647692" lvl="1" indent="-342900"/>
            <a:r>
              <a:rPr lang="en-US" b="1" dirty="0" smtClean="0"/>
              <a:t>System Configuration</a:t>
            </a:r>
            <a:endParaRPr lang="en-US" dirty="0"/>
          </a:p>
          <a:p>
            <a:pPr marL="647692" lvl="1" indent="-342900"/>
            <a:r>
              <a:rPr lang="en-US" b="1" dirty="0"/>
              <a:t>Security</a:t>
            </a:r>
          </a:p>
          <a:p>
            <a:pPr marL="647692" lvl="1" indent="-342900"/>
            <a:r>
              <a:rPr lang="en-US" b="1" dirty="0"/>
              <a:t>Status Information</a:t>
            </a:r>
          </a:p>
          <a:p>
            <a:pPr marL="647692" lvl="1" indent="-342900"/>
            <a:r>
              <a:rPr lang="en-US" b="1" dirty="0"/>
              <a:t>Troubleshooting</a:t>
            </a:r>
          </a:p>
          <a:p>
            <a:pPr marL="647692" lvl="1" indent="-342900"/>
            <a:r>
              <a:rPr lang="en-US" b="1" dirty="0"/>
              <a:t>Tools and </a:t>
            </a:r>
            <a:r>
              <a:rPr lang="en-US" b="1" dirty="0" smtClean="0"/>
              <a:t>Actions</a:t>
            </a:r>
          </a:p>
          <a:p>
            <a:pPr marL="647692" lvl="1" indent="-342900"/>
            <a:r>
              <a:rPr lang="en-US" b="1" dirty="0" smtClean="0"/>
              <a:t>Uncategorized</a:t>
            </a:r>
          </a:p>
          <a:p>
            <a:pPr lvl="1"/>
            <a:endParaRPr lang="en-US" b="1" dirty="0"/>
          </a:p>
          <a:p>
            <a:pPr lvl="1"/>
            <a:r>
              <a:rPr lang="en-US" b="1" u="sng" dirty="0" smtClean="0"/>
              <a:t>Item types</a:t>
            </a:r>
          </a:p>
          <a:p>
            <a:pPr marL="647692" lvl="1" indent="-342900"/>
            <a:r>
              <a:rPr lang="en-US" b="1" dirty="0" smtClean="0"/>
              <a:t>Freestyle</a:t>
            </a:r>
          </a:p>
          <a:p>
            <a:pPr marL="647692" lvl="1" indent="-342900"/>
            <a:r>
              <a:rPr lang="en-US" b="1" dirty="0" smtClean="0"/>
              <a:t>Pipeline</a:t>
            </a:r>
          </a:p>
          <a:p>
            <a:pPr marL="647692" lvl="1" indent="-342900"/>
            <a:r>
              <a:rPr lang="en-US" b="1" dirty="0" smtClean="0"/>
              <a:t>Job Template</a:t>
            </a:r>
          </a:p>
          <a:p>
            <a:pPr marL="647692" lvl="1" indent="-342900"/>
            <a:r>
              <a:rPr lang="en-US" b="1" dirty="0" smtClean="0"/>
              <a:t>Folder</a:t>
            </a:r>
          </a:p>
          <a:p>
            <a:pPr marL="647692" lvl="1" indent="-342900"/>
            <a:r>
              <a:rPr lang="en-US" b="1" dirty="0" smtClean="0"/>
              <a:t>Multi branch pipeline</a:t>
            </a:r>
            <a:endParaRPr lang="en-US" b="1" dirty="0"/>
          </a:p>
          <a:p>
            <a:endParaRPr lang="en-US" dirty="0" smtClean="0"/>
          </a:p>
          <a:p>
            <a:pPr marL="342900" indent="-342900">
              <a:buFont typeface="Arial" panose="020B0604020202020204" pitchFamily="34" charset="0"/>
              <a:buChar char="•"/>
            </a:pPr>
            <a:r>
              <a:rPr lang="en-US" b="1" u="sng" dirty="0" smtClean="0"/>
              <a:t>Use Case</a:t>
            </a:r>
            <a:endParaRPr lang="en-US" dirty="0"/>
          </a:p>
        </p:txBody>
      </p:sp>
    </p:spTree>
    <p:extLst>
      <p:ext uri="{BB962C8B-B14F-4D97-AF65-F5344CB8AC3E}">
        <p14:creationId xmlns:p14="http://schemas.microsoft.com/office/powerpoint/2010/main" val="139939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System Configuration</a:t>
            </a:r>
            <a:endParaRPr lang="en-US" sz="2800" dirty="0"/>
          </a:p>
        </p:txBody>
      </p:sp>
      <p:pic>
        <p:nvPicPr>
          <p:cNvPr id="6" name="Content Placeholder 5"/>
          <p:cNvPicPr>
            <a:picLocks noGrp="1" noChangeAspect="1"/>
          </p:cNvPicPr>
          <p:nvPr>
            <p:ph sz="half" idx="1"/>
          </p:nvPr>
        </p:nvPicPr>
        <p:blipFill>
          <a:blip r:embed="rId2"/>
          <a:stretch>
            <a:fillRect/>
          </a:stretch>
        </p:blipFill>
        <p:spPr>
          <a:xfrm>
            <a:off x="512065" y="811241"/>
            <a:ext cx="11038558" cy="1107403"/>
          </a:xfrm>
          <a:prstGeom prst="rect">
            <a:avLst/>
          </a:prstGeom>
        </p:spPr>
      </p:pic>
      <p:sp>
        <p:nvSpPr>
          <p:cNvPr id="3" name="Content Placeholder 2"/>
          <p:cNvSpPr>
            <a:spLocks noGrp="1"/>
          </p:cNvSpPr>
          <p:nvPr>
            <p:ph sz="half" idx="2"/>
          </p:nvPr>
        </p:nvSpPr>
        <p:spPr>
          <a:xfrm>
            <a:off x="668896" y="1871945"/>
            <a:ext cx="5208201" cy="4425696"/>
          </a:xfrm>
        </p:spPr>
        <p:txBody>
          <a:bodyPr/>
          <a:lstStyle/>
          <a:p>
            <a:pPr marL="342900" indent="-342900">
              <a:buFont typeface="Arial" panose="020B0604020202020204" pitchFamily="34" charset="0"/>
              <a:buChar char="•"/>
            </a:pPr>
            <a:r>
              <a:rPr lang="en-US" dirty="0" smtClean="0"/>
              <a:t>With the help of environment variables we can set the variables  for Jenkins wide usage</a:t>
            </a:r>
            <a:endParaRPr lang="en-US" dirty="0"/>
          </a:p>
        </p:txBody>
      </p:sp>
      <p:sp>
        <p:nvSpPr>
          <p:cNvPr id="4" name="Footer Placeholder 3"/>
          <p:cNvSpPr>
            <a:spLocks noGrp="1"/>
          </p:cNvSpPr>
          <p:nvPr>
            <p:ph type="ftr" sz="quarter" idx="4294967295"/>
          </p:nvPr>
        </p:nvSpPr>
        <p:spPr>
          <a:xfrm>
            <a:off x="0" y="6400800"/>
            <a:ext cx="6096000" cy="207963"/>
          </a:xfrm>
        </p:spPr>
        <p:txBody>
          <a:bodyPr/>
          <a:lstStyle/>
          <a:p>
            <a:r>
              <a:rPr lang="en-US" smtClean="0"/>
              <a:t>© 2018 Cognizant</a:t>
            </a:r>
            <a:endParaRPr lang="en-US" dirty="0"/>
          </a:p>
        </p:txBody>
      </p:sp>
      <p:sp>
        <p:nvSpPr>
          <p:cNvPr id="5" name="Slide Number Placeholder 4"/>
          <p:cNvSpPr>
            <a:spLocks noGrp="1"/>
          </p:cNvSpPr>
          <p:nvPr>
            <p:ph type="sldNum" sz="quarter" idx="4294967295"/>
          </p:nvPr>
        </p:nvSpPr>
        <p:spPr>
          <a:xfrm>
            <a:off x="0" y="6400800"/>
            <a:ext cx="304800" cy="207963"/>
          </a:xfrm>
        </p:spPr>
        <p:txBody>
          <a:bodyPr/>
          <a:lstStyle/>
          <a:p>
            <a:fld id="{2EFEF571-C9B4-4D92-A7F7-315B894862A8}" type="slidenum">
              <a:rPr lang="en-US" smtClean="0"/>
              <a:pPr/>
              <a:t>3</a:t>
            </a:fld>
            <a:endParaRPr lang="en-US" dirty="0"/>
          </a:p>
        </p:txBody>
      </p:sp>
      <p:pic>
        <p:nvPicPr>
          <p:cNvPr id="7" name="Picture 6"/>
          <p:cNvPicPr>
            <a:picLocks noChangeAspect="1"/>
          </p:cNvPicPr>
          <p:nvPr/>
        </p:nvPicPr>
        <p:blipFill>
          <a:blip r:embed="rId3"/>
          <a:stretch>
            <a:fillRect/>
          </a:stretch>
        </p:blipFill>
        <p:spPr>
          <a:xfrm>
            <a:off x="6310951" y="1965927"/>
            <a:ext cx="5239672" cy="3895409"/>
          </a:xfrm>
          <a:prstGeom prst="rect">
            <a:avLst/>
          </a:prstGeom>
        </p:spPr>
      </p:pic>
    </p:spTree>
    <p:extLst>
      <p:ext uri="{BB962C8B-B14F-4D97-AF65-F5344CB8AC3E}">
        <p14:creationId xmlns:p14="http://schemas.microsoft.com/office/powerpoint/2010/main" val="291399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365760"/>
            <a:ext cx="11342993" cy="423949"/>
          </a:xfrm>
        </p:spPr>
        <p:txBody>
          <a:bodyPr>
            <a:normAutofit fontScale="90000"/>
          </a:bodyPr>
          <a:lstStyle/>
          <a:p>
            <a:r>
              <a:rPr lang="en-US" dirty="0"/>
              <a:t>Security</a:t>
            </a:r>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4</a:t>
            </a:fld>
            <a:endParaRPr lang="en-US" dirty="0"/>
          </a:p>
        </p:txBody>
      </p:sp>
      <p:pic>
        <p:nvPicPr>
          <p:cNvPr id="7" name="Picture 6"/>
          <p:cNvPicPr>
            <a:picLocks noChangeAspect="1"/>
          </p:cNvPicPr>
          <p:nvPr/>
        </p:nvPicPr>
        <p:blipFill>
          <a:blip r:embed="rId2"/>
          <a:stretch>
            <a:fillRect/>
          </a:stretch>
        </p:blipFill>
        <p:spPr>
          <a:xfrm>
            <a:off x="54400" y="896112"/>
            <a:ext cx="11999056" cy="1229475"/>
          </a:xfrm>
          <a:prstGeom prst="rect">
            <a:avLst/>
          </a:prstGeom>
        </p:spPr>
      </p:pic>
      <p:sp>
        <p:nvSpPr>
          <p:cNvPr id="6" name="Title 1"/>
          <p:cNvSpPr txBox="1">
            <a:spLocks/>
          </p:cNvSpPr>
          <p:nvPr/>
        </p:nvSpPr>
        <p:spPr>
          <a:xfrm>
            <a:off x="349135" y="2231990"/>
            <a:ext cx="11180064" cy="1060704"/>
          </a:xfrm>
          <a:prstGeom prst="rect">
            <a:avLst/>
          </a:prstGeom>
        </p:spPr>
        <p:txBody>
          <a:bodyPr vert="horz" lIns="0" tIns="0" rIns="0" bIns="0" rtlCol="0" anchor="t" anchorCtr="0">
            <a:normAutofit/>
          </a:bodyPr>
          <a:lst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dirty="0" smtClean="0"/>
              <a:t>Status </a:t>
            </a:r>
            <a:r>
              <a:rPr lang="en-US" sz="2800" dirty="0" smtClean="0"/>
              <a:t>Information</a:t>
            </a:r>
            <a:endParaRPr lang="en-US" sz="2800" dirty="0"/>
          </a:p>
        </p:txBody>
      </p:sp>
      <p:pic>
        <p:nvPicPr>
          <p:cNvPr id="8" name="Picture 7"/>
          <p:cNvPicPr>
            <a:picLocks noChangeAspect="1"/>
          </p:cNvPicPr>
          <p:nvPr/>
        </p:nvPicPr>
        <p:blipFill>
          <a:blip r:embed="rId3"/>
          <a:stretch>
            <a:fillRect/>
          </a:stretch>
        </p:blipFill>
        <p:spPr>
          <a:xfrm>
            <a:off x="212806" y="2999232"/>
            <a:ext cx="10624439" cy="990591"/>
          </a:xfrm>
          <a:prstGeom prst="rect">
            <a:avLst/>
          </a:prstGeom>
        </p:spPr>
      </p:pic>
    </p:spTree>
    <p:extLst>
      <p:ext uri="{BB962C8B-B14F-4D97-AF65-F5344CB8AC3E}">
        <p14:creationId xmlns:p14="http://schemas.microsoft.com/office/powerpoint/2010/main" val="217215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2341211"/>
            <a:ext cx="11357694" cy="448887"/>
          </a:xfrm>
        </p:spPr>
        <p:txBody>
          <a:bodyPr/>
          <a:lstStyle/>
          <a:p>
            <a:r>
              <a:rPr lang="en-US" dirty="0" smtClean="0"/>
              <a:t>Other</a:t>
            </a:r>
            <a:endParaRPr lang="en-US" dirty="0"/>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5</a:t>
            </a:fld>
            <a:endParaRPr lang="en-US" dirty="0"/>
          </a:p>
        </p:txBody>
      </p:sp>
      <p:pic>
        <p:nvPicPr>
          <p:cNvPr id="3" name="Picture 2"/>
          <p:cNvPicPr>
            <a:picLocks noChangeAspect="1"/>
          </p:cNvPicPr>
          <p:nvPr/>
        </p:nvPicPr>
        <p:blipFill>
          <a:blip r:embed="rId2"/>
          <a:stretch>
            <a:fillRect/>
          </a:stretch>
        </p:blipFill>
        <p:spPr>
          <a:xfrm>
            <a:off x="334434" y="947650"/>
            <a:ext cx="11544369" cy="1358161"/>
          </a:xfrm>
          <a:prstGeom prst="rect">
            <a:avLst/>
          </a:prstGeom>
        </p:spPr>
      </p:pic>
      <p:pic>
        <p:nvPicPr>
          <p:cNvPr id="8" name="Picture 7"/>
          <p:cNvPicPr>
            <a:picLocks noChangeAspect="1"/>
          </p:cNvPicPr>
          <p:nvPr/>
        </p:nvPicPr>
        <p:blipFill>
          <a:blip r:embed="rId3"/>
          <a:stretch>
            <a:fillRect/>
          </a:stretch>
        </p:blipFill>
        <p:spPr>
          <a:xfrm>
            <a:off x="334434" y="2887701"/>
            <a:ext cx="3800475" cy="971550"/>
          </a:xfrm>
          <a:prstGeom prst="rect">
            <a:avLst/>
          </a:prstGeom>
        </p:spPr>
      </p:pic>
      <p:pic>
        <p:nvPicPr>
          <p:cNvPr id="9" name="Picture 8"/>
          <p:cNvPicPr>
            <a:picLocks noChangeAspect="1"/>
          </p:cNvPicPr>
          <p:nvPr/>
        </p:nvPicPr>
        <p:blipFill>
          <a:blip r:embed="rId4"/>
          <a:stretch>
            <a:fillRect/>
          </a:stretch>
        </p:blipFill>
        <p:spPr>
          <a:xfrm>
            <a:off x="4617913" y="2695211"/>
            <a:ext cx="3781425" cy="1266825"/>
          </a:xfrm>
          <a:prstGeom prst="rect">
            <a:avLst/>
          </a:prstGeom>
        </p:spPr>
      </p:pic>
      <p:sp>
        <p:nvSpPr>
          <p:cNvPr id="10" name="Title 1"/>
          <p:cNvSpPr txBox="1">
            <a:spLocks/>
          </p:cNvSpPr>
          <p:nvPr/>
        </p:nvSpPr>
        <p:spPr>
          <a:xfrm>
            <a:off x="427771" y="305579"/>
            <a:ext cx="11357694" cy="448887"/>
          </a:xfrm>
          <a:prstGeom prst="rect">
            <a:avLst/>
          </a:prstGeom>
        </p:spPr>
        <p:txBody>
          <a:bodyPr vert="horz" lIns="0" tIns="0" rIns="0" bIns="0" rtlCol="0" anchor="t" anchorCtr="0">
            <a:normAutofit/>
          </a:bodyPr>
          <a:lst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dirty="0" smtClean="0"/>
              <a:t>Tools And Actions</a:t>
            </a:r>
            <a:endParaRPr lang="en-US" dirty="0"/>
          </a:p>
        </p:txBody>
      </p:sp>
    </p:spTree>
    <p:extLst>
      <p:ext uri="{BB962C8B-B14F-4D97-AF65-F5344CB8AC3E}">
        <p14:creationId xmlns:p14="http://schemas.microsoft.com/office/powerpoint/2010/main" val="196940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Jenkin Item Types</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6</a:t>
            </a:fld>
            <a:endParaRPr lang="en-US" dirty="0"/>
          </a:p>
        </p:txBody>
      </p:sp>
      <p:pic>
        <p:nvPicPr>
          <p:cNvPr id="4" name="Content Placeholder 3"/>
          <p:cNvPicPr>
            <a:picLocks noGrp="1" noChangeAspect="1"/>
          </p:cNvPicPr>
          <p:nvPr>
            <p:ph idx="1"/>
          </p:nvPr>
        </p:nvPicPr>
        <p:blipFill>
          <a:blip r:embed="rId2"/>
          <a:stretch>
            <a:fillRect/>
          </a:stretch>
        </p:blipFill>
        <p:spPr>
          <a:xfrm>
            <a:off x="1448157" y="760413"/>
            <a:ext cx="9227423" cy="5349875"/>
          </a:xfrm>
          <a:prstGeom prst="rect">
            <a:avLst/>
          </a:prstGeom>
        </p:spPr>
      </p:pic>
    </p:spTree>
    <p:extLst>
      <p:ext uri="{BB962C8B-B14F-4D97-AF65-F5344CB8AC3E}">
        <p14:creationId xmlns:p14="http://schemas.microsoft.com/office/powerpoint/2010/main" val="330507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Freestyle Jobs</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7</a:t>
            </a:fld>
            <a:endParaRPr lang="en-US" dirty="0"/>
          </a:p>
        </p:txBody>
      </p:sp>
      <p:sp>
        <p:nvSpPr>
          <p:cNvPr id="3" name="Rectangle 2"/>
          <p:cNvSpPr/>
          <p:nvPr/>
        </p:nvSpPr>
        <p:spPr>
          <a:xfrm>
            <a:off x="250490" y="569942"/>
            <a:ext cx="11084191"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Source Sans Pro"/>
              </a:rPr>
              <a:t>Freestyle means improvised or unrestricted. </a:t>
            </a:r>
            <a:endParaRPr lang="en-US" dirty="0">
              <a:solidFill>
                <a:srgbClr val="000000"/>
              </a:solidFill>
              <a:latin typeface="Source Sans Pro"/>
            </a:endParaRPr>
          </a:p>
          <a:p>
            <a:endParaRPr lang="en-US" dirty="0" smtClean="0">
              <a:solidFill>
                <a:srgbClr val="000000"/>
              </a:solidFill>
              <a:latin typeface="Source Sans Pro"/>
            </a:endParaRPr>
          </a:p>
          <a:p>
            <a:pPr marL="285750" indent="-285750">
              <a:buFont typeface="Arial" panose="020B0604020202020204" pitchFamily="34" charset="0"/>
              <a:buChar char="•"/>
            </a:pPr>
            <a:r>
              <a:rPr lang="en-US" dirty="0" smtClean="0">
                <a:solidFill>
                  <a:srgbClr val="000000"/>
                </a:solidFill>
                <a:latin typeface="Source Sans Pro"/>
              </a:rPr>
              <a:t>A </a:t>
            </a:r>
            <a:r>
              <a:rPr lang="en-US" dirty="0">
                <a:solidFill>
                  <a:srgbClr val="000000"/>
                </a:solidFill>
                <a:latin typeface="Source Sans Pro"/>
              </a:rPr>
              <a:t>freestyle project in Jenkins is a project that spans multiple operations. </a:t>
            </a:r>
            <a:endParaRPr lang="en-US" dirty="0" smtClean="0">
              <a:solidFill>
                <a:srgbClr val="000000"/>
              </a:solidFill>
              <a:latin typeface="Source Sans Pro"/>
            </a:endParaRPr>
          </a:p>
          <a:p>
            <a:pPr marL="742950" lvl="1" indent="-285750">
              <a:buFont typeface="Arial" panose="020B0604020202020204" pitchFamily="34" charset="0"/>
              <a:buChar char="•"/>
            </a:pPr>
            <a:r>
              <a:rPr lang="en-US" dirty="0" smtClean="0">
                <a:solidFill>
                  <a:srgbClr val="000000"/>
                </a:solidFill>
                <a:latin typeface="Source Sans Pro"/>
              </a:rPr>
              <a:t>It </a:t>
            </a:r>
            <a:r>
              <a:rPr lang="en-US" dirty="0">
                <a:solidFill>
                  <a:srgbClr val="000000"/>
                </a:solidFill>
                <a:latin typeface="Source Sans Pro"/>
              </a:rPr>
              <a:t>can be a build, a script run, or even a pipeline</a:t>
            </a:r>
            <a:r>
              <a:rPr lang="en-US" dirty="0" smtClean="0">
                <a:solidFill>
                  <a:srgbClr val="000000"/>
                </a:solidFill>
                <a:latin typeface="Source Sans Pro"/>
              </a:rPr>
              <a:t>.</a:t>
            </a:r>
          </a:p>
          <a:p>
            <a:endParaRPr lang="en-US" dirty="0" smtClean="0"/>
          </a:p>
          <a:p>
            <a:pPr marL="285750" indent="-285750">
              <a:buFont typeface="Arial" panose="020B0604020202020204" pitchFamily="34" charset="0"/>
              <a:buChar char="•"/>
            </a:pPr>
            <a:r>
              <a:rPr lang="en-US" dirty="0" smtClean="0"/>
              <a:t>A</a:t>
            </a:r>
            <a:r>
              <a:rPr lang="en-US" dirty="0" smtClean="0">
                <a:solidFill>
                  <a:srgbClr val="000000"/>
                </a:solidFill>
                <a:latin typeface="Source Sans Pro"/>
              </a:rPr>
              <a:t> </a:t>
            </a:r>
            <a:r>
              <a:rPr lang="en-US" dirty="0">
                <a:solidFill>
                  <a:srgbClr val="000000"/>
                </a:solidFill>
                <a:latin typeface="Source Sans Pro"/>
              </a:rPr>
              <a:t>freestyle project is a typical build job or task. </a:t>
            </a:r>
            <a:endParaRPr lang="en-US" dirty="0" smtClean="0">
              <a:solidFill>
                <a:srgbClr val="000000"/>
              </a:solidFill>
              <a:latin typeface="Source Sans Pro"/>
            </a:endParaRPr>
          </a:p>
          <a:p>
            <a:r>
              <a:rPr lang="en-US" dirty="0">
                <a:solidFill>
                  <a:srgbClr val="000000"/>
                </a:solidFill>
                <a:latin typeface="Source Sans Pro"/>
              </a:rPr>
              <a:t>	</a:t>
            </a:r>
            <a:r>
              <a:rPr lang="en-US" dirty="0" smtClean="0">
                <a:solidFill>
                  <a:srgbClr val="000000"/>
                </a:solidFill>
                <a:latin typeface="Source Sans Pro"/>
              </a:rPr>
              <a:t>This </a:t>
            </a:r>
            <a:r>
              <a:rPr lang="en-US" dirty="0">
                <a:solidFill>
                  <a:srgbClr val="000000"/>
                </a:solidFill>
                <a:latin typeface="Source Sans Pro"/>
              </a:rPr>
              <a:t>could be as </a:t>
            </a:r>
            <a:endParaRPr lang="en-US" dirty="0" smtClean="0">
              <a:solidFill>
                <a:srgbClr val="000000"/>
              </a:solidFill>
              <a:latin typeface="Source Sans Pro"/>
            </a:endParaRPr>
          </a:p>
          <a:p>
            <a:pPr marL="1657350" lvl="3" indent="-285750">
              <a:buFont typeface="Arial" panose="020B0604020202020204" pitchFamily="34" charset="0"/>
              <a:buChar char="•"/>
            </a:pPr>
            <a:r>
              <a:rPr lang="en-US" dirty="0">
                <a:solidFill>
                  <a:srgbClr val="000000"/>
                </a:solidFill>
                <a:latin typeface="Source Sans Pro"/>
              </a:rPr>
              <a:t>	</a:t>
            </a:r>
            <a:r>
              <a:rPr lang="en-US" dirty="0" smtClean="0">
                <a:solidFill>
                  <a:srgbClr val="000000"/>
                </a:solidFill>
                <a:latin typeface="Source Sans Pro"/>
              </a:rPr>
              <a:t>simple </a:t>
            </a:r>
            <a:r>
              <a:rPr lang="en-US" dirty="0">
                <a:solidFill>
                  <a:srgbClr val="000000"/>
                </a:solidFill>
                <a:latin typeface="Source Sans Pro"/>
              </a:rPr>
              <a:t>as running tests, </a:t>
            </a:r>
            <a:endParaRPr lang="en-US" dirty="0" smtClean="0">
              <a:solidFill>
                <a:srgbClr val="000000"/>
              </a:solidFill>
              <a:latin typeface="Source Sans Pro"/>
            </a:endParaRPr>
          </a:p>
          <a:p>
            <a:pPr marL="1657350" lvl="3" indent="-285750">
              <a:buFont typeface="Arial" panose="020B0604020202020204" pitchFamily="34" charset="0"/>
              <a:buChar char="•"/>
            </a:pPr>
            <a:r>
              <a:rPr lang="en-US" dirty="0">
                <a:solidFill>
                  <a:srgbClr val="000000"/>
                </a:solidFill>
                <a:latin typeface="Source Sans Pro"/>
              </a:rPr>
              <a:t>	</a:t>
            </a:r>
            <a:r>
              <a:rPr lang="en-US" dirty="0" smtClean="0">
                <a:solidFill>
                  <a:srgbClr val="000000"/>
                </a:solidFill>
                <a:latin typeface="Source Sans Pro"/>
              </a:rPr>
              <a:t>Building </a:t>
            </a:r>
            <a:r>
              <a:rPr lang="en-US" dirty="0">
                <a:solidFill>
                  <a:srgbClr val="000000"/>
                </a:solidFill>
                <a:latin typeface="Source Sans Pro"/>
              </a:rPr>
              <a:t>or packaging an application, </a:t>
            </a:r>
            <a:endParaRPr lang="en-US" dirty="0" smtClean="0">
              <a:solidFill>
                <a:srgbClr val="000000"/>
              </a:solidFill>
              <a:latin typeface="Source Sans Pro"/>
            </a:endParaRPr>
          </a:p>
          <a:p>
            <a:pPr marL="1657350" lvl="3" indent="-285750">
              <a:buFont typeface="Arial" panose="020B0604020202020204" pitchFamily="34" charset="0"/>
              <a:buChar char="•"/>
            </a:pPr>
            <a:r>
              <a:rPr lang="en-US" dirty="0">
                <a:solidFill>
                  <a:srgbClr val="000000"/>
                </a:solidFill>
                <a:latin typeface="Source Sans Pro"/>
              </a:rPr>
              <a:t>	</a:t>
            </a:r>
            <a:r>
              <a:rPr lang="en-US" dirty="0" smtClean="0">
                <a:solidFill>
                  <a:srgbClr val="000000"/>
                </a:solidFill>
                <a:latin typeface="Source Sans Pro"/>
              </a:rPr>
              <a:t>sending </a:t>
            </a:r>
            <a:r>
              <a:rPr lang="en-US" dirty="0">
                <a:solidFill>
                  <a:srgbClr val="000000"/>
                </a:solidFill>
                <a:latin typeface="Source Sans Pro"/>
              </a:rPr>
              <a:t>a report, or even running some </a:t>
            </a:r>
            <a:r>
              <a:rPr lang="en-US" dirty="0" smtClean="0">
                <a:solidFill>
                  <a:srgbClr val="000000"/>
                </a:solidFill>
                <a:latin typeface="Source Sans Pro"/>
              </a:rPr>
              <a:t>commands.</a:t>
            </a:r>
          </a:p>
          <a:p>
            <a:pPr marL="1657350" lvl="3" indent="-285750">
              <a:buFont typeface="Arial" panose="020B0604020202020204" pitchFamily="34" charset="0"/>
              <a:buChar char="•"/>
            </a:pPr>
            <a:endParaRPr lang="en-US" dirty="0" smtClean="0">
              <a:solidFill>
                <a:srgbClr val="000000"/>
              </a:solidFill>
              <a:latin typeface="Source Sans Pro"/>
            </a:endParaRPr>
          </a:p>
          <a:p>
            <a:r>
              <a:rPr lang="en-US" dirty="0" smtClean="0">
                <a:solidFill>
                  <a:srgbClr val="000000"/>
                </a:solidFill>
                <a:latin typeface="Source Sans Pro"/>
              </a:rPr>
              <a:t>A </a:t>
            </a:r>
            <a:r>
              <a:rPr lang="en-US" dirty="0">
                <a:solidFill>
                  <a:srgbClr val="000000"/>
                </a:solidFill>
                <a:latin typeface="Source Sans Pro"/>
              </a:rPr>
              <a:t>real-world scenario could involve, for instance, the collection of application artifacts after builds. In relation to management, Jenkins allows us to send reports at any defined stage, which could entail artifact information, or shipping application logs to a log management entity, such as </a:t>
            </a:r>
            <a:r>
              <a:rPr lang="en-US" dirty="0" err="1">
                <a:solidFill>
                  <a:srgbClr val="000000"/>
                </a:solidFill>
                <a:latin typeface="Source Sans Pro"/>
              </a:rPr>
              <a:t>Elasticsearch</a:t>
            </a:r>
            <a:r>
              <a:rPr lang="en-US" dirty="0" smtClean="0">
                <a:solidFill>
                  <a:srgbClr val="000000"/>
                </a:solidFill>
                <a:latin typeface="Source Sans Pro"/>
              </a:rPr>
              <a:t>.</a:t>
            </a:r>
          </a:p>
        </p:txBody>
      </p:sp>
    </p:spTree>
    <p:extLst>
      <p:ext uri="{BB962C8B-B14F-4D97-AF65-F5344CB8AC3E}">
        <p14:creationId xmlns:p14="http://schemas.microsoft.com/office/powerpoint/2010/main" val="405656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Jenkins Pipeline</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8</a:t>
            </a:fld>
            <a:endParaRPr lang="en-US" dirty="0"/>
          </a:p>
        </p:txBody>
      </p:sp>
      <p:sp>
        <p:nvSpPr>
          <p:cNvPr id="2" name="Content Placeholder 1"/>
          <p:cNvSpPr>
            <a:spLocks noGrp="1"/>
          </p:cNvSpPr>
          <p:nvPr>
            <p:ph idx="1"/>
          </p:nvPr>
        </p:nvSpPr>
        <p:spPr>
          <a:xfrm>
            <a:off x="154617" y="759783"/>
            <a:ext cx="11815710" cy="5350072"/>
          </a:xfrm>
        </p:spPr>
        <p:txBody>
          <a:bodyPr/>
          <a:lstStyle/>
          <a:p>
            <a:endParaRPr lang="en-US" dirty="0" smtClean="0"/>
          </a:p>
          <a:p>
            <a:pPr marL="342900" lvl="0" indent="-342900" defTabSz="914400" eaLnBrk="0" fontAlgn="base" hangingPunct="0">
              <a:spcBef>
                <a:spcPct val="0"/>
              </a:spcBef>
              <a:spcAft>
                <a:spcPct val="0"/>
              </a:spcAft>
              <a:buFont typeface="Arial" panose="020B0604020202020204" pitchFamily="34" charset="0"/>
              <a:buChar char="•"/>
            </a:pPr>
            <a:r>
              <a:rPr lang="en-US" altLang="en-US" dirty="0">
                <a:solidFill>
                  <a:srgbClr val="4A5568"/>
                </a:solidFill>
                <a:latin typeface="lato"/>
              </a:rPr>
              <a:t>Jenkins Pipeline (or simply "Pipeline") is a suite of plugins which supports implementing and integrating </a:t>
            </a:r>
            <a:r>
              <a:rPr lang="en-US" altLang="en-US" i="1" dirty="0">
                <a:solidFill>
                  <a:srgbClr val="4A5568"/>
                </a:solidFill>
                <a:latin typeface="lato"/>
              </a:rPr>
              <a:t>continuous delivery pipelines</a:t>
            </a:r>
            <a:r>
              <a:rPr lang="en-US" altLang="en-US" dirty="0">
                <a:solidFill>
                  <a:srgbClr val="4A5568"/>
                </a:solidFill>
                <a:latin typeface="lato"/>
              </a:rPr>
              <a:t> into Jenkins</a:t>
            </a:r>
            <a:r>
              <a:rPr lang="en-US" altLang="en-US" dirty="0" smtClean="0">
                <a:solidFill>
                  <a:srgbClr val="4A5568"/>
                </a:solidFill>
                <a:latin typeface="lato"/>
              </a:rPr>
              <a: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1200" dirty="0">
              <a:solidFill>
                <a:schemeClr val="tx1"/>
              </a:solidFill>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dirty="0">
                <a:solidFill>
                  <a:srgbClr val="4A5568"/>
                </a:solidFill>
                <a:latin typeface="lato"/>
              </a:rPr>
              <a:t>A </a:t>
            </a:r>
            <a:r>
              <a:rPr lang="en-US" altLang="en-US" i="1" dirty="0">
                <a:solidFill>
                  <a:srgbClr val="4A5568"/>
                </a:solidFill>
                <a:latin typeface="lato"/>
              </a:rPr>
              <a:t>continuous delivery pipeline</a:t>
            </a:r>
            <a:r>
              <a:rPr lang="en-US" altLang="en-US" dirty="0">
                <a:solidFill>
                  <a:srgbClr val="4A5568"/>
                </a:solidFill>
                <a:latin typeface="lato"/>
              </a:rPr>
              <a:t> is an automated expression of your process for getting software from version control right through to your users and customers</a:t>
            </a:r>
            <a:r>
              <a:rPr lang="en-US" altLang="en-US" dirty="0" smtClean="0">
                <a:solidFill>
                  <a:srgbClr val="4A5568"/>
                </a:solidFill>
                <a:latin typeface="lato"/>
              </a:rPr>
              <a: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1200" dirty="0">
              <a:solidFill>
                <a:schemeClr val="tx1"/>
              </a:solidFill>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dirty="0">
                <a:solidFill>
                  <a:srgbClr val="4A5568"/>
                </a:solidFill>
                <a:latin typeface="lato"/>
              </a:rPr>
              <a:t>Jenkins Pipeline provides an extensible set of tools for modeling simple-to-complex delivery pipelines "as code". The definition of a Jenkins Pipeline is typically written into a text file (called a </a:t>
            </a:r>
            <a:r>
              <a:rPr lang="en-US" altLang="en-US" sz="1600" dirty="0" err="1">
                <a:solidFill>
                  <a:srgbClr val="E83E8C"/>
                </a:solidFill>
                <a:latin typeface="SFMono-Regular"/>
              </a:rPr>
              <a:t>Jenkinsfile</a:t>
            </a:r>
            <a:r>
              <a:rPr lang="en-US" altLang="en-US" dirty="0">
                <a:solidFill>
                  <a:srgbClr val="4A5568"/>
                </a:solidFill>
                <a:latin typeface="lato"/>
              </a:rPr>
              <a:t>) which in turn is checked into a project’s source control repository. </a:t>
            </a:r>
            <a:r>
              <a:rPr lang="en-US" altLang="en-US" sz="1400" baseline="30000" dirty="0">
                <a:solidFill>
                  <a:srgbClr val="4A5568"/>
                </a:solidFill>
                <a:latin typeface="lato"/>
              </a:rPr>
              <a:t>[</a:t>
            </a:r>
            <a:r>
              <a:rPr lang="en-US" altLang="en-US" sz="1400" baseline="30000" dirty="0">
                <a:solidFill>
                  <a:srgbClr val="006699"/>
                </a:solidFill>
                <a:latin typeface="lato"/>
                <a:hlinkClick r:id="rId2" tooltip="View footnote."/>
              </a:rPr>
              <a:t>1</a:t>
            </a:r>
            <a:r>
              <a:rPr lang="en-US" altLang="en-US" sz="1400" baseline="30000" dirty="0" smtClean="0">
                <a:solidFill>
                  <a:srgbClr val="4A5568"/>
                </a:solidFill>
                <a:latin typeface="lato"/>
              </a:rPr>
              <a: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1200" dirty="0">
              <a:solidFill>
                <a:schemeClr val="tx1"/>
              </a:solidFill>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dirty="0">
                <a:solidFill>
                  <a:srgbClr val="4A5568"/>
                </a:solidFill>
                <a:latin typeface="lato"/>
              </a:rPr>
              <a:t>For more information about Pipeline and what a </a:t>
            </a:r>
            <a:r>
              <a:rPr lang="en-US" altLang="en-US" sz="1600" dirty="0" err="1">
                <a:solidFill>
                  <a:srgbClr val="E83E8C"/>
                </a:solidFill>
                <a:latin typeface="SFMono-Regular"/>
              </a:rPr>
              <a:t>Jenkinsfile</a:t>
            </a:r>
            <a:r>
              <a:rPr lang="en-US" altLang="en-US" dirty="0">
                <a:solidFill>
                  <a:srgbClr val="4A5568"/>
                </a:solidFill>
                <a:latin typeface="lato"/>
              </a:rPr>
              <a:t> is, refer to the respective </a:t>
            </a:r>
            <a:r>
              <a:rPr lang="en-US" altLang="en-US" dirty="0">
                <a:solidFill>
                  <a:srgbClr val="006699"/>
                </a:solidFill>
                <a:latin typeface="lato"/>
                <a:hlinkClick r:id="rId3"/>
              </a:rPr>
              <a:t>Pipeline</a:t>
            </a:r>
            <a:r>
              <a:rPr lang="en-US" altLang="en-US" dirty="0">
                <a:solidFill>
                  <a:srgbClr val="4A5568"/>
                </a:solidFill>
                <a:latin typeface="lato"/>
              </a:rPr>
              <a:t> and </a:t>
            </a:r>
            <a:r>
              <a:rPr lang="en-US" altLang="en-US" dirty="0">
                <a:solidFill>
                  <a:srgbClr val="006699"/>
                </a:solidFill>
                <a:latin typeface="lato"/>
                <a:hlinkClick r:id="rId4"/>
              </a:rPr>
              <a:t>Using a </a:t>
            </a:r>
            <a:r>
              <a:rPr lang="en-US" altLang="en-US" dirty="0" err="1">
                <a:solidFill>
                  <a:srgbClr val="006699"/>
                </a:solidFill>
                <a:latin typeface="lato"/>
                <a:hlinkClick r:id="rId4"/>
              </a:rPr>
              <a:t>Jenkinsfile</a:t>
            </a:r>
            <a:r>
              <a:rPr lang="en-US" altLang="en-US" dirty="0">
                <a:solidFill>
                  <a:srgbClr val="4A5568"/>
                </a:solidFill>
                <a:latin typeface="lato"/>
              </a:rPr>
              <a:t> sections of the User Handbook.</a:t>
            </a:r>
            <a:endParaRPr lang="en-US" altLang="en-US" sz="3600" dirty="0">
              <a:solidFill>
                <a:schemeClr val="tx1"/>
              </a:solidFill>
            </a:endParaRPr>
          </a:p>
          <a:p>
            <a:endParaRPr lang="en-US" dirty="0"/>
          </a:p>
        </p:txBody>
      </p:sp>
    </p:spTree>
    <p:extLst>
      <p:ext uri="{BB962C8B-B14F-4D97-AF65-F5344CB8AC3E}">
        <p14:creationId xmlns:p14="http://schemas.microsoft.com/office/powerpoint/2010/main" val="391266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a:spLocks noGrp="1"/>
          </p:cNvSpPr>
          <p:nvPr>
            <p:ph type="title"/>
          </p:nvPr>
        </p:nvSpPr>
        <p:spPr>
          <a:xfrm>
            <a:off x="154617" y="99753"/>
            <a:ext cx="11180064" cy="548640"/>
          </a:xfrm>
        </p:spPr>
        <p:txBody>
          <a:bodyPr>
            <a:normAutofit/>
          </a:bodyPr>
          <a:lstStyle/>
          <a:p>
            <a:r>
              <a:rPr lang="en-US" dirty="0" smtClean="0"/>
              <a:t>Pipeline !!!</a:t>
            </a:r>
            <a:endParaRPr lang="en-US" dirty="0"/>
          </a:p>
        </p:txBody>
      </p:sp>
      <p:sp>
        <p:nvSpPr>
          <p:cNvPr id="5" name="Footer Placeholder 4"/>
          <p:cNvSpPr>
            <a:spLocks noGrp="1"/>
          </p:cNvSpPr>
          <p:nvPr>
            <p:ph type="ftr" sz="quarter" idx="11"/>
          </p:nvPr>
        </p:nvSpPr>
        <p:spPr/>
        <p:txBody>
          <a:bodyPr/>
          <a:lstStyle/>
          <a:p>
            <a:r>
              <a:rPr lang="en-US" dirty="0"/>
              <a:t>© </a:t>
            </a:r>
            <a:r>
              <a:rPr lang="en-US" dirty="0" smtClean="0"/>
              <a:t>2020 </a:t>
            </a:r>
            <a:r>
              <a:rPr lang="en-US" dirty="0"/>
              <a:t>Cognizant</a:t>
            </a:r>
          </a:p>
        </p:txBody>
      </p:sp>
      <p:sp>
        <p:nvSpPr>
          <p:cNvPr id="6" name="Slide Number Placeholder 5"/>
          <p:cNvSpPr>
            <a:spLocks noGrp="1"/>
          </p:cNvSpPr>
          <p:nvPr>
            <p:ph type="sldNum" sz="quarter" idx="12"/>
          </p:nvPr>
        </p:nvSpPr>
        <p:spPr/>
        <p:txBody>
          <a:bodyPr/>
          <a:lstStyle/>
          <a:p>
            <a:fld id="{2EFEF571-C9B4-4D92-A7F7-315B894862A8}" type="slidenum">
              <a:rPr lang="en-US" smtClean="0"/>
              <a:pPr/>
              <a:t>9</a:t>
            </a:fld>
            <a:endParaRPr lang="en-US" dirty="0"/>
          </a:p>
        </p:txBody>
      </p:sp>
      <p:sp>
        <p:nvSpPr>
          <p:cNvPr id="8" name="Rectangle 7"/>
          <p:cNvSpPr/>
          <p:nvPr/>
        </p:nvSpPr>
        <p:spPr>
          <a:xfrm>
            <a:off x="1228898" y="1133627"/>
            <a:ext cx="11441084" cy="369332"/>
          </a:xfrm>
          <a:prstGeom prst="rect">
            <a:avLst/>
          </a:prstGeom>
        </p:spPr>
        <p:txBody>
          <a:bodyPr wrap="square">
            <a:spAutoFit/>
          </a:bodyPr>
          <a:lstStyle/>
          <a:p>
            <a:r>
              <a:rPr lang="en-US" b="1" dirty="0" smtClean="0">
                <a:solidFill>
                  <a:srgbClr val="4A5568"/>
                </a:solidFill>
                <a:latin typeface="lato"/>
              </a:rPr>
              <a:t>		Code</a:t>
            </a:r>
            <a:r>
              <a:rPr lang="en-US" dirty="0" smtClean="0">
                <a:solidFill>
                  <a:srgbClr val="4A5568"/>
                </a:solidFill>
                <a:latin typeface="lato"/>
              </a:rPr>
              <a:t> – </a:t>
            </a:r>
            <a:r>
              <a:rPr lang="en-US" b="1" dirty="0">
                <a:solidFill>
                  <a:srgbClr val="4A5568"/>
                </a:solidFill>
                <a:latin typeface="lato"/>
              </a:rPr>
              <a:t>Durable – </a:t>
            </a:r>
            <a:r>
              <a:rPr lang="en-US" b="1" dirty="0" err="1">
                <a:solidFill>
                  <a:srgbClr val="4A5568"/>
                </a:solidFill>
                <a:latin typeface="lato"/>
              </a:rPr>
              <a:t>Pausable</a:t>
            </a:r>
            <a:r>
              <a:rPr lang="en-US" b="1" dirty="0">
                <a:solidFill>
                  <a:srgbClr val="4A5568"/>
                </a:solidFill>
                <a:latin typeface="lato"/>
              </a:rPr>
              <a:t> – Versatile - Extensible</a:t>
            </a:r>
          </a:p>
        </p:txBody>
      </p:sp>
      <p:pic>
        <p:nvPicPr>
          <p:cNvPr id="9" name="Picture 8"/>
          <p:cNvPicPr>
            <a:picLocks noChangeAspect="1"/>
          </p:cNvPicPr>
          <p:nvPr/>
        </p:nvPicPr>
        <p:blipFill>
          <a:blip r:embed="rId2"/>
          <a:stretch>
            <a:fillRect/>
          </a:stretch>
        </p:blipFill>
        <p:spPr>
          <a:xfrm>
            <a:off x="-16576" y="1596045"/>
            <a:ext cx="12035603" cy="4231178"/>
          </a:xfrm>
          <a:prstGeom prst="rect">
            <a:avLst/>
          </a:prstGeom>
        </p:spPr>
      </p:pic>
    </p:spTree>
    <p:extLst>
      <p:ext uri="{BB962C8B-B14F-4D97-AF65-F5344CB8AC3E}">
        <p14:creationId xmlns:p14="http://schemas.microsoft.com/office/powerpoint/2010/main" val="425865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Rebranded [Read-Only]" id="{2D5FF116-1794-439E-ADF1-3E9820273BD1}" vid="{DA7DD8B6-6C25-4E85-9431-E8E08302BBC2}"/>
    </a:ext>
  </a:extLst>
</a:theme>
</file>

<file path=docProps/app.xml><?xml version="1.0" encoding="utf-8"?>
<Properties xmlns="http://schemas.openxmlformats.org/officeDocument/2006/extended-properties" xmlns:vt="http://schemas.openxmlformats.org/officeDocument/2006/docPropsVTypes">
  <TotalTime>2140</TotalTime>
  <Words>689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lato</vt:lpstr>
      <vt:lpstr>SFMono-Regular</vt:lpstr>
      <vt:lpstr>Source Sans Pro</vt:lpstr>
      <vt:lpstr>Cognizant</vt:lpstr>
      <vt:lpstr>Jenkins – Day 2</vt:lpstr>
      <vt:lpstr>Agenda </vt:lpstr>
      <vt:lpstr>System Configuration</vt:lpstr>
      <vt:lpstr>Security</vt:lpstr>
      <vt:lpstr>Other</vt:lpstr>
      <vt:lpstr>Jenkin Item Types</vt:lpstr>
      <vt:lpstr>Freestyle Jobs</vt:lpstr>
      <vt:lpstr>Jenkins Pipeline</vt:lpstr>
      <vt:lpstr>Pipeline !!!</vt:lpstr>
      <vt:lpstr>Pipeline Concepts</vt:lpstr>
      <vt:lpstr>Pipeline types</vt:lpstr>
      <vt:lpstr>Pipeline types</vt:lpstr>
      <vt:lpstr>Pipeline Example</vt:lpstr>
      <vt:lpstr>Use Cases 1. Build a maven project, source from GitHub  1. Freestyle  2. Pipeline 2. Build a sample declarative pipeline project 3. Build a sample scripted pipeline project</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Mani, Venkatachalam (Cognizant)</dc:creator>
  <cp:lastModifiedBy>Mani, Venkatachalam (Cognizant)</cp:lastModifiedBy>
  <cp:revision>119</cp:revision>
  <dcterms:created xsi:type="dcterms:W3CDTF">2020-02-23T03:34:59Z</dcterms:created>
  <dcterms:modified xsi:type="dcterms:W3CDTF">2020-06-19T05:18:44Z</dcterms:modified>
</cp:coreProperties>
</file>