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5"/>
  </p:sldMasterIdLst>
  <p:notesMasterIdLst>
    <p:notesMasterId r:id="rId8"/>
  </p:notesMasterIdLst>
  <p:handoutMasterIdLst>
    <p:handoutMasterId r:id="rId9"/>
  </p:handoutMasterIdLst>
  <p:sldIdLst>
    <p:sldId id="989" r:id="rId6"/>
    <p:sldId id="978"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1"/>
  <p:cmAuthor id="1" name="Bhalla, Sanghosh (Cognizant)" initials="BS(" lastIdx="1" clrIdx="0">
    <p:extLst>
      <p:ext uri="{19B8F6BF-5375-455C-9EA6-DF929625EA0E}">
        <p15:presenceInfo xmlns:p15="http://schemas.microsoft.com/office/powerpoint/2012/main" userId="S-1-5-21-1178368992-402679808-390482200-1956214" providerId="AD"/>
      </p:ext>
    </p:extLst>
  </p:cmAuthor>
  <p:cmAuthor id="2" name="Solleti, Venkataramana (Cognizant)" initials="SV(" lastIdx="3" clrIdx="2">
    <p:extLst>
      <p:ext uri="{19B8F6BF-5375-455C-9EA6-DF929625EA0E}">
        <p15:presenceInfo xmlns:p15="http://schemas.microsoft.com/office/powerpoint/2012/main" userId="S-1-5-21-1178368992-402679808-390482200-1517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0B55"/>
    <a:srgbClr val="0033A0"/>
    <a:srgbClr val="6BB445"/>
    <a:srgbClr val="F4633A"/>
    <a:srgbClr val="4CB4D1"/>
    <a:srgbClr val="2E8E95"/>
    <a:srgbClr val="FF8F1C"/>
    <a:srgbClr val="00B140"/>
    <a:srgbClr val="0033B4"/>
    <a:srgbClr val="5C3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343" autoAdjust="0"/>
  </p:normalViewPr>
  <p:slideViewPr>
    <p:cSldViewPr snapToGrid="0">
      <p:cViewPr varScale="1">
        <p:scale>
          <a:sx n="90" d="100"/>
          <a:sy n="90" d="100"/>
        </p:scale>
        <p:origin x="702" y="78"/>
      </p:cViewPr>
      <p:guideLst/>
    </p:cSldViewPr>
  </p:slideViewPr>
  <p:notesTextViewPr>
    <p:cViewPr>
      <p:scale>
        <a:sx n="1" d="1"/>
        <a:sy n="1" d="1"/>
      </p:scale>
      <p:origin x="0" y="0"/>
    </p:cViewPr>
  </p:notesTextViewPr>
  <p:sorterViewPr>
    <p:cViewPr>
      <p:scale>
        <a:sx n="150" d="100"/>
        <a:sy n="150" d="100"/>
      </p:scale>
      <p:origin x="0" y="-391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9/15/2022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9/15/2022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1480458"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2020 Cognizant</a:t>
            </a:r>
          </a:p>
        </p:txBody>
      </p:sp>
    </p:spTree>
    <p:extLst>
      <p:ext uri="{BB962C8B-B14F-4D97-AF65-F5344CB8AC3E}">
        <p14:creationId xmlns:p14="http://schemas.microsoft.com/office/powerpoint/2010/main" val="158285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normAutofit/>
          </a:bodyPr>
          <a:lstStyle>
            <a:lvl1pPr>
              <a:defRPr sz="2000"/>
            </a:lvl1pPr>
          </a:lstStyle>
          <a:p>
            <a:r>
              <a:rPr lang="en-US"/>
              <a:t>Click to edit Master title style</a:t>
            </a:r>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2020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lvl1pPr>
              <a:defRPr>
                <a:solidFill>
                  <a:srgbClr val="0033A0"/>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700" r:id="rId2"/>
    <p:sldLayoutId id="2147483672" r:id="rId3"/>
  </p:sldLayoutIdLst>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priorart.ip.com/IPCOM/00024543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4" y="132257"/>
            <a:ext cx="8385048" cy="437920"/>
          </a:xfrm>
        </p:spPr>
        <p:txBody>
          <a:bodyPr>
            <a:normAutofit/>
          </a:bodyPr>
          <a:lstStyle/>
          <a:p>
            <a:pPr>
              <a:defRPr/>
            </a:pPr>
            <a:r>
              <a:rPr lang="en-US" dirty="0"/>
              <a:t>Senior DevOps Lead – Onshore</a:t>
            </a:r>
          </a:p>
        </p:txBody>
      </p:sp>
      <p:sp>
        <p:nvSpPr>
          <p:cNvPr id="3" name="Slide Number Placeholder 2"/>
          <p:cNvSpPr>
            <a:spLocks noGrp="1"/>
          </p:cNvSpPr>
          <p:nvPr>
            <p:ph type="sldNum" sz="quarter" idx="12"/>
          </p:nvPr>
        </p:nvSpPr>
        <p:spPr/>
        <p:txBody>
          <a:bodyPr/>
          <a:lstStyle/>
          <a:p>
            <a:fld id="{2EFEF571-C9B4-4D92-A7F7-315B894862A8}" type="slidenum">
              <a:rPr lang="en-US" smtClean="0"/>
              <a:pPr/>
              <a:t>1</a:t>
            </a:fld>
            <a:endParaRPr lang="en-US" dirty="0"/>
          </a:p>
        </p:txBody>
      </p:sp>
      <p:sp>
        <p:nvSpPr>
          <p:cNvPr id="5" name="Rectangle 4"/>
          <p:cNvSpPr/>
          <p:nvPr/>
        </p:nvSpPr>
        <p:spPr>
          <a:xfrm>
            <a:off x="175364" y="2046438"/>
            <a:ext cx="1859913" cy="2633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2"/>
                </a:solidFill>
              </a:rPr>
              <a:t>Daniel holds</a:t>
            </a:r>
            <a:r>
              <a:rPr lang="x-none" sz="1000" dirty="0">
                <a:solidFill>
                  <a:schemeClr val="tx2"/>
                </a:solidFill>
              </a:rPr>
              <a:t> 1</a:t>
            </a:r>
            <a:r>
              <a:rPr lang="en-US" sz="1000" dirty="0">
                <a:solidFill>
                  <a:schemeClr val="tx2"/>
                </a:solidFill>
              </a:rPr>
              <a:t>4</a:t>
            </a:r>
            <a:r>
              <a:rPr lang="x-none" sz="1000" dirty="0">
                <a:solidFill>
                  <a:schemeClr val="tx2"/>
                </a:solidFill>
              </a:rPr>
              <a:t>+ years of</a:t>
            </a:r>
            <a:r>
              <a:rPr lang="en-US" sz="1000" dirty="0">
                <a:solidFill>
                  <a:schemeClr val="tx2"/>
                </a:solidFill>
              </a:rPr>
              <a:t> IT industry</a:t>
            </a:r>
            <a:r>
              <a:rPr lang="x-none" sz="1000" dirty="0">
                <a:solidFill>
                  <a:schemeClr val="tx2"/>
                </a:solidFill>
              </a:rPr>
              <a:t> </a:t>
            </a:r>
            <a:r>
              <a:rPr lang="en-US" sz="1000" dirty="0">
                <a:solidFill>
                  <a:schemeClr val="tx2"/>
                </a:solidFill>
              </a:rPr>
              <a:t>e</a:t>
            </a:r>
            <a:r>
              <a:rPr lang="x-none" sz="1000" dirty="0">
                <a:solidFill>
                  <a:schemeClr val="tx2"/>
                </a:solidFill>
              </a:rPr>
              <a:t>xperience</a:t>
            </a:r>
            <a:r>
              <a:rPr lang="en-US" sz="1000" dirty="0">
                <a:solidFill>
                  <a:schemeClr val="tx2"/>
                </a:solidFill>
              </a:rPr>
              <a:t> in Software Configuration Management, Build </a:t>
            </a:r>
            <a:r>
              <a:rPr lang="en-US" sz="1000" dirty="0">
                <a:solidFill>
                  <a:schemeClr val="tx2"/>
                </a:solidFill>
                <a:ea typeface="Times New Roman" panose="02020603050405020304" pitchFamily="18" charset="0"/>
                <a:cs typeface="Times New Roman" panose="02020603050405020304" pitchFamily="18" charset="0"/>
              </a:rPr>
              <a:t>and Deployment management, Release and Change Management with a strong focus on enabling </a:t>
            </a:r>
            <a:r>
              <a:rPr lang="en-US" sz="1000" dirty="0" err="1">
                <a:solidFill>
                  <a:schemeClr val="tx2"/>
                </a:solidFill>
                <a:ea typeface="Times New Roman" panose="02020603050405020304" pitchFamily="18" charset="0"/>
                <a:cs typeface="Times New Roman" panose="02020603050405020304" pitchFamily="18" charset="0"/>
              </a:rPr>
              <a:t>Devops</a:t>
            </a:r>
            <a:r>
              <a:rPr lang="en-US" sz="1000" dirty="0">
                <a:solidFill>
                  <a:schemeClr val="tx2"/>
                </a:solidFill>
                <a:ea typeface="Times New Roman" panose="02020603050405020304" pitchFamily="18" charset="0"/>
                <a:cs typeface="Times New Roman" panose="02020603050405020304" pitchFamily="18" charset="0"/>
              </a:rPr>
              <a:t> with various clients of </a:t>
            </a:r>
            <a:r>
              <a:rPr lang="x-none" sz="1000" dirty="0">
                <a:solidFill>
                  <a:schemeClr val="tx2"/>
                </a:solidFill>
                <a:ea typeface="Times New Roman" panose="02020603050405020304" pitchFamily="18" charset="0"/>
                <a:cs typeface="Times New Roman" panose="02020603050405020304" pitchFamily="18" charset="0"/>
              </a:rPr>
              <a:t> Healthcare, Life </a:t>
            </a:r>
            <a:r>
              <a:rPr lang="en-US" sz="1000" dirty="0">
                <a:solidFill>
                  <a:schemeClr val="tx2"/>
                </a:solidFill>
                <a:ea typeface="Times New Roman" panose="02020603050405020304" pitchFamily="18" charset="0"/>
                <a:cs typeface="Times New Roman" panose="02020603050405020304" pitchFamily="18" charset="0"/>
              </a:rPr>
              <a:t>Science, Retail</a:t>
            </a:r>
            <a:r>
              <a:rPr lang="x-none" sz="1000" dirty="0">
                <a:solidFill>
                  <a:schemeClr val="tx2"/>
                </a:solidFill>
                <a:ea typeface="Times New Roman" panose="02020603050405020304" pitchFamily="18" charset="0"/>
                <a:cs typeface="Times New Roman" panose="02020603050405020304" pitchFamily="18" charset="0"/>
              </a:rPr>
              <a:t> </a:t>
            </a:r>
            <a:r>
              <a:rPr lang="en-US" sz="1000" dirty="0">
                <a:solidFill>
                  <a:schemeClr val="tx2"/>
                </a:solidFill>
                <a:ea typeface="Times New Roman" panose="02020603050405020304" pitchFamily="18" charset="0"/>
                <a:cs typeface="Times New Roman" panose="02020603050405020304" pitchFamily="18" charset="0"/>
              </a:rPr>
              <a:t>and</a:t>
            </a:r>
            <a:r>
              <a:rPr lang="x-none" sz="1000" dirty="0">
                <a:solidFill>
                  <a:schemeClr val="tx2"/>
                </a:solidFill>
                <a:ea typeface="Times New Roman" panose="02020603050405020304" pitchFamily="18" charset="0"/>
                <a:cs typeface="Times New Roman" panose="02020603050405020304" pitchFamily="18" charset="0"/>
              </a:rPr>
              <a:t> BFS.</a:t>
            </a:r>
            <a:r>
              <a:rPr lang="en-US" sz="1000" dirty="0">
                <a:solidFill>
                  <a:schemeClr val="tx2"/>
                </a:solidFill>
                <a:ea typeface="Times New Roman" panose="02020603050405020304" pitchFamily="18" charset="0"/>
                <a:cs typeface="Times New Roman" panose="02020603050405020304" pitchFamily="18" charset="0"/>
              </a:rPr>
              <a:t> </a:t>
            </a:r>
            <a:endParaRPr lang="en-US" sz="800" dirty="0">
              <a:solidFill>
                <a:schemeClr val="tx2"/>
              </a:solidFill>
              <a:cs typeface="Times New Roman" panose="02020603050405020304" pitchFamily="18" charset="0"/>
            </a:endParaRPr>
          </a:p>
          <a:p>
            <a:endParaRPr lang="en-US" sz="800" dirty="0">
              <a:solidFill>
                <a:schemeClr val="tx2"/>
              </a:solidFill>
              <a:cs typeface="Times New Roman" panose="02020603050405020304" pitchFamily="18" charset="0"/>
            </a:endParaRPr>
          </a:p>
          <a:p>
            <a:endParaRPr lang="en-US" sz="800" dirty="0">
              <a:solidFill>
                <a:schemeClr val="tx2"/>
              </a:solidFill>
              <a:cs typeface="Times New Roman" panose="02020603050405020304" pitchFamily="18" charset="0"/>
            </a:endParaRPr>
          </a:p>
          <a:p>
            <a:r>
              <a:rPr lang="en-US" sz="1000" dirty="0">
                <a:solidFill>
                  <a:schemeClr val="tx2"/>
                </a:solidFill>
              </a:rPr>
              <a:t>Patented Cognizant Product Inventor  - </a:t>
            </a:r>
            <a:r>
              <a:rPr lang="en-US" sz="1000" u="sng" dirty="0">
                <a:solidFill>
                  <a:schemeClr val="tx2"/>
                </a:solidFill>
                <a:hlinkClick r:id="rId2"/>
              </a:rPr>
              <a:t>https://priorart.ip.com/IPCOM/000245438</a:t>
            </a:r>
            <a:endParaRPr lang="en-US" sz="1000" dirty="0">
              <a:solidFill>
                <a:schemeClr val="tx2"/>
              </a:solidFill>
            </a:endParaRPr>
          </a:p>
        </p:txBody>
      </p:sp>
      <p:sp>
        <p:nvSpPr>
          <p:cNvPr id="6" name="Rectangle 5"/>
          <p:cNvSpPr/>
          <p:nvPr/>
        </p:nvSpPr>
        <p:spPr>
          <a:xfrm>
            <a:off x="167276" y="1863737"/>
            <a:ext cx="1876083" cy="213341"/>
          </a:xfrm>
          <a:prstGeom prst="rect">
            <a:avLst/>
          </a:prstGeom>
          <a:solidFill>
            <a:srgbClr val="2E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400" b="1" dirty="0">
                <a:solidFill>
                  <a:schemeClr val="bg1"/>
                </a:solidFill>
              </a:rPr>
              <a:t>Narrative</a:t>
            </a:r>
          </a:p>
        </p:txBody>
      </p:sp>
      <p:grpSp>
        <p:nvGrpSpPr>
          <p:cNvPr id="9" name="Group 8"/>
          <p:cNvGrpSpPr/>
          <p:nvPr/>
        </p:nvGrpSpPr>
        <p:grpSpPr>
          <a:xfrm>
            <a:off x="2279334" y="408964"/>
            <a:ext cx="4116861" cy="1971659"/>
            <a:chOff x="2583899" y="523859"/>
            <a:chExt cx="2297937" cy="1564315"/>
          </a:xfrm>
        </p:grpSpPr>
        <p:sp>
          <p:nvSpPr>
            <p:cNvPr id="7" name="Rectangle 6"/>
            <p:cNvSpPr/>
            <p:nvPr/>
          </p:nvSpPr>
          <p:spPr>
            <a:xfrm>
              <a:off x="2583899" y="717387"/>
              <a:ext cx="2285998" cy="1370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just">
                <a:spcBef>
                  <a:spcPts val="1200"/>
                </a:spcBef>
                <a:spcAft>
                  <a:spcPts val="0"/>
                </a:spcAft>
                <a:buFont typeface="Arial" panose="020B0604020202020204" pitchFamily="34" charset="0"/>
                <a:buChar char="•"/>
                <a:tabLst>
                  <a:tab pos="457200" algn="l"/>
                </a:tabLst>
              </a:pPr>
              <a:r>
                <a:rPr lang="en-US" sz="800" dirty="0">
                  <a:solidFill>
                    <a:schemeClr val="tx2"/>
                  </a:solidFill>
                  <a:ea typeface="Times New Roman" panose="02020603050405020304" pitchFamily="18" charset="0"/>
                  <a:cs typeface="Times New Roman" panose="02020603050405020304" pitchFamily="18" charset="0"/>
                </a:rPr>
                <a:t>Experienced in all phases of the software development life cycle (SDLC) with specific focus on the build and release of quality software and as an efficient and organized Software professional in DevOps Engineering - Build, Configuration and Release management domain and its tools. Experienced in Waterfall, Agile/Scrum, and Continuous Integration (CI) and Continuous Deployment (CD) practices.</a:t>
              </a:r>
            </a:p>
            <a:p>
              <a:pPr marL="171450" marR="0" lvl="0" indent="-171450" algn="just">
                <a:spcBef>
                  <a:spcPts val="1200"/>
                </a:spcBef>
                <a:spcAft>
                  <a:spcPts val="0"/>
                </a:spcAft>
                <a:buFont typeface="Arial" panose="020B0604020202020204" pitchFamily="34" charset="0"/>
                <a:buChar char="•"/>
                <a:tabLst>
                  <a:tab pos="457200" algn="l"/>
                </a:tabLst>
              </a:pPr>
              <a:r>
                <a:rPr lang="en-US" sz="800" dirty="0">
                  <a:solidFill>
                    <a:schemeClr val="tx2"/>
                  </a:solidFill>
                  <a:ea typeface="Times New Roman" panose="02020603050405020304" pitchFamily="18" charset="0"/>
                  <a:cs typeface="Times New Roman" panose="02020603050405020304" pitchFamily="18" charset="0"/>
                </a:rPr>
                <a:t>Proactively communicate with various business areas/leaders to understand short and long term plans ensuring that applications meet the requirements for the end-users and the business</a:t>
              </a:r>
            </a:p>
            <a:p>
              <a:pPr marL="171450" marR="0" lvl="0" indent="-171450" algn="just">
                <a:spcBef>
                  <a:spcPts val="1200"/>
                </a:spcBef>
                <a:spcAft>
                  <a:spcPts val="0"/>
                </a:spcAft>
                <a:buFont typeface="Arial" panose="020B0604020202020204" pitchFamily="34" charset="0"/>
                <a:buChar char="•"/>
                <a:tabLst>
                  <a:tab pos="457200" algn="l"/>
                </a:tabLst>
              </a:pPr>
              <a:r>
                <a:rPr lang="en-US" sz="800" dirty="0">
                  <a:solidFill>
                    <a:schemeClr val="tx2"/>
                  </a:solidFill>
                  <a:ea typeface="Times New Roman" panose="02020603050405020304" pitchFamily="18" charset="0"/>
                  <a:cs typeface="Times New Roman" panose="02020603050405020304" pitchFamily="18" charset="0"/>
                </a:rPr>
                <a:t>Expert in enabling collaboration for global teams by effective leadership and management skills with a proven ability to implement and manage DevOps programs including support.</a:t>
              </a:r>
            </a:p>
          </p:txBody>
        </p:sp>
        <p:sp>
          <p:nvSpPr>
            <p:cNvPr id="8" name="Rectangle 7"/>
            <p:cNvSpPr/>
            <p:nvPr/>
          </p:nvSpPr>
          <p:spPr>
            <a:xfrm>
              <a:off x="2595837" y="523859"/>
              <a:ext cx="2285999" cy="186829"/>
            </a:xfrm>
            <a:prstGeom prst="rect">
              <a:avLst/>
            </a:prstGeom>
            <a:solidFill>
              <a:srgbClr val="F46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200" b="1" dirty="0">
                  <a:solidFill>
                    <a:schemeClr val="bg1"/>
                  </a:solidFill>
                </a:rPr>
                <a:t>Background</a:t>
              </a:r>
            </a:p>
          </p:txBody>
        </p:sp>
      </p:grpSp>
      <p:sp>
        <p:nvSpPr>
          <p:cNvPr id="11" name="Rectangle 10"/>
          <p:cNvSpPr/>
          <p:nvPr/>
        </p:nvSpPr>
        <p:spPr>
          <a:xfrm>
            <a:off x="2289914" y="2709033"/>
            <a:ext cx="1805836" cy="19491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buFont typeface="Arial" panose="020B0604020202020204" pitchFamily="34" charset="0"/>
              <a:buChar char="•"/>
            </a:pPr>
            <a:r>
              <a:rPr lang="en-US" sz="800" dirty="0">
                <a:solidFill>
                  <a:schemeClr val="tx2"/>
                </a:solidFill>
              </a:rPr>
              <a:t>Competent Technical </a:t>
            </a:r>
            <a:r>
              <a:rPr lang="en-US" sz="800" dirty="0" err="1">
                <a:solidFill>
                  <a:schemeClr val="tx2"/>
                </a:solidFill>
              </a:rPr>
              <a:t>Devops</a:t>
            </a:r>
            <a:r>
              <a:rPr lang="en-US" sz="800" dirty="0">
                <a:solidFill>
                  <a:schemeClr val="tx2"/>
                </a:solidFill>
              </a:rPr>
              <a:t> Engineer with </a:t>
            </a:r>
            <a:r>
              <a:rPr lang="en-US" sz="800" dirty="0" err="1">
                <a:solidFill>
                  <a:schemeClr val="tx2"/>
                </a:solidFill>
              </a:rPr>
              <a:t>handson</a:t>
            </a:r>
            <a:r>
              <a:rPr lang="en-US" sz="800" dirty="0">
                <a:solidFill>
                  <a:schemeClr val="tx2"/>
                </a:solidFill>
              </a:rPr>
              <a:t> experience in Cloud, Source Code Migration from on-</a:t>
            </a:r>
            <a:r>
              <a:rPr lang="en-US" sz="800" dirty="0" err="1">
                <a:solidFill>
                  <a:schemeClr val="tx2"/>
                </a:solidFill>
              </a:rPr>
              <a:t>prem</a:t>
            </a:r>
            <a:r>
              <a:rPr lang="en-US" sz="800" dirty="0">
                <a:solidFill>
                  <a:schemeClr val="tx2"/>
                </a:solidFill>
              </a:rPr>
              <a:t> to cloud, </a:t>
            </a:r>
            <a:r>
              <a:rPr lang="en-US" sz="800" dirty="0" err="1">
                <a:solidFill>
                  <a:schemeClr val="tx2"/>
                </a:solidFill>
              </a:rPr>
              <a:t>Devops</a:t>
            </a:r>
            <a:r>
              <a:rPr lang="en-US" sz="800" dirty="0">
                <a:solidFill>
                  <a:schemeClr val="tx2"/>
                </a:solidFill>
              </a:rPr>
              <a:t> enablement by setting up End to End automated CI CD setup including Continuous testing until production.</a:t>
            </a:r>
          </a:p>
          <a:p>
            <a:pPr marL="176213" indent="-176213">
              <a:buFont typeface="Arial" panose="020B0604020202020204" pitchFamily="34" charset="0"/>
              <a:buChar char="•"/>
            </a:pPr>
            <a:r>
              <a:rPr lang="en-US" sz="800" dirty="0">
                <a:solidFill>
                  <a:schemeClr val="tx2"/>
                </a:solidFill>
              </a:rPr>
              <a:t>Development/Improvisation of Automation on various activities with build / deployments across multiple environments</a:t>
            </a:r>
          </a:p>
        </p:txBody>
      </p:sp>
      <p:sp>
        <p:nvSpPr>
          <p:cNvPr id="12" name="Rectangle 11"/>
          <p:cNvSpPr/>
          <p:nvPr/>
        </p:nvSpPr>
        <p:spPr>
          <a:xfrm>
            <a:off x="2289913" y="2502541"/>
            <a:ext cx="1805837" cy="223245"/>
          </a:xfrm>
          <a:prstGeom prst="rect">
            <a:avLst/>
          </a:prstGeom>
          <a:solidFill>
            <a:srgbClr val="840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Roles and Experience</a:t>
            </a:r>
          </a:p>
        </p:txBody>
      </p:sp>
      <p:grpSp>
        <p:nvGrpSpPr>
          <p:cNvPr id="26" name="Group 25"/>
          <p:cNvGrpSpPr/>
          <p:nvPr/>
        </p:nvGrpSpPr>
        <p:grpSpPr>
          <a:xfrm>
            <a:off x="6549257" y="468212"/>
            <a:ext cx="2309636" cy="1956909"/>
            <a:chOff x="6549257" y="468212"/>
            <a:chExt cx="2309636" cy="1956909"/>
          </a:xfrm>
        </p:grpSpPr>
        <p:sp>
          <p:nvSpPr>
            <p:cNvPr id="14" name="Rectangle 13"/>
            <p:cNvSpPr/>
            <p:nvPr/>
          </p:nvSpPr>
          <p:spPr>
            <a:xfrm>
              <a:off x="6558115" y="717756"/>
              <a:ext cx="2300778" cy="17073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2"/>
                </a:solidFill>
              </a:endParaRPr>
            </a:p>
          </p:txBody>
        </p:sp>
        <p:sp>
          <p:nvSpPr>
            <p:cNvPr id="15" name="Rectangle 14"/>
            <p:cNvSpPr/>
            <p:nvPr/>
          </p:nvSpPr>
          <p:spPr>
            <a:xfrm>
              <a:off x="6549257" y="468212"/>
              <a:ext cx="2300779" cy="222176"/>
            </a:xfrm>
            <a:prstGeom prst="rect">
              <a:avLst/>
            </a:prstGeom>
            <a:solidFill>
              <a:srgbClr val="4CB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200" b="1" dirty="0">
                  <a:solidFill>
                    <a:schemeClr val="bg1"/>
                  </a:solidFill>
                </a:rPr>
                <a:t>Motivation/Goals</a:t>
              </a:r>
            </a:p>
          </p:txBody>
        </p:sp>
      </p:grpSp>
      <p:sp>
        <p:nvSpPr>
          <p:cNvPr id="19" name="Rectangle 18"/>
          <p:cNvSpPr/>
          <p:nvPr/>
        </p:nvSpPr>
        <p:spPr>
          <a:xfrm>
            <a:off x="4261162" y="2666935"/>
            <a:ext cx="2565227" cy="19727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Version Control tools: Rational Clearcase, GIT, Atlassian Bitbucket, Subversion, Azure DevOps, POWER</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Build tools: Ant, Maven</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Continuous Integration tools: Jenkins, Bamboo, </a:t>
            </a:r>
            <a:r>
              <a:rPr lang="en-US" sz="800" dirty="0" err="1">
                <a:solidFill>
                  <a:schemeClr val="tx2"/>
                </a:solidFill>
              </a:rPr>
              <a:t>AnthillPro</a:t>
            </a:r>
            <a:r>
              <a:rPr lang="en-US" sz="800" dirty="0">
                <a:solidFill>
                  <a:schemeClr val="tx2"/>
                </a:solidFill>
              </a:rPr>
              <a:t>, </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Code coverage &amp; Quality: Sonarqube, JUnit</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Infra Configuration, Deployment Management: Chef, Ansible, XL Deploy, Terraform</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Containerization tools: Docker, Kubernetes</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Operating Systems: UNIX, Solaris, Windows.</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Cloud Services: AWS &amp; Azure</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Orchestration Tools: XL Release</a:t>
            </a:r>
          </a:p>
          <a:p>
            <a:pPr marL="176213" indent="-176213" defTabSz="914400" fontAlgn="base">
              <a:buSzPct val="100000"/>
              <a:buFont typeface="Arial" panose="020B0604020202020204" pitchFamily="34" charset="0"/>
              <a:buChar char="•"/>
              <a:tabLst>
                <a:tab pos="1028700" algn="l"/>
              </a:tabLst>
              <a:defRPr/>
            </a:pPr>
            <a:r>
              <a:rPr lang="en-US" sz="800" dirty="0">
                <a:solidFill>
                  <a:schemeClr val="tx2"/>
                </a:solidFill>
              </a:rPr>
              <a:t>Supporting tools: Stash, Jira, Perl, Shell, Batch, Confluence, Artifactory, Nexus, Remedy 7, Snow, Groovy pipeline</a:t>
            </a:r>
          </a:p>
        </p:txBody>
      </p:sp>
      <p:sp>
        <p:nvSpPr>
          <p:cNvPr id="20" name="Rectangle 19"/>
          <p:cNvSpPr/>
          <p:nvPr/>
        </p:nvSpPr>
        <p:spPr>
          <a:xfrm>
            <a:off x="4253280" y="2509461"/>
            <a:ext cx="2565228" cy="186829"/>
          </a:xfrm>
          <a:prstGeom prst="rect">
            <a:avLst/>
          </a:prstGeom>
          <a:solidFill>
            <a:srgbClr val="6BB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Skills</a:t>
            </a:r>
          </a:p>
        </p:txBody>
      </p:sp>
      <p:sp>
        <p:nvSpPr>
          <p:cNvPr id="22" name="Rectangle 21"/>
          <p:cNvSpPr/>
          <p:nvPr/>
        </p:nvSpPr>
        <p:spPr>
          <a:xfrm>
            <a:off x="7031630" y="2670205"/>
            <a:ext cx="1852106" cy="1969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609570">
              <a:buFont typeface="Arial" panose="020B0604020202020204" pitchFamily="34" charset="0"/>
              <a:buChar char="•"/>
              <a:defRPr/>
            </a:pPr>
            <a:r>
              <a:rPr lang="en-US" sz="900" dirty="0">
                <a:solidFill>
                  <a:schemeClr val="tx2"/>
                </a:solidFill>
              </a:rPr>
              <a:t>Empathetic</a:t>
            </a:r>
          </a:p>
          <a:p>
            <a:pPr marL="171450" indent="-171450" defTabSz="609570">
              <a:buFont typeface="Arial" panose="020B0604020202020204" pitchFamily="34" charset="0"/>
              <a:buChar char="•"/>
              <a:defRPr/>
            </a:pPr>
            <a:r>
              <a:rPr lang="en-US" sz="900" dirty="0">
                <a:solidFill>
                  <a:schemeClr val="tx2"/>
                </a:solidFill>
              </a:rPr>
              <a:t>Passion towards work</a:t>
            </a:r>
          </a:p>
          <a:p>
            <a:pPr marL="176213" indent="-176213" defTabSz="609570">
              <a:buFont typeface="Arial" panose="020B0604020202020204" pitchFamily="34" charset="0"/>
              <a:buChar char="•"/>
              <a:defRPr/>
            </a:pPr>
            <a:r>
              <a:rPr lang="en-US" sz="900" dirty="0">
                <a:solidFill>
                  <a:schemeClr val="tx2"/>
                </a:solidFill>
              </a:rPr>
              <a:t>Leadership qualities</a:t>
            </a:r>
          </a:p>
          <a:p>
            <a:pPr marL="176213" indent="-176213" defTabSz="609570">
              <a:buFont typeface="Arial" panose="020B0604020202020204" pitchFamily="34" charset="0"/>
              <a:buChar char="•"/>
              <a:defRPr/>
            </a:pPr>
            <a:r>
              <a:rPr lang="en-US" sz="900" dirty="0">
                <a:solidFill>
                  <a:schemeClr val="tx2"/>
                </a:solidFill>
              </a:rPr>
              <a:t>Self-motivated</a:t>
            </a:r>
          </a:p>
          <a:p>
            <a:pPr marL="176213" indent="-176213" defTabSz="609570">
              <a:buFont typeface="Arial" panose="020B0604020202020204" pitchFamily="34" charset="0"/>
              <a:buChar char="•"/>
              <a:defRPr/>
            </a:pPr>
            <a:r>
              <a:rPr lang="en-US" sz="900" dirty="0">
                <a:solidFill>
                  <a:schemeClr val="tx2"/>
                </a:solidFill>
              </a:rPr>
              <a:t>Innovative</a:t>
            </a:r>
          </a:p>
          <a:p>
            <a:pPr marL="176213" indent="-176213" defTabSz="609570">
              <a:buFont typeface="Arial" panose="020B0604020202020204" pitchFamily="34" charset="0"/>
              <a:buChar char="•"/>
              <a:defRPr/>
            </a:pPr>
            <a:r>
              <a:rPr lang="en-US" sz="900" dirty="0">
                <a:solidFill>
                  <a:schemeClr val="tx2"/>
                </a:solidFill>
              </a:rPr>
              <a:t>Quest for Learning</a:t>
            </a:r>
          </a:p>
          <a:p>
            <a:pPr marL="176213" indent="-176213" defTabSz="609570">
              <a:buFont typeface="Arial" panose="020B0604020202020204" pitchFamily="34" charset="0"/>
              <a:buChar char="•"/>
              <a:defRPr/>
            </a:pPr>
            <a:r>
              <a:rPr lang="en-US" sz="900" dirty="0">
                <a:solidFill>
                  <a:schemeClr val="tx2"/>
                </a:solidFill>
              </a:rPr>
              <a:t>Flexible</a:t>
            </a:r>
          </a:p>
          <a:p>
            <a:pPr marL="176213" indent="-176213" defTabSz="609570">
              <a:buFont typeface="Arial" panose="020B0604020202020204" pitchFamily="34" charset="0"/>
              <a:buChar char="•"/>
              <a:defRPr/>
            </a:pPr>
            <a:r>
              <a:rPr lang="en-US" sz="900" dirty="0">
                <a:solidFill>
                  <a:schemeClr val="tx2"/>
                </a:solidFill>
              </a:rPr>
              <a:t>Team player</a:t>
            </a:r>
          </a:p>
          <a:p>
            <a:pPr marL="176213" indent="-176213" defTabSz="609570">
              <a:buFont typeface="Arial" panose="020B0604020202020204" pitchFamily="34" charset="0"/>
              <a:buChar char="•"/>
              <a:defRPr/>
            </a:pPr>
            <a:r>
              <a:rPr lang="en-US" sz="900" dirty="0">
                <a:solidFill>
                  <a:schemeClr val="tx2"/>
                </a:solidFill>
              </a:rPr>
              <a:t>Focused</a:t>
            </a:r>
          </a:p>
          <a:p>
            <a:pPr marL="176213" indent="-176213" defTabSz="609570">
              <a:buFont typeface="Arial" panose="020B0604020202020204" pitchFamily="34" charset="0"/>
              <a:buChar char="•"/>
              <a:defRPr/>
            </a:pPr>
            <a:r>
              <a:rPr lang="en-US" sz="900" dirty="0">
                <a:solidFill>
                  <a:schemeClr val="tx2"/>
                </a:solidFill>
              </a:rPr>
              <a:t>Result oriented</a:t>
            </a:r>
          </a:p>
          <a:p>
            <a:pPr marL="176213" indent="-176213" defTabSz="609570">
              <a:buFont typeface="Arial" panose="020B0604020202020204" pitchFamily="34" charset="0"/>
              <a:buChar char="•"/>
              <a:defRPr/>
            </a:pPr>
            <a:r>
              <a:rPr lang="en-US" sz="900" dirty="0">
                <a:solidFill>
                  <a:schemeClr val="tx2"/>
                </a:solidFill>
              </a:rPr>
              <a:t>Adaptive</a:t>
            </a:r>
          </a:p>
          <a:p>
            <a:pPr marL="176213" indent="-176213" defTabSz="609570">
              <a:buFont typeface="Arial" panose="020B0604020202020204" pitchFamily="34" charset="0"/>
              <a:buChar char="•"/>
              <a:defRPr/>
            </a:pPr>
            <a:r>
              <a:rPr lang="en-US" sz="900" dirty="0">
                <a:solidFill>
                  <a:schemeClr val="tx2"/>
                </a:solidFill>
              </a:rPr>
              <a:t>Trouble Shooter</a:t>
            </a:r>
          </a:p>
        </p:txBody>
      </p:sp>
      <p:sp>
        <p:nvSpPr>
          <p:cNvPr id="23" name="Rectangle 22"/>
          <p:cNvSpPr/>
          <p:nvPr/>
        </p:nvSpPr>
        <p:spPr>
          <a:xfrm>
            <a:off x="7031629" y="2504159"/>
            <a:ext cx="1852107" cy="186829"/>
          </a:xfrm>
          <a:prstGeom prst="rect">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Behaviors</a:t>
            </a:r>
          </a:p>
        </p:txBody>
      </p:sp>
      <p:cxnSp>
        <p:nvCxnSpPr>
          <p:cNvPr id="24" name="Straight Connector 23"/>
          <p:cNvCxnSpPr/>
          <p:nvPr/>
        </p:nvCxnSpPr>
        <p:spPr>
          <a:xfrm flipH="1">
            <a:off x="2147660" y="468212"/>
            <a:ext cx="19292" cy="4114178"/>
          </a:xfrm>
          <a:prstGeom prst="line">
            <a:avLst/>
          </a:prstGeom>
          <a:ln>
            <a:solidFill>
              <a:schemeClr val="tx2">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309939" y="2451973"/>
            <a:ext cx="6532164"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0748" y="1863737"/>
            <a:ext cx="1926204" cy="540602"/>
          </a:xfrm>
          <a:prstGeom prst="rect">
            <a:avLst/>
          </a:prstGeom>
        </p:spPr>
        <p:txBody>
          <a:bodyPr wrap="square" lIns="0" tIns="0" rIns="0" bIns="0" rtlCol="0">
            <a:spAutoFit/>
          </a:bodyPr>
          <a:lstStyle/>
          <a:p>
            <a:pPr algn="l"/>
            <a:endParaRPr lang="en-US" dirty="0">
              <a:solidFill>
                <a:schemeClr val="tx2"/>
              </a:solidFill>
            </a:endParaRPr>
          </a:p>
        </p:txBody>
      </p:sp>
      <p:sp>
        <p:nvSpPr>
          <p:cNvPr id="4" name="Rectangle 3"/>
          <p:cNvSpPr/>
          <p:nvPr/>
        </p:nvSpPr>
        <p:spPr>
          <a:xfrm>
            <a:off x="6549257" y="699923"/>
            <a:ext cx="2218820" cy="1754326"/>
          </a:xfrm>
          <a:prstGeom prst="rect">
            <a:avLst/>
          </a:prstGeom>
        </p:spPr>
        <p:txBody>
          <a:bodyPr wrap="square">
            <a:spAutoFit/>
          </a:bodyPr>
          <a:lstStyle/>
          <a:p>
            <a:pPr marL="171450" indent="-171450">
              <a:buFont typeface="Arial" panose="020B0604020202020204" pitchFamily="34" charset="0"/>
              <a:buChar char="•"/>
              <a:defRPr/>
            </a:pPr>
            <a:r>
              <a:rPr lang="en-US" sz="900" dirty="0">
                <a:solidFill>
                  <a:schemeClr val="tx2"/>
                </a:solidFill>
              </a:rPr>
              <a:t>Focus on </a:t>
            </a:r>
            <a:r>
              <a:rPr lang="en-US" sz="900" dirty="0" err="1">
                <a:solidFill>
                  <a:schemeClr val="tx2"/>
                </a:solidFill>
              </a:rPr>
              <a:t>Devops</a:t>
            </a:r>
            <a:r>
              <a:rPr lang="en-US" sz="900" dirty="0">
                <a:solidFill>
                  <a:schemeClr val="tx2"/>
                </a:solidFill>
              </a:rPr>
              <a:t> Enablement with various tools and technologies</a:t>
            </a:r>
          </a:p>
          <a:p>
            <a:pPr marL="171450" indent="-171450">
              <a:buFont typeface="Arial" panose="020B0604020202020204" pitchFamily="34" charset="0"/>
              <a:buChar char="•"/>
            </a:pPr>
            <a:r>
              <a:rPr lang="en-GB" sz="900" dirty="0">
                <a:solidFill>
                  <a:schemeClr val="tx2"/>
                </a:solidFill>
                <a:ea typeface="Times New Roman" panose="02020603050405020304" pitchFamily="18" charset="0"/>
              </a:rPr>
              <a:t>Refining co-ordination between different teams</a:t>
            </a:r>
            <a:endParaRPr lang="en-US" sz="900" dirty="0">
              <a:solidFill>
                <a:schemeClr val="tx2"/>
              </a:solidFill>
            </a:endParaRPr>
          </a:p>
          <a:p>
            <a:pPr marL="171450" indent="-171450">
              <a:buFont typeface="Arial" panose="020B0604020202020204" pitchFamily="34" charset="0"/>
              <a:buChar char="•"/>
              <a:defRPr/>
            </a:pPr>
            <a:r>
              <a:rPr lang="en-US" sz="900" dirty="0">
                <a:solidFill>
                  <a:schemeClr val="tx2"/>
                </a:solidFill>
              </a:rPr>
              <a:t>Focus on Automation and Innovation</a:t>
            </a:r>
          </a:p>
          <a:p>
            <a:pPr marL="171450" indent="-171450">
              <a:buFont typeface="Arial" panose="020B0604020202020204" pitchFamily="34" charset="0"/>
              <a:buChar char="•"/>
              <a:defRPr/>
            </a:pPr>
            <a:r>
              <a:rPr lang="en-US" sz="900" dirty="0">
                <a:solidFill>
                  <a:schemeClr val="tx2"/>
                </a:solidFill>
              </a:rPr>
              <a:t>Standardization on </a:t>
            </a:r>
            <a:r>
              <a:rPr lang="en-US" sz="900" dirty="0" err="1">
                <a:solidFill>
                  <a:schemeClr val="tx2"/>
                </a:solidFill>
              </a:rPr>
              <a:t>Devops</a:t>
            </a:r>
            <a:r>
              <a:rPr lang="en-US" sz="900" dirty="0">
                <a:solidFill>
                  <a:schemeClr val="tx2"/>
                </a:solidFill>
              </a:rPr>
              <a:t> processes, frameworks, etc.</a:t>
            </a:r>
          </a:p>
          <a:p>
            <a:pPr marL="171450" indent="-171450">
              <a:buFont typeface="Arial" panose="020B0604020202020204" pitchFamily="34" charset="0"/>
              <a:buChar char="•"/>
              <a:defRPr/>
            </a:pPr>
            <a:r>
              <a:rPr lang="en-US" sz="900" dirty="0">
                <a:solidFill>
                  <a:schemeClr val="tx2"/>
                </a:solidFill>
              </a:rPr>
              <a:t>Mentoring fellow team members and train them in taking up added responsibilities at ease</a:t>
            </a:r>
          </a:p>
          <a:p>
            <a:pPr marL="171450" indent="-171450">
              <a:buFont typeface="Arial" panose="020B0604020202020204" pitchFamily="34" charset="0"/>
              <a:buChar char="•"/>
              <a:defRPr/>
            </a:pPr>
            <a:r>
              <a:rPr lang="en-GB" sz="900" dirty="0">
                <a:solidFill>
                  <a:schemeClr val="tx2"/>
                </a:solidFill>
                <a:ea typeface="Times New Roman" panose="02020603050405020304" pitchFamily="18" charset="0"/>
              </a:rPr>
              <a:t>Adhering to Industry Standards and improvising on the same</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77" y="484244"/>
            <a:ext cx="1024128" cy="1206629"/>
          </a:xfrm>
          <a:prstGeom prst="rect">
            <a:avLst/>
          </a:prstGeom>
        </p:spPr>
      </p:pic>
    </p:spTree>
    <p:extLst>
      <p:ext uri="{BB962C8B-B14F-4D97-AF65-F5344CB8AC3E}">
        <p14:creationId xmlns:p14="http://schemas.microsoft.com/office/powerpoint/2010/main" val="395213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938"/>
            <a:ext cx="8385048" cy="795528"/>
          </a:xfrm>
        </p:spPr>
        <p:txBody>
          <a:bodyPr>
            <a:normAutofit/>
          </a:bodyPr>
          <a:lstStyle/>
          <a:p>
            <a:pPr>
              <a:defRPr/>
            </a:pPr>
            <a:br>
              <a:rPr lang="en-US" dirty="0"/>
            </a:br>
            <a:r>
              <a:rPr lang="en-US" dirty="0"/>
              <a:t>Senior DevOps Lead - Onshore</a:t>
            </a:r>
          </a:p>
        </p:txBody>
      </p:sp>
      <p:sp>
        <p:nvSpPr>
          <p:cNvPr id="3" name="Slide Number Placeholder 2"/>
          <p:cNvSpPr>
            <a:spLocks noGrp="1"/>
          </p:cNvSpPr>
          <p:nvPr>
            <p:ph type="sldNum" sz="quarter" idx="12"/>
          </p:nvPr>
        </p:nvSpPr>
        <p:spPr/>
        <p:txBody>
          <a:bodyPr/>
          <a:lstStyle/>
          <a:p>
            <a:fld id="{2EFEF571-C9B4-4D92-A7F7-315B894862A8}" type="slidenum">
              <a:rPr lang="en-US" smtClean="0"/>
              <a:pPr/>
              <a:t>2</a:t>
            </a:fld>
            <a:endParaRPr lang="en-US" dirty="0"/>
          </a:p>
        </p:txBody>
      </p:sp>
      <p:sp>
        <p:nvSpPr>
          <p:cNvPr id="5" name="Rectangle 4"/>
          <p:cNvSpPr/>
          <p:nvPr/>
        </p:nvSpPr>
        <p:spPr>
          <a:xfrm>
            <a:off x="175364" y="1879398"/>
            <a:ext cx="1859913" cy="28007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chemeClr val="tx2"/>
                </a:solidFill>
              </a:rPr>
              <a:t>Shashikant</a:t>
            </a:r>
            <a:r>
              <a:rPr lang="en-US" sz="900" b="1" dirty="0">
                <a:solidFill>
                  <a:schemeClr val="tx2"/>
                </a:solidFill>
              </a:rPr>
              <a:t> </a:t>
            </a:r>
            <a:r>
              <a:rPr lang="en-US" sz="900" b="1" dirty="0" err="1">
                <a:solidFill>
                  <a:schemeClr val="tx2"/>
                </a:solidFill>
              </a:rPr>
              <a:t>Bangera</a:t>
            </a:r>
            <a:r>
              <a:rPr lang="en-US" sz="900" b="1" dirty="0">
                <a:solidFill>
                  <a:schemeClr val="tx2"/>
                </a:solidFill>
              </a:rPr>
              <a:t> </a:t>
            </a:r>
            <a:r>
              <a:rPr lang="en-US" sz="900" dirty="0">
                <a:solidFill>
                  <a:schemeClr val="tx2"/>
                </a:solidFill>
              </a:rPr>
              <a:t>19 Years of IT experience and around 10 years of experience in DevOps and Cloud, Excellent communication, interpersonal, analytical and presentation skills.  Author of book </a:t>
            </a:r>
            <a:r>
              <a:rPr lang="en-US" sz="900" b="1" dirty="0">
                <a:solidFill>
                  <a:schemeClr val="tx2"/>
                </a:solidFill>
              </a:rPr>
              <a:t>DevOps for </a:t>
            </a:r>
            <a:r>
              <a:rPr lang="en-US" sz="900" b="1" dirty="0" err="1">
                <a:solidFill>
                  <a:schemeClr val="tx2"/>
                </a:solidFill>
              </a:rPr>
              <a:t>Serverless</a:t>
            </a:r>
            <a:r>
              <a:rPr lang="en-US" sz="900" b="1" dirty="0">
                <a:solidFill>
                  <a:schemeClr val="tx2"/>
                </a:solidFill>
              </a:rPr>
              <a:t> Application </a:t>
            </a:r>
            <a:r>
              <a:rPr lang="en-US" sz="900" dirty="0">
                <a:solidFill>
                  <a:schemeClr val="tx2"/>
                </a:solidFill>
              </a:rPr>
              <a:t>with </a:t>
            </a:r>
            <a:r>
              <a:rPr lang="en-US" sz="900" dirty="0" err="1">
                <a:solidFill>
                  <a:schemeClr val="tx2"/>
                </a:solidFill>
              </a:rPr>
              <a:t>Packt</a:t>
            </a:r>
            <a:r>
              <a:rPr lang="en-US" sz="900" dirty="0">
                <a:solidFill>
                  <a:schemeClr val="tx2"/>
                </a:solidFill>
              </a:rPr>
              <a:t> Publication, Reviewer of 4 Docker books published by </a:t>
            </a:r>
            <a:r>
              <a:rPr lang="en-US" sz="900" dirty="0" err="1">
                <a:solidFill>
                  <a:schemeClr val="tx2"/>
                </a:solidFill>
              </a:rPr>
              <a:t>Packt</a:t>
            </a:r>
            <a:r>
              <a:rPr lang="en-US" sz="900" dirty="0">
                <a:solidFill>
                  <a:schemeClr val="tx2"/>
                </a:solidFill>
              </a:rPr>
              <a:t> Publication Successfully designed and delivered secure Cloud and DevOps solutions for major </a:t>
            </a:r>
            <a:r>
              <a:rPr lang="en-US" sz="900" dirty="0" err="1">
                <a:solidFill>
                  <a:schemeClr val="tx2"/>
                </a:solidFill>
              </a:rPr>
              <a:t>organisations</a:t>
            </a:r>
            <a:r>
              <a:rPr lang="en-US" sz="900" dirty="0">
                <a:solidFill>
                  <a:schemeClr val="tx2"/>
                </a:solidFill>
              </a:rPr>
              <a:t> with various different domain, Earned a reputation for designing cloud deployment strategies that mitigate risk while meeting infrastructure, employee, customer and budgetary needs. </a:t>
            </a:r>
          </a:p>
        </p:txBody>
      </p:sp>
      <p:sp>
        <p:nvSpPr>
          <p:cNvPr id="6" name="Rectangle 5"/>
          <p:cNvSpPr/>
          <p:nvPr/>
        </p:nvSpPr>
        <p:spPr>
          <a:xfrm>
            <a:off x="209981" y="1591531"/>
            <a:ext cx="1876083" cy="213341"/>
          </a:xfrm>
          <a:prstGeom prst="rect">
            <a:avLst/>
          </a:prstGeom>
          <a:solidFill>
            <a:srgbClr val="2E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400" b="1" dirty="0">
                <a:solidFill>
                  <a:schemeClr val="bg1"/>
                </a:solidFill>
              </a:rPr>
              <a:t>Narrative</a:t>
            </a:r>
          </a:p>
        </p:txBody>
      </p:sp>
      <p:grpSp>
        <p:nvGrpSpPr>
          <p:cNvPr id="9" name="Group 8"/>
          <p:cNvGrpSpPr/>
          <p:nvPr/>
        </p:nvGrpSpPr>
        <p:grpSpPr>
          <a:xfrm>
            <a:off x="2300359" y="616190"/>
            <a:ext cx="4095838" cy="1921230"/>
            <a:chOff x="2595634" y="640419"/>
            <a:chExt cx="2286202" cy="1541187"/>
          </a:xfrm>
        </p:grpSpPr>
        <p:sp>
          <p:nvSpPr>
            <p:cNvPr id="7" name="Rectangle 6"/>
            <p:cNvSpPr/>
            <p:nvPr/>
          </p:nvSpPr>
          <p:spPr>
            <a:xfrm>
              <a:off x="2595838" y="680778"/>
              <a:ext cx="2285998" cy="1500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2"/>
                </a:solidFill>
              </a:endParaRPr>
            </a:p>
          </p:txBody>
        </p:sp>
        <p:sp>
          <p:nvSpPr>
            <p:cNvPr id="8" name="Rectangle 7"/>
            <p:cNvSpPr/>
            <p:nvPr/>
          </p:nvSpPr>
          <p:spPr>
            <a:xfrm>
              <a:off x="2595634" y="640419"/>
              <a:ext cx="2285999" cy="186829"/>
            </a:xfrm>
            <a:prstGeom prst="rect">
              <a:avLst/>
            </a:prstGeom>
            <a:solidFill>
              <a:srgbClr val="F46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200" b="1" dirty="0">
                  <a:solidFill>
                    <a:schemeClr val="bg1"/>
                  </a:solidFill>
                </a:rPr>
                <a:t>Background</a:t>
              </a:r>
            </a:p>
          </p:txBody>
        </p:sp>
      </p:grpSp>
      <p:sp>
        <p:nvSpPr>
          <p:cNvPr id="11" name="Rectangle 10"/>
          <p:cNvSpPr/>
          <p:nvPr/>
        </p:nvSpPr>
        <p:spPr>
          <a:xfrm>
            <a:off x="2340884" y="2865385"/>
            <a:ext cx="1805836" cy="16507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2"/>
                </a:solidFill>
              </a:rPr>
              <a:t>Managed Docker orchestration and Docker </a:t>
            </a:r>
            <a:r>
              <a:rPr lang="en-US" sz="900" dirty="0" err="1">
                <a:solidFill>
                  <a:schemeClr val="tx2"/>
                </a:solidFill>
              </a:rPr>
              <a:t>containerisation</a:t>
            </a:r>
            <a:r>
              <a:rPr lang="en-US" sz="900" dirty="0">
                <a:solidFill>
                  <a:schemeClr val="tx2"/>
                </a:solidFill>
              </a:rPr>
              <a:t> </a:t>
            </a:r>
            <a:r>
              <a:rPr lang="en-US" sz="900">
                <a:solidFill>
                  <a:schemeClr val="tx2"/>
                </a:solidFill>
              </a:rPr>
              <a:t>using Kubernetes</a:t>
            </a:r>
          </a:p>
          <a:p>
            <a:endParaRPr lang="en-US" sz="900" dirty="0">
              <a:solidFill>
                <a:schemeClr val="tx2"/>
              </a:solidFill>
            </a:endParaRPr>
          </a:p>
          <a:p>
            <a:r>
              <a:rPr lang="en-US" sz="900" dirty="0">
                <a:solidFill>
                  <a:schemeClr val="tx2"/>
                </a:solidFill>
              </a:rPr>
              <a:t>Designed a DevOps maturity model and highlighted Key areas of improvement </a:t>
            </a:r>
          </a:p>
          <a:p>
            <a:endParaRPr lang="en-US" sz="900" dirty="0">
              <a:solidFill>
                <a:schemeClr val="tx2"/>
              </a:solidFill>
            </a:endParaRPr>
          </a:p>
          <a:p>
            <a:r>
              <a:rPr lang="en-US" sz="900" dirty="0">
                <a:solidFill>
                  <a:schemeClr val="tx2"/>
                </a:solidFill>
              </a:rPr>
              <a:t>Manage the DevOps Centre of Excellence and the related Developers</a:t>
            </a:r>
          </a:p>
        </p:txBody>
      </p:sp>
      <p:sp>
        <p:nvSpPr>
          <p:cNvPr id="12" name="Rectangle 11"/>
          <p:cNvSpPr/>
          <p:nvPr/>
        </p:nvSpPr>
        <p:spPr>
          <a:xfrm>
            <a:off x="2289913" y="2642141"/>
            <a:ext cx="1805837" cy="223245"/>
          </a:xfrm>
          <a:prstGeom prst="rect">
            <a:avLst/>
          </a:prstGeom>
          <a:solidFill>
            <a:srgbClr val="840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Roles and Experience</a:t>
            </a:r>
          </a:p>
        </p:txBody>
      </p:sp>
      <p:grpSp>
        <p:nvGrpSpPr>
          <p:cNvPr id="13" name="Group 12"/>
          <p:cNvGrpSpPr/>
          <p:nvPr/>
        </p:nvGrpSpPr>
        <p:grpSpPr>
          <a:xfrm>
            <a:off x="6538451" y="610516"/>
            <a:ext cx="2300779" cy="1917939"/>
            <a:chOff x="2566138" y="624966"/>
            <a:chExt cx="2285999" cy="1917939"/>
          </a:xfrm>
        </p:grpSpPr>
        <p:sp>
          <p:nvSpPr>
            <p:cNvPr id="14" name="Rectangle 13"/>
            <p:cNvSpPr/>
            <p:nvPr/>
          </p:nvSpPr>
          <p:spPr>
            <a:xfrm>
              <a:off x="2566139" y="908997"/>
              <a:ext cx="2285998" cy="16339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2"/>
                </a:solidFill>
              </a:endParaRPr>
            </a:p>
          </p:txBody>
        </p:sp>
        <p:sp>
          <p:nvSpPr>
            <p:cNvPr id="15" name="Rectangle 14"/>
            <p:cNvSpPr/>
            <p:nvPr/>
          </p:nvSpPr>
          <p:spPr>
            <a:xfrm>
              <a:off x="2566138" y="624966"/>
              <a:ext cx="2285999" cy="212617"/>
            </a:xfrm>
            <a:prstGeom prst="rect">
              <a:avLst/>
            </a:prstGeom>
            <a:solidFill>
              <a:srgbClr val="4CB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200" b="1" dirty="0">
                  <a:solidFill>
                    <a:schemeClr val="bg1"/>
                  </a:solidFill>
                </a:rPr>
                <a:t>Motivation/Goals</a:t>
              </a:r>
            </a:p>
          </p:txBody>
        </p:sp>
      </p:grpSp>
      <p:sp>
        <p:nvSpPr>
          <p:cNvPr id="19" name="Rectangle 18"/>
          <p:cNvSpPr/>
          <p:nvPr/>
        </p:nvSpPr>
        <p:spPr>
          <a:xfrm>
            <a:off x="4261162" y="2806535"/>
            <a:ext cx="2565227" cy="17758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900" b="1" dirty="0">
                <a:solidFill>
                  <a:schemeClr val="tx2"/>
                </a:solidFill>
              </a:rPr>
              <a:t>Languages Terraform</a:t>
            </a:r>
            <a:r>
              <a:rPr lang="en-US" sz="900" dirty="0">
                <a:solidFill>
                  <a:schemeClr val="tx2"/>
                </a:solidFill>
              </a:rPr>
              <a:t>, Python and </a:t>
            </a:r>
            <a:r>
              <a:rPr lang="en-US" sz="900" b="1" dirty="0">
                <a:solidFill>
                  <a:schemeClr val="tx2"/>
                </a:solidFill>
              </a:rPr>
              <a:t>Ansible</a:t>
            </a:r>
            <a:r>
              <a:rPr lang="en-US" sz="900" dirty="0">
                <a:solidFill>
                  <a:schemeClr val="tx2"/>
                </a:solidFill>
              </a:rPr>
              <a:t>, Gradle, Chef, Shell and Groovy </a:t>
            </a:r>
            <a:r>
              <a:rPr lang="en-US" sz="900" b="1" dirty="0">
                <a:solidFill>
                  <a:schemeClr val="tx2"/>
                </a:solidFill>
              </a:rPr>
              <a:t>Cloud </a:t>
            </a:r>
            <a:r>
              <a:rPr lang="en-US" sz="900" b="1" dirty="0" err="1">
                <a:solidFill>
                  <a:schemeClr val="tx2"/>
                </a:solidFill>
              </a:rPr>
              <a:t>Plaforms</a:t>
            </a:r>
            <a:r>
              <a:rPr lang="en-US" sz="900" b="1" dirty="0">
                <a:solidFill>
                  <a:schemeClr val="tx2"/>
                </a:solidFill>
              </a:rPr>
              <a:t> AWS,AZURE </a:t>
            </a:r>
            <a:r>
              <a:rPr lang="en-US" sz="900" dirty="0">
                <a:solidFill>
                  <a:schemeClr val="tx2"/>
                </a:solidFill>
              </a:rPr>
              <a:t>and Google </a:t>
            </a:r>
            <a:r>
              <a:rPr lang="en-US" sz="900" b="1" dirty="0">
                <a:solidFill>
                  <a:schemeClr val="tx2"/>
                </a:solidFill>
              </a:rPr>
              <a:t>Concepts </a:t>
            </a:r>
            <a:r>
              <a:rPr lang="en-US" sz="900" dirty="0">
                <a:solidFill>
                  <a:schemeClr val="tx2"/>
                </a:solidFill>
              </a:rPr>
              <a:t>Safe Agile, Scrum and Kanban </a:t>
            </a:r>
            <a:r>
              <a:rPr lang="en-US" sz="900" b="1" dirty="0">
                <a:solidFill>
                  <a:schemeClr val="tx2"/>
                </a:solidFill>
              </a:rPr>
              <a:t>Tools </a:t>
            </a:r>
            <a:r>
              <a:rPr lang="en-US" sz="900" dirty="0">
                <a:solidFill>
                  <a:schemeClr val="tx2"/>
                </a:solidFill>
              </a:rPr>
              <a:t>Gitlab CI/CD,, New Relic, </a:t>
            </a:r>
            <a:r>
              <a:rPr lang="en-US" sz="900" dirty="0" err="1">
                <a:solidFill>
                  <a:schemeClr val="tx2"/>
                </a:solidFill>
              </a:rPr>
              <a:t>Jmeter</a:t>
            </a:r>
            <a:r>
              <a:rPr lang="en-US" sz="900" dirty="0">
                <a:solidFill>
                  <a:schemeClr val="tx2"/>
                </a:solidFill>
              </a:rPr>
              <a:t>, </a:t>
            </a:r>
            <a:r>
              <a:rPr lang="en-US" sz="900" dirty="0" err="1">
                <a:solidFill>
                  <a:schemeClr val="tx2"/>
                </a:solidFill>
              </a:rPr>
              <a:t>Graylog</a:t>
            </a:r>
            <a:r>
              <a:rPr lang="en-US" sz="900" dirty="0">
                <a:solidFill>
                  <a:schemeClr val="tx2"/>
                </a:solidFill>
              </a:rPr>
              <a:t>, </a:t>
            </a:r>
            <a:r>
              <a:rPr lang="en-US" sz="900" dirty="0" err="1">
                <a:solidFill>
                  <a:schemeClr val="tx2"/>
                </a:solidFill>
              </a:rPr>
              <a:t>ElasticSearch</a:t>
            </a:r>
            <a:r>
              <a:rPr lang="en-US" sz="900" dirty="0">
                <a:solidFill>
                  <a:schemeClr val="tx2"/>
                </a:solidFill>
              </a:rPr>
              <a:t>, Nagios, </a:t>
            </a:r>
            <a:r>
              <a:rPr lang="en-US" sz="900" dirty="0" err="1">
                <a:solidFill>
                  <a:schemeClr val="tx2"/>
                </a:solidFill>
              </a:rPr>
              <a:t>Munin</a:t>
            </a:r>
            <a:r>
              <a:rPr lang="en-US" sz="900" dirty="0">
                <a:solidFill>
                  <a:schemeClr val="tx2"/>
                </a:solidFill>
              </a:rPr>
              <a:t>, App-dynamics, New-Relic, Jenkins, </a:t>
            </a:r>
            <a:r>
              <a:rPr lang="en-US" sz="900" b="1" dirty="0">
                <a:solidFill>
                  <a:schemeClr val="tx2"/>
                </a:solidFill>
              </a:rPr>
              <a:t>Kubernetes, Terraform, </a:t>
            </a:r>
            <a:r>
              <a:rPr lang="en-US" sz="900" dirty="0">
                <a:solidFill>
                  <a:schemeClr val="tx2"/>
                </a:solidFill>
              </a:rPr>
              <a:t>ELK, </a:t>
            </a:r>
            <a:r>
              <a:rPr lang="en-US" sz="900" b="1" dirty="0">
                <a:solidFill>
                  <a:schemeClr val="tx2"/>
                </a:solidFill>
              </a:rPr>
              <a:t>Docker</a:t>
            </a:r>
            <a:r>
              <a:rPr lang="en-US" sz="900" dirty="0">
                <a:solidFill>
                  <a:schemeClr val="tx2"/>
                </a:solidFill>
              </a:rPr>
              <a:t>, </a:t>
            </a:r>
            <a:r>
              <a:rPr lang="en-US" sz="900" b="1" dirty="0">
                <a:solidFill>
                  <a:schemeClr val="tx2"/>
                </a:solidFill>
              </a:rPr>
              <a:t>JIRA</a:t>
            </a:r>
            <a:r>
              <a:rPr lang="en-US" sz="900" dirty="0">
                <a:solidFill>
                  <a:schemeClr val="tx2"/>
                </a:solidFill>
              </a:rPr>
              <a:t>, </a:t>
            </a:r>
            <a:r>
              <a:rPr lang="en-US" sz="900" b="1" dirty="0">
                <a:solidFill>
                  <a:schemeClr val="tx2"/>
                </a:solidFill>
              </a:rPr>
              <a:t>Rally</a:t>
            </a:r>
            <a:r>
              <a:rPr lang="en-US" sz="900" dirty="0">
                <a:solidFill>
                  <a:schemeClr val="tx2"/>
                </a:solidFill>
              </a:rPr>
              <a:t>, Confluence, GIT, BITBUCKET and Vagrant</a:t>
            </a:r>
          </a:p>
        </p:txBody>
      </p:sp>
      <p:sp>
        <p:nvSpPr>
          <p:cNvPr id="20" name="Rectangle 19"/>
          <p:cNvSpPr/>
          <p:nvPr/>
        </p:nvSpPr>
        <p:spPr>
          <a:xfrm>
            <a:off x="4253280" y="2649061"/>
            <a:ext cx="2565228" cy="186829"/>
          </a:xfrm>
          <a:prstGeom prst="rect">
            <a:avLst/>
          </a:prstGeom>
          <a:solidFill>
            <a:srgbClr val="6BB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Skills</a:t>
            </a:r>
          </a:p>
        </p:txBody>
      </p:sp>
      <p:sp>
        <p:nvSpPr>
          <p:cNvPr id="22" name="Rectangle 21"/>
          <p:cNvSpPr/>
          <p:nvPr/>
        </p:nvSpPr>
        <p:spPr>
          <a:xfrm>
            <a:off x="7031630" y="2809805"/>
            <a:ext cx="1852106" cy="17725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609570">
              <a:buFont typeface="Arial" panose="020B0604020202020204" pitchFamily="34" charset="0"/>
              <a:buChar char="•"/>
              <a:defRPr/>
            </a:pPr>
            <a:endParaRPr lang="en-US" sz="900" dirty="0">
              <a:solidFill>
                <a:schemeClr val="tx2"/>
              </a:solidFill>
            </a:endParaRPr>
          </a:p>
          <a:p>
            <a:pPr marL="285750" indent="-285750" defTabSz="609570">
              <a:buFont typeface="Arial" panose="020B0604020202020204" pitchFamily="34" charset="0"/>
              <a:buChar char="•"/>
              <a:defRPr/>
            </a:pPr>
            <a:endParaRPr lang="en-US" sz="900" dirty="0">
              <a:solidFill>
                <a:schemeClr val="tx2"/>
              </a:solidFill>
            </a:endParaRPr>
          </a:p>
          <a:p>
            <a:pPr marL="285750" indent="-285750" defTabSz="609570">
              <a:buFont typeface="Arial" panose="020B0604020202020204" pitchFamily="34" charset="0"/>
              <a:buChar char="•"/>
              <a:defRPr/>
            </a:pPr>
            <a:endParaRPr lang="en-US" sz="900" dirty="0">
              <a:solidFill>
                <a:schemeClr val="tx2"/>
              </a:solidFill>
            </a:endParaRPr>
          </a:p>
          <a:p>
            <a:pPr marL="285750" indent="-285750" defTabSz="609570">
              <a:buFont typeface="Arial" panose="020B0604020202020204" pitchFamily="34" charset="0"/>
              <a:buChar char="•"/>
              <a:defRPr/>
            </a:pPr>
            <a:r>
              <a:rPr lang="en-US" sz="900" dirty="0">
                <a:solidFill>
                  <a:schemeClr val="tx2"/>
                </a:solidFill>
              </a:rPr>
              <a:t>Empathetic  </a:t>
            </a:r>
          </a:p>
          <a:p>
            <a:pPr marL="285750" indent="-285750" defTabSz="609570">
              <a:buFont typeface="Arial" panose="020B0604020202020204" pitchFamily="34" charset="0"/>
              <a:buChar char="•"/>
              <a:defRPr/>
            </a:pPr>
            <a:r>
              <a:rPr lang="en-US" sz="900" dirty="0">
                <a:solidFill>
                  <a:schemeClr val="tx2"/>
                </a:solidFill>
              </a:rPr>
              <a:t>Trouble shooter</a:t>
            </a:r>
          </a:p>
          <a:p>
            <a:pPr marL="285750" indent="-285750" defTabSz="609570">
              <a:buFont typeface="Arial" panose="020B0604020202020204" pitchFamily="34" charset="0"/>
              <a:buChar char="•"/>
              <a:defRPr/>
            </a:pPr>
            <a:r>
              <a:rPr lang="en-US" sz="900" dirty="0">
                <a:solidFill>
                  <a:schemeClr val="tx2"/>
                </a:solidFill>
              </a:rPr>
              <a:t>Consulting </a:t>
            </a:r>
          </a:p>
          <a:p>
            <a:pPr marL="285750" indent="-285750" defTabSz="609570">
              <a:buFont typeface="Arial" panose="020B0604020202020204" pitchFamily="34" charset="0"/>
              <a:buChar char="•"/>
              <a:defRPr/>
            </a:pPr>
            <a:r>
              <a:rPr lang="en-US" sz="900" dirty="0">
                <a:solidFill>
                  <a:schemeClr val="tx2"/>
                </a:solidFill>
              </a:rPr>
              <a:t>Leadership</a:t>
            </a:r>
          </a:p>
          <a:p>
            <a:pPr marL="285750" indent="-285750" defTabSz="609570">
              <a:buFont typeface="Arial" panose="020B0604020202020204" pitchFamily="34" charset="0"/>
              <a:buChar char="•"/>
              <a:defRPr/>
            </a:pPr>
            <a:r>
              <a:rPr lang="en-US" sz="900" dirty="0">
                <a:solidFill>
                  <a:schemeClr val="tx2"/>
                </a:solidFill>
              </a:rPr>
              <a:t>Dependable team player</a:t>
            </a:r>
          </a:p>
          <a:p>
            <a:pPr marL="285750" indent="-285750">
              <a:buFont typeface="Arial" panose="020B0604020202020204" pitchFamily="34" charset="0"/>
              <a:buChar char="•"/>
            </a:pPr>
            <a:r>
              <a:rPr lang="en-US" sz="900" dirty="0">
                <a:solidFill>
                  <a:schemeClr val="tx2"/>
                </a:solidFill>
              </a:rPr>
              <a:t>Credible</a:t>
            </a:r>
          </a:p>
          <a:p>
            <a:pPr marL="285750" indent="-285750">
              <a:buFont typeface="Arial" panose="020B0604020202020204" pitchFamily="34" charset="0"/>
              <a:buChar char="•"/>
            </a:pPr>
            <a:r>
              <a:rPr lang="en-US" sz="900" dirty="0">
                <a:solidFill>
                  <a:schemeClr val="tx2"/>
                </a:solidFill>
              </a:rPr>
              <a:t>Creative</a:t>
            </a:r>
          </a:p>
          <a:p>
            <a:pPr marL="285750" indent="-285750">
              <a:buFont typeface="Arial" panose="020B0604020202020204" pitchFamily="34" charset="0"/>
              <a:buChar char="•"/>
            </a:pPr>
            <a:r>
              <a:rPr lang="en-US" sz="900" dirty="0">
                <a:solidFill>
                  <a:schemeClr val="tx2"/>
                </a:solidFill>
              </a:rPr>
              <a:t>Flexible / Adaptable</a:t>
            </a:r>
          </a:p>
          <a:p>
            <a:pPr marL="285750" indent="-285750">
              <a:buFont typeface="Arial" panose="020B0604020202020204" pitchFamily="34" charset="0"/>
              <a:buChar char="•"/>
            </a:pPr>
            <a:r>
              <a:rPr lang="en-US" sz="900" dirty="0">
                <a:solidFill>
                  <a:schemeClr val="tx2"/>
                </a:solidFill>
              </a:rPr>
              <a:t>Quest for learning</a:t>
            </a:r>
          </a:p>
          <a:p>
            <a:pPr marL="285750" indent="-285750">
              <a:buFont typeface="Arial" panose="020B0604020202020204" pitchFamily="34" charset="0"/>
              <a:buChar char="•"/>
            </a:pPr>
            <a:endParaRPr lang="en-US" sz="900" dirty="0">
              <a:solidFill>
                <a:schemeClr val="tx2"/>
              </a:solidFill>
            </a:endParaRPr>
          </a:p>
          <a:p>
            <a:pPr marL="285750" indent="-285750">
              <a:buFont typeface="Arial" panose="020B0604020202020204" pitchFamily="34" charset="0"/>
              <a:buChar char="•"/>
            </a:pPr>
            <a:endParaRPr lang="en-US" sz="900" dirty="0">
              <a:solidFill>
                <a:schemeClr val="tx2"/>
              </a:solidFill>
            </a:endParaRPr>
          </a:p>
          <a:p>
            <a:pPr marL="285750" indent="-285750">
              <a:buFont typeface="Arial" panose="020B0604020202020204" pitchFamily="34" charset="0"/>
              <a:buChar char="•"/>
            </a:pPr>
            <a:endParaRPr lang="en-US" sz="900" dirty="0">
              <a:solidFill>
                <a:schemeClr val="tx2"/>
              </a:solidFill>
            </a:endParaRPr>
          </a:p>
        </p:txBody>
      </p:sp>
      <p:sp>
        <p:nvSpPr>
          <p:cNvPr id="23" name="Rectangle 22"/>
          <p:cNvSpPr/>
          <p:nvPr/>
        </p:nvSpPr>
        <p:spPr>
          <a:xfrm>
            <a:off x="7031629" y="2643759"/>
            <a:ext cx="1852107" cy="186829"/>
          </a:xfrm>
          <a:prstGeom prst="rect">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Behaviors</a:t>
            </a:r>
          </a:p>
        </p:txBody>
      </p:sp>
      <p:cxnSp>
        <p:nvCxnSpPr>
          <p:cNvPr id="24" name="Straight Connector 23"/>
          <p:cNvCxnSpPr/>
          <p:nvPr/>
        </p:nvCxnSpPr>
        <p:spPr>
          <a:xfrm>
            <a:off x="2147660" y="672084"/>
            <a:ext cx="0" cy="3910306"/>
          </a:xfrm>
          <a:prstGeom prst="line">
            <a:avLst/>
          </a:prstGeom>
          <a:ln>
            <a:solidFill>
              <a:schemeClr val="tx2">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59497" y="2577615"/>
            <a:ext cx="3047303"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328" y="1666057"/>
            <a:ext cx="1926204" cy="540602"/>
          </a:xfrm>
          <a:prstGeom prst="rect">
            <a:avLst/>
          </a:prstGeom>
        </p:spPr>
        <p:txBody>
          <a:bodyPr wrap="square" lIns="0" tIns="0" rIns="0" bIns="0" rtlCol="0">
            <a:spAutoFit/>
          </a:bodyPr>
          <a:lstStyle/>
          <a:p>
            <a:pPr algn="l"/>
            <a:endParaRPr lang="en-US" dirty="0">
              <a:solidFill>
                <a:schemeClr val="tx2"/>
              </a:solidFill>
            </a:endParaRPr>
          </a:p>
        </p:txBody>
      </p:sp>
      <p:sp>
        <p:nvSpPr>
          <p:cNvPr id="4" name="Rectangle 3"/>
          <p:cNvSpPr/>
          <p:nvPr/>
        </p:nvSpPr>
        <p:spPr>
          <a:xfrm>
            <a:off x="6549260" y="971393"/>
            <a:ext cx="2218820" cy="1200329"/>
          </a:xfrm>
          <a:prstGeom prst="rect">
            <a:avLst/>
          </a:prstGeom>
        </p:spPr>
        <p:txBody>
          <a:bodyPr wrap="square">
            <a:spAutoFit/>
          </a:bodyPr>
          <a:lstStyle/>
          <a:p>
            <a:pPr marL="171450" indent="-171450">
              <a:buFont typeface="Arial" panose="020B0604020202020204" pitchFamily="34" charset="0"/>
              <a:buChar char="•"/>
            </a:pPr>
            <a:r>
              <a:rPr lang="en-GB" sz="900" dirty="0">
                <a:solidFill>
                  <a:schemeClr val="tx2"/>
                </a:solidFill>
                <a:ea typeface="Times New Roman" panose="02020603050405020304" pitchFamily="18" charset="0"/>
              </a:rPr>
              <a:t>Adhering to Industry Standards and improvising on the same</a:t>
            </a:r>
          </a:p>
          <a:p>
            <a:pPr marL="171450" indent="-171450">
              <a:buFont typeface="Arial" panose="020B0604020202020204" pitchFamily="34" charset="0"/>
              <a:buChar char="•"/>
            </a:pPr>
            <a:r>
              <a:rPr lang="en-GB" sz="900" dirty="0">
                <a:solidFill>
                  <a:schemeClr val="tx2"/>
                </a:solidFill>
                <a:ea typeface="Times New Roman" panose="02020603050405020304" pitchFamily="18" charset="0"/>
              </a:rPr>
              <a:t>Refining co-ordination between different teams</a:t>
            </a:r>
          </a:p>
          <a:p>
            <a:pPr marL="171450" indent="-171450">
              <a:buFont typeface="Arial" panose="020B0604020202020204" pitchFamily="34" charset="0"/>
              <a:buChar char="•"/>
            </a:pPr>
            <a:r>
              <a:rPr lang="en-GB" sz="900" dirty="0">
                <a:solidFill>
                  <a:schemeClr val="tx2"/>
                </a:solidFill>
                <a:ea typeface="Times New Roman" panose="02020603050405020304" pitchFamily="18" charset="0"/>
              </a:rPr>
              <a:t>Automation</a:t>
            </a:r>
          </a:p>
          <a:p>
            <a:pPr marL="171450" indent="-171450">
              <a:buFont typeface="Arial" panose="020B0604020202020204" pitchFamily="34" charset="0"/>
              <a:buChar char="•"/>
            </a:pPr>
            <a:endParaRPr lang="en-GB" sz="900" dirty="0">
              <a:solidFill>
                <a:schemeClr val="tx2"/>
              </a:solidFill>
              <a:ea typeface="Times New Roman" panose="02020603050405020304" pitchFamily="18" charset="0"/>
            </a:endParaRPr>
          </a:p>
          <a:p>
            <a:pPr marL="171450" indent="-171450">
              <a:buFont typeface="Arial" panose="020B0604020202020204" pitchFamily="34" charset="0"/>
              <a:buChar char="•"/>
            </a:pPr>
            <a:endParaRPr lang="en-GB" sz="900" dirty="0">
              <a:solidFill>
                <a:schemeClr val="tx2"/>
              </a:solidFill>
              <a:ea typeface="Times New Roman" panose="02020603050405020304" pitchFamily="18" charset="0"/>
            </a:endParaRPr>
          </a:p>
          <a:p>
            <a:pPr marL="171450" indent="-171450">
              <a:buFont typeface="Arial" panose="020B0604020202020204" pitchFamily="34" charset="0"/>
              <a:buChar char="•"/>
            </a:pPr>
            <a:endParaRPr lang="en-US" sz="900" dirty="0">
              <a:solidFill>
                <a:schemeClr val="tx2"/>
              </a:solidFill>
            </a:endParaRPr>
          </a:p>
        </p:txBody>
      </p:sp>
      <p:sp>
        <p:nvSpPr>
          <p:cNvPr id="16" name="Rectangle 15"/>
          <p:cNvSpPr/>
          <p:nvPr/>
        </p:nvSpPr>
        <p:spPr>
          <a:xfrm>
            <a:off x="2317134" y="854539"/>
            <a:ext cx="3986981" cy="1615827"/>
          </a:xfrm>
          <a:prstGeom prst="rect">
            <a:avLst/>
          </a:prstGeom>
        </p:spPr>
        <p:txBody>
          <a:bodyPr wrap="square">
            <a:spAutoFit/>
          </a:bodyPr>
          <a:lstStyle/>
          <a:p>
            <a:r>
              <a:rPr lang="en-US" sz="900" dirty="0">
                <a:solidFill>
                  <a:schemeClr val="tx2"/>
                </a:solidFill>
              </a:rPr>
              <a:t>Conduct System Design, feasibility, Cost studies and recommend cost-effective Cloud and DevOps Solutions. </a:t>
            </a:r>
          </a:p>
          <a:p>
            <a:endParaRPr lang="en-US" sz="900" dirty="0">
              <a:solidFill>
                <a:schemeClr val="tx2"/>
              </a:solidFill>
            </a:endParaRPr>
          </a:p>
          <a:p>
            <a:r>
              <a:rPr lang="en-US" sz="900" dirty="0">
                <a:solidFill>
                  <a:schemeClr val="tx2"/>
                </a:solidFill>
              </a:rPr>
              <a:t>Advise software development teams on architecting, designing Interfaces and infrastructures that safely and efficiently power the cloud environment</a:t>
            </a:r>
          </a:p>
          <a:p>
            <a:endParaRPr lang="en-US" sz="900" dirty="0">
              <a:solidFill>
                <a:schemeClr val="tx2"/>
              </a:solidFill>
            </a:endParaRPr>
          </a:p>
          <a:p>
            <a:r>
              <a:rPr lang="en-US" sz="900" dirty="0">
                <a:solidFill>
                  <a:schemeClr val="tx2"/>
                </a:solidFill>
              </a:rPr>
              <a:t>Designed, configured and deployed Microsoft Azure for a multitude of applications utilizing the Azure stack as part of POC </a:t>
            </a:r>
          </a:p>
          <a:p>
            <a:endParaRPr lang="en-US" sz="900" dirty="0">
              <a:solidFill>
                <a:schemeClr val="tx2"/>
              </a:solidFill>
            </a:endParaRPr>
          </a:p>
          <a:p>
            <a:r>
              <a:rPr lang="en-US" sz="900" dirty="0">
                <a:solidFill>
                  <a:schemeClr val="tx2"/>
                </a:solidFill>
              </a:rPr>
              <a:t>Development of Automation through terraform, </a:t>
            </a:r>
            <a:r>
              <a:rPr lang="en-US" sz="900" dirty="0" err="1">
                <a:solidFill>
                  <a:schemeClr val="tx2"/>
                </a:solidFill>
              </a:rPr>
              <a:t>ansible</a:t>
            </a:r>
            <a:r>
              <a:rPr lang="en-US" sz="900" dirty="0">
                <a:solidFill>
                  <a:schemeClr val="tx2"/>
                </a:solidFill>
              </a:rPr>
              <a:t>, groovy, python and chef  and Enablement of </a:t>
            </a:r>
            <a:r>
              <a:rPr lang="en-US" sz="900" dirty="0" err="1">
                <a:solidFill>
                  <a:schemeClr val="tx2"/>
                </a:solidFill>
              </a:rPr>
              <a:t>DevSecOps</a:t>
            </a:r>
            <a:r>
              <a:rPr lang="en-US" sz="900" dirty="0">
                <a:solidFill>
                  <a:schemeClr val="tx2"/>
                </a:solidFill>
              </a:rPr>
              <a:t> Programs within Multiple Agile teams </a:t>
            </a:r>
          </a:p>
        </p:txBody>
      </p:sp>
      <p:pic>
        <p:nvPicPr>
          <p:cNvPr id="17" name="Picture 16"/>
          <p:cNvPicPr>
            <a:picLocks noChangeAspect="1"/>
          </p:cNvPicPr>
          <p:nvPr/>
        </p:nvPicPr>
        <p:blipFill>
          <a:blip r:embed="rId2"/>
          <a:stretch>
            <a:fillRect/>
          </a:stretch>
        </p:blipFill>
        <p:spPr>
          <a:xfrm>
            <a:off x="759504" y="647534"/>
            <a:ext cx="688031" cy="823552"/>
          </a:xfrm>
          <a:prstGeom prst="rect">
            <a:avLst/>
          </a:prstGeom>
        </p:spPr>
      </p:pic>
    </p:spTree>
    <p:extLst>
      <p:ext uri="{BB962C8B-B14F-4D97-AF65-F5344CB8AC3E}">
        <p14:creationId xmlns:p14="http://schemas.microsoft.com/office/powerpoint/2010/main" val="307495323"/>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80399d23-7d7a-4459-a372-c6e6ab2165e2">comments are updated</Description0>
    <_dlc_DocId xmlns="114bb9d8-49f6-4a99-8010-fe63461b9dd2">YXHMH2PPVTS5-238-277</_dlc_DocId>
    <_dlc_DocIdUrl xmlns="114bb9d8-49f6-4a99-8010-fe63461b9dd2">
      <Url>https://cmskmportal.cognizant.com/sites/rouskmportal/SocialConnect/QuickLinks/_layouts/15/DocIdRedir.aspx?ID=YXHMH2PPVTS5-238-277</Url>
      <Description>YXHMH2PPVTS5-238-277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C3A5AA934AACC4AAF698C5567EBAEF8" ma:contentTypeVersion="1" ma:contentTypeDescription="Create a new document." ma:contentTypeScope="" ma:versionID="578f93aa798b5eae5d46e118dc5e9428">
  <xsd:schema xmlns:xsd="http://www.w3.org/2001/XMLSchema" xmlns:xs="http://www.w3.org/2001/XMLSchema" xmlns:p="http://schemas.microsoft.com/office/2006/metadata/properties" xmlns:ns2="114bb9d8-49f6-4a99-8010-fe63461b9dd2" xmlns:ns3="80399d23-7d7a-4459-a372-c6e6ab2165e2" targetNamespace="http://schemas.microsoft.com/office/2006/metadata/properties" ma:root="true" ma:fieldsID="9e2cc8d922342b417911e168e67c28f5" ns2:_="" ns3:_="">
    <xsd:import namespace="114bb9d8-49f6-4a99-8010-fe63461b9dd2"/>
    <xsd:import namespace="80399d23-7d7a-4459-a372-c6e6ab2165e2"/>
    <xsd:element name="properties">
      <xsd:complexType>
        <xsd:sequence>
          <xsd:element name="documentManagement">
            <xsd:complexType>
              <xsd:all>
                <xsd:element ref="ns2:_dlc_DocId" minOccurs="0"/>
                <xsd:element ref="ns2:_dlc_DocIdUrl" minOccurs="0"/>
                <xsd:element ref="ns2:_dlc_DocIdPersistId" minOccurs="0"/>
                <xsd:element ref="ns3:Description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4bb9d8-49f6-4a99-8010-fe63461b9dd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0399d23-7d7a-4459-a372-c6e6ab2165e2" elementFormDefault="qualified">
    <xsd:import namespace="http://schemas.microsoft.com/office/2006/documentManagement/types"/>
    <xsd:import namespace="http://schemas.microsoft.com/office/infopath/2007/PartnerControls"/>
    <xsd:element name="Description0" ma:index="11"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8151B4-7D7E-484D-8124-CCECD23A2B2B}">
  <ds:schemaRefs>
    <ds:schemaRef ds:uri="http://schemas.microsoft.com/sharepoint/events"/>
  </ds:schemaRefs>
</ds:datastoreItem>
</file>

<file path=customXml/itemProps2.xml><?xml version="1.0" encoding="utf-8"?>
<ds:datastoreItem xmlns:ds="http://schemas.openxmlformats.org/officeDocument/2006/customXml" ds:itemID="{0ED9CA10-F769-4483-95A6-141364F7D135}">
  <ds:schemaRefs>
    <ds:schemaRef ds:uri="http://schemas.microsoft.com/sharepoint/v3/contenttype/forms"/>
  </ds:schemaRefs>
</ds:datastoreItem>
</file>

<file path=customXml/itemProps3.xml><?xml version="1.0" encoding="utf-8"?>
<ds:datastoreItem xmlns:ds="http://schemas.openxmlformats.org/officeDocument/2006/customXml" ds:itemID="{C8221201-BA69-4E84-AA8D-E5A0D88A5935}">
  <ds:schemaRefs>
    <ds:schemaRef ds:uri="http://schemas.microsoft.com/office/2006/documentManagement/types"/>
    <ds:schemaRef ds:uri="http://schemas.microsoft.com/office/2006/metadata/properties"/>
    <ds:schemaRef ds:uri="http://purl.org/dc/dcmitype/"/>
    <ds:schemaRef ds:uri="http://schemas.microsoft.com/office/infopath/2007/PartnerControls"/>
    <ds:schemaRef ds:uri="http://purl.org/dc/elements/1.1/"/>
    <ds:schemaRef ds:uri="http://purl.org/dc/terms/"/>
    <ds:schemaRef ds:uri="http://www.w3.org/XML/1998/namespace"/>
    <ds:schemaRef ds:uri="http://schemas.openxmlformats.org/package/2006/metadata/core-properties"/>
    <ds:schemaRef ds:uri="80399d23-7d7a-4459-a372-c6e6ab2165e2"/>
    <ds:schemaRef ds:uri="114bb9d8-49f6-4a99-8010-fe63461b9dd2"/>
  </ds:schemaRefs>
</ds:datastoreItem>
</file>

<file path=customXml/itemProps4.xml><?xml version="1.0" encoding="utf-8"?>
<ds:datastoreItem xmlns:ds="http://schemas.openxmlformats.org/officeDocument/2006/customXml" ds:itemID="{A7FA7E8A-1615-485F-9FE2-A187D2A446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4bb9d8-49f6-4a99-8010-fe63461b9dd2"/>
    <ds:schemaRef ds:uri="80399d23-7d7a-4459-a372-c6e6ab2165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4111</TotalTime>
  <Words>742</Words>
  <Application>Microsoft Office PowerPoint</Application>
  <PresentationFormat>On-screen Show (16:9)</PresentationFormat>
  <Paragraphs>84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Courier New</vt:lpstr>
      <vt:lpstr>Cognizant</vt:lpstr>
      <vt:lpstr>Senior DevOps Lead – Onshore</vt:lpstr>
      <vt:lpstr> Senior DevOps Lead - Onshore</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Carol Houle</dc:creator>
  <cp:lastModifiedBy>Kalyanaraman, Nithya (Cognizant)</cp:lastModifiedBy>
  <cp:revision>562</cp:revision>
  <cp:lastPrinted>2017-02-17T19:35:46Z</cp:lastPrinted>
  <dcterms:created xsi:type="dcterms:W3CDTF">2018-07-25T18:15:29Z</dcterms:created>
  <dcterms:modified xsi:type="dcterms:W3CDTF">2022-09-15T10:09:05Z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0x010100FC3A5AA934AACC4AAF698C5567EBAEF8</vt:lpwstr>
  </property>
  <property fmtid="{D5CDD505-2E9C-101B-9397-08002B2CF9AE}" pid="3" name="_dlc_DocIdItemGuid">
    <vt:lpwstr>9272c5d9-d57e-4737-98f7-d916efbe2972</vt:lpwstr>
  </property>
</Properties>
</file>