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482" r:id="rId2"/>
    <p:sldId id="436" r:id="rId3"/>
    <p:sldId id="462" r:id="rId4"/>
    <p:sldId id="464" r:id="rId5"/>
    <p:sldId id="465" r:id="rId6"/>
    <p:sldId id="470" r:id="rId7"/>
    <p:sldId id="466" r:id="rId8"/>
    <p:sldId id="467" r:id="rId9"/>
    <p:sldId id="483" r:id="rId10"/>
    <p:sldId id="468" r:id="rId11"/>
    <p:sldId id="444" r:id="rId12"/>
    <p:sldId id="471" r:id="rId13"/>
    <p:sldId id="472" r:id="rId14"/>
    <p:sldId id="473" r:id="rId15"/>
    <p:sldId id="474" r:id="rId16"/>
    <p:sldId id="477" r:id="rId17"/>
    <p:sldId id="448" r:id="rId18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29" autoAdjust="0"/>
    <p:restoredTop sz="94660"/>
  </p:normalViewPr>
  <p:slideViewPr>
    <p:cSldViewPr>
      <p:cViewPr varScale="1">
        <p:scale>
          <a:sx n="80" d="100"/>
          <a:sy n="80" d="100"/>
        </p:scale>
        <p:origin x="960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558B78-71A7-44AC-A14B-7B2DCC7559D1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4A9F9F-6A5C-4083-BF4E-D7BA8AFF8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4278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79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677919" y="2268169"/>
            <a:ext cx="4836160" cy="574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FFA72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12/13/2020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700" b="1" i="0">
                <a:solidFill>
                  <a:srgbClr val="FF9A08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12/13/2020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700" b="1" i="0">
                <a:solidFill>
                  <a:srgbClr val="FF9A08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12/13/2020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222E3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700" b="1" i="0">
                <a:solidFill>
                  <a:srgbClr val="FF9A08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12/13/2020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12/13/2020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311145" y="2162048"/>
            <a:ext cx="7569708" cy="2851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00" b="1" i="0">
                <a:solidFill>
                  <a:srgbClr val="FF9A08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02463" y="2075344"/>
            <a:ext cx="11387073" cy="28060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12/13/2020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7.png"/><Relationship Id="rId7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12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14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openxmlformats.org/officeDocument/2006/relationships/image" Target="../media/image4.png"/><Relationship Id="rId10" Type="http://schemas.openxmlformats.org/officeDocument/2006/relationships/image" Target="../media/image13.png"/><Relationship Id="rId4" Type="http://schemas.openxmlformats.org/officeDocument/2006/relationships/image" Target="../media/image15.png"/><Relationship Id="rId9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7.png"/><Relationship Id="rId7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11" Type="http://schemas.openxmlformats.org/officeDocument/2006/relationships/image" Target="../media/image13.png"/><Relationship Id="rId5" Type="http://schemas.openxmlformats.org/officeDocument/2006/relationships/image" Target="../media/image15.png"/><Relationship Id="rId10" Type="http://schemas.openxmlformats.org/officeDocument/2006/relationships/image" Target="../media/image11.png"/><Relationship Id="rId4" Type="http://schemas.openxmlformats.org/officeDocument/2006/relationships/image" Target="../media/image17.png"/><Relationship Id="rId9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7.png"/><Relationship Id="rId7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99" t="22188" r="10416" b="21447"/>
          <a:stretch/>
        </p:blipFill>
        <p:spPr>
          <a:xfrm>
            <a:off x="1811957" y="259751"/>
            <a:ext cx="8568086" cy="4358640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0" y="5029200"/>
            <a:ext cx="12192001" cy="1445332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pPr marR="0" lvl="0" indent="0" algn="ctr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1500" b="1" spc="100" dirty="0" smtClean="0">
                <a:solidFill>
                  <a:schemeClr val="bg1"/>
                </a:solidFill>
                <a:latin typeface="Trebuchet MS"/>
                <a:cs typeface="Trebuchet MS"/>
              </a:rPr>
              <a:t>DevOps Project</a:t>
            </a:r>
            <a:endParaRPr lang="en-US" sz="11500" b="1" spc="10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sp>
        <p:nvSpPr>
          <p:cNvPr id="6" name="Shape 31"/>
          <p:cNvSpPr txBox="1"/>
          <p:nvPr/>
        </p:nvSpPr>
        <p:spPr>
          <a:xfrm>
            <a:off x="3124200" y="2026752"/>
            <a:ext cx="1638931" cy="824637"/>
          </a:xfrm>
          <a:prstGeom prst="rect">
            <a:avLst/>
          </a:prstGeom>
          <a:noFill/>
          <a:ln>
            <a:noFill/>
          </a:ln>
        </p:spPr>
        <p:txBody>
          <a:bodyPr lIns="91440" tIns="91440" rIns="91425" bIns="91425" anchor="ctr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algn="ctr"/>
            <a:r>
              <a:rPr lang="en-US" sz="5400" dirty="0" smtClean="0">
                <a:solidFill>
                  <a:srgbClr val="0070C0"/>
                </a:solidFill>
                <a:latin typeface="Arial Rounded MT Bold" panose="020F0704030504030204" pitchFamily="34" charset="0"/>
                <a:ea typeface="Montserrat"/>
              </a:rPr>
              <a:t>Dev</a:t>
            </a:r>
            <a:endParaRPr lang="en-US" sz="5400" dirty="0" smtClean="0">
              <a:solidFill>
                <a:srgbClr val="0070C0"/>
              </a:solidFill>
              <a:latin typeface="Arial Rounded MT Bold" panose="020F0704030504030204" pitchFamily="34" charset="0"/>
              <a:ea typeface="Montserrat"/>
              <a:cs typeface="Montserrat-Regular"/>
              <a:sym typeface="Montserrat"/>
            </a:endParaRPr>
          </a:p>
        </p:txBody>
      </p:sp>
      <p:sp>
        <p:nvSpPr>
          <p:cNvPr id="7" name="Shape 31"/>
          <p:cNvSpPr txBox="1"/>
          <p:nvPr/>
        </p:nvSpPr>
        <p:spPr>
          <a:xfrm>
            <a:off x="7391400" y="1828632"/>
            <a:ext cx="1676400" cy="1022757"/>
          </a:xfrm>
          <a:prstGeom prst="rect">
            <a:avLst/>
          </a:prstGeom>
          <a:noFill/>
          <a:ln>
            <a:noFill/>
          </a:ln>
        </p:spPr>
        <p:txBody>
          <a:bodyPr lIns="91440" tIns="91440" rIns="91425" bIns="91425" anchor="ctr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algn="ctr"/>
            <a:r>
              <a:rPr lang="en-US" sz="5400" dirty="0" smtClean="0">
                <a:solidFill>
                  <a:srgbClr val="F1B769"/>
                </a:solidFill>
                <a:latin typeface="Arial Rounded MT Bold" panose="020F0704030504030204" pitchFamily="34" charset="0"/>
              </a:rPr>
              <a:t>Ops</a:t>
            </a:r>
            <a:endParaRPr lang="en-US" sz="4000" dirty="0" smtClean="0">
              <a:solidFill>
                <a:srgbClr val="F1B769"/>
              </a:solidFill>
              <a:latin typeface="Arial Rounded MT Bold" panose="020F0704030504030204" pitchFamily="34" charset="0"/>
              <a:ea typeface="Montserrat"/>
              <a:cs typeface="Montserrat-Regular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943705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 result for jenkins transparent logo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519811"/>
            <a:ext cx="2685401" cy="874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Image result for jenkins transparent logo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073"/>
          <a:stretch/>
        </p:blipFill>
        <p:spPr bwMode="auto">
          <a:xfrm>
            <a:off x="457200" y="3519812"/>
            <a:ext cx="696253" cy="874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Image result for ansible transparent image"/>
          <p:cNvPicPr>
            <a:picLocks noChangeAspect="1" noChangeArrowheads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4972291"/>
            <a:ext cx="1122350" cy="1175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/>
          <p:cNvGrpSpPr/>
          <p:nvPr/>
        </p:nvGrpSpPr>
        <p:grpSpPr>
          <a:xfrm>
            <a:off x="1828800" y="5410200"/>
            <a:ext cx="3449334" cy="742922"/>
            <a:chOff x="5522547" y="3933853"/>
            <a:chExt cx="5680807" cy="1307382"/>
          </a:xfrm>
        </p:grpSpPr>
        <p:pic>
          <p:nvPicPr>
            <p:cNvPr id="11" name="Picture 10" descr="Image result for Maven logo"/>
            <p:cNvPicPr>
              <a:picLocks noChangeAspect="1" noChangeArrowheads="1"/>
            </p:cNvPicPr>
            <p:nvPr/>
          </p:nvPicPr>
          <p:blipFill>
            <a:blip r:embed="rId4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22547" y="3943170"/>
              <a:ext cx="5680807" cy="12980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1" descr="Image result for Maven logo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304" r="49892"/>
            <a:stretch/>
          </p:blipFill>
          <p:spPr bwMode="auto">
            <a:xfrm>
              <a:off x="7692379" y="3933853"/>
              <a:ext cx="670560" cy="12980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3" name="Group 12"/>
          <p:cNvGrpSpPr/>
          <p:nvPr/>
        </p:nvGrpSpPr>
        <p:grpSpPr>
          <a:xfrm>
            <a:off x="7065650" y="1504095"/>
            <a:ext cx="2042149" cy="1127366"/>
            <a:chOff x="6162674" y="2306298"/>
            <a:chExt cx="3184157" cy="1668294"/>
          </a:xfrm>
        </p:grpSpPr>
        <p:pic>
          <p:nvPicPr>
            <p:cNvPr id="14" name="Picture 8" descr="Image result for Kubernetes transparent logo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62674" y="2306298"/>
              <a:ext cx="3184157" cy="1618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8" descr="Image result for Kubernetes transparent logo"/>
            <p:cNvPicPr>
              <a:picLocks noChangeAspect="1" noChangeArrowheads="1"/>
            </p:cNvPicPr>
            <p:nvPr/>
          </p:nvPicPr>
          <p:blipFill rotWithShape="1">
            <a:blip r:embed="rId5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1225" b="-4364"/>
            <a:stretch/>
          </p:blipFill>
          <p:spPr bwMode="auto">
            <a:xfrm>
              <a:off x="6162674" y="3438144"/>
              <a:ext cx="3184157" cy="5364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" name="Group 15"/>
          <p:cNvGrpSpPr/>
          <p:nvPr/>
        </p:nvGrpSpPr>
        <p:grpSpPr>
          <a:xfrm>
            <a:off x="9144000" y="3230996"/>
            <a:ext cx="1381228" cy="1191714"/>
            <a:chOff x="2393709" y="2198129"/>
            <a:chExt cx="2196910" cy="1896123"/>
          </a:xfrm>
        </p:grpSpPr>
        <p:pic>
          <p:nvPicPr>
            <p:cNvPr id="17" name="Picture 2" descr="Image result for docker transparent logo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5901" y="2198129"/>
              <a:ext cx="2184718" cy="18351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2" descr="Image result for docker transparent logo"/>
            <p:cNvPicPr>
              <a:picLocks noChangeAspect="1" noChangeArrowheads="1"/>
            </p:cNvPicPr>
            <p:nvPr/>
          </p:nvPicPr>
          <p:blipFill rotWithShape="1">
            <a:blip r:embed="rId6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58" t="71556" r="558" b="-3322"/>
            <a:stretch/>
          </p:blipFill>
          <p:spPr bwMode="auto">
            <a:xfrm>
              <a:off x="2393709" y="3511295"/>
              <a:ext cx="2184718" cy="5829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3" name="Group 22"/>
          <p:cNvGrpSpPr/>
          <p:nvPr/>
        </p:nvGrpSpPr>
        <p:grpSpPr>
          <a:xfrm>
            <a:off x="1524000" y="1546597"/>
            <a:ext cx="1833645" cy="781193"/>
            <a:chOff x="1548729" y="1701790"/>
            <a:chExt cx="1833645" cy="781193"/>
          </a:xfrm>
        </p:grpSpPr>
        <p:pic>
          <p:nvPicPr>
            <p:cNvPr id="24" name="Picture 4" descr="Image result for git transparent logo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48729" y="1701790"/>
              <a:ext cx="1833645" cy="7656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4" descr="Image result for git transparent logo"/>
            <p:cNvPicPr>
              <a:picLocks noChangeAspect="1" noChangeArrowheads="1"/>
            </p:cNvPicPr>
            <p:nvPr/>
          </p:nvPicPr>
          <p:blipFill rotWithShape="1">
            <a:blip r:embed="rId7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442"/>
            <a:stretch/>
          </p:blipFill>
          <p:spPr bwMode="auto">
            <a:xfrm>
              <a:off x="2400300" y="1717285"/>
              <a:ext cx="982073" cy="7656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6" name="object 4"/>
          <p:cNvSpPr txBox="1">
            <a:spLocks/>
          </p:cNvSpPr>
          <p:nvPr/>
        </p:nvSpPr>
        <p:spPr>
          <a:xfrm>
            <a:off x="0" y="228600"/>
            <a:ext cx="12192001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700" b="1" i="0">
                <a:solidFill>
                  <a:srgbClr val="FF9A08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algn="ctr">
              <a:spcBef>
                <a:spcPts val="100"/>
              </a:spcBef>
            </a:pPr>
            <a:r>
              <a:rPr lang="en-US" sz="4800" kern="0" spc="30" dirty="0" smtClean="0">
                <a:solidFill>
                  <a:srgbClr val="00B0F0"/>
                </a:solidFill>
              </a:rPr>
              <a:t>Simple DevOps Project</a:t>
            </a:r>
            <a:endParaRPr lang="en-US" sz="4800" kern="0" spc="30" dirty="0">
              <a:solidFill>
                <a:srgbClr val="00B0F0"/>
              </a:solidFill>
            </a:endParaRPr>
          </a:p>
        </p:txBody>
      </p:sp>
      <p:sp>
        <p:nvSpPr>
          <p:cNvPr id="19" name="object 4"/>
          <p:cNvSpPr/>
          <p:nvPr/>
        </p:nvSpPr>
        <p:spPr>
          <a:xfrm>
            <a:off x="5029200" y="3486161"/>
            <a:ext cx="1249874" cy="78490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67278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object 4"/>
          <p:cNvSpPr txBox="1">
            <a:spLocks/>
          </p:cNvSpPr>
          <p:nvPr/>
        </p:nvSpPr>
        <p:spPr>
          <a:xfrm>
            <a:off x="-1" y="281642"/>
            <a:ext cx="12192001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700" b="1" i="0">
                <a:solidFill>
                  <a:srgbClr val="FF9A08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4800" b="0" kern="0" spc="30" dirty="0" smtClean="0">
                <a:solidFill>
                  <a:srgbClr val="00B0F0"/>
                </a:solidFill>
              </a:rPr>
              <a:t>  DevOps </a:t>
            </a:r>
            <a:r>
              <a:rPr lang="en-US" sz="4800" b="0" kern="0" spc="30" dirty="0">
                <a:solidFill>
                  <a:srgbClr val="00B0F0"/>
                </a:solidFill>
              </a:rPr>
              <a:t>Flow</a:t>
            </a:r>
          </a:p>
        </p:txBody>
      </p:sp>
      <p:pic>
        <p:nvPicPr>
          <p:cNvPr id="42" name="Picture 2" descr="Related image">
            <a:extLst>
              <a:ext uri="{FF2B5EF4-FFF2-40B4-BE49-F238E27FC236}">
                <a16:creationId xmlns="" xmlns:a16="http://schemas.microsoft.com/office/drawing/2014/main" id="{7C2E9B3C-7C41-499D-AD17-B47D1C22F9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76" y="4192635"/>
            <a:ext cx="1110596" cy="1159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5498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819929" y="1937140"/>
            <a:ext cx="1645775" cy="697836"/>
            <a:chOff x="1548729" y="1701790"/>
            <a:chExt cx="1833645" cy="781193"/>
          </a:xfrm>
        </p:grpSpPr>
        <p:pic>
          <p:nvPicPr>
            <p:cNvPr id="35" name="Picture 4" descr="Image result for git transparent logo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48729" y="1701790"/>
              <a:ext cx="1833645" cy="7656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4" descr="Image result for git transparent logo"/>
            <p:cNvPicPr>
              <a:picLocks noChangeAspect="1" noChangeArrowheads="1"/>
            </p:cNvPicPr>
            <p:nvPr/>
          </p:nvPicPr>
          <p:blipFill rotWithShape="1"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442"/>
            <a:stretch/>
          </p:blipFill>
          <p:spPr bwMode="auto">
            <a:xfrm>
              <a:off x="2400300" y="1717285"/>
              <a:ext cx="982073" cy="7656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1" name="object 4"/>
          <p:cNvSpPr txBox="1">
            <a:spLocks/>
          </p:cNvSpPr>
          <p:nvPr/>
        </p:nvSpPr>
        <p:spPr>
          <a:xfrm>
            <a:off x="-1" y="281642"/>
            <a:ext cx="12192001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700" b="1" i="0">
                <a:solidFill>
                  <a:srgbClr val="FF9A08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4800" b="0" kern="0" spc="30" dirty="0" smtClean="0">
                <a:solidFill>
                  <a:srgbClr val="00B0F0"/>
                </a:solidFill>
              </a:rPr>
              <a:t>  DevOps </a:t>
            </a:r>
            <a:r>
              <a:rPr lang="en-US" sz="4800" b="0" kern="0" spc="30" dirty="0">
                <a:solidFill>
                  <a:srgbClr val="00B0F0"/>
                </a:solidFill>
              </a:rPr>
              <a:t>Flow</a:t>
            </a:r>
          </a:p>
        </p:txBody>
      </p:sp>
      <p:sp>
        <p:nvSpPr>
          <p:cNvPr id="37" name="object 21">
            <a:extLst>
              <a:ext uri="{FF2B5EF4-FFF2-40B4-BE49-F238E27FC236}">
                <a16:creationId xmlns:a16="http://schemas.microsoft.com/office/drawing/2014/main" xmlns="" id="{CFFC10E5-8F33-483D-B6CC-F96121643FC7}"/>
              </a:ext>
            </a:extLst>
          </p:cNvPr>
          <p:cNvSpPr>
            <a:spLocks noChangeAspect="1"/>
          </p:cNvSpPr>
          <p:nvPr/>
        </p:nvSpPr>
        <p:spPr>
          <a:xfrm rot="16200000">
            <a:off x="1100378" y="3381816"/>
            <a:ext cx="866908" cy="32588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Rectangle 37"/>
          <p:cNvSpPr/>
          <p:nvPr/>
        </p:nvSpPr>
        <p:spPr>
          <a:xfrm>
            <a:off x="1757905" y="3279462"/>
            <a:ext cx="1011815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700" b="1" spc="75" dirty="0">
                <a:solidFill>
                  <a:srgbClr val="FF9A08"/>
                </a:solidFill>
                <a:ea typeface="+mj-ea"/>
                <a:cs typeface="Trebuchet MS"/>
              </a:rPr>
              <a:t>check-in</a:t>
            </a:r>
          </a:p>
        </p:txBody>
      </p:sp>
      <p:pic>
        <p:nvPicPr>
          <p:cNvPr id="42" name="Picture 2" descr="Related image">
            <a:extLst>
              <a:ext uri="{FF2B5EF4-FFF2-40B4-BE49-F238E27FC236}">
                <a16:creationId xmlns="" xmlns:a16="http://schemas.microsoft.com/office/drawing/2014/main" id="{7C2E9B3C-7C41-499D-AD17-B47D1C22F9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76" y="4192635"/>
            <a:ext cx="1110596" cy="1159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object 25"/>
          <p:cNvSpPr/>
          <p:nvPr/>
        </p:nvSpPr>
        <p:spPr>
          <a:xfrm>
            <a:off x="2015846" y="3131805"/>
            <a:ext cx="266700" cy="1965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="" xmlns:a16="http://schemas.microsoft.com/office/drawing/2014/main" id="{EB4BBFD9-E8E8-4542-943F-0ADD54D5824B}"/>
              </a:ext>
            </a:extLst>
          </p:cNvPr>
          <p:cNvCxnSpPr>
            <a:cxnSpLocks/>
          </p:cNvCxnSpPr>
          <p:nvPr/>
        </p:nvCxnSpPr>
        <p:spPr>
          <a:xfrm flipH="1" flipV="1">
            <a:off x="1759883" y="2733607"/>
            <a:ext cx="13489" cy="15626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5020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 result for jenkins transparent logo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1828800"/>
            <a:ext cx="2685401" cy="874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Image result for jenkins transparent logo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073"/>
          <a:stretch/>
        </p:blipFill>
        <p:spPr bwMode="auto">
          <a:xfrm>
            <a:off x="4343399" y="1827669"/>
            <a:ext cx="696253" cy="874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2437652" y="1868323"/>
            <a:ext cx="189782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700" b="1" spc="75" dirty="0">
                <a:solidFill>
                  <a:srgbClr val="FF9A08"/>
                </a:solidFill>
                <a:ea typeface="+mj-ea"/>
                <a:cs typeface="Trebuchet MS"/>
              </a:rPr>
              <a:t>Continuous</a:t>
            </a:r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</a:rPr>
              <a:t> </a:t>
            </a:r>
            <a:r>
              <a:rPr lang="en-US" sz="1700" b="1" spc="75" dirty="0">
                <a:solidFill>
                  <a:srgbClr val="FF9A08"/>
                </a:solidFill>
                <a:ea typeface="+mj-ea"/>
                <a:cs typeface="Trebuchet MS"/>
              </a:rPr>
              <a:t>build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2537847" y="2350032"/>
            <a:ext cx="1765455" cy="1463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34" name="Group 33"/>
          <p:cNvGrpSpPr/>
          <p:nvPr/>
        </p:nvGrpSpPr>
        <p:grpSpPr>
          <a:xfrm>
            <a:off x="819929" y="1937140"/>
            <a:ext cx="1645775" cy="697836"/>
            <a:chOff x="1548729" y="1701790"/>
            <a:chExt cx="1833645" cy="781193"/>
          </a:xfrm>
        </p:grpSpPr>
        <p:pic>
          <p:nvPicPr>
            <p:cNvPr id="35" name="Picture 4" descr="Image result for git transparent logo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48729" y="1701790"/>
              <a:ext cx="1833645" cy="7656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4" descr="Image result for git transparent logo"/>
            <p:cNvPicPr>
              <a:picLocks noChangeAspect="1" noChangeArrowheads="1"/>
            </p:cNvPicPr>
            <p:nvPr/>
          </p:nvPicPr>
          <p:blipFill rotWithShape="1"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442"/>
            <a:stretch/>
          </p:blipFill>
          <p:spPr bwMode="auto">
            <a:xfrm>
              <a:off x="2400300" y="1717285"/>
              <a:ext cx="982073" cy="7656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0" name="object 28"/>
          <p:cNvSpPr/>
          <p:nvPr/>
        </p:nvSpPr>
        <p:spPr>
          <a:xfrm>
            <a:off x="3191478" y="1770823"/>
            <a:ext cx="255254" cy="2581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"/>
          <p:cNvSpPr txBox="1">
            <a:spLocks/>
          </p:cNvSpPr>
          <p:nvPr/>
        </p:nvSpPr>
        <p:spPr>
          <a:xfrm>
            <a:off x="-1" y="281642"/>
            <a:ext cx="12192001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700" b="1" i="0">
                <a:solidFill>
                  <a:srgbClr val="FF9A08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4800" b="0" kern="0" spc="30" dirty="0" smtClean="0">
                <a:solidFill>
                  <a:srgbClr val="00B0F0"/>
                </a:solidFill>
              </a:rPr>
              <a:t>  DevOps </a:t>
            </a:r>
            <a:r>
              <a:rPr lang="en-US" sz="4800" b="0" kern="0" spc="30" dirty="0">
                <a:solidFill>
                  <a:srgbClr val="00B0F0"/>
                </a:solidFill>
              </a:rPr>
              <a:t>Flow</a:t>
            </a:r>
          </a:p>
        </p:txBody>
      </p:sp>
      <p:sp>
        <p:nvSpPr>
          <p:cNvPr id="37" name="object 21">
            <a:extLst>
              <a:ext uri="{FF2B5EF4-FFF2-40B4-BE49-F238E27FC236}">
                <a16:creationId xmlns:a16="http://schemas.microsoft.com/office/drawing/2014/main" xmlns="" id="{CFFC10E5-8F33-483D-B6CC-F96121643FC7}"/>
              </a:ext>
            </a:extLst>
          </p:cNvPr>
          <p:cNvSpPr>
            <a:spLocks noChangeAspect="1"/>
          </p:cNvSpPr>
          <p:nvPr/>
        </p:nvSpPr>
        <p:spPr>
          <a:xfrm rot="16200000">
            <a:off x="1100378" y="3381816"/>
            <a:ext cx="866908" cy="32588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Rectangle 37"/>
          <p:cNvSpPr/>
          <p:nvPr/>
        </p:nvSpPr>
        <p:spPr>
          <a:xfrm>
            <a:off x="1757905" y="3279462"/>
            <a:ext cx="1011815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700" b="1" spc="75" dirty="0">
                <a:solidFill>
                  <a:srgbClr val="FF9A08"/>
                </a:solidFill>
                <a:ea typeface="+mj-ea"/>
                <a:cs typeface="Trebuchet MS"/>
              </a:rPr>
              <a:t>check-in</a:t>
            </a:r>
          </a:p>
        </p:txBody>
      </p:sp>
      <p:pic>
        <p:nvPicPr>
          <p:cNvPr id="42" name="Picture 2" descr="Related image">
            <a:extLst>
              <a:ext uri="{FF2B5EF4-FFF2-40B4-BE49-F238E27FC236}">
                <a16:creationId xmlns="" xmlns:a16="http://schemas.microsoft.com/office/drawing/2014/main" id="{7C2E9B3C-7C41-499D-AD17-B47D1C22F9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76" y="4192635"/>
            <a:ext cx="1110596" cy="1159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object 25"/>
          <p:cNvSpPr/>
          <p:nvPr/>
        </p:nvSpPr>
        <p:spPr>
          <a:xfrm>
            <a:off x="2015846" y="3131805"/>
            <a:ext cx="266700" cy="19659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="" xmlns:a16="http://schemas.microsoft.com/office/drawing/2014/main" id="{EB4BBFD9-E8E8-4542-943F-0ADD54D5824B}"/>
              </a:ext>
            </a:extLst>
          </p:cNvPr>
          <p:cNvCxnSpPr>
            <a:cxnSpLocks/>
          </p:cNvCxnSpPr>
          <p:nvPr/>
        </p:nvCxnSpPr>
        <p:spPr>
          <a:xfrm flipH="1" flipV="1">
            <a:off x="1759883" y="2733607"/>
            <a:ext cx="13489" cy="15626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9080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 result for jenkins transparent logo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1828800"/>
            <a:ext cx="2685401" cy="874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Image result for jenkins transparent logo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073"/>
          <a:stretch/>
        </p:blipFill>
        <p:spPr bwMode="auto">
          <a:xfrm>
            <a:off x="4343399" y="1827669"/>
            <a:ext cx="696253" cy="874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2437652" y="1868323"/>
            <a:ext cx="189782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700" b="1" spc="75" dirty="0">
                <a:solidFill>
                  <a:srgbClr val="FF9A08"/>
                </a:solidFill>
                <a:ea typeface="+mj-ea"/>
                <a:cs typeface="Trebuchet MS"/>
              </a:rPr>
              <a:t>Continuous</a:t>
            </a:r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</a:rPr>
              <a:t> </a:t>
            </a:r>
            <a:r>
              <a:rPr lang="en-US" sz="1700" b="1" spc="75" dirty="0">
                <a:solidFill>
                  <a:srgbClr val="FF9A08"/>
                </a:solidFill>
                <a:ea typeface="+mj-ea"/>
                <a:cs typeface="Trebuchet MS"/>
              </a:rPr>
              <a:t>build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2537847" y="2350032"/>
            <a:ext cx="1765455" cy="1463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7145889" y="2391543"/>
            <a:ext cx="2689955" cy="3010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9" name="Picture 18" descr="Image result for ansible transparent image"/>
          <p:cNvPicPr>
            <a:picLocks noChangeAspect="1" noChangeArrowheads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4027" y="1901001"/>
            <a:ext cx="1062908" cy="1113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Rectangle 30"/>
          <p:cNvSpPr/>
          <p:nvPr/>
        </p:nvSpPr>
        <p:spPr>
          <a:xfrm>
            <a:off x="7293646" y="2034621"/>
            <a:ext cx="2190087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700" b="1" spc="75" dirty="0">
                <a:solidFill>
                  <a:srgbClr val="FF9A08"/>
                </a:solidFill>
                <a:ea typeface="+mj-ea"/>
                <a:cs typeface="Trebuchet MS"/>
              </a:rPr>
              <a:t>Continuous Delivery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819929" y="1937140"/>
            <a:ext cx="1645775" cy="697836"/>
            <a:chOff x="1548729" y="1701790"/>
            <a:chExt cx="1833645" cy="781193"/>
          </a:xfrm>
        </p:grpSpPr>
        <p:pic>
          <p:nvPicPr>
            <p:cNvPr id="35" name="Picture 4" descr="Image result for git transparent logo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48729" y="1701790"/>
              <a:ext cx="1833645" cy="7656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4" descr="Image result for git transparent logo"/>
            <p:cNvPicPr>
              <a:picLocks noChangeAspect="1" noChangeArrowheads="1"/>
            </p:cNvPicPr>
            <p:nvPr/>
          </p:nvPicPr>
          <p:blipFill rotWithShape="1">
            <a:blip r:embed="rId4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442"/>
            <a:stretch/>
          </p:blipFill>
          <p:spPr bwMode="auto">
            <a:xfrm>
              <a:off x="2400300" y="1717285"/>
              <a:ext cx="982073" cy="7656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0" name="object 28"/>
          <p:cNvSpPr/>
          <p:nvPr/>
        </p:nvSpPr>
        <p:spPr>
          <a:xfrm>
            <a:off x="3191478" y="1770823"/>
            <a:ext cx="255254" cy="25819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"/>
          <p:cNvSpPr txBox="1">
            <a:spLocks/>
          </p:cNvSpPr>
          <p:nvPr/>
        </p:nvSpPr>
        <p:spPr>
          <a:xfrm>
            <a:off x="-1" y="281642"/>
            <a:ext cx="12192001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700" b="1" i="0">
                <a:solidFill>
                  <a:srgbClr val="FF9A08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4800" b="0" kern="0" spc="30" dirty="0" smtClean="0">
                <a:solidFill>
                  <a:srgbClr val="00B0F0"/>
                </a:solidFill>
              </a:rPr>
              <a:t>  DevOps </a:t>
            </a:r>
            <a:r>
              <a:rPr lang="en-US" sz="4800" b="0" kern="0" spc="30" dirty="0">
                <a:solidFill>
                  <a:srgbClr val="00B0F0"/>
                </a:solidFill>
              </a:rPr>
              <a:t>Flow</a:t>
            </a:r>
          </a:p>
        </p:txBody>
      </p:sp>
      <p:sp>
        <p:nvSpPr>
          <p:cNvPr id="37" name="object 21">
            <a:extLst>
              <a:ext uri="{FF2B5EF4-FFF2-40B4-BE49-F238E27FC236}">
                <a16:creationId xmlns:a16="http://schemas.microsoft.com/office/drawing/2014/main" xmlns="" id="{CFFC10E5-8F33-483D-B6CC-F96121643FC7}"/>
              </a:ext>
            </a:extLst>
          </p:cNvPr>
          <p:cNvSpPr>
            <a:spLocks noChangeAspect="1"/>
          </p:cNvSpPr>
          <p:nvPr/>
        </p:nvSpPr>
        <p:spPr>
          <a:xfrm rot="16200000">
            <a:off x="1100378" y="3381816"/>
            <a:ext cx="866908" cy="32588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Rectangle 37"/>
          <p:cNvSpPr/>
          <p:nvPr/>
        </p:nvSpPr>
        <p:spPr>
          <a:xfrm>
            <a:off x="1757905" y="3279462"/>
            <a:ext cx="1011815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700" b="1" spc="75" dirty="0">
                <a:solidFill>
                  <a:srgbClr val="FF9A08"/>
                </a:solidFill>
                <a:ea typeface="+mj-ea"/>
                <a:cs typeface="Trebuchet MS"/>
              </a:rPr>
              <a:t>check-in</a:t>
            </a:r>
          </a:p>
        </p:txBody>
      </p:sp>
      <p:pic>
        <p:nvPicPr>
          <p:cNvPr id="42" name="Picture 2" descr="Related image">
            <a:extLst>
              <a:ext uri="{FF2B5EF4-FFF2-40B4-BE49-F238E27FC236}">
                <a16:creationId xmlns="" xmlns:a16="http://schemas.microsoft.com/office/drawing/2014/main" id="{7C2E9B3C-7C41-499D-AD17-B47D1C22F9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76" y="4192635"/>
            <a:ext cx="1110596" cy="1159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object 25"/>
          <p:cNvSpPr/>
          <p:nvPr/>
        </p:nvSpPr>
        <p:spPr>
          <a:xfrm>
            <a:off x="2015846" y="3131805"/>
            <a:ext cx="266700" cy="19659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="" xmlns:a16="http://schemas.microsoft.com/office/drawing/2014/main" id="{EB4BBFD9-E8E8-4542-943F-0ADD54D5824B}"/>
              </a:ext>
            </a:extLst>
          </p:cNvPr>
          <p:cNvCxnSpPr>
            <a:cxnSpLocks/>
          </p:cNvCxnSpPr>
          <p:nvPr/>
        </p:nvCxnSpPr>
        <p:spPr>
          <a:xfrm flipH="1" flipV="1">
            <a:off x="1759883" y="2733607"/>
            <a:ext cx="13489" cy="15626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3998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 result for jenkins transparent logo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1828800"/>
            <a:ext cx="2685401" cy="874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Image result for jenkins transparent logo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073"/>
          <a:stretch/>
        </p:blipFill>
        <p:spPr bwMode="auto">
          <a:xfrm>
            <a:off x="4343399" y="1827669"/>
            <a:ext cx="696253" cy="874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2437652" y="1868323"/>
            <a:ext cx="189782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700" b="1" spc="75" dirty="0">
                <a:solidFill>
                  <a:srgbClr val="FF9A08"/>
                </a:solidFill>
                <a:ea typeface="+mj-ea"/>
                <a:cs typeface="Trebuchet MS"/>
              </a:rPr>
              <a:t>Continuous</a:t>
            </a:r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</a:rPr>
              <a:t> </a:t>
            </a:r>
            <a:r>
              <a:rPr lang="en-US" sz="1700" b="1" spc="75" dirty="0">
                <a:solidFill>
                  <a:srgbClr val="FF9A08"/>
                </a:solidFill>
                <a:ea typeface="+mj-ea"/>
                <a:cs typeface="Trebuchet MS"/>
              </a:rPr>
              <a:t>build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D28A1121-43F9-4051-AACA-0B328E176D9E}"/>
              </a:ext>
            </a:extLst>
          </p:cNvPr>
          <p:cNvSpPr txBox="1"/>
          <p:nvPr/>
        </p:nvSpPr>
        <p:spPr>
          <a:xfrm>
            <a:off x="6036412" y="2812999"/>
            <a:ext cx="2066271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b="1" spc="75" dirty="0">
                <a:solidFill>
                  <a:srgbClr val="FF9A08"/>
                </a:solidFill>
                <a:ea typeface="+mj-ea"/>
                <a:cs typeface="Trebuchet MS"/>
              </a:rPr>
              <a:t>Docker Image Push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2537847" y="2350032"/>
            <a:ext cx="1765455" cy="1463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7145889" y="2391543"/>
            <a:ext cx="2689955" cy="3010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9" name="Picture 18" descr="Image result for ansible transparent image"/>
          <p:cNvPicPr>
            <a:picLocks noChangeAspect="1" noChangeArrowheads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4027" y="1901001"/>
            <a:ext cx="1062908" cy="1113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3" name="Group 22"/>
          <p:cNvGrpSpPr/>
          <p:nvPr/>
        </p:nvGrpSpPr>
        <p:grpSpPr>
          <a:xfrm>
            <a:off x="3643291" y="4126652"/>
            <a:ext cx="1264953" cy="1021577"/>
            <a:chOff x="2393709" y="2198129"/>
            <a:chExt cx="2196910" cy="1896123"/>
          </a:xfrm>
        </p:grpSpPr>
        <p:pic>
          <p:nvPicPr>
            <p:cNvPr id="24" name="Picture 2" descr="Image result for docker transparent logo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5901" y="2198129"/>
              <a:ext cx="2184718" cy="18351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2" descr="Image result for docker transparent logo"/>
            <p:cNvPicPr>
              <a:picLocks noChangeAspect="1" noChangeArrowheads="1"/>
            </p:cNvPicPr>
            <p:nvPr/>
          </p:nvPicPr>
          <p:blipFill rotWithShape="1">
            <a:blip r:embed="rId4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58" t="71556" r="558" b="-3322"/>
            <a:stretch/>
          </p:blipFill>
          <p:spPr bwMode="auto">
            <a:xfrm>
              <a:off x="2393709" y="3511295"/>
              <a:ext cx="2184718" cy="5829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1" name="Rectangle 30"/>
          <p:cNvSpPr/>
          <p:nvPr/>
        </p:nvSpPr>
        <p:spPr>
          <a:xfrm>
            <a:off x="7293646" y="2034621"/>
            <a:ext cx="2190087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700" b="1" spc="75" dirty="0">
                <a:solidFill>
                  <a:srgbClr val="FF9A08"/>
                </a:solidFill>
                <a:ea typeface="+mj-ea"/>
                <a:cs typeface="Trebuchet MS"/>
              </a:rPr>
              <a:t>Continuous Delivery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819929" y="1937140"/>
            <a:ext cx="1645775" cy="697836"/>
            <a:chOff x="1548729" y="1701790"/>
            <a:chExt cx="1833645" cy="781193"/>
          </a:xfrm>
        </p:grpSpPr>
        <p:pic>
          <p:nvPicPr>
            <p:cNvPr id="35" name="Picture 4" descr="Image result for git transparent logo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48729" y="1701790"/>
              <a:ext cx="1833645" cy="7656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4" descr="Image result for git transparent logo"/>
            <p:cNvPicPr>
              <a:picLocks noChangeAspect="1" noChangeArrowheads="1"/>
            </p:cNvPicPr>
            <p:nvPr/>
          </p:nvPicPr>
          <p:blipFill rotWithShape="1">
            <a:blip r:embed="rId5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442"/>
            <a:stretch/>
          </p:blipFill>
          <p:spPr bwMode="auto">
            <a:xfrm>
              <a:off x="2400300" y="1717285"/>
              <a:ext cx="982073" cy="7656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0" name="object 28"/>
          <p:cNvSpPr/>
          <p:nvPr/>
        </p:nvSpPr>
        <p:spPr>
          <a:xfrm>
            <a:off x="3191478" y="1770823"/>
            <a:ext cx="255254" cy="25819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5" name="Picture 2" descr="200x200_feature_white-paper.93280114b7b366c7b7e6be1c264d8ad79f31fe5b.png (200×200)">
            <a:extLst>
              <a:ext uri="{FF2B5EF4-FFF2-40B4-BE49-F238E27FC236}">
                <a16:creationId xmlns:a16="http://schemas.microsoft.com/office/drawing/2014/main" xmlns="" id="{471595DA-D490-4EE5-80A2-1243658305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2611" y="3014279"/>
            <a:ext cx="567535" cy="567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4" name="Elbow Connector 53"/>
          <p:cNvCxnSpPr/>
          <p:nvPr/>
        </p:nvCxnSpPr>
        <p:spPr>
          <a:xfrm rot="10800000" flipV="1">
            <a:off x="4124071" y="2794511"/>
            <a:ext cx="5628124" cy="1294922"/>
          </a:xfrm>
          <a:prstGeom prst="bentConnector3">
            <a:avLst>
              <a:gd name="adj1" fmla="val 99996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1" name="object 4"/>
          <p:cNvSpPr txBox="1">
            <a:spLocks/>
          </p:cNvSpPr>
          <p:nvPr/>
        </p:nvSpPr>
        <p:spPr>
          <a:xfrm>
            <a:off x="-1" y="281642"/>
            <a:ext cx="12192001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700" b="1" i="0">
                <a:solidFill>
                  <a:srgbClr val="FF9A08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4800" b="0" kern="0" spc="30" dirty="0" smtClean="0">
                <a:solidFill>
                  <a:srgbClr val="00B0F0"/>
                </a:solidFill>
              </a:rPr>
              <a:t>  DevOps </a:t>
            </a:r>
            <a:r>
              <a:rPr lang="en-US" sz="4800" b="0" kern="0" spc="30" dirty="0">
                <a:solidFill>
                  <a:srgbClr val="00B0F0"/>
                </a:solidFill>
              </a:rPr>
              <a:t>Flow</a:t>
            </a:r>
          </a:p>
        </p:txBody>
      </p:sp>
      <p:sp>
        <p:nvSpPr>
          <p:cNvPr id="37" name="object 21">
            <a:extLst>
              <a:ext uri="{FF2B5EF4-FFF2-40B4-BE49-F238E27FC236}">
                <a16:creationId xmlns:a16="http://schemas.microsoft.com/office/drawing/2014/main" xmlns="" id="{CFFC10E5-8F33-483D-B6CC-F96121643FC7}"/>
              </a:ext>
            </a:extLst>
          </p:cNvPr>
          <p:cNvSpPr>
            <a:spLocks noChangeAspect="1"/>
          </p:cNvSpPr>
          <p:nvPr/>
        </p:nvSpPr>
        <p:spPr>
          <a:xfrm rot="16200000">
            <a:off x="1100378" y="3381816"/>
            <a:ext cx="866908" cy="32588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Rectangle 37"/>
          <p:cNvSpPr/>
          <p:nvPr/>
        </p:nvSpPr>
        <p:spPr>
          <a:xfrm>
            <a:off x="1757905" y="3279462"/>
            <a:ext cx="1011815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700" b="1" spc="75" dirty="0">
                <a:solidFill>
                  <a:srgbClr val="FF9A08"/>
                </a:solidFill>
                <a:ea typeface="+mj-ea"/>
                <a:cs typeface="Trebuchet MS"/>
              </a:rPr>
              <a:t>check-in</a:t>
            </a:r>
          </a:p>
        </p:txBody>
      </p:sp>
      <p:pic>
        <p:nvPicPr>
          <p:cNvPr id="42" name="Picture 2" descr="Related image">
            <a:extLst>
              <a:ext uri="{FF2B5EF4-FFF2-40B4-BE49-F238E27FC236}">
                <a16:creationId xmlns="" xmlns:a16="http://schemas.microsoft.com/office/drawing/2014/main" id="{7C2E9B3C-7C41-499D-AD17-B47D1C22F9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76" y="4192635"/>
            <a:ext cx="1110596" cy="1159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object 25"/>
          <p:cNvSpPr/>
          <p:nvPr/>
        </p:nvSpPr>
        <p:spPr>
          <a:xfrm>
            <a:off x="2015846" y="3131805"/>
            <a:ext cx="266700" cy="19659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="" xmlns:a16="http://schemas.microsoft.com/office/drawing/2014/main" id="{EB4BBFD9-E8E8-4542-943F-0ADD54D5824B}"/>
              </a:ext>
            </a:extLst>
          </p:cNvPr>
          <p:cNvCxnSpPr>
            <a:cxnSpLocks/>
          </p:cNvCxnSpPr>
          <p:nvPr/>
        </p:nvCxnSpPr>
        <p:spPr>
          <a:xfrm flipH="1" flipV="1">
            <a:off x="1759883" y="2733607"/>
            <a:ext cx="13489" cy="15626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196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 result for jenkins transparent logo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1828800"/>
            <a:ext cx="2685401" cy="874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Image result for jenkins transparent logo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073"/>
          <a:stretch/>
        </p:blipFill>
        <p:spPr bwMode="auto">
          <a:xfrm>
            <a:off x="4343399" y="1827669"/>
            <a:ext cx="696253" cy="874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2437652" y="1868323"/>
            <a:ext cx="189782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700" b="1" spc="75" dirty="0">
                <a:solidFill>
                  <a:srgbClr val="FF9A08"/>
                </a:solidFill>
                <a:ea typeface="+mj-ea"/>
                <a:cs typeface="Trebuchet MS"/>
              </a:rPr>
              <a:t>Continuous</a:t>
            </a:r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</a:rPr>
              <a:t> </a:t>
            </a:r>
            <a:r>
              <a:rPr lang="en-US" sz="1700" b="1" spc="75" dirty="0">
                <a:solidFill>
                  <a:srgbClr val="FF9A08"/>
                </a:solidFill>
                <a:ea typeface="+mj-ea"/>
                <a:cs typeface="Trebuchet MS"/>
              </a:rPr>
              <a:t>build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D28A1121-43F9-4051-AACA-0B328E176D9E}"/>
              </a:ext>
            </a:extLst>
          </p:cNvPr>
          <p:cNvSpPr txBox="1"/>
          <p:nvPr/>
        </p:nvSpPr>
        <p:spPr>
          <a:xfrm>
            <a:off x="6036412" y="2812999"/>
            <a:ext cx="2066271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b="1" spc="75" dirty="0">
                <a:solidFill>
                  <a:srgbClr val="FF9A08"/>
                </a:solidFill>
                <a:ea typeface="+mj-ea"/>
                <a:cs typeface="Trebuchet MS"/>
              </a:rPr>
              <a:t>Docker Image Push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285902" y="4278682"/>
            <a:ext cx="1968488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700" b="1" spc="75" dirty="0">
                <a:solidFill>
                  <a:srgbClr val="FF9A08"/>
                </a:solidFill>
                <a:ea typeface="+mj-ea"/>
                <a:cs typeface="Trebuchet MS"/>
              </a:rPr>
              <a:t>Docker Image Pull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2537847" y="2350032"/>
            <a:ext cx="1765455" cy="1463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7145889" y="2391543"/>
            <a:ext cx="2689955" cy="3010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0351816" y="3072975"/>
            <a:ext cx="26120" cy="119563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9" name="Picture 18" descr="Image result for ansible transparent image"/>
          <p:cNvPicPr>
            <a:picLocks noChangeAspect="1" noChangeArrowheads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4027" y="1901001"/>
            <a:ext cx="1062908" cy="1113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Group 19"/>
          <p:cNvGrpSpPr/>
          <p:nvPr/>
        </p:nvGrpSpPr>
        <p:grpSpPr>
          <a:xfrm>
            <a:off x="9789408" y="4159844"/>
            <a:ext cx="1377570" cy="1207935"/>
            <a:chOff x="8962836" y="5163728"/>
            <a:chExt cx="1169481" cy="1002412"/>
          </a:xfrm>
        </p:grpSpPr>
        <p:pic>
          <p:nvPicPr>
            <p:cNvPr id="21" name="Picture 2" descr="Image result for aws kubernetes logo transparent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62836" y="5163728"/>
              <a:ext cx="1169481" cy="10024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2" descr="Image result for aws kubernetes logo transparent"/>
            <p:cNvPicPr>
              <a:picLocks noChangeAspect="1" noChangeArrowheads="1"/>
            </p:cNvPicPr>
            <p:nvPr/>
          </p:nvPicPr>
          <p:blipFill rotWithShape="1">
            <a:blip r:embed="rId4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8106"/>
            <a:stretch/>
          </p:blipFill>
          <p:spPr bwMode="auto">
            <a:xfrm>
              <a:off x="8962836" y="5838824"/>
              <a:ext cx="1169481" cy="3197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3" name="Group 22"/>
          <p:cNvGrpSpPr/>
          <p:nvPr/>
        </p:nvGrpSpPr>
        <p:grpSpPr>
          <a:xfrm>
            <a:off x="3643291" y="4126652"/>
            <a:ext cx="1264953" cy="1021577"/>
            <a:chOff x="2393709" y="2198129"/>
            <a:chExt cx="2196910" cy="1896123"/>
          </a:xfrm>
        </p:grpSpPr>
        <p:pic>
          <p:nvPicPr>
            <p:cNvPr id="24" name="Picture 2" descr="Image result for docker transparent logo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5901" y="2198129"/>
              <a:ext cx="2184718" cy="18351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2" descr="Image result for docker transparent logo"/>
            <p:cNvPicPr>
              <a:picLocks noChangeAspect="1" noChangeArrowheads="1"/>
            </p:cNvPicPr>
            <p:nvPr/>
          </p:nvPicPr>
          <p:blipFill rotWithShape="1">
            <a:blip r:embed="rId5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58" t="71556" r="558" b="-3322"/>
            <a:stretch/>
          </p:blipFill>
          <p:spPr bwMode="auto">
            <a:xfrm>
              <a:off x="2393709" y="3511295"/>
              <a:ext cx="2184718" cy="5829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30" name="Straight Arrow Connector 29"/>
          <p:cNvCxnSpPr/>
          <p:nvPr/>
        </p:nvCxnSpPr>
        <p:spPr>
          <a:xfrm flipV="1">
            <a:off x="4971438" y="4608761"/>
            <a:ext cx="4913539" cy="3352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7293646" y="2034621"/>
            <a:ext cx="2190087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700" b="1" spc="75" dirty="0">
                <a:solidFill>
                  <a:srgbClr val="FF9A08"/>
                </a:solidFill>
                <a:ea typeface="+mj-ea"/>
                <a:cs typeface="Trebuchet MS"/>
              </a:rPr>
              <a:t>Continuous Delivery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819929" y="1937140"/>
            <a:ext cx="1645775" cy="697836"/>
            <a:chOff x="1548729" y="1701790"/>
            <a:chExt cx="1833645" cy="781193"/>
          </a:xfrm>
        </p:grpSpPr>
        <p:pic>
          <p:nvPicPr>
            <p:cNvPr id="35" name="Picture 4" descr="Image result for git transparent logo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48729" y="1701790"/>
              <a:ext cx="1833645" cy="7656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4" descr="Image result for git transparent logo"/>
            <p:cNvPicPr>
              <a:picLocks noChangeAspect="1" noChangeArrowheads="1"/>
            </p:cNvPicPr>
            <p:nvPr/>
          </p:nvPicPr>
          <p:blipFill rotWithShape="1">
            <a:blip r:embed="rId6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442"/>
            <a:stretch/>
          </p:blipFill>
          <p:spPr bwMode="auto">
            <a:xfrm>
              <a:off x="2400300" y="1717285"/>
              <a:ext cx="982073" cy="7656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0" name="object 28"/>
          <p:cNvSpPr/>
          <p:nvPr/>
        </p:nvSpPr>
        <p:spPr>
          <a:xfrm>
            <a:off x="3191478" y="1770823"/>
            <a:ext cx="255254" cy="25819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30"/>
          <p:cNvSpPr/>
          <p:nvPr/>
        </p:nvSpPr>
        <p:spPr>
          <a:xfrm>
            <a:off x="10681601" y="3321015"/>
            <a:ext cx="256540" cy="255270"/>
          </a:xfrm>
          <a:custGeom>
            <a:avLst/>
            <a:gdLst/>
            <a:ahLst/>
            <a:cxnLst/>
            <a:rect l="l" t="t" r="r" b="b"/>
            <a:pathLst>
              <a:path w="256540" h="255270">
                <a:moveTo>
                  <a:pt x="155666" y="176061"/>
                </a:moveTo>
                <a:lnTo>
                  <a:pt x="142386" y="176061"/>
                </a:lnTo>
                <a:lnTo>
                  <a:pt x="134482" y="248263"/>
                </a:lnTo>
                <a:lnTo>
                  <a:pt x="134482" y="251230"/>
                </a:lnTo>
                <a:lnTo>
                  <a:pt x="135470" y="254198"/>
                </a:lnTo>
                <a:lnTo>
                  <a:pt x="138434" y="255187"/>
                </a:lnTo>
                <a:lnTo>
                  <a:pt x="144363" y="255187"/>
                </a:lnTo>
                <a:lnTo>
                  <a:pt x="146352" y="254198"/>
                </a:lnTo>
                <a:lnTo>
                  <a:pt x="169094" y="231449"/>
                </a:lnTo>
                <a:lnTo>
                  <a:pt x="149316" y="231449"/>
                </a:lnTo>
                <a:lnTo>
                  <a:pt x="155666" y="176061"/>
                </a:lnTo>
                <a:close/>
              </a:path>
              <a:path w="256540" h="255270">
                <a:moveTo>
                  <a:pt x="214423" y="137487"/>
                </a:moveTo>
                <a:lnTo>
                  <a:pt x="200735" y="137487"/>
                </a:lnTo>
                <a:lnTo>
                  <a:pt x="189853" y="191886"/>
                </a:lnTo>
                <a:lnTo>
                  <a:pt x="149316" y="231449"/>
                </a:lnTo>
                <a:lnTo>
                  <a:pt x="169094" y="231449"/>
                </a:lnTo>
                <a:lnTo>
                  <a:pt x="201723" y="198809"/>
                </a:lnTo>
                <a:lnTo>
                  <a:pt x="201723" y="197821"/>
                </a:lnTo>
                <a:lnTo>
                  <a:pt x="202711" y="196831"/>
                </a:lnTo>
                <a:lnTo>
                  <a:pt x="214423" y="137487"/>
                </a:lnTo>
                <a:close/>
              </a:path>
              <a:path w="256540" h="255270">
                <a:moveTo>
                  <a:pt x="118988" y="164192"/>
                </a:moveTo>
                <a:lnTo>
                  <a:pt x="99870" y="164192"/>
                </a:lnTo>
                <a:lnTo>
                  <a:pt x="116681" y="181995"/>
                </a:lnTo>
                <a:lnTo>
                  <a:pt x="117670" y="182984"/>
                </a:lnTo>
                <a:lnTo>
                  <a:pt x="119648" y="183973"/>
                </a:lnTo>
                <a:lnTo>
                  <a:pt x="122614" y="183973"/>
                </a:lnTo>
                <a:lnTo>
                  <a:pt x="123603" y="182984"/>
                </a:lnTo>
                <a:lnTo>
                  <a:pt x="131514" y="181006"/>
                </a:lnTo>
                <a:lnTo>
                  <a:pt x="142386" y="176061"/>
                </a:lnTo>
                <a:lnTo>
                  <a:pt x="155666" y="176061"/>
                </a:lnTo>
                <a:lnTo>
                  <a:pt x="156233" y="171115"/>
                </a:lnTo>
                <a:lnTo>
                  <a:pt x="156233" y="170126"/>
                </a:lnTo>
                <a:lnTo>
                  <a:pt x="157834" y="169138"/>
                </a:lnTo>
                <a:lnTo>
                  <a:pt x="123603" y="169138"/>
                </a:lnTo>
                <a:lnTo>
                  <a:pt x="118988" y="164192"/>
                </a:lnTo>
                <a:close/>
              </a:path>
              <a:path w="256540" h="255270">
                <a:moveTo>
                  <a:pt x="93491" y="117701"/>
                </a:moveTo>
                <a:lnTo>
                  <a:pt x="77128" y="117701"/>
                </a:lnTo>
                <a:lnTo>
                  <a:pt x="73173" y="123644"/>
                </a:lnTo>
                <a:lnTo>
                  <a:pt x="70206" y="129575"/>
                </a:lnTo>
                <a:lnTo>
                  <a:pt x="71195" y="132541"/>
                </a:lnTo>
                <a:lnTo>
                  <a:pt x="73173" y="134520"/>
                </a:lnTo>
                <a:lnTo>
                  <a:pt x="90971" y="154301"/>
                </a:lnTo>
                <a:lnTo>
                  <a:pt x="78117" y="167160"/>
                </a:lnTo>
                <a:lnTo>
                  <a:pt x="78117" y="171115"/>
                </a:lnTo>
                <a:lnTo>
                  <a:pt x="80094" y="174083"/>
                </a:lnTo>
                <a:lnTo>
                  <a:pt x="82072" y="175071"/>
                </a:lnTo>
                <a:lnTo>
                  <a:pt x="83061" y="176061"/>
                </a:lnTo>
                <a:lnTo>
                  <a:pt x="87016" y="176061"/>
                </a:lnTo>
                <a:lnTo>
                  <a:pt x="88006" y="175071"/>
                </a:lnTo>
                <a:lnTo>
                  <a:pt x="89983" y="174083"/>
                </a:lnTo>
                <a:lnTo>
                  <a:pt x="99870" y="164192"/>
                </a:lnTo>
                <a:lnTo>
                  <a:pt x="118988" y="164192"/>
                </a:lnTo>
                <a:lnTo>
                  <a:pt x="109759" y="154301"/>
                </a:lnTo>
                <a:lnTo>
                  <a:pt x="119295" y="144410"/>
                </a:lnTo>
                <a:lnTo>
                  <a:pt x="99870" y="144410"/>
                </a:lnTo>
                <a:lnTo>
                  <a:pt x="86027" y="128585"/>
                </a:lnTo>
                <a:lnTo>
                  <a:pt x="93491" y="117701"/>
                </a:lnTo>
                <a:close/>
              </a:path>
              <a:path w="256540" h="255270">
                <a:moveTo>
                  <a:pt x="256028" y="8907"/>
                </a:moveTo>
                <a:lnTo>
                  <a:pt x="245225" y="8907"/>
                </a:lnTo>
                <a:lnTo>
                  <a:pt x="231059" y="70958"/>
                </a:lnTo>
                <a:lnTo>
                  <a:pt x="204266" y="115300"/>
                </a:lnTo>
                <a:lnTo>
                  <a:pt x="172394" y="144640"/>
                </a:lnTo>
                <a:lnTo>
                  <a:pt x="142990" y="161684"/>
                </a:lnTo>
                <a:lnTo>
                  <a:pt x="123603" y="169138"/>
                </a:lnTo>
                <a:lnTo>
                  <a:pt x="157834" y="169138"/>
                </a:lnTo>
                <a:lnTo>
                  <a:pt x="166525" y="163775"/>
                </a:lnTo>
                <a:lnTo>
                  <a:pt x="177743" y="156403"/>
                </a:lnTo>
                <a:lnTo>
                  <a:pt x="189332" y="147733"/>
                </a:lnTo>
                <a:lnTo>
                  <a:pt x="200735" y="137487"/>
                </a:lnTo>
                <a:lnTo>
                  <a:pt x="214423" y="137487"/>
                </a:lnTo>
                <a:lnTo>
                  <a:pt x="217546" y="121667"/>
                </a:lnTo>
                <a:lnTo>
                  <a:pt x="217546" y="118689"/>
                </a:lnTo>
                <a:lnTo>
                  <a:pt x="232932" y="96579"/>
                </a:lnTo>
                <a:lnTo>
                  <a:pt x="245724" y="70109"/>
                </a:lnTo>
                <a:lnTo>
                  <a:pt x="254808" y="39001"/>
                </a:lnTo>
                <a:lnTo>
                  <a:pt x="256028" y="28686"/>
                </a:lnTo>
                <a:lnTo>
                  <a:pt x="256028" y="8907"/>
                </a:lnTo>
                <a:close/>
              </a:path>
              <a:path w="256540" h="255270">
                <a:moveTo>
                  <a:pt x="134482" y="114736"/>
                </a:moveTo>
                <a:lnTo>
                  <a:pt x="130524" y="114736"/>
                </a:lnTo>
                <a:lnTo>
                  <a:pt x="127559" y="117701"/>
                </a:lnTo>
                <a:lnTo>
                  <a:pt x="99870" y="144410"/>
                </a:lnTo>
                <a:lnTo>
                  <a:pt x="119295" y="144410"/>
                </a:lnTo>
                <a:lnTo>
                  <a:pt x="136458" y="126607"/>
                </a:lnTo>
                <a:lnTo>
                  <a:pt x="139422" y="124629"/>
                </a:lnTo>
                <a:lnTo>
                  <a:pt x="139422" y="119677"/>
                </a:lnTo>
                <a:lnTo>
                  <a:pt x="136458" y="117701"/>
                </a:lnTo>
                <a:lnTo>
                  <a:pt x="134482" y="114736"/>
                </a:lnTo>
                <a:close/>
              </a:path>
              <a:path w="256540" h="255270">
                <a:moveTo>
                  <a:pt x="256028" y="0"/>
                </a:moveTo>
                <a:lnTo>
                  <a:pt x="228471" y="0"/>
                </a:lnTo>
                <a:lnTo>
                  <a:pt x="215565" y="2228"/>
                </a:lnTo>
                <a:lnTo>
                  <a:pt x="178328" y="15397"/>
                </a:lnTo>
                <a:lnTo>
                  <a:pt x="136458" y="41548"/>
                </a:lnTo>
                <a:lnTo>
                  <a:pt x="58340" y="57374"/>
                </a:lnTo>
                <a:lnTo>
                  <a:pt x="56362" y="57374"/>
                </a:lnTo>
                <a:lnTo>
                  <a:pt x="55373" y="58362"/>
                </a:lnTo>
                <a:lnTo>
                  <a:pt x="988" y="113747"/>
                </a:lnTo>
                <a:lnTo>
                  <a:pt x="0" y="115723"/>
                </a:lnTo>
                <a:lnTo>
                  <a:pt x="0" y="120681"/>
                </a:lnTo>
                <a:lnTo>
                  <a:pt x="988" y="123644"/>
                </a:lnTo>
                <a:lnTo>
                  <a:pt x="3954" y="124629"/>
                </a:lnTo>
                <a:lnTo>
                  <a:pt x="6921" y="124629"/>
                </a:lnTo>
                <a:lnTo>
                  <a:pt x="77128" y="117701"/>
                </a:lnTo>
                <a:lnTo>
                  <a:pt x="93491" y="117701"/>
                </a:lnTo>
                <a:lnTo>
                  <a:pt x="98912" y="109794"/>
                </a:lnTo>
                <a:lnTo>
                  <a:pt x="23731" y="109794"/>
                </a:lnTo>
                <a:lnTo>
                  <a:pt x="63284" y="69247"/>
                </a:lnTo>
                <a:lnTo>
                  <a:pt x="118658" y="58362"/>
                </a:lnTo>
                <a:lnTo>
                  <a:pt x="139091" y="58362"/>
                </a:lnTo>
                <a:lnTo>
                  <a:pt x="175269" y="30543"/>
                </a:lnTo>
                <a:lnTo>
                  <a:pt x="217015" y="13837"/>
                </a:lnTo>
                <a:lnTo>
                  <a:pt x="245225" y="8907"/>
                </a:lnTo>
                <a:lnTo>
                  <a:pt x="256028" y="8907"/>
                </a:lnTo>
                <a:lnTo>
                  <a:pt x="256028" y="0"/>
                </a:lnTo>
                <a:close/>
              </a:path>
              <a:path w="256540" h="255270">
                <a:moveTo>
                  <a:pt x="139091" y="58362"/>
                </a:moveTo>
                <a:lnTo>
                  <a:pt x="118658" y="58362"/>
                </a:lnTo>
                <a:lnTo>
                  <a:pt x="109357" y="68379"/>
                </a:lnTo>
                <a:lnTo>
                  <a:pt x="100613" y="79135"/>
                </a:lnTo>
                <a:lnTo>
                  <a:pt x="92239" y="90630"/>
                </a:lnTo>
                <a:lnTo>
                  <a:pt x="84049" y="102863"/>
                </a:lnTo>
                <a:lnTo>
                  <a:pt x="23731" y="109794"/>
                </a:lnTo>
                <a:lnTo>
                  <a:pt x="98912" y="109794"/>
                </a:lnTo>
                <a:lnTo>
                  <a:pt x="128702" y="66351"/>
                </a:lnTo>
                <a:lnTo>
                  <a:pt x="139091" y="5836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Rectangle 43"/>
          <p:cNvSpPr/>
          <p:nvPr/>
        </p:nvSpPr>
        <p:spPr>
          <a:xfrm>
            <a:off x="10377936" y="3530139"/>
            <a:ext cx="1393202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700" b="1" spc="75" dirty="0">
                <a:solidFill>
                  <a:srgbClr val="FF9A08"/>
                </a:solidFill>
                <a:ea typeface="+mj-ea"/>
                <a:cs typeface="Trebuchet MS"/>
              </a:rPr>
              <a:t>Deployment</a:t>
            </a:r>
          </a:p>
        </p:txBody>
      </p:sp>
      <p:pic>
        <p:nvPicPr>
          <p:cNvPr id="45" name="Picture 2" descr="200x200_feature_white-paper.93280114b7b366c7b7e6be1c264d8ad79f31fe5b.png (200×200)">
            <a:extLst>
              <a:ext uri="{FF2B5EF4-FFF2-40B4-BE49-F238E27FC236}">
                <a16:creationId xmlns:a16="http://schemas.microsoft.com/office/drawing/2014/main" xmlns="" id="{471595DA-D490-4EE5-80A2-1243658305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2611" y="3014279"/>
            <a:ext cx="567535" cy="567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4" name="Elbow Connector 53"/>
          <p:cNvCxnSpPr/>
          <p:nvPr/>
        </p:nvCxnSpPr>
        <p:spPr>
          <a:xfrm rot="10800000" flipV="1">
            <a:off x="4124071" y="2794511"/>
            <a:ext cx="5628124" cy="1294922"/>
          </a:xfrm>
          <a:prstGeom prst="bentConnector3">
            <a:avLst>
              <a:gd name="adj1" fmla="val 99996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64" name="Picture 2" descr="200x200_feature_white-paper.93280114b7b366c7b7e6be1c264d8ad79f31fe5b.png (200×200)">
            <a:extLst>
              <a:ext uri="{FF2B5EF4-FFF2-40B4-BE49-F238E27FC236}">
                <a16:creationId xmlns:a16="http://schemas.microsoft.com/office/drawing/2014/main" xmlns="" id="{471595DA-D490-4EE5-80A2-1243658305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7362" y="3856189"/>
            <a:ext cx="567535" cy="567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object 21">
            <a:extLst>
              <a:ext uri="{FF2B5EF4-FFF2-40B4-BE49-F238E27FC236}">
                <a16:creationId xmlns:a16="http://schemas.microsoft.com/office/drawing/2014/main" xmlns="" id="{CFFC10E5-8F33-483D-B6CC-F96121643FC7}"/>
              </a:ext>
            </a:extLst>
          </p:cNvPr>
          <p:cNvSpPr>
            <a:spLocks noChangeAspect="1"/>
          </p:cNvSpPr>
          <p:nvPr/>
        </p:nvSpPr>
        <p:spPr>
          <a:xfrm rot="16200000">
            <a:off x="1100378" y="3381816"/>
            <a:ext cx="866908" cy="32588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Rectangle 37"/>
          <p:cNvSpPr/>
          <p:nvPr/>
        </p:nvSpPr>
        <p:spPr>
          <a:xfrm>
            <a:off x="1757905" y="3279462"/>
            <a:ext cx="1011815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700" b="1" spc="75" dirty="0">
                <a:solidFill>
                  <a:srgbClr val="FF9A08"/>
                </a:solidFill>
                <a:ea typeface="+mj-ea"/>
                <a:cs typeface="Trebuchet MS"/>
              </a:rPr>
              <a:t>check-in</a:t>
            </a:r>
          </a:p>
        </p:txBody>
      </p:sp>
      <p:pic>
        <p:nvPicPr>
          <p:cNvPr id="42" name="Picture 2" descr="Related image">
            <a:extLst>
              <a:ext uri="{FF2B5EF4-FFF2-40B4-BE49-F238E27FC236}">
                <a16:creationId xmlns="" xmlns:a16="http://schemas.microsoft.com/office/drawing/2014/main" id="{7C2E9B3C-7C41-499D-AD17-B47D1C22F9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76" y="4192635"/>
            <a:ext cx="1110596" cy="1159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object 25"/>
          <p:cNvSpPr/>
          <p:nvPr/>
        </p:nvSpPr>
        <p:spPr>
          <a:xfrm>
            <a:off x="2015846" y="3131805"/>
            <a:ext cx="266700" cy="19659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="" xmlns:a16="http://schemas.microsoft.com/office/drawing/2014/main" id="{EB4BBFD9-E8E8-4542-943F-0ADD54D5824B}"/>
              </a:ext>
            </a:extLst>
          </p:cNvPr>
          <p:cNvCxnSpPr>
            <a:cxnSpLocks/>
          </p:cNvCxnSpPr>
          <p:nvPr/>
        </p:nvCxnSpPr>
        <p:spPr>
          <a:xfrm flipH="1" flipV="1">
            <a:off x="1759883" y="2733607"/>
            <a:ext cx="13489" cy="15626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5826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09497" y="2675001"/>
            <a:ext cx="708469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6000" b="0" spc="30" dirty="0" smtClean="0">
                <a:solidFill>
                  <a:srgbClr val="00B0F0"/>
                </a:solidFill>
                <a:latin typeface="Trebuchet MS"/>
                <a:cs typeface="Trebuchet MS"/>
              </a:rPr>
              <a:t>Thank you</a:t>
            </a:r>
            <a:endParaRPr sz="6000" dirty="0">
              <a:solidFill>
                <a:srgbClr val="00B0F0"/>
              </a:solidFill>
              <a:latin typeface="Trebuchet MS"/>
              <a:cs typeface="Trebuchet MS"/>
            </a:endParaRPr>
          </a:p>
        </p:txBody>
      </p:sp>
      <p:sp>
        <p:nvSpPr>
          <p:cNvPr id="5" name="object 30"/>
          <p:cNvSpPr/>
          <p:nvPr/>
        </p:nvSpPr>
        <p:spPr>
          <a:xfrm>
            <a:off x="1290447" y="3541014"/>
            <a:ext cx="3662553" cy="737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6659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104900" y="2895600"/>
            <a:ext cx="708469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b="0" spc="30" dirty="0" smtClean="0">
                <a:solidFill>
                  <a:srgbClr val="00B0F0"/>
                </a:solidFill>
                <a:latin typeface="Trebuchet MS"/>
                <a:cs typeface="Trebuchet MS"/>
              </a:rPr>
              <a:t>Tools used in this project</a:t>
            </a:r>
            <a:endParaRPr sz="3600" dirty="0">
              <a:solidFill>
                <a:srgbClr val="00B0F0"/>
              </a:solidFill>
              <a:latin typeface="Trebuchet MS"/>
              <a:cs typeface="Trebuchet MS"/>
            </a:endParaRPr>
          </a:p>
        </p:txBody>
      </p:sp>
      <p:sp>
        <p:nvSpPr>
          <p:cNvPr id="5" name="object 30"/>
          <p:cNvSpPr/>
          <p:nvPr/>
        </p:nvSpPr>
        <p:spPr>
          <a:xfrm>
            <a:off x="1066800" y="3568319"/>
            <a:ext cx="5181600" cy="1654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9203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524000" y="1546597"/>
            <a:ext cx="1833645" cy="781193"/>
            <a:chOff x="1548729" y="1701790"/>
            <a:chExt cx="1833645" cy="781193"/>
          </a:xfrm>
        </p:grpSpPr>
        <p:pic>
          <p:nvPicPr>
            <p:cNvPr id="24" name="Picture 4" descr="Image result for git transparent logo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48729" y="1701790"/>
              <a:ext cx="1833645" cy="7656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4" descr="Image result for git transparent logo"/>
            <p:cNvPicPr>
              <a:picLocks noChangeAspect="1" noChangeArrowheads="1"/>
            </p:cNvPicPr>
            <p:nvPr/>
          </p:nvPicPr>
          <p:blipFill rotWithShape="1"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442"/>
            <a:stretch/>
          </p:blipFill>
          <p:spPr bwMode="auto">
            <a:xfrm>
              <a:off x="2400300" y="1717285"/>
              <a:ext cx="982073" cy="7656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6" name="object 4"/>
          <p:cNvSpPr txBox="1">
            <a:spLocks/>
          </p:cNvSpPr>
          <p:nvPr/>
        </p:nvSpPr>
        <p:spPr>
          <a:xfrm>
            <a:off x="0" y="228600"/>
            <a:ext cx="12192001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700" b="1" i="0">
                <a:solidFill>
                  <a:srgbClr val="FF9A08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4800" b="0" kern="0" spc="30" dirty="0">
                <a:solidFill>
                  <a:srgbClr val="00B0F0"/>
                </a:solidFill>
              </a:rPr>
              <a:t>  DevOps Tools </a:t>
            </a:r>
          </a:p>
        </p:txBody>
      </p:sp>
    </p:spTree>
    <p:extLst>
      <p:ext uri="{BB962C8B-B14F-4D97-AF65-F5344CB8AC3E}">
        <p14:creationId xmlns:p14="http://schemas.microsoft.com/office/powerpoint/2010/main" val="596761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 result for jenkins transparent logo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519811"/>
            <a:ext cx="2685401" cy="874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Image result for jenkins transparent logo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073"/>
          <a:stretch/>
        </p:blipFill>
        <p:spPr bwMode="auto">
          <a:xfrm>
            <a:off x="457200" y="3519812"/>
            <a:ext cx="696253" cy="874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3" name="Group 22"/>
          <p:cNvGrpSpPr/>
          <p:nvPr/>
        </p:nvGrpSpPr>
        <p:grpSpPr>
          <a:xfrm>
            <a:off x="1524000" y="1546597"/>
            <a:ext cx="1833645" cy="781193"/>
            <a:chOff x="1548729" y="1701790"/>
            <a:chExt cx="1833645" cy="781193"/>
          </a:xfrm>
        </p:grpSpPr>
        <p:pic>
          <p:nvPicPr>
            <p:cNvPr id="24" name="Picture 4" descr="Image result for git transparent logo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48729" y="1701790"/>
              <a:ext cx="1833645" cy="7656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4" descr="Image result for git transparent logo"/>
            <p:cNvPicPr>
              <a:picLocks noChangeAspect="1" noChangeArrowheads="1"/>
            </p:cNvPicPr>
            <p:nvPr/>
          </p:nvPicPr>
          <p:blipFill rotWithShape="1"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442"/>
            <a:stretch/>
          </p:blipFill>
          <p:spPr bwMode="auto">
            <a:xfrm>
              <a:off x="2400300" y="1717285"/>
              <a:ext cx="982073" cy="7656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6" name="object 4"/>
          <p:cNvSpPr txBox="1">
            <a:spLocks/>
          </p:cNvSpPr>
          <p:nvPr/>
        </p:nvSpPr>
        <p:spPr>
          <a:xfrm>
            <a:off x="0" y="228600"/>
            <a:ext cx="12192001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700" b="1" i="0">
                <a:solidFill>
                  <a:srgbClr val="FF9A08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4800" b="0" kern="0" spc="30" dirty="0">
                <a:solidFill>
                  <a:srgbClr val="00B0F0"/>
                </a:solidFill>
              </a:rPr>
              <a:t>  DevOps Tools </a:t>
            </a:r>
          </a:p>
        </p:txBody>
      </p:sp>
    </p:spTree>
    <p:extLst>
      <p:ext uri="{BB962C8B-B14F-4D97-AF65-F5344CB8AC3E}">
        <p14:creationId xmlns:p14="http://schemas.microsoft.com/office/powerpoint/2010/main" val="2813365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 result for jenkins transparent logo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519811"/>
            <a:ext cx="2685401" cy="874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Image result for jenkins transparent logo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073"/>
          <a:stretch/>
        </p:blipFill>
        <p:spPr bwMode="auto">
          <a:xfrm>
            <a:off x="457200" y="3519812"/>
            <a:ext cx="696253" cy="874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/>
          <p:cNvGrpSpPr/>
          <p:nvPr/>
        </p:nvGrpSpPr>
        <p:grpSpPr>
          <a:xfrm>
            <a:off x="1828800" y="5410200"/>
            <a:ext cx="3449334" cy="742922"/>
            <a:chOff x="5522547" y="3933853"/>
            <a:chExt cx="5680807" cy="1307382"/>
          </a:xfrm>
        </p:grpSpPr>
        <p:pic>
          <p:nvPicPr>
            <p:cNvPr id="11" name="Picture 10" descr="Image result for Maven logo"/>
            <p:cNvPicPr>
              <a:picLocks noChangeAspect="1" noChangeArrowheads="1"/>
            </p:cNvPicPr>
            <p:nvPr/>
          </p:nvPicPr>
          <p:blipFill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22547" y="3943170"/>
              <a:ext cx="5680807" cy="12980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1" descr="Image result for Maven logo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304" r="49892"/>
            <a:stretch/>
          </p:blipFill>
          <p:spPr bwMode="auto">
            <a:xfrm>
              <a:off x="7692379" y="3933853"/>
              <a:ext cx="670560" cy="12980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3" name="Group 22"/>
          <p:cNvGrpSpPr/>
          <p:nvPr/>
        </p:nvGrpSpPr>
        <p:grpSpPr>
          <a:xfrm>
            <a:off x="1524000" y="1546597"/>
            <a:ext cx="1833645" cy="781193"/>
            <a:chOff x="1548729" y="1701790"/>
            <a:chExt cx="1833645" cy="781193"/>
          </a:xfrm>
        </p:grpSpPr>
        <p:pic>
          <p:nvPicPr>
            <p:cNvPr id="24" name="Picture 4" descr="Image result for git transparent logo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48729" y="1701790"/>
              <a:ext cx="1833645" cy="7656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4" descr="Image result for git transparent logo"/>
            <p:cNvPicPr>
              <a:picLocks noChangeAspect="1" noChangeArrowheads="1"/>
            </p:cNvPicPr>
            <p:nvPr/>
          </p:nvPicPr>
          <p:blipFill rotWithShape="1">
            <a:blip r:embed="rId4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442"/>
            <a:stretch/>
          </p:blipFill>
          <p:spPr bwMode="auto">
            <a:xfrm>
              <a:off x="2400300" y="1717285"/>
              <a:ext cx="982073" cy="7656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6" name="object 4"/>
          <p:cNvSpPr txBox="1">
            <a:spLocks/>
          </p:cNvSpPr>
          <p:nvPr/>
        </p:nvSpPr>
        <p:spPr>
          <a:xfrm>
            <a:off x="0" y="228600"/>
            <a:ext cx="12192001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700" b="1" i="0">
                <a:solidFill>
                  <a:srgbClr val="FF9A08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4800" b="0" kern="0" spc="30" dirty="0">
                <a:solidFill>
                  <a:srgbClr val="00B0F0"/>
                </a:solidFill>
              </a:rPr>
              <a:t>  DevOps Tools </a:t>
            </a:r>
          </a:p>
        </p:txBody>
      </p:sp>
    </p:spTree>
    <p:extLst>
      <p:ext uri="{BB962C8B-B14F-4D97-AF65-F5344CB8AC3E}">
        <p14:creationId xmlns:p14="http://schemas.microsoft.com/office/powerpoint/2010/main" val="2933468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 result for jenkins transparent logo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519811"/>
            <a:ext cx="2685401" cy="874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Image result for jenkins transparent logo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073"/>
          <a:stretch/>
        </p:blipFill>
        <p:spPr bwMode="auto">
          <a:xfrm>
            <a:off x="457200" y="3519812"/>
            <a:ext cx="696253" cy="874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Image result for ansible transparent image"/>
          <p:cNvPicPr>
            <a:picLocks noChangeAspect="1" noChangeArrowheads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4972291"/>
            <a:ext cx="1122350" cy="1175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/>
          <p:cNvGrpSpPr/>
          <p:nvPr/>
        </p:nvGrpSpPr>
        <p:grpSpPr>
          <a:xfrm>
            <a:off x="1828800" y="5410200"/>
            <a:ext cx="3449334" cy="742922"/>
            <a:chOff x="5522547" y="3933853"/>
            <a:chExt cx="5680807" cy="1307382"/>
          </a:xfrm>
        </p:grpSpPr>
        <p:pic>
          <p:nvPicPr>
            <p:cNvPr id="11" name="Picture 10" descr="Image result for Maven logo"/>
            <p:cNvPicPr>
              <a:picLocks noChangeAspect="1" noChangeArrowheads="1"/>
            </p:cNvPicPr>
            <p:nvPr/>
          </p:nvPicPr>
          <p:blipFill>
            <a:blip r:embed="rId4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22547" y="3943170"/>
              <a:ext cx="5680807" cy="12980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1" descr="Image result for Maven logo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304" r="49892"/>
            <a:stretch/>
          </p:blipFill>
          <p:spPr bwMode="auto">
            <a:xfrm>
              <a:off x="7692379" y="3933853"/>
              <a:ext cx="670560" cy="12980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3" name="Group 22"/>
          <p:cNvGrpSpPr/>
          <p:nvPr/>
        </p:nvGrpSpPr>
        <p:grpSpPr>
          <a:xfrm>
            <a:off x="1524000" y="1546597"/>
            <a:ext cx="1833645" cy="781193"/>
            <a:chOff x="1548729" y="1701790"/>
            <a:chExt cx="1833645" cy="781193"/>
          </a:xfrm>
        </p:grpSpPr>
        <p:pic>
          <p:nvPicPr>
            <p:cNvPr id="24" name="Picture 4" descr="Image result for git transparent logo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48729" y="1701790"/>
              <a:ext cx="1833645" cy="7656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4" descr="Image result for git transparent logo"/>
            <p:cNvPicPr>
              <a:picLocks noChangeAspect="1" noChangeArrowheads="1"/>
            </p:cNvPicPr>
            <p:nvPr/>
          </p:nvPicPr>
          <p:blipFill rotWithShape="1">
            <a:blip r:embed="rId5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442"/>
            <a:stretch/>
          </p:blipFill>
          <p:spPr bwMode="auto">
            <a:xfrm>
              <a:off x="2400300" y="1717285"/>
              <a:ext cx="982073" cy="7656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6" name="object 4"/>
          <p:cNvSpPr txBox="1">
            <a:spLocks/>
          </p:cNvSpPr>
          <p:nvPr/>
        </p:nvSpPr>
        <p:spPr>
          <a:xfrm>
            <a:off x="0" y="228600"/>
            <a:ext cx="12192001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700" b="1" i="0">
                <a:solidFill>
                  <a:srgbClr val="FF9A08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4800" b="0" kern="0" spc="30" dirty="0">
                <a:solidFill>
                  <a:srgbClr val="00B0F0"/>
                </a:solidFill>
              </a:rPr>
              <a:t>  DevOps Tools </a:t>
            </a:r>
          </a:p>
        </p:txBody>
      </p:sp>
    </p:spTree>
    <p:extLst>
      <p:ext uri="{BB962C8B-B14F-4D97-AF65-F5344CB8AC3E}">
        <p14:creationId xmlns:p14="http://schemas.microsoft.com/office/powerpoint/2010/main" val="3152472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 result for jenkins transparent logo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519811"/>
            <a:ext cx="2685401" cy="874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Image result for jenkins transparent logo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073"/>
          <a:stretch/>
        </p:blipFill>
        <p:spPr bwMode="auto">
          <a:xfrm>
            <a:off x="457200" y="3519812"/>
            <a:ext cx="696253" cy="874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Image result for ansible transparent image"/>
          <p:cNvPicPr>
            <a:picLocks noChangeAspect="1" noChangeArrowheads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4972291"/>
            <a:ext cx="1122350" cy="1175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/>
          <p:cNvGrpSpPr/>
          <p:nvPr/>
        </p:nvGrpSpPr>
        <p:grpSpPr>
          <a:xfrm>
            <a:off x="1828800" y="5410200"/>
            <a:ext cx="3449334" cy="742922"/>
            <a:chOff x="5522547" y="3933853"/>
            <a:chExt cx="5680807" cy="1307382"/>
          </a:xfrm>
        </p:grpSpPr>
        <p:pic>
          <p:nvPicPr>
            <p:cNvPr id="11" name="Picture 10" descr="Image result for Maven logo"/>
            <p:cNvPicPr>
              <a:picLocks noChangeAspect="1" noChangeArrowheads="1"/>
            </p:cNvPicPr>
            <p:nvPr/>
          </p:nvPicPr>
          <p:blipFill>
            <a:blip r:embed="rId4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22547" y="3943170"/>
              <a:ext cx="5680807" cy="12980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1" descr="Image result for Maven logo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304" r="49892"/>
            <a:stretch/>
          </p:blipFill>
          <p:spPr bwMode="auto">
            <a:xfrm>
              <a:off x="7692379" y="3933853"/>
              <a:ext cx="670560" cy="12980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" name="Group 15"/>
          <p:cNvGrpSpPr/>
          <p:nvPr/>
        </p:nvGrpSpPr>
        <p:grpSpPr>
          <a:xfrm>
            <a:off x="9372600" y="2945990"/>
            <a:ext cx="1381228" cy="1191714"/>
            <a:chOff x="2393709" y="2198129"/>
            <a:chExt cx="2196910" cy="1896123"/>
          </a:xfrm>
        </p:grpSpPr>
        <p:pic>
          <p:nvPicPr>
            <p:cNvPr id="17" name="Picture 2" descr="Image result for docker transparent logo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5901" y="2198129"/>
              <a:ext cx="2184718" cy="18351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2" descr="Image result for docker transparent logo"/>
            <p:cNvPicPr>
              <a:picLocks noChangeAspect="1" noChangeArrowheads="1"/>
            </p:cNvPicPr>
            <p:nvPr/>
          </p:nvPicPr>
          <p:blipFill rotWithShape="1">
            <a:blip r:embed="rId5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58" t="71556" r="558" b="-3322"/>
            <a:stretch/>
          </p:blipFill>
          <p:spPr bwMode="auto">
            <a:xfrm>
              <a:off x="2393709" y="3511295"/>
              <a:ext cx="2184718" cy="5829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3" name="Group 22"/>
          <p:cNvGrpSpPr/>
          <p:nvPr/>
        </p:nvGrpSpPr>
        <p:grpSpPr>
          <a:xfrm>
            <a:off x="1524000" y="1546597"/>
            <a:ext cx="1833645" cy="781193"/>
            <a:chOff x="1548729" y="1701790"/>
            <a:chExt cx="1833645" cy="781193"/>
          </a:xfrm>
        </p:grpSpPr>
        <p:pic>
          <p:nvPicPr>
            <p:cNvPr id="24" name="Picture 4" descr="Image result for git transparent logo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48729" y="1701790"/>
              <a:ext cx="1833645" cy="7656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4" descr="Image result for git transparent logo"/>
            <p:cNvPicPr>
              <a:picLocks noChangeAspect="1" noChangeArrowheads="1"/>
            </p:cNvPicPr>
            <p:nvPr/>
          </p:nvPicPr>
          <p:blipFill rotWithShape="1">
            <a:blip r:embed="rId6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442"/>
            <a:stretch/>
          </p:blipFill>
          <p:spPr bwMode="auto">
            <a:xfrm>
              <a:off x="2400300" y="1717285"/>
              <a:ext cx="982073" cy="7656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6" name="object 4"/>
          <p:cNvSpPr txBox="1">
            <a:spLocks/>
          </p:cNvSpPr>
          <p:nvPr/>
        </p:nvSpPr>
        <p:spPr>
          <a:xfrm>
            <a:off x="0" y="228600"/>
            <a:ext cx="12192001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700" b="1" i="0">
                <a:solidFill>
                  <a:srgbClr val="FF9A08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4800" b="0" kern="0" spc="30" dirty="0">
                <a:solidFill>
                  <a:srgbClr val="00B0F0"/>
                </a:solidFill>
              </a:rPr>
              <a:t>  DevOps Tools </a:t>
            </a:r>
          </a:p>
        </p:txBody>
      </p:sp>
    </p:spTree>
    <p:extLst>
      <p:ext uri="{BB962C8B-B14F-4D97-AF65-F5344CB8AC3E}">
        <p14:creationId xmlns:p14="http://schemas.microsoft.com/office/powerpoint/2010/main" val="913602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 result for jenkins transparent logo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519811"/>
            <a:ext cx="2685401" cy="874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Image result for jenkins transparent logo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073"/>
          <a:stretch/>
        </p:blipFill>
        <p:spPr bwMode="auto">
          <a:xfrm>
            <a:off x="457200" y="3519812"/>
            <a:ext cx="696253" cy="874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Image result for ansible transparent image"/>
          <p:cNvPicPr>
            <a:picLocks noChangeAspect="1" noChangeArrowheads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4972291"/>
            <a:ext cx="1122350" cy="1175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/>
          <p:cNvGrpSpPr/>
          <p:nvPr/>
        </p:nvGrpSpPr>
        <p:grpSpPr>
          <a:xfrm>
            <a:off x="1828800" y="5410200"/>
            <a:ext cx="3449334" cy="742922"/>
            <a:chOff x="5522547" y="3933853"/>
            <a:chExt cx="5680807" cy="1307382"/>
          </a:xfrm>
        </p:grpSpPr>
        <p:pic>
          <p:nvPicPr>
            <p:cNvPr id="11" name="Picture 10" descr="Image result for Maven logo"/>
            <p:cNvPicPr>
              <a:picLocks noChangeAspect="1" noChangeArrowheads="1"/>
            </p:cNvPicPr>
            <p:nvPr/>
          </p:nvPicPr>
          <p:blipFill>
            <a:blip r:embed="rId4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22547" y="3943170"/>
              <a:ext cx="5680807" cy="12980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1" descr="Image result for Maven logo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304" r="49892"/>
            <a:stretch/>
          </p:blipFill>
          <p:spPr bwMode="auto">
            <a:xfrm>
              <a:off x="7692379" y="3933853"/>
              <a:ext cx="670560" cy="12980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3" name="Group 12"/>
          <p:cNvGrpSpPr/>
          <p:nvPr/>
        </p:nvGrpSpPr>
        <p:grpSpPr>
          <a:xfrm>
            <a:off x="6499433" y="975714"/>
            <a:ext cx="2042149" cy="1127366"/>
            <a:chOff x="6162674" y="2306298"/>
            <a:chExt cx="3184157" cy="1668294"/>
          </a:xfrm>
        </p:grpSpPr>
        <p:pic>
          <p:nvPicPr>
            <p:cNvPr id="14" name="Picture 8" descr="Image result for Kubernetes transparent logo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62674" y="2306298"/>
              <a:ext cx="3184157" cy="1618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8" descr="Image result for Kubernetes transparent logo"/>
            <p:cNvPicPr>
              <a:picLocks noChangeAspect="1" noChangeArrowheads="1"/>
            </p:cNvPicPr>
            <p:nvPr/>
          </p:nvPicPr>
          <p:blipFill rotWithShape="1">
            <a:blip r:embed="rId5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1225" b="-4364"/>
            <a:stretch/>
          </p:blipFill>
          <p:spPr bwMode="auto">
            <a:xfrm>
              <a:off x="6162674" y="3438144"/>
              <a:ext cx="3184157" cy="5364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" name="Group 15"/>
          <p:cNvGrpSpPr/>
          <p:nvPr/>
        </p:nvGrpSpPr>
        <p:grpSpPr>
          <a:xfrm>
            <a:off x="9372600" y="2945990"/>
            <a:ext cx="1381228" cy="1191714"/>
            <a:chOff x="2393709" y="2198129"/>
            <a:chExt cx="2196910" cy="1896123"/>
          </a:xfrm>
        </p:grpSpPr>
        <p:pic>
          <p:nvPicPr>
            <p:cNvPr id="17" name="Picture 2" descr="Image result for docker transparent logo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5901" y="2198129"/>
              <a:ext cx="2184718" cy="18351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2" descr="Image result for docker transparent logo"/>
            <p:cNvPicPr>
              <a:picLocks noChangeAspect="1" noChangeArrowheads="1"/>
            </p:cNvPicPr>
            <p:nvPr/>
          </p:nvPicPr>
          <p:blipFill rotWithShape="1">
            <a:blip r:embed="rId6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58" t="71556" r="558" b="-3322"/>
            <a:stretch/>
          </p:blipFill>
          <p:spPr bwMode="auto">
            <a:xfrm>
              <a:off x="2393709" y="3511295"/>
              <a:ext cx="2184718" cy="5829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3" name="Group 22"/>
          <p:cNvGrpSpPr/>
          <p:nvPr/>
        </p:nvGrpSpPr>
        <p:grpSpPr>
          <a:xfrm>
            <a:off x="1524000" y="1546597"/>
            <a:ext cx="1833645" cy="781193"/>
            <a:chOff x="1548729" y="1701790"/>
            <a:chExt cx="1833645" cy="781193"/>
          </a:xfrm>
        </p:grpSpPr>
        <p:pic>
          <p:nvPicPr>
            <p:cNvPr id="24" name="Picture 4" descr="Image result for git transparent logo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48729" y="1701790"/>
              <a:ext cx="1833645" cy="7656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4" descr="Image result for git transparent logo"/>
            <p:cNvPicPr>
              <a:picLocks noChangeAspect="1" noChangeArrowheads="1"/>
            </p:cNvPicPr>
            <p:nvPr/>
          </p:nvPicPr>
          <p:blipFill rotWithShape="1">
            <a:blip r:embed="rId7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442"/>
            <a:stretch/>
          </p:blipFill>
          <p:spPr bwMode="auto">
            <a:xfrm>
              <a:off x="2400300" y="1717285"/>
              <a:ext cx="982073" cy="7656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6" name="object 4"/>
          <p:cNvSpPr txBox="1">
            <a:spLocks/>
          </p:cNvSpPr>
          <p:nvPr/>
        </p:nvSpPr>
        <p:spPr>
          <a:xfrm>
            <a:off x="0" y="228600"/>
            <a:ext cx="12192001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700" b="1" i="0">
                <a:solidFill>
                  <a:srgbClr val="FF9A08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4800" b="0" kern="0" spc="30" dirty="0">
                <a:solidFill>
                  <a:srgbClr val="00B0F0"/>
                </a:solidFill>
              </a:rPr>
              <a:t>  DevOps Tools </a:t>
            </a:r>
          </a:p>
        </p:txBody>
      </p:sp>
    </p:spTree>
    <p:extLst>
      <p:ext uri="{BB962C8B-B14F-4D97-AF65-F5344CB8AC3E}">
        <p14:creationId xmlns:p14="http://schemas.microsoft.com/office/powerpoint/2010/main" val="175554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 result for jenkins transparent logo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519811"/>
            <a:ext cx="2685401" cy="874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Image result for jenkins transparent logo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073"/>
          <a:stretch/>
        </p:blipFill>
        <p:spPr bwMode="auto">
          <a:xfrm>
            <a:off x="457200" y="3519812"/>
            <a:ext cx="696253" cy="874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Image result for ansible transparent image"/>
          <p:cNvPicPr>
            <a:picLocks noChangeAspect="1" noChangeArrowheads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4972291"/>
            <a:ext cx="1122350" cy="1175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/>
          <p:cNvGrpSpPr/>
          <p:nvPr/>
        </p:nvGrpSpPr>
        <p:grpSpPr>
          <a:xfrm>
            <a:off x="1828800" y="5410200"/>
            <a:ext cx="3449334" cy="742922"/>
            <a:chOff x="5522547" y="3933853"/>
            <a:chExt cx="5680807" cy="1307382"/>
          </a:xfrm>
        </p:grpSpPr>
        <p:pic>
          <p:nvPicPr>
            <p:cNvPr id="11" name="Picture 10" descr="Image result for Maven logo"/>
            <p:cNvPicPr>
              <a:picLocks noChangeAspect="1" noChangeArrowheads="1"/>
            </p:cNvPicPr>
            <p:nvPr/>
          </p:nvPicPr>
          <p:blipFill>
            <a:blip r:embed="rId4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22547" y="3943170"/>
              <a:ext cx="5680807" cy="12980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1" descr="Image result for Maven logo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304" r="49892"/>
            <a:stretch/>
          </p:blipFill>
          <p:spPr bwMode="auto">
            <a:xfrm>
              <a:off x="7692379" y="3933853"/>
              <a:ext cx="670560" cy="12980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3" name="Group 12"/>
          <p:cNvGrpSpPr/>
          <p:nvPr/>
        </p:nvGrpSpPr>
        <p:grpSpPr>
          <a:xfrm>
            <a:off x="6499433" y="975714"/>
            <a:ext cx="2042149" cy="1127366"/>
            <a:chOff x="6162674" y="2306298"/>
            <a:chExt cx="3184157" cy="1668294"/>
          </a:xfrm>
        </p:grpSpPr>
        <p:pic>
          <p:nvPicPr>
            <p:cNvPr id="14" name="Picture 8" descr="Image result for Kubernetes transparent logo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62674" y="2306298"/>
              <a:ext cx="3184157" cy="1618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8" descr="Image result for Kubernetes transparent logo"/>
            <p:cNvPicPr>
              <a:picLocks noChangeAspect="1" noChangeArrowheads="1"/>
            </p:cNvPicPr>
            <p:nvPr/>
          </p:nvPicPr>
          <p:blipFill rotWithShape="1">
            <a:blip r:embed="rId5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1225" b="-4364"/>
            <a:stretch/>
          </p:blipFill>
          <p:spPr bwMode="auto">
            <a:xfrm>
              <a:off x="6162674" y="3438144"/>
              <a:ext cx="3184157" cy="5364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" name="Group 15"/>
          <p:cNvGrpSpPr/>
          <p:nvPr/>
        </p:nvGrpSpPr>
        <p:grpSpPr>
          <a:xfrm>
            <a:off x="9372600" y="2945990"/>
            <a:ext cx="1381228" cy="1191714"/>
            <a:chOff x="2393709" y="2198129"/>
            <a:chExt cx="2196910" cy="1896123"/>
          </a:xfrm>
        </p:grpSpPr>
        <p:pic>
          <p:nvPicPr>
            <p:cNvPr id="17" name="Picture 2" descr="Image result for docker transparent logo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5901" y="2198129"/>
              <a:ext cx="2184718" cy="18351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2" descr="Image result for docker transparent logo"/>
            <p:cNvPicPr>
              <a:picLocks noChangeAspect="1" noChangeArrowheads="1"/>
            </p:cNvPicPr>
            <p:nvPr/>
          </p:nvPicPr>
          <p:blipFill rotWithShape="1">
            <a:blip r:embed="rId6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58" t="71556" r="558" b="-3322"/>
            <a:stretch/>
          </p:blipFill>
          <p:spPr bwMode="auto">
            <a:xfrm>
              <a:off x="2393709" y="3511295"/>
              <a:ext cx="2184718" cy="5829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3" name="Group 22"/>
          <p:cNvGrpSpPr/>
          <p:nvPr/>
        </p:nvGrpSpPr>
        <p:grpSpPr>
          <a:xfrm>
            <a:off x="1524000" y="1546597"/>
            <a:ext cx="1833645" cy="781193"/>
            <a:chOff x="1548729" y="1701790"/>
            <a:chExt cx="1833645" cy="781193"/>
          </a:xfrm>
        </p:grpSpPr>
        <p:pic>
          <p:nvPicPr>
            <p:cNvPr id="24" name="Picture 4" descr="Image result for git transparent logo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48729" y="1701790"/>
              <a:ext cx="1833645" cy="7656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4" descr="Image result for git transparent logo"/>
            <p:cNvPicPr>
              <a:picLocks noChangeAspect="1" noChangeArrowheads="1"/>
            </p:cNvPicPr>
            <p:nvPr/>
          </p:nvPicPr>
          <p:blipFill rotWithShape="1">
            <a:blip r:embed="rId7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442"/>
            <a:stretch/>
          </p:blipFill>
          <p:spPr bwMode="auto">
            <a:xfrm>
              <a:off x="2400300" y="1717285"/>
              <a:ext cx="982073" cy="7656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6" name="object 4"/>
          <p:cNvSpPr txBox="1">
            <a:spLocks/>
          </p:cNvSpPr>
          <p:nvPr/>
        </p:nvSpPr>
        <p:spPr>
          <a:xfrm>
            <a:off x="0" y="228600"/>
            <a:ext cx="12192001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700" b="1" i="0">
                <a:solidFill>
                  <a:srgbClr val="FF9A08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4800" b="0" kern="0" spc="30" dirty="0">
                <a:solidFill>
                  <a:srgbClr val="00B0F0"/>
                </a:solidFill>
              </a:rPr>
              <a:t>  DevOps Tools </a:t>
            </a:r>
          </a:p>
        </p:txBody>
      </p:sp>
      <p:sp>
        <p:nvSpPr>
          <p:cNvPr id="19" name="object 4"/>
          <p:cNvSpPr/>
          <p:nvPr/>
        </p:nvSpPr>
        <p:spPr>
          <a:xfrm>
            <a:off x="5029200" y="3486161"/>
            <a:ext cx="1249874" cy="78490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65514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79</Words>
  <Application>Microsoft Office PowerPoint</Application>
  <PresentationFormat>Widescreen</PresentationFormat>
  <Paragraphs>34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Arial Rounded MT Bold</vt:lpstr>
      <vt:lpstr>Calibri</vt:lpstr>
      <vt:lpstr>Montserrat</vt:lpstr>
      <vt:lpstr>Montserrat-Regular</vt:lpstr>
      <vt:lpstr>Trebuchet MS</vt:lpstr>
      <vt:lpstr>Office Theme</vt:lpstr>
      <vt:lpstr>PowerPoint Presentation</vt:lpstr>
      <vt:lpstr>Tools used in this project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Craig Stires</dc:creator>
  <cp:lastModifiedBy>Ravi Sankar Reddy ANKIREDDYPALLI</cp:lastModifiedBy>
  <cp:revision>157</cp:revision>
  <dcterms:created xsi:type="dcterms:W3CDTF">2018-07-19T11:17:46Z</dcterms:created>
  <dcterms:modified xsi:type="dcterms:W3CDTF">2020-12-13T07:26:45Z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2018-07-10T00:00:00Z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2018-07-19T00:00:00Z</vt:filetime>
  </property>
  <property fmtid="{D5CDD505-2E9C-101B-9397-08002B2CF9AE}" pid="5" name="MSIP_Label_7f0ea3bf-098d-497f-9948-5e528bb54b39_Enabled">
    <vt:lpwstr>True</vt:lpwstr>
  </property>
  <property fmtid="{D5CDD505-2E9C-101B-9397-08002B2CF9AE}" pid="6" name="MSIP_Label_7f0ea3bf-098d-497f-9948-5e528bb54b39_SiteId">
    <vt:lpwstr>b3f4f7c2-72ce-4192-aba4-d6c7719b5766</vt:lpwstr>
  </property>
  <property fmtid="{D5CDD505-2E9C-101B-9397-08002B2CF9AE}" pid="7" name="MSIP_Label_7f0ea3bf-098d-497f-9948-5e528bb54b39_Owner">
    <vt:lpwstr>ravisankarreddy.ankireddypalli@amadeus.com</vt:lpwstr>
  </property>
  <property fmtid="{D5CDD505-2E9C-101B-9397-08002B2CF9AE}" pid="8" name="MSIP_Label_7f0ea3bf-098d-497f-9948-5e528bb54b39_SetDate">
    <vt:lpwstr>2020-12-13T07:25:46.3382509Z</vt:lpwstr>
  </property>
  <property fmtid="{D5CDD505-2E9C-101B-9397-08002B2CF9AE}" pid="9" name="MSIP_Label_7f0ea3bf-098d-497f-9948-5e528bb54b39_Name">
    <vt:lpwstr>Public</vt:lpwstr>
  </property>
  <property fmtid="{D5CDD505-2E9C-101B-9397-08002B2CF9AE}" pid="10" name="MSIP_Label_7f0ea3bf-098d-497f-9948-5e528bb54b39_Application">
    <vt:lpwstr>Microsoft Azure Information Protection</vt:lpwstr>
  </property>
  <property fmtid="{D5CDD505-2E9C-101B-9397-08002B2CF9AE}" pid="11" name="MSIP_Label_7f0ea3bf-098d-497f-9948-5e528bb54b39_ActionId">
    <vt:lpwstr>2c6b6412-7e8d-4d8c-9bf1-07418569d605</vt:lpwstr>
  </property>
  <property fmtid="{D5CDD505-2E9C-101B-9397-08002B2CF9AE}" pid="12" name="MSIP_Label_7f0ea3bf-098d-497f-9948-5e528bb54b39_Extended_MSFT_Method">
    <vt:lpwstr>Manual</vt:lpwstr>
  </property>
  <property fmtid="{D5CDD505-2E9C-101B-9397-08002B2CF9AE}" pid="13" name="Sensitivity">
    <vt:lpwstr>Public</vt:lpwstr>
  </property>
</Properties>
</file>