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48" r:id="rId2"/>
    <p:sldId id="519" r:id="rId3"/>
    <p:sldId id="530" r:id="rId4"/>
    <p:sldId id="528" r:id="rId5"/>
    <p:sldId id="529" r:id="rId6"/>
    <p:sldId id="531" r:id="rId7"/>
    <p:sldId id="533" r:id="rId8"/>
    <p:sldId id="521" r:id="rId9"/>
    <p:sldId id="532" r:id="rId10"/>
    <p:sldId id="525" r:id="rId11"/>
    <p:sldId id="513" r:id="rId12"/>
    <p:sldId id="512" r:id="rId13"/>
    <p:sldId id="522" r:id="rId14"/>
    <p:sldId id="510" r:id="rId15"/>
    <p:sldId id="527" r:id="rId16"/>
    <p:sldId id="520" r:id="rId17"/>
    <p:sldId id="507" r:id="rId18"/>
    <p:sldId id="524" r:id="rId19"/>
    <p:sldId id="516" r:id="rId20"/>
    <p:sldId id="526" r:id="rId21"/>
  </p:sldIdLst>
  <p:sldSz cx="12192000" cy="6858000"/>
  <p:notesSz cx="12192000" cy="6858000"/>
  <p:defaultTextStyle>
    <a:defPPr>
      <a:defRPr lang="en-US"/>
    </a:defPPr>
    <a:lvl1pPr marL="0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72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45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17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89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61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035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207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379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>
      <p:cViewPr varScale="1">
        <p:scale>
          <a:sx n="80" d="100"/>
          <a:sy n="80" d="100"/>
        </p:scale>
        <p:origin x="936" y="58"/>
      </p:cViewPr>
      <p:guideLst>
        <p:guide orient="horz" pos="2880"/>
        <p:guide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58B78-71A7-44AC-A14B-7B2DCC7559D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A9F9F-6A5C-4083-BF4E-D7BA8AFF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2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2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5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7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9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61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35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07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79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2192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77919" y="2268170"/>
            <a:ext cx="483616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A7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147" y="2162048"/>
            <a:ext cx="7569708" cy="261610"/>
          </a:xfrm>
        </p:spPr>
        <p:txBody>
          <a:bodyPr lIns="0" tIns="0" rIns="0" bIns="0"/>
          <a:lstStyle>
            <a:lvl1pPr>
              <a:defRPr sz="1700" b="1" i="0">
                <a:solidFill>
                  <a:srgbClr val="FF9A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147" y="2162048"/>
            <a:ext cx="7569708" cy="261610"/>
          </a:xfrm>
        </p:spPr>
        <p:txBody>
          <a:bodyPr lIns="0" tIns="0" rIns="0" bIns="0"/>
          <a:lstStyle>
            <a:lvl1pPr>
              <a:defRPr sz="1700" b="1" i="0">
                <a:solidFill>
                  <a:srgbClr val="FF9A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1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1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147" y="2162048"/>
            <a:ext cx="7569708" cy="261610"/>
          </a:xfrm>
        </p:spPr>
        <p:txBody>
          <a:bodyPr lIns="0" tIns="0" rIns="0" bIns="0"/>
          <a:lstStyle>
            <a:lvl1pPr>
              <a:defRPr sz="1700" b="1" i="0">
                <a:solidFill>
                  <a:srgbClr val="FF9A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147" y="2162048"/>
            <a:ext cx="7569708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466" y="2075347"/>
            <a:ext cx="113870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2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MSIPCMContentMarking" descr="{&quot;HashCode&quot;:-980460767,&quot;Placement&quot;:&quot;Header&quot;}"/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  <a:endParaRPr lang="en-US" sz="1200">
              <a:solidFill>
                <a:srgbClr val="FF8C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3074602"/>
            <a:ext cx="11430000" cy="35789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7200" b="1" spc="100" dirty="0" smtClean="0">
                <a:solidFill>
                  <a:srgbClr val="00B0F0"/>
                </a:solidFill>
                <a:latin typeface="Trebuchet MS"/>
                <a:cs typeface="Trebuchet MS"/>
              </a:rPr>
              <a:t>Build Automation / Project Management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7200" b="1" spc="100" dirty="0" smtClean="0">
                <a:solidFill>
                  <a:srgbClr val="00B0F0"/>
                </a:solidFill>
                <a:latin typeface="Trebuchet MS"/>
                <a:cs typeface="Trebuchet MS"/>
              </a:rPr>
              <a:t>Tool</a:t>
            </a:r>
            <a:endParaRPr lang="en-US" sz="7200" b="1" spc="100" dirty="0">
              <a:solidFill>
                <a:srgbClr val="00B0F0"/>
              </a:solidFill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2413" y="266539"/>
            <a:ext cx="9155111" cy="2468882"/>
            <a:chOff x="1522413" y="266539"/>
            <a:chExt cx="9155111" cy="2468882"/>
          </a:xfrm>
        </p:grpSpPr>
        <p:pic>
          <p:nvPicPr>
            <p:cNvPr id="1028" name="Picture 4" descr="Mastering Maven: Getting Started | Oracle Developers Blo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18"/>
            <a:stretch/>
          </p:blipFill>
          <p:spPr bwMode="auto">
            <a:xfrm>
              <a:off x="1522413" y="266540"/>
              <a:ext cx="9147175" cy="2468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Mastering Maven: Getting Started | Oracle Developers Blog"/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672"/>
            <a:stretch/>
          </p:blipFill>
          <p:spPr bwMode="auto">
            <a:xfrm>
              <a:off x="1522413" y="266540"/>
              <a:ext cx="4421188" cy="2468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Mastering Maven: Getting Started | Oracle Developers Blog"/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4" r="6236"/>
            <a:stretch/>
          </p:blipFill>
          <p:spPr bwMode="auto">
            <a:xfrm>
              <a:off x="7620000" y="266539"/>
              <a:ext cx="3047999" cy="2468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Mastering Maven: Getting Started | Oracle Developers Blog"/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71" t="41673" r="6236"/>
            <a:stretch/>
          </p:blipFill>
          <p:spPr bwMode="auto">
            <a:xfrm>
              <a:off x="7400925" y="1295400"/>
              <a:ext cx="3276599" cy="144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31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2860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-60" dirty="0" smtClean="0">
                <a:solidFill>
                  <a:srgbClr val="FFA723"/>
                </a:solidFill>
                <a:latin typeface="Trebuchet MS"/>
                <a:cs typeface="Trebuchet MS"/>
              </a:rPr>
              <a:t> </a:t>
            </a:r>
            <a:r>
              <a:rPr lang="en-US" sz="6600" b="1" spc="-60" dirty="0" smtClean="0">
                <a:solidFill>
                  <a:srgbClr val="00B0F0"/>
                </a:solidFill>
                <a:latin typeface="Trebuchet MS"/>
                <a:cs typeface="Trebuchet MS"/>
              </a:rPr>
              <a:t>Topics </a:t>
            </a:r>
            <a:r>
              <a:rPr lang="en-US" sz="6600" b="1" spc="-60" dirty="0">
                <a:solidFill>
                  <a:srgbClr val="00B0F0"/>
                </a:solidFill>
                <a:latin typeface="Trebuchet MS"/>
                <a:cs typeface="Trebuchet MS"/>
              </a:rPr>
              <a:t>to discuss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1524000"/>
            <a:ext cx="1211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Maven archetype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Creating a 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WebApp</a:t>
            </a: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application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Setup tomcat server 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Deploy 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WebApp</a:t>
            </a: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using maven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1287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ven And Its Features | SevenMen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10687214" cy="548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52600" y="2921772"/>
            <a:ext cx="6705601" cy="507228"/>
            <a:chOff x="2595449" y="2921772"/>
            <a:chExt cx="5862752" cy="507228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2595449" y="3406682"/>
              <a:ext cx="5862752" cy="22318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324600" y="2921772"/>
              <a:ext cx="17960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00B0F0"/>
                  </a:solidFill>
                  <a:latin typeface="Bodoni MT" panose="02070603080606020203" pitchFamily="18" charset="0"/>
                </a:rPr>
                <a:t>Internet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200" y="560341"/>
            <a:ext cx="4800600" cy="5715000"/>
            <a:chOff x="76200" y="560341"/>
            <a:chExt cx="4800600" cy="5715000"/>
          </a:xfrm>
        </p:grpSpPr>
        <p:grpSp>
          <p:nvGrpSpPr>
            <p:cNvPr id="6" name="Group 5"/>
            <p:cNvGrpSpPr/>
            <p:nvPr/>
          </p:nvGrpSpPr>
          <p:grpSpPr>
            <a:xfrm>
              <a:off x="76200" y="560341"/>
              <a:ext cx="4800600" cy="5715000"/>
              <a:chOff x="76200" y="560341"/>
              <a:chExt cx="4800600" cy="57150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76200" y="560341"/>
                <a:ext cx="4800600" cy="5715000"/>
              </a:xfrm>
              <a:prstGeom prst="roundRect">
                <a:avLst/>
              </a:prstGeom>
              <a:solidFill>
                <a:schemeClr val="bg1">
                  <a:lumMod val="85000"/>
                  <a:alpha val="0"/>
                </a:schemeClr>
              </a:solidFill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2" name="Straight Connector 2051"/>
              <p:cNvCxnSpPr/>
              <p:nvPr/>
            </p:nvCxnSpPr>
            <p:spPr>
              <a:xfrm>
                <a:off x="1752600" y="1670447"/>
                <a:ext cx="84284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752600" y="5187553"/>
                <a:ext cx="84284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0" name="Straight Connector 2059"/>
              <p:cNvCxnSpPr/>
              <p:nvPr/>
            </p:nvCxnSpPr>
            <p:spPr>
              <a:xfrm>
                <a:off x="2595449" y="1670447"/>
                <a:ext cx="0" cy="3517106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6A5D4EC3-93C5-46EB-BB67-EC09926FE0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534" t="8596" r="21505" b="5869"/>
              <a:stretch/>
            </p:blipFill>
            <p:spPr>
              <a:xfrm>
                <a:off x="609600" y="2980432"/>
                <a:ext cx="1262608" cy="1125735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6A5D4EC3-93C5-46EB-BB67-EC09926FE0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534" t="8596" r="21505" b="5869"/>
              <a:stretch/>
            </p:blipFill>
            <p:spPr>
              <a:xfrm>
                <a:off x="609600" y="1233833"/>
                <a:ext cx="1262608" cy="1125735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6A5D4EC3-93C5-46EB-BB67-EC09926FE0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534" t="8596" r="21505" b="5869"/>
              <a:stretch/>
            </p:blipFill>
            <p:spPr>
              <a:xfrm>
                <a:off x="609600" y="4800600"/>
                <a:ext cx="1262608" cy="1125735"/>
              </a:xfrm>
              <a:prstGeom prst="rect">
                <a:avLst/>
              </a:prstGeom>
            </p:spPr>
          </p:pic>
        </p:grpSp>
        <p:sp>
          <p:nvSpPr>
            <p:cNvPr id="54" name="Rectangle 53"/>
            <p:cNvSpPr/>
            <p:nvPr/>
          </p:nvSpPr>
          <p:spPr>
            <a:xfrm>
              <a:off x="344793" y="4479862"/>
              <a:ext cx="1792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70C0"/>
                  </a:solidFill>
                  <a:latin typeface="Bodoni MT" panose="02070603080606020203" pitchFamily="18" charset="0"/>
                </a:rPr>
                <a:t>Local Repository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44793" y="2600034"/>
              <a:ext cx="1792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70C0"/>
                  </a:solidFill>
                  <a:latin typeface="Bodoni MT" panose="02070603080606020203" pitchFamily="18" charset="0"/>
                </a:rPr>
                <a:t>Local Repository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6149" y="927211"/>
              <a:ext cx="1792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0070C0"/>
                  </a:solidFill>
                  <a:latin typeface="Bodoni MT" panose="02070603080606020203" pitchFamily="18" charset="0"/>
                </a:rPr>
                <a:t>Local Repository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049" name="Group 2048"/>
          <p:cNvGrpSpPr/>
          <p:nvPr/>
        </p:nvGrpSpPr>
        <p:grpSpPr>
          <a:xfrm>
            <a:off x="8229600" y="1670447"/>
            <a:ext cx="3033713" cy="3687039"/>
            <a:chOff x="8229600" y="1524000"/>
            <a:chExt cx="3033713" cy="3687039"/>
          </a:xfrm>
        </p:grpSpPr>
        <p:pic>
          <p:nvPicPr>
            <p:cNvPr id="3" name="Database 2.png"/>
            <p:cNvPicPr/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8229600" y="1524000"/>
              <a:ext cx="3033713" cy="351710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8946356" y="2145613"/>
              <a:ext cx="1600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  <a:r>
                <a:rPr lang="en-US" dirty="0" smtClean="0"/>
                <a:t>ar plugin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991601" y="2775325"/>
              <a:ext cx="1600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r>
                <a:rPr lang="en-US" dirty="0" smtClean="0"/>
                <a:t>ar plugin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06168" y="4841707"/>
              <a:ext cx="27710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00B0F0"/>
                  </a:solidFill>
                  <a:latin typeface="Bodoni MT" panose="02070603080606020203" pitchFamily="18" charset="0"/>
                </a:rPr>
                <a:t>Maven Central Repository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46356" y="3587438"/>
              <a:ext cx="1600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r>
                <a:rPr lang="en-US" dirty="0" smtClean="0"/>
                <a:t>unit.jar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52841" y="4138371"/>
              <a:ext cx="1600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dirty="0" smtClean="0"/>
                <a:t>ysql.jar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328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22860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-60" dirty="0" smtClean="0">
                <a:solidFill>
                  <a:srgbClr val="FFC000"/>
                </a:solidFill>
                <a:latin typeface="Trebuchet MS"/>
                <a:cs typeface="Trebuchet MS"/>
              </a:rPr>
              <a:t> Default Project Structure</a:t>
            </a:r>
            <a:endParaRPr lang="en-US" sz="6600" b="1" spc="-60" dirty="0">
              <a:solidFill>
                <a:srgbClr val="FFC000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752600"/>
            <a:ext cx="6096000" cy="34147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└───maven-project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├───</a:t>
            </a:r>
            <a:r>
              <a:rPr lang="en-US" dirty="0" smtClean="0">
                <a:solidFill>
                  <a:srgbClr val="00B0F0"/>
                </a:solidFill>
              </a:rPr>
              <a:t>pom.xml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└───</a:t>
            </a:r>
            <a:r>
              <a:rPr lang="en-US" dirty="0" err="1" smtClean="0">
                <a:solidFill>
                  <a:srgbClr val="00B0F0"/>
                </a:solidFill>
              </a:rPr>
              <a:t>src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>
                <a:solidFill>
                  <a:schemeClr val="bg1"/>
                </a:solidFill>
              </a:rPr>
              <a:t>├───</a:t>
            </a:r>
            <a:r>
              <a:rPr lang="en-US" dirty="0" smtClean="0">
                <a:solidFill>
                  <a:schemeClr val="bg1"/>
                </a:solidFill>
              </a:rPr>
              <a:t>main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>
                <a:solidFill>
                  <a:schemeClr val="bg1"/>
                </a:solidFill>
              </a:rPr>
              <a:t>│   ├───</a:t>
            </a:r>
            <a:r>
              <a:rPr lang="en-US" dirty="0" smtClean="0">
                <a:solidFill>
                  <a:schemeClr val="bg1"/>
                </a:solidFill>
              </a:rPr>
              <a:t>java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>
                <a:solidFill>
                  <a:schemeClr val="bg1"/>
                </a:solidFill>
              </a:rPr>
              <a:t>│   ├───</a:t>
            </a:r>
            <a:r>
              <a:rPr lang="en-US" dirty="0" smtClean="0">
                <a:solidFill>
                  <a:schemeClr val="bg1"/>
                </a:solidFill>
              </a:rPr>
              <a:t>resources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>
                <a:solidFill>
                  <a:schemeClr val="bg1"/>
                </a:solidFill>
              </a:rPr>
              <a:t>│   ├───</a:t>
            </a:r>
            <a:r>
              <a:rPr lang="en-US" dirty="0" smtClean="0">
                <a:solidFill>
                  <a:schemeClr val="bg1"/>
                </a:solidFill>
              </a:rPr>
              <a:t>filters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>
                <a:solidFill>
                  <a:schemeClr val="bg1"/>
                </a:solidFill>
              </a:rPr>
              <a:t>│   └───</a:t>
            </a:r>
            <a:r>
              <a:rPr lang="en-US" dirty="0" err="1" smtClean="0">
                <a:solidFill>
                  <a:schemeClr val="bg1"/>
                </a:solidFill>
              </a:rPr>
              <a:t>webapp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>
                <a:solidFill>
                  <a:schemeClr val="bg1"/>
                </a:solidFill>
              </a:rPr>
              <a:t>├───</a:t>
            </a:r>
            <a:r>
              <a:rPr lang="en-US" dirty="0" smtClean="0">
                <a:solidFill>
                  <a:schemeClr val="bg1"/>
                </a:solidFill>
              </a:rPr>
              <a:t>test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>
                <a:solidFill>
                  <a:schemeClr val="bg1"/>
                </a:solidFill>
              </a:rPr>
              <a:t>├───</a:t>
            </a:r>
            <a:r>
              <a:rPr lang="en-US" dirty="0" smtClean="0">
                <a:solidFill>
                  <a:schemeClr val="bg1"/>
                </a:solidFill>
              </a:rPr>
              <a:t>java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>
                <a:solidFill>
                  <a:schemeClr val="bg1"/>
                </a:solidFill>
              </a:rPr>
              <a:t>├───</a:t>
            </a:r>
            <a:r>
              <a:rPr lang="en-US" dirty="0" smtClean="0">
                <a:solidFill>
                  <a:schemeClr val="bg1"/>
                </a:solidFill>
              </a:rPr>
              <a:t>resources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>
                <a:solidFill>
                  <a:schemeClr val="bg1"/>
                </a:solidFill>
              </a:rPr>
              <a:t>└───</a:t>
            </a:r>
            <a:r>
              <a:rPr lang="en-US" dirty="0" smtClean="0">
                <a:solidFill>
                  <a:schemeClr val="bg1"/>
                </a:solidFill>
              </a:rPr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39545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76200" y="560341"/>
            <a:ext cx="4800600" cy="571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9" name="Group 2048"/>
          <p:cNvGrpSpPr/>
          <p:nvPr/>
        </p:nvGrpSpPr>
        <p:grpSpPr>
          <a:xfrm>
            <a:off x="8229600" y="1670447"/>
            <a:ext cx="3033713" cy="3687039"/>
            <a:chOff x="8229600" y="1524000"/>
            <a:chExt cx="3033713" cy="3687039"/>
          </a:xfrm>
        </p:grpSpPr>
        <p:pic>
          <p:nvPicPr>
            <p:cNvPr id="3" name="Database 2.png"/>
            <p:cNvPicPr/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8229600" y="1524000"/>
              <a:ext cx="3033713" cy="351710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8946356" y="2145613"/>
              <a:ext cx="1600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  <a:r>
                <a:rPr lang="en-US" dirty="0" smtClean="0"/>
                <a:t>ar plugin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991601" y="2775325"/>
              <a:ext cx="1600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r>
                <a:rPr lang="en-US" dirty="0" smtClean="0"/>
                <a:t>ar plugin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06168" y="4841707"/>
              <a:ext cx="27710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00B0F0"/>
                  </a:solidFill>
                  <a:latin typeface="Bodoni MT" panose="02070603080606020203" pitchFamily="18" charset="0"/>
                </a:rPr>
                <a:t>Maven Central Repository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46356" y="3587438"/>
              <a:ext cx="1600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r>
                <a:rPr lang="en-US" dirty="0" smtClean="0"/>
                <a:t>unit.jar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52841" y="4138371"/>
              <a:ext cx="1600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dirty="0" smtClean="0"/>
                <a:t>ysql.jar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3810000" y="3406681"/>
            <a:ext cx="4648201" cy="4463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xmlns:lc="http://schemas.openxmlformats.org/drawingml/2006/lockedCanvas" id="{6A5D4EC3-93C5-46EB-BB67-EC09926FE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34" t="8596" r="21505" b="5869"/>
          <a:stretch/>
        </p:blipFill>
        <p:spPr>
          <a:xfrm>
            <a:off x="609600" y="4800600"/>
            <a:ext cx="1262608" cy="11257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xmlns:lc="http://schemas.openxmlformats.org/drawingml/2006/lockedCanvas" id="{6A5D4EC3-93C5-46EB-BB67-EC09926FE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34" t="8596" r="21505" b="5869"/>
          <a:stretch/>
        </p:blipFill>
        <p:spPr>
          <a:xfrm>
            <a:off x="609600" y="1233833"/>
            <a:ext cx="1262608" cy="112573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xmlns:lc="http://schemas.openxmlformats.org/drawingml/2006/lockedCanvas" id="{6A5D4EC3-93C5-46EB-BB67-EC09926FE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34" t="8596" r="21505" b="5869"/>
          <a:stretch/>
        </p:blipFill>
        <p:spPr>
          <a:xfrm>
            <a:off x="609600" y="2980432"/>
            <a:ext cx="1262608" cy="112573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xmlns:lc="http://schemas.openxmlformats.org/drawingml/2006/lockedCanvas" id="{6A5D4EC3-93C5-46EB-BB67-EC09926FE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34" t="8596" r="21505" b="5869"/>
          <a:stretch/>
        </p:blipFill>
        <p:spPr>
          <a:xfrm>
            <a:off x="2873226" y="2814978"/>
            <a:ext cx="2026361" cy="1806725"/>
          </a:xfrm>
          <a:prstGeom prst="rect">
            <a:avLst/>
          </a:prstGeom>
        </p:spPr>
      </p:pic>
      <p:pic>
        <p:nvPicPr>
          <p:cNvPr id="39" name="Picture 4" descr="Mastering Maven: Getting Started | Oracle Developers Blo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8"/>
          <a:stretch/>
        </p:blipFill>
        <p:spPr bwMode="auto">
          <a:xfrm>
            <a:off x="3200339" y="3302772"/>
            <a:ext cx="1372134" cy="36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2" name="Straight Connector 2051"/>
          <p:cNvCxnSpPr/>
          <p:nvPr/>
        </p:nvCxnSpPr>
        <p:spPr>
          <a:xfrm>
            <a:off x="1752600" y="1670447"/>
            <a:ext cx="8428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754113" y="3406681"/>
            <a:ext cx="1217687" cy="22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752600" y="5187553"/>
            <a:ext cx="8428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/>
          <p:cNvCxnSpPr/>
          <p:nvPr/>
        </p:nvCxnSpPr>
        <p:spPr>
          <a:xfrm>
            <a:off x="2595449" y="1670447"/>
            <a:ext cx="0" cy="3517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Rectangle 2061"/>
          <p:cNvSpPr/>
          <p:nvPr/>
        </p:nvSpPr>
        <p:spPr>
          <a:xfrm>
            <a:off x="2582479" y="4570548"/>
            <a:ext cx="2335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Bodoni MT" panose="02070603080606020203" pitchFamily="18" charset="0"/>
              </a:rPr>
              <a:t>Enterprise Repository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4793" y="4479862"/>
            <a:ext cx="1792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Bodoni MT" panose="02070603080606020203" pitchFamily="18" charset="0"/>
              </a:rPr>
              <a:t>Local</a:t>
            </a:r>
            <a:r>
              <a:rPr lang="en-US" sz="1800" b="1" dirty="0" smtClean="0">
                <a:solidFill>
                  <a:srgbClr val="FFC000"/>
                </a:solidFill>
                <a:latin typeface="Bodoni MT" panose="02070603080606020203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Bodoni MT" panose="02070603080606020203" pitchFamily="18" charset="0"/>
              </a:rPr>
              <a:t>Repository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4793" y="2600034"/>
            <a:ext cx="1792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Bodoni MT" panose="02070603080606020203" pitchFamily="18" charset="0"/>
              </a:rPr>
              <a:t>Local Repository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16149" y="927211"/>
            <a:ext cx="1792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Local Repository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24600" y="2921772"/>
            <a:ext cx="1796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  <a:latin typeface="Bodoni MT" panose="02070603080606020203" pitchFamily="18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5773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200" y="560341"/>
            <a:ext cx="4800600" cy="5715000"/>
            <a:chOff x="76200" y="560341"/>
            <a:chExt cx="4800600" cy="5715000"/>
          </a:xfrm>
        </p:grpSpPr>
        <p:grpSp>
          <p:nvGrpSpPr>
            <p:cNvPr id="6" name="Group 5"/>
            <p:cNvGrpSpPr/>
            <p:nvPr/>
          </p:nvGrpSpPr>
          <p:grpSpPr>
            <a:xfrm>
              <a:off x="76200" y="560341"/>
              <a:ext cx="4800600" cy="5715000"/>
              <a:chOff x="76200" y="560341"/>
              <a:chExt cx="4800600" cy="5715000"/>
            </a:xfrm>
          </p:grpSpPr>
          <p:cxnSp>
            <p:nvCxnSpPr>
              <p:cNvPr id="2052" name="Straight Connector 2051"/>
              <p:cNvCxnSpPr/>
              <p:nvPr/>
            </p:nvCxnSpPr>
            <p:spPr>
              <a:xfrm>
                <a:off x="1752600" y="1670447"/>
                <a:ext cx="84284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752600" y="5187553"/>
                <a:ext cx="84284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0" name="Straight Connector 2059"/>
              <p:cNvCxnSpPr/>
              <p:nvPr/>
            </p:nvCxnSpPr>
            <p:spPr>
              <a:xfrm>
                <a:off x="2595449" y="1670447"/>
                <a:ext cx="0" cy="3517106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6A5D4EC3-93C5-46EB-BB67-EC09926FE0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534" t="8596" r="21505" b="5869"/>
              <a:stretch/>
            </p:blipFill>
            <p:spPr>
              <a:xfrm>
                <a:off x="609600" y="2980432"/>
                <a:ext cx="1262608" cy="1125735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6A5D4EC3-93C5-46EB-BB67-EC09926FE0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534" t="8596" r="21505" b="5869"/>
              <a:stretch/>
            </p:blipFill>
            <p:spPr>
              <a:xfrm>
                <a:off x="609600" y="1233833"/>
                <a:ext cx="1262608" cy="1125735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6A5D4EC3-93C5-46EB-BB67-EC09926FE0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534" t="8596" r="21505" b="5869"/>
              <a:stretch/>
            </p:blipFill>
            <p:spPr>
              <a:xfrm>
                <a:off x="609600" y="4800600"/>
                <a:ext cx="1262608" cy="1125735"/>
              </a:xfrm>
              <a:prstGeom prst="rect">
                <a:avLst/>
              </a:prstGeom>
            </p:spPr>
          </p:pic>
          <p:sp>
            <p:nvSpPr>
              <p:cNvPr id="17" name="Rounded Rectangle 16"/>
              <p:cNvSpPr/>
              <p:nvPr/>
            </p:nvSpPr>
            <p:spPr>
              <a:xfrm>
                <a:off x="76200" y="560341"/>
                <a:ext cx="4800600" cy="5715000"/>
              </a:xfrm>
              <a:prstGeom prst="roundRect">
                <a:avLst/>
              </a:prstGeom>
              <a:solidFill>
                <a:schemeClr val="bg1">
                  <a:lumMod val="85000"/>
                  <a:alpha val="0"/>
                </a:schemeClr>
              </a:solidFill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344793" y="4479862"/>
              <a:ext cx="1792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70C0"/>
                  </a:solidFill>
                  <a:latin typeface="Bodoni MT" panose="02070603080606020203" pitchFamily="18" charset="0"/>
                </a:rPr>
                <a:t>Local Repository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44793" y="2600034"/>
              <a:ext cx="1792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70C0"/>
                  </a:solidFill>
                  <a:latin typeface="Bodoni MT" panose="02070603080606020203" pitchFamily="18" charset="0"/>
                </a:rPr>
                <a:t>Local Repository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6149" y="927211"/>
              <a:ext cx="1792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0070C0"/>
                  </a:solidFill>
                  <a:latin typeface="Bodoni MT" panose="02070603080606020203" pitchFamily="18" charset="0"/>
                </a:rPr>
                <a:t>Local Repository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52600" y="2921772"/>
            <a:ext cx="6705601" cy="507228"/>
            <a:chOff x="2595449" y="2921772"/>
            <a:chExt cx="5862752" cy="507228"/>
          </a:xfrm>
        </p:grpSpPr>
        <p:sp>
          <p:nvSpPr>
            <p:cNvPr id="58" name="Rectangle 57"/>
            <p:cNvSpPr/>
            <p:nvPr/>
          </p:nvSpPr>
          <p:spPr>
            <a:xfrm>
              <a:off x="6324600" y="2921772"/>
              <a:ext cx="17960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00B0F0"/>
                  </a:solidFill>
                  <a:latin typeface="Bodoni MT" panose="02070603080606020203" pitchFamily="18" charset="0"/>
                </a:rPr>
                <a:t>Internet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2595449" y="3406682"/>
              <a:ext cx="5862752" cy="22318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9" name="Group 2048"/>
          <p:cNvGrpSpPr/>
          <p:nvPr/>
        </p:nvGrpSpPr>
        <p:grpSpPr>
          <a:xfrm>
            <a:off x="8229600" y="1670447"/>
            <a:ext cx="3033713" cy="3687039"/>
            <a:chOff x="8229600" y="1524000"/>
            <a:chExt cx="3033713" cy="3687039"/>
          </a:xfrm>
        </p:grpSpPr>
        <p:pic>
          <p:nvPicPr>
            <p:cNvPr id="3" name="Database 2.png"/>
            <p:cNvPicPr/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8229600" y="1524000"/>
              <a:ext cx="3033713" cy="351710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8946356" y="2145613"/>
              <a:ext cx="1600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  <a:r>
                <a:rPr lang="en-US" dirty="0" smtClean="0"/>
                <a:t>ar plugin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991601" y="2775325"/>
              <a:ext cx="1600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r>
                <a:rPr lang="en-US" dirty="0" smtClean="0"/>
                <a:t>ar plugin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06168" y="4841707"/>
              <a:ext cx="27710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00B0F0"/>
                  </a:solidFill>
                  <a:latin typeface="Bodoni MT" panose="02070603080606020203" pitchFamily="18" charset="0"/>
                </a:rPr>
                <a:t>Maven Central Repository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46356" y="3587438"/>
              <a:ext cx="1600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r>
                <a:rPr lang="en-US" dirty="0" smtClean="0"/>
                <a:t>unit.jar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52841" y="4138371"/>
              <a:ext cx="1600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dirty="0" smtClean="0"/>
                <a:t>ysql.jar</a:t>
              </a:r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A5D4EC3-93C5-46EB-BB67-EC09926FE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34" t="8596" r="21505" b="5869"/>
          <a:stretch/>
        </p:blipFill>
        <p:spPr>
          <a:xfrm>
            <a:off x="2771976" y="2673060"/>
            <a:ext cx="2026361" cy="1806725"/>
          </a:xfrm>
          <a:prstGeom prst="rect">
            <a:avLst/>
          </a:prstGeom>
        </p:spPr>
      </p:pic>
      <p:pic>
        <p:nvPicPr>
          <p:cNvPr id="25" name="Picture 4" descr="Mastering Maven: Getting Started | Oracle Developers Blo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8"/>
          <a:stretch/>
        </p:blipFill>
        <p:spPr bwMode="auto">
          <a:xfrm>
            <a:off x="3099089" y="3160854"/>
            <a:ext cx="1372134" cy="36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559692" y="4422256"/>
            <a:ext cx="236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 Enterprise </a:t>
            </a:r>
            <a:r>
              <a:rPr lang="en-US" sz="1800" b="1" dirty="0">
                <a:solidFill>
                  <a:srgbClr val="0070C0"/>
                </a:solidFill>
                <a:latin typeface="Bodoni MT" panose="02070603080606020203" pitchFamily="18" charset="0"/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07313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2367171"/>
            <a:ext cx="112776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00B0F0"/>
                </a:solidFill>
                <a:latin typeface="Montserrat-Regular"/>
              </a:rPr>
              <a:t>Maven </a:t>
            </a:r>
            <a:r>
              <a:rPr lang="en-US" sz="11500" b="1" dirty="0" smtClean="0">
                <a:solidFill>
                  <a:schemeClr val="bg1"/>
                </a:solidFill>
                <a:latin typeface="Montserrat-Regular"/>
              </a:rPr>
              <a:t>Setup</a:t>
            </a:r>
            <a:endParaRPr lang="en-US" sz="11500" b="1" dirty="0">
              <a:solidFill>
                <a:schemeClr val="bg1"/>
              </a:solidFill>
              <a:latin typeface="Montserrat-Regular"/>
              <a:ea typeface="Montserrat"/>
              <a:cs typeface="Montserrat-Regular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771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2860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-60" dirty="0" smtClean="0">
                <a:solidFill>
                  <a:srgbClr val="FFA723"/>
                </a:solidFill>
                <a:latin typeface="Trebuchet MS"/>
                <a:cs typeface="Trebuchet MS"/>
              </a:rPr>
              <a:t>Java project</a:t>
            </a:r>
            <a:endParaRPr lang="en-US" sz="6600" b="1" spc="-60" dirty="0">
              <a:solidFill>
                <a:srgbClr val="FFA723"/>
              </a:solidFill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1752600"/>
            <a:ext cx="1211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Create a project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mvn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archetype:generate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-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DgroupId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com.valaxy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-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DartifactId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helloworld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-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DarchetypeArtifactId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=maven-archetype-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quickstart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-</a:t>
            </a:r>
            <a:r>
              <a:rPr lang="en-US" sz="20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DinteractiveMode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=false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2. Compile java application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mvn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install</a:t>
            </a:r>
            <a:endParaRPr lang="en-US" sz="20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3. Run the application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java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cp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target/helloworld-1.0-SNAPSHOT.jar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com.valaxy.App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2860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-60" dirty="0" smtClean="0">
                <a:solidFill>
                  <a:srgbClr val="FFA723"/>
                </a:solidFill>
                <a:latin typeface="Trebuchet MS"/>
                <a:cs typeface="Trebuchet MS"/>
              </a:rPr>
              <a:t> </a:t>
            </a:r>
            <a:r>
              <a:rPr lang="en-US" sz="6600" b="1" spc="-60" dirty="0" err="1">
                <a:solidFill>
                  <a:srgbClr val="FFA723"/>
                </a:solidFill>
                <a:latin typeface="Trebuchet MS"/>
                <a:cs typeface="Trebuchet MS"/>
              </a:rPr>
              <a:t>w</a:t>
            </a:r>
            <a:r>
              <a:rPr lang="en-US" sz="6600" b="1" spc="-60" dirty="0" err="1" smtClean="0">
                <a:solidFill>
                  <a:srgbClr val="FFA723"/>
                </a:solidFill>
                <a:latin typeface="Trebuchet MS"/>
                <a:cs typeface="Trebuchet MS"/>
              </a:rPr>
              <a:t>ebapp</a:t>
            </a:r>
            <a:r>
              <a:rPr lang="en-US" sz="6600" b="1" spc="-60" dirty="0" smtClean="0">
                <a:solidFill>
                  <a:srgbClr val="FFA723"/>
                </a:solidFill>
                <a:latin typeface="Trebuchet MS"/>
                <a:cs typeface="Trebuchet MS"/>
              </a:rPr>
              <a:t> project</a:t>
            </a:r>
            <a:endParaRPr lang="en-US" sz="6600" b="1" spc="-60" dirty="0">
              <a:solidFill>
                <a:srgbClr val="FFA723"/>
              </a:solidFill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1752600"/>
            <a:ext cx="121158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Create a project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mvn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archetype:generate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-</a:t>
            </a:r>
            <a:r>
              <a:rPr lang="en-US" sz="20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DgroupId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com.valaxy.webapp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DartifactId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webapp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-project -</a:t>
            </a:r>
            <a:r>
              <a:rPr lang="en-US" sz="20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DarchetypeArtifactId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=maven-archetype-</a:t>
            </a:r>
            <a:r>
              <a:rPr lang="en-US" sz="20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webapp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DinteractiveMode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=false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2. Compile 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webapp</a:t>
            </a: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application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mvn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deploy</a:t>
            </a:r>
            <a:endParaRPr lang="en-US" sz="20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5341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ven_LifeCycle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11142856" cy="524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4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2860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-60" dirty="0" smtClean="0">
                <a:solidFill>
                  <a:srgbClr val="FFC000"/>
                </a:solidFill>
                <a:latin typeface="Trebuchet MS"/>
                <a:cs typeface="Trebuchet MS"/>
              </a:rPr>
              <a:t> Topics </a:t>
            </a:r>
            <a:r>
              <a:rPr lang="en-US" sz="6600" b="1" spc="-60" dirty="0">
                <a:solidFill>
                  <a:srgbClr val="FFC000"/>
                </a:solidFill>
                <a:latin typeface="Trebuchet MS"/>
                <a:cs typeface="Trebuchet MS"/>
              </a:rPr>
              <a:t>to discuss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1524000"/>
            <a:ext cx="121158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What is Maven? 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What does Maven do?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Maven Architecture 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Maven Setup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Maven build life cycle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Create a Java project with Eclipse 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Create a java project on Linux server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Project Object Modal (POM.xml) file  </a:t>
            </a:r>
          </a:p>
        </p:txBody>
      </p:sp>
    </p:spTree>
    <p:extLst>
      <p:ext uri="{BB962C8B-B14F-4D97-AF65-F5344CB8AC3E}">
        <p14:creationId xmlns:p14="http://schemas.microsoft.com/office/powerpoint/2010/main" val="30499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mon Interview Questions And Answers - Camden Kel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28600"/>
            <a:ext cx="6501587" cy="650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4"/>
          <p:cNvSpPr txBox="1">
            <a:spLocks/>
          </p:cNvSpPr>
          <p:nvPr/>
        </p:nvSpPr>
        <p:spPr>
          <a:xfrm rot="576216">
            <a:off x="5483821" y="1309693"/>
            <a:ext cx="576719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8800" kern="0" spc="30" dirty="0" smtClean="0">
                <a:solidFill>
                  <a:srgbClr val="00B0F0"/>
                </a:solidFill>
              </a:rPr>
              <a:t>Questions</a:t>
            </a:r>
            <a:endParaRPr lang="en-US" sz="8800" kern="0" spc="30" dirty="0">
              <a:solidFill>
                <a:srgbClr val="00B0F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3479393"/>
            <a:ext cx="5562600" cy="1574726"/>
            <a:chOff x="3711511" y="2284312"/>
            <a:chExt cx="4746689" cy="1574726"/>
          </a:xfrm>
        </p:grpSpPr>
        <p:sp>
          <p:nvSpPr>
            <p:cNvPr id="7" name="object 6"/>
            <p:cNvSpPr/>
            <p:nvPr/>
          </p:nvSpPr>
          <p:spPr>
            <a:xfrm>
              <a:off x="3711511" y="2382430"/>
              <a:ext cx="367284" cy="36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/>
            <p:cNvSpPr/>
            <p:nvPr/>
          </p:nvSpPr>
          <p:spPr>
            <a:xfrm>
              <a:off x="3725798" y="3072145"/>
              <a:ext cx="367284" cy="3688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93082" y="2284312"/>
              <a:ext cx="4365118" cy="1574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en-US" sz="2000" spc="15" dirty="0" smtClean="0">
                  <a:solidFill>
                    <a:srgbClr val="FFFFFF"/>
                  </a:solidFill>
                  <a:latin typeface="Trebuchet MS"/>
                </a:rPr>
                <a:t>facebook.com/groups/</a:t>
              </a:r>
              <a:r>
                <a:rPr lang="en-US" sz="2000" spc="15" dirty="0" err="1" smtClean="0">
                  <a:solidFill>
                    <a:srgbClr val="FFFFFF"/>
                  </a:solidFill>
                  <a:latin typeface="Trebuchet MS"/>
                </a:rPr>
                <a:t>valaxytechnologies</a:t>
              </a:r>
              <a:endParaRPr lang="en-US" sz="2000" spc="15" dirty="0" smtClean="0">
                <a:solidFill>
                  <a:srgbClr val="FFFFFF"/>
                </a:solidFill>
                <a:latin typeface="Trebuchet MS"/>
              </a:endParaRPr>
            </a:p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en-US" sz="2000" spc="15" dirty="0" smtClean="0">
                  <a:solidFill>
                    <a:srgbClr val="FFFFFF"/>
                  </a:solidFill>
                  <a:latin typeface="Trebuchet MS"/>
                </a:rPr>
                <a:t>youtube.com/c/</a:t>
              </a:r>
              <a:r>
                <a:rPr lang="en-US" sz="2000" spc="15" dirty="0" err="1" smtClean="0">
                  <a:solidFill>
                    <a:srgbClr val="FFFFFF"/>
                  </a:solidFill>
                  <a:latin typeface="Trebuchet MS"/>
                </a:rPr>
                <a:t>valaxytechnologies</a:t>
              </a:r>
              <a:endParaRPr lang="en-US" sz="2000" spc="15" dirty="0">
                <a:solidFill>
                  <a:srgbClr val="FFFFFF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8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2367171"/>
            <a:ext cx="112776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b="1" dirty="0" smtClean="0">
                <a:solidFill>
                  <a:schemeClr val="bg1"/>
                </a:solidFill>
                <a:latin typeface="Montserrat-Regular"/>
              </a:rPr>
              <a:t>What is </a:t>
            </a:r>
            <a:r>
              <a:rPr lang="en-US" sz="11500" b="1" dirty="0" smtClean="0">
                <a:solidFill>
                  <a:srgbClr val="00B0F0"/>
                </a:solidFill>
                <a:latin typeface="Montserrat-Regular"/>
              </a:rPr>
              <a:t>Maven</a:t>
            </a:r>
            <a:endParaRPr lang="en-US" sz="11500" b="1" dirty="0">
              <a:solidFill>
                <a:srgbClr val="00B0F0"/>
              </a:solidFill>
              <a:latin typeface="Montserrat-Regular"/>
              <a:ea typeface="Montserrat"/>
              <a:cs typeface="Montserrat-Regular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949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973588" y="3279751"/>
            <a:ext cx="1809341" cy="798302"/>
            <a:chOff x="1548729" y="1701790"/>
            <a:chExt cx="1833645" cy="781193"/>
          </a:xfrm>
        </p:grpSpPr>
        <p:pic>
          <p:nvPicPr>
            <p:cNvPr id="26" name="Picture 4" descr="Image result for git transparent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729" y="1701790"/>
              <a:ext cx="1833645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Image result for git transparent logo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42"/>
            <a:stretch/>
          </p:blipFill>
          <p:spPr bwMode="auto">
            <a:xfrm>
              <a:off x="2400300" y="1717285"/>
              <a:ext cx="982073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xmlns="" id="{7C2E9B3C-7C41-499D-AD17-B47D1C22F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7" y="3055129"/>
            <a:ext cx="1220973" cy="132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778587" y="3181514"/>
            <a:ext cx="1112375" cy="566006"/>
            <a:chOff x="1198604" y="3940892"/>
            <a:chExt cx="1112375" cy="566006"/>
          </a:xfrm>
        </p:grpSpPr>
        <p:grpSp>
          <p:nvGrpSpPr>
            <p:cNvPr id="22" name="Group 21"/>
            <p:cNvGrpSpPr/>
            <p:nvPr/>
          </p:nvGrpSpPr>
          <p:grpSpPr>
            <a:xfrm>
              <a:off x="1198604" y="3940892"/>
              <a:ext cx="1112375" cy="566006"/>
              <a:chOff x="1198604" y="3940892"/>
              <a:chExt cx="1112375" cy="56600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198604" y="4101999"/>
                <a:ext cx="1112375" cy="404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700" b="1" spc="75" dirty="0">
                    <a:solidFill>
                      <a:srgbClr val="FF9A08"/>
                    </a:solidFill>
                    <a:ea typeface="+mj-ea"/>
                    <a:cs typeface="Trebuchet MS"/>
                  </a:rPr>
                  <a:t>check-in</a:t>
                </a:r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1598380" y="3940892"/>
                <a:ext cx="293206" cy="22489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EB4BBFD9-E8E8-4542-943F-0ADD54D5824B}"/>
                </a:ext>
              </a:extLst>
            </p:cNvPr>
            <p:cNvCxnSpPr>
              <a:cxnSpLocks/>
            </p:cNvCxnSpPr>
            <p:nvPr/>
          </p:nvCxnSpPr>
          <p:spPr>
            <a:xfrm>
              <a:off x="1316460" y="4465959"/>
              <a:ext cx="750754" cy="85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B4BBFD9-E8E8-4542-943F-0ADD54D5824B}"/>
              </a:ext>
            </a:extLst>
          </p:cNvPr>
          <p:cNvCxnSpPr>
            <a:cxnSpLocks/>
          </p:cNvCxnSpPr>
          <p:nvPr/>
        </p:nvCxnSpPr>
        <p:spPr>
          <a:xfrm>
            <a:off x="4929640" y="3725538"/>
            <a:ext cx="750754" cy="8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B4BBFD9-E8E8-4542-943F-0ADD54D5824B}"/>
              </a:ext>
            </a:extLst>
          </p:cNvPr>
          <p:cNvCxnSpPr>
            <a:cxnSpLocks/>
          </p:cNvCxnSpPr>
          <p:nvPr/>
        </p:nvCxnSpPr>
        <p:spPr>
          <a:xfrm flipV="1">
            <a:off x="7084632" y="1921557"/>
            <a:ext cx="1440381" cy="738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B4BBFD9-E8E8-4542-943F-0ADD54D5824B}"/>
              </a:ext>
            </a:extLst>
          </p:cNvPr>
          <p:cNvCxnSpPr>
            <a:cxnSpLocks/>
          </p:cNvCxnSpPr>
          <p:nvPr/>
        </p:nvCxnSpPr>
        <p:spPr>
          <a:xfrm>
            <a:off x="9605644" y="2230518"/>
            <a:ext cx="0" cy="489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807984" y="1447421"/>
            <a:ext cx="15953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B0F0"/>
                </a:solidFill>
                <a:latin typeface="Montserrat-Regular"/>
              </a:rPr>
              <a:t>Build</a:t>
            </a:r>
            <a:endParaRPr lang="en-US" sz="800" dirty="0">
              <a:solidFill>
                <a:srgbClr val="00B0F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99321" y="2654193"/>
            <a:ext cx="40126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0B0F0"/>
                </a:solidFill>
                <a:latin typeface="Montserrat-Regular"/>
              </a:rPr>
              <a:t>Dependencies</a:t>
            </a:r>
            <a:endParaRPr lang="en-US" sz="800" dirty="0">
              <a:solidFill>
                <a:srgbClr val="00B0F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EB4BBFD9-E8E8-4542-943F-0ADD54D5824B}"/>
              </a:ext>
            </a:extLst>
          </p:cNvPr>
          <p:cNvCxnSpPr>
            <a:cxnSpLocks/>
          </p:cNvCxnSpPr>
          <p:nvPr/>
        </p:nvCxnSpPr>
        <p:spPr>
          <a:xfrm>
            <a:off x="9605641" y="3528855"/>
            <a:ext cx="0" cy="489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327179" y="3977587"/>
            <a:ext cx="25569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0B0F0"/>
                </a:solidFill>
                <a:latin typeface="Montserrat-Regular"/>
              </a:rPr>
              <a:t>Unit Test</a:t>
            </a:r>
            <a:endParaRPr lang="en-US" sz="800" dirty="0">
              <a:solidFill>
                <a:srgbClr val="00B0F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EB4BBFD9-E8E8-4542-943F-0ADD54D5824B}"/>
              </a:ext>
            </a:extLst>
          </p:cNvPr>
          <p:cNvCxnSpPr>
            <a:cxnSpLocks/>
          </p:cNvCxnSpPr>
          <p:nvPr/>
        </p:nvCxnSpPr>
        <p:spPr>
          <a:xfrm>
            <a:off x="9605642" y="4788237"/>
            <a:ext cx="0" cy="489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572345" y="5278178"/>
            <a:ext cx="20665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0B0F0"/>
                </a:solidFill>
                <a:latin typeface="Montserrat-Regular"/>
              </a:rPr>
              <a:t>Deploy</a:t>
            </a:r>
            <a:endParaRPr lang="en-US" sz="800" dirty="0">
              <a:solidFill>
                <a:srgbClr val="00B0F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" y="22860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-60" dirty="0" smtClean="0">
                <a:solidFill>
                  <a:srgbClr val="FFC000"/>
                </a:solidFill>
                <a:latin typeface="Trebuchet MS"/>
                <a:cs typeface="Trebuchet MS"/>
              </a:rPr>
              <a:t> How to do?</a:t>
            </a:r>
            <a:endParaRPr lang="en-US" sz="6600" b="1" spc="-60" dirty="0">
              <a:solidFill>
                <a:srgbClr val="FFC000"/>
              </a:solidFill>
              <a:latin typeface="Trebuchet MS"/>
              <a:cs typeface="Trebuchet MS"/>
            </a:endParaRPr>
          </a:p>
        </p:txBody>
      </p:sp>
      <p:pic>
        <p:nvPicPr>
          <p:cNvPr id="2058" name="Picture 10" descr="Question Mark PNG Transparent Images | PNG All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172" y="2872761"/>
            <a:ext cx="2926080" cy="153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23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  <p:bldP spid="39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973588" y="3279751"/>
            <a:ext cx="1809341" cy="798302"/>
            <a:chOff x="1548729" y="1701790"/>
            <a:chExt cx="1833645" cy="781193"/>
          </a:xfrm>
        </p:grpSpPr>
        <p:pic>
          <p:nvPicPr>
            <p:cNvPr id="26" name="Picture 4" descr="Image result for git transparent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729" y="1701790"/>
              <a:ext cx="1833645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Image result for git transparent logo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42"/>
            <a:stretch/>
          </p:blipFill>
          <p:spPr bwMode="auto">
            <a:xfrm>
              <a:off x="2400300" y="1717285"/>
              <a:ext cx="982073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xmlns="" id="{7C2E9B3C-7C41-499D-AD17-B47D1C22F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7" y="3055129"/>
            <a:ext cx="1220973" cy="132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778587" y="3181514"/>
            <a:ext cx="1112375" cy="566006"/>
            <a:chOff x="1198604" y="3940892"/>
            <a:chExt cx="1112375" cy="566006"/>
          </a:xfrm>
        </p:grpSpPr>
        <p:grpSp>
          <p:nvGrpSpPr>
            <p:cNvPr id="22" name="Group 21"/>
            <p:cNvGrpSpPr/>
            <p:nvPr/>
          </p:nvGrpSpPr>
          <p:grpSpPr>
            <a:xfrm>
              <a:off x="1198604" y="3940892"/>
              <a:ext cx="1112375" cy="566006"/>
              <a:chOff x="1198604" y="3940892"/>
              <a:chExt cx="1112375" cy="56600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198604" y="4101999"/>
                <a:ext cx="1112375" cy="404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700" b="1" spc="75" dirty="0">
                    <a:solidFill>
                      <a:srgbClr val="FF9A08"/>
                    </a:solidFill>
                    <a:ea typeface="+mj-ea"/>
                    <a:cs typeface="Trebuchet MS"/>
                  </a:rPr>
                  <a:t>check-in</a:t>
                </a:r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1598380" y="3940892"/>
                <a:ext cx="293206" cy="22489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EB4BBFD9-E8E8-4542-943F-0ADD54D5824B}"/>
                </a:ext>
              </a:extLst>
            </p:cNvPr>
            <p:cNvCxnSpPr>
              <a:cxnSpLocks/>
            </p:cNvCxnSpPr>
            <p:nvPr/>
          </p:nvCxnSpPr>
          <p:spPr>
            <a:xfrm>
              <a:off x="1316460" y="4465959"/>
              <a:ext cx="750754" cy="85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B4BBFD9-E8E8-4542-943F-0ADD54D5824B}"/>
              </a:ext>
            </a:extLst>
          </p:cNvPr>
          <p:cNvCxnSpPr>
            <a:cxnSpLocks/>
          </p:cNvCxnSpPr>
          <p:nvPr/>
        </p:nvCxnSpPr>
        <p:spPr>
          <a:xfrm>
            <a:off x="4929640" y="3725538"/>
            <a:ext cx="750754" cy="8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B4BBFD9-E8E8-4542-943F-0ADD54D5824B}"/>
              </a:ext>
            </a:extLst>
          </p:cNvPr>
          <p:cNvCxnSpPr>
            <a:cxnSpLocks/>
          </p:cNvCxnSpPr>
          <p:nvPr/>
        </p:nvCxnSpPr>
        <p:spPr>
          <a:xfrm flipV="1">
            <a:off x="7084632" y="1921557"/>
            <a:ext cx="1440381" cy="738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51" name="Group 2050"/>
          <p:cNvGrpSpPr/>
          <p:nvPr/>
        </p:nvGrpSpPr>
        <p:grpSpPr>
          <a:xfrm>
            <a:off x="7599321" y="1447421"/>
            <a:ext cx="4012637" cy="4600198"/>
            <a:chOff x="7249530" y="1873257"/>
            <a:chExt cx="4012637" cy="460019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EB4BBFD9-E8E8-4542-943F-0ADD54D5824B}"/>
                </a:ext>
              </a:extLst>
            </p:cNvPr>
            <p:cNvCxnSpPr>
              <a:cxnSpLocks/>
            </p:cNvCxnSpPr>
            <p:nvPr/>
          </p:nvCxnSpPr>
          <p:spPr>
            <a:xfrm>
              <a:off x="9255853" y="2656354"/>
              <a:ext cx="0" cy="48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8458193" y="1873257"/>
              <a:ext cx="159530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>
                  <a:solidFill>
                    <a:srgbClr val="00B0F0"/>
                  </a:solidFill>
                  <a:latin typeface="Montserrat-Regular"/>
                </a:rPr>
                <a:t>Build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9530" y="3080029"/>
              <a:ext cx="401263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 smtClean="0">
                  <a:solidFill>
                    <a:srgbClr val="00B0F0"/>
                  </a:solidFill>
                  <a:latin typeface="Montserrat-Regular"/>
                </a:rPr>
                <a:t>Dependencies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EB4BBFD9-E8E8-4542-943F-0ADD54D5824B}"/>
                </a:ext>
              </a:extLst>
            </p:cNvPr>
            <p:cNvCxnSpPr>
              <a:cxnSpLocks/>
            </p:cNvCxnSpPr>
            <p:nvPr/>
          </p:nvCxnSpPr>
          <p:spPr>
            <a:xfrm>
              <a:off x="9255850" y="3954691"/>
              <a:ext cx="0" cy="48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977388" y="4398404"/>
              <a:ext cx="255691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 smtClean="0">
                  <a:solidFill>
                    <a:srgbClr val="00B0F0"/>
                  </a:solidFill>
                  <a:latin typeface="Montserrat-Regular"/>
                </a:rPr>
                <a:t>Unit Test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EB4BBFD9-E8E8-4542-943F-0ADD54D5824B}"/>
                </a:ext>
              </a:extLst>
            </p:cNvPr>
            <p:cNvCxnSpPr>
              <a:cxnSpLocks/>
            </p:cNvCxnSpPr>
            <p:nvPr/>
          </p:nvCxnSpPr>
          <p:spPr>
            <a:xfrm>
              <a:off x="9255851" y="5214073"/>
              <a:ext cx="0" cy="48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8222554" y="5704014"/>
              <a:ext cx="206659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 smtClean="0">
                  <a:solidFill>
                    <a:srgbClr val="00B0F0"/>
                  </a:solidFill>
                  <a:latin typeface="Montserrat-Regular"/>
                </a:rPr>
                <a:t>Deploy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71098" y="3401069"/>
            <a:ext cx="2304288" cy="571500"/>
            <a:chOff x="1522413" y="266539"/>
            <a:chExt cx="9155111" cy="2468882"/>
          </a:xfrm>
        </p:grpSpPr>
        <p:pic>
          <p:nvPicPr>
            <p:cNvPr id="31" name="Picture 4" descr="Mastering Maven: Getting Started | Oracle Developers Blo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18"/>
            <a:stretch/>
          </p:blipFill>
          <p:spPr bwMode="auto">
            <a:xfrm>
              <a:off x="1522413" y="266540"/>
              <a:ext cx="9147175" cy="2468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Mastering Maven: Getting Started | Oracle Developers Blo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672"/>
            <a:stretch/>
          </p:blipFill>
          <p:spPr bwMode="auto">
            <a:xfrm>
              <a:off x="1522413" y="266540"/>
              <a:ext cx="4421188" cy="2468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Mastering Maven: Getting Started | Oracle Developers Blo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4" r="6236"/>
            <a:stretch/>
          </p:blipFill>
          <p:spPr bwMode="auto">
            <a:xfrm>
              <a:off x="7620000" y="266539"/>
              <a:ext cx="3047999" cy="2468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Mastering Maven: Getting Started | Oracle Developers Blo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71" t="41673" r="6236"/>
            <a:stretch/>
          </p:blipFill>
          <p:spPr bwMode="auto">
            <a:xfrm>
              <a:off x="7400925" y="1295400"/>
              <a:ext cx="3276599" cy="144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Rectangle 35"/>
          <p:cNvSpPr/>
          <p:nvPr/>
        </p:nvSpPr>
        <p:spPr>
          <a:xfrm>
            <a:off x="1" y="22860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-60" dirty="0" smtClean="0">
                <a:solidFill>
                  <a:srgbClr val="FFC000"/>
                </a:solidFill>
                <a:latin typeface="Trebuchet MS"/>
                <a:cs typeface="Trebuchet MS"/>
              </a:rPr>
              <a:t> Maven can do that</a:t>
            </a:r>
            <a:endParaRPr lang="en-US" sz="6600" b="1" spc="-60" dirty="0">
              <a:solidFill>
                <a:srgbClr val="FFC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556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90600" y="2743274"/>
            <a:ext cx="2895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86256" y="3143324"/>
            <a:ext cx="2304288" cy="571500"/>
            <a:chOff x="1522413" y="266539"/>
            <a:chExt cx="9155111" cy="2468882"/>
          </a:xfrm>
        </p:grpSpPr>
        <p:pic>
          <p:nvPicPr>
            <p:cNvPr id="6" name="Picture 4" descr="Mastering Maven: Getting Started | Oracle Developers Blo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18"/>
            <a:stretch/>
          </p:blipFill>
          <p:spPr bwMode="auto">
            <a:xfrm>
              <a:off x="1522413" y="266540"/>
              <a:ext cx="9147175" cy="2468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Mastering Maven: Getting Started | Oracle Developers Blog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672"/>
            <a:stretch/>
          </p:blipFill>
          <p:spPr bwMode="auto">
            <a:xfrm>
              <a:off x="1522413" y="266540"/>
              <a:ext cx="4421188" cy="2468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Mastering Maven: Getting Started | Oracle Developers Blog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4" r="6236"/>
            <a:stretch/>
          </p:blipFill>
          <p:spPr bwMode="auto">
            <a:xfrm>
              <a:off x="7620000" y="266539"/>
              <a:ext cx="3047999" cy="2468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Mastering Maven: Getting Started | Oracle Developers Blog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71" t="41673" r="6236"/>
            <a:stretch/>
          </p:blipFill>
          <p:spPr bwMode="auto">
            <a:xfrm>
              <a:off x="7400925" y="1295400"/>
              <a:ext cx="3276599" cy="144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5638978" y="1469035"/>
            <a:ext cx="2991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Trebuchet MS"/>
                <a:cs typeface="Trebuchet MS"/>
              </a:rPr>
              <a:t>Sample Projects 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88147" y="1888169"/>
            <a:ext cx="1441053" cy="8551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79296" y="4038674"/>
            <a:ext cx="1449904" cy="8381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638978" y="3119876"/>
            <a:ext cx="2650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Trebuchet MS"/>
              </a:rPr>
              <a:t>Uniform builds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018697" y="3390974"/>
            <a:ext cx="1315303" cy="381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38978" y="4399746"/>
            <a:ext cx="366484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Trebuchet MS"/>
                <a:cs typeface="Trebuchet MS"/>
              </a:rPr>
              <a:t>Transplant migration</a:t>
            </a:r>
          </a:p>
          <a:p>
            <a:r>
              <a:rPr lang="en-US" sz="2800" b="1" dirty="0" smtClean="0">
                <a:solidFill>
                  <a:srgbClr val="00B0F0"/>
                </a:solidFill>
                <a:latin typeface="Trebuchet MS"/>
              </a:rPr>
              <a:t>To new features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505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2860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-60" dirty="0" smtClean="0">
                <a:solidFill>
                  <a:srgbClr val="FFC000"/>
                </a:solidFill>
                <a:latin typeface="Trebuchet MS"/>
                <a:cs typeface="Trebuchet MS"/>
              </a:rPr>
              <a:t> First maven build</a:t>
            </a:r>
            <a:endParaRPr lang="en-US" sz="6600" b="1" spc="-60" dirty="0">
              <a:solidFill>
                <a:srgbClr val="FFC000"/>
              </a:solidFill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1524000"/>
            <a:ext cx="1211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App.java </a:t>
            </a: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bg1"/>
                </a:solidFill>
                <a:latin typeface="Trebuchet MS"/>
                <a:cs typeface="Trebuchet MS"/>
                <a:sym typeface="Wingdings" panose="05000000000000000000" pitchFamily="2" charset="2"/>
              </a:rPr>
              <a:t>A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  <a:sym typeface="Wingdings" panose="05000000000000000000" pitchFamily="2" charset="2"/>
              </a:rPr>
              <a:t>pp.class</a:t>
            </a:r>
            <a:endParaRPr lang="en-US" sz="2400" dirty="0" smtClean="0">
              <a:solidFill>
                <a:schemeClr val="bg1"/>
              </a:solidFill>
              <a:latin typeface="Trebuchet MS"/>
              <a:cs typeface="Trebuchet MS"/>
              <a:sym typeface="Wingdings" panose="05000000000000000000" pitchFamily="2" charset="2"/>
            </a:endParaRP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  <a:sym typeface="Wingdings" panose="05000000000000000000" pitchFamily="2" charset="2"/>
              </a:rPr>
              <a:t>AppTest.java  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  <a:sym typeface="Wingdings" panose="05000000000000000000" pitchFamily="2" charset="2"/>
              </a:rPr>
              <a:t>AppTest.class</a:t>
            </a:r>
            <a:endParaRPr lang="en-US" sz="2400" dirty="0" smtClean="0">
              <a:solidFill>
                <a:schemeClr val="bg1"/>
              </a:solidFill>
              <a:latin typeface="Trebuchet MS"/>
              <a:cs typeface="Trebuchet MS"/>
              <a:sym typeface="Wingdings" panose="05000000000000000000" pitchFamily="2" charset="2"/>
            </a:endParaRP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  <a:sym typeface="Wingdings" panose="05000000000000000000" pitchFamily="2" charset="2"/>
              </a:rPr>
              <a:t>Run the tests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  <a:sym typeface="Wingdings" panose="05000000000000000000" pitchFamily="2" charset="2"/>
              </a:rPr>
              <a:t>Generate jar 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Trebuchet MS"/>
              <a:cs typeface="Trebuchet M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226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2860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-60" dirty="0" smtClean="0">
                <a:solidFill>
                  <a:srgbClr val="FFC000"/>
                </a:solidFill>
                <a:latin typeface="Trebuchet MS"/>
                <a:cs typeface="Trebuchet MS"/>
              </a:rPr>
              <a:t>  Maven build life cycle</a:t>
            </a:r>
            <a:endParaRPr lang="en-US" sz="6600" b="1" spc="-60" dirty="0">
              <a:solidFill>
                <a:srgbClr val="FFC000"/>
              </a:solidFill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524000"/>
            <a:ext cx="114300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  <a:sym typeface="Wingdings" panose="05000000000000000000" pitchFamily="2" charset="2"/>
              </a:rPr>
              <a:t>Validate 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  <a:sym typeface="Wingdings" panose="05000000000000000000" pitchFamily="2" charset="2"/>
              </a:rPr>
              <a:t>Compile 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  <a:sym typeface="Wingdings" panose="05000000000000000000" pitchFamily="2" charset="2"/>
              </a:rPr>
              <a:t>Test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  <a:sym typeface="Wingdings" panose="05000000000000000000" pitchFamily="2" charset="2"/>
              </a:rPr>
              <a:t>Package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  <a:sym typeface="Wingdings" panose="05000000000000000000" pitchFamily="2" charset="2"/>
              </a:rPr>
              <a:t>Integration Test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  <a:sym typeface="Wingdings" panose="05000000000000000000" pitchFamily="2" charset="2"/>
              </a:rPr>
              <a:t>Verify 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  <a:sym typeface="Wingdings" panose="05000000000000000000" pitchFamily="2" charset="2"/>
              </a:rPr>
              <a:t>Install 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  <a:sym typeface="Wingdings" panose="05000000000000000000" pitchFamily="2" charset="2"/>
              </a:rPr>
              <a:t>Deploy</a:t>
            </a:r>
            <a:endParaRPr lang="en-US" sz="2400" dirty="0">
              <a:solidFill>
                <a:schemeClr val="bg1"/>
              </a:solidFill>
              <a:latin typeface="Trebuchet MS"/>
              <a:cs typeface="Trebuchet M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965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2860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-60" dirty="0" smtClean="0">
                <a:solidFill>
                  <a:srgbClr val="00B0F0"/>
                </a:solidFill>
                <a:latin typeface="Trebuchet MS"/>
                <a:cs typeface="Trebuchet MS"/>
              </a:rPr>
              <a:t> Topics </a:t>
            </a:r>
            <a:r>
              <a:rPr lang="en-US" sz="6600" b="1" spc="-60" dirty="0">
                <a:solidFill>
                  <a:srgbClr val="00B0F0"/>
                </a:solidFill>
                <a:latin typeface="Trebuchet MS"/>
                <a:cs typeface="Trebuchet MS"/>
              </a:rPr>
              <a:t>to discuss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1524000"/>
            <a:ext cx="12115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rebuchet MS"/>
                <a:cs typeface="Trebuchet MS"/>
              </a:rPr>
              <a:t>Build a java project through maven commands 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Maven Life Cycle phases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Maven Coordinates (GAV)</a:t>
            </a:r>
          </a:p>
          <a:p>
            <a:pPr lvl="2"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accent6"/>
                </a:solidFill>
                <a:latin typeface="Trebuchet MS"/>
                <a:cs typeface="Trebuchet MS"/>
              </a:rPr>
              <a:t>groupId</a:t>
            </a:r>
            <a:r>
              <a:rPr lang="en-US" sz="2400" dirty="0" smtClean="0">
                <a:solidFill>
                  <a:schemeClr val="accent6"/>
                </a:solidFill>
                <a:latin typeface="Trebuchet MS"/>
                <a:cs typeface="Trebuchet MS"/>
              </a:rPr>
              <a:t>, </a:t>
            </a:r>
            <a:r>
              <a:rPr lang="en-US" sz="2400" dirty="0" err="1" smtClean="0">
                <a:solidFill>
                  <a:schemeClr val="accent6"/>
                </a:solidFill>
                <a:latin typeface="Trebuchet MS"/>
                <a:cs typeface="Trebuchet MS"/>
              </a:rPr>
              <a:t>artifactId</a:t>
            </a:r>
            <a:r>
              <a:rPr lang="en-US" sz="2400" dirty="0" smtClean="0">
                <a:solidFill>
                  <a:schemeClr val="accent6"/>
                </a:solidFill>
                <a:latin typeface="Trebuchet MS"/>
                <a:cs typeface="Trebuchet MS"/>
              </a:rPr>
              <a:t>, version, packaging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repositories</a:t>
            </a:r>
          </a:p>
          <a:p>
            <a:pPr lvl="2"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6"/>
                </a:solidFill>
                <a:latin typeface="Trebuchet MS"/>
                <a:cs typeface="Trebuchet MS"/>
              </a:rPr>
              <a:t>Central repository</a:t>
            </a:r>
          </a:p>
          <a:p>
            <a:pPr lvl="2"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6"/>
                </a:solidFill>
                <a:latin typeface="Trebuchet MS"/>
                <a:cs typeface="Trebuchet MS"/>
              </a:rPr>
              <a:t>Local repository (.M2)</a:t>
            </a:r>
            <a:endParaRPr lang="en-US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Copying artifacts onto Nexus</a:t>
            </a: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Deploying application on tomcat server</a:t>
            </a:r>
            <a:endParaRPr lang="en-US"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5311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315</Words>
  <Application>Microsoft Office PowerPoint</Application>
  <PresentationFormat>Widescreen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Bodoni MT</vt:lpstr>
      <vt:lpstr>Calibri</vt:lpstr>
      <vt:lpstr>Consolas</vt:lpstr>
      <vt:lpstr>Montserrat</vt:lpstr>
      <vt:lpstr>Montserrat-Regular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Stires</dc:creator>
  <cp:lastModifiedBy>Ravi Sankar Reddy ANKIREDDYPALLI</cp:lastModifiedBy>
  <cp:revision>321</cp:revision>
  <dcterms:created xsi:type="dcterms:W3CDTF">2018-07-19T11:17:46Z</dcterms:created>
  <dcterms:modified xsi:type="dcterms:W3CDTF">2020-12-13T08:04:58Z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2018-07-19T00:00:00Z</vt:filetime>
  </property>
  <property fmtid="{D5CDD505-2E9C-101B-9397-08002B2CF9AE}" pid="5" name="MSIP_Label_d2db9220-a04a-4f06-aab9-80cbe5287fb3_Enabled">
    <vt:lpwstr>True</vt:lpwstr>
  </property>
  <property fmtid="{D5CDD505-2E9C-101B-9397-08002B2CF9AE}" pid="6" name="MSIP_Label_d2db9220-a04a-4f06-aab9-80cbe5287fb3_SiteId">
    <vt:lpwstr>b3f4f7c2-72ce-4192-aba4-d6c7719b5766</vt:lpwstr>
  </property>
  <property fmtid="{D5CDD505-2E9C-101B-9397-08002B2CF9AE}" pid="7" name="MSIP_Label_d2db9220-a04a-4f06-aab9-80cbe5287fb3_Owner">
    <vt:lpwstr>ravisankarreddy.ankireddypalli@amadeus.com</vt:lpwstr>
  </property>
  <property fmtid="{D5CDD505-2E9C-101B-9397-08002B2CF9AE}" pid="8" name="MSIP_Label_d2db9220-a04a-4f06-aab9-80cbe5287fb3_SetDate">
    <vt:lpwstr>2018-12-22T12:35:29.0537803Z</vt:lpwstr>
  </property>
  <property fmtid="{D5CDD505-2E9C-101B-9397-08002B2CF9AE}" pid="9" name="MSIP_Label_d2db9220-a04a-4f06-aab9-80cbe5287fb3_Name">
    <vt:lpwstr>Restricted</vt:lpwstr>
  </property>
  <property fmtid="{D5CDD505-2E9C-101B-9397-08002B2CF9AE}" pid="10" name="MSIP_Label_d2db9220-a04a-4f06-aab9-80cbe5287fb3_Application">
    <vt:lpwstr>Microsoft Azure Information Protection</vt:lpwstr>
  </property>
  <property fmtid="{D5CDD505-2E9C-101B-9397-08002B2CF9AE}" pid="11" name="MSIP_Label_d2db9220-a04a-4f06-aab9-80cbe5287fb3_Extended_MSFT_Method">
    <vt:lpwstr>Automatic</vt:lpwstr>
  </property>
  <property fmtid="{D5CDD505-2E9C-101B-9397-08002B2CF9AE}" pid="12" name="Sensitivity">
    <vt:lpwstr>Restricted</vt:lpwstr>
  </property>
</Properties>
</file>