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8" r:id="rId2"/>
    <p:sldId id="479" r:id="rId3"/>
    <p:sldId id="481" r:id="rId4"/>
    <p:sldId id="482" r:id="rId5"/>
    <p:sldId id="483" r:id="rId6"/>
    <p:sldId id="485" r:id="rId7"/>
    <p:sldId id="484" r:id="rId8"/>
    <p:sldId id="477" r:id="rId9"/>
    <p:sldId id="475" r:id="rId10"/>
    <p:sldId id="486" r:id="rId11"/>
  </p:sldIdLst>
  <p:sldSz cx="12192000" cy="6858000"/>
  <p:notesSz cx="12192000" cy="6858000"/>
  <p:defaultTextStyle>
    <a:defPPr>
      <a:defRPr lang="en-US"/>
    </a:defPPr>
    <a:lvl1pPr marL="0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17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89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61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35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07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79" algn="l" defTabSz="9143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80" d="100"/>
          <a:sy n="80" d="100"/>
        </p:scale>
        <p:origin x="93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8B78-71A7-44AC-A14B-7B2DCC7559D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9F9F-6A5C-4083-BF4E-D7BA8AFF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7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9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1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5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7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79" algn="l" defTabSz="9143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7919" y="2268170"/>
            <a:ext cx="48361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A7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</p:spPr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7" y="2162048"/>
            <a:ext cx="7569708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66" y="2075347"/>
            <a:ext cx="113870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MSIPCMContentMarking" descr="{&quot;HashCode&quot;:-980460767,&quot;Placement&quot;:&quot;Header&quot;}"/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  <a:endParaRPr lang="en-US" sz="12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28600" y="3962400"/>
            <a:ext cx="12192000" cy="24359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9600" b="1" dirty="0">
                <a:solidFill>
                  <a:srgbClr val="00B0F0"/>
                </a:solidFill>
                <a:latin typeface="Trebuchet MS" panose="020B0603020202020204" pitchFamily="34" charset="0"/>
              </a:rPr>
              <a:t>Static Code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9600" b="1" dirty="0">
                <a:solidFill>
                  <a:srgbClr val="00B0F0"/>
                </a:solidFill>
                <a:latin typeface="Trebuchet MS" panose="020B0603020202020204" pitchFamily="34" charset="0"/>
              </a:rPr>
              <a:t>Analyses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381000"/>
            <a:ext cx="12070080" cy="3291840"/>
            <a:chOff x="1066800" y="2514600"/>
            <a:chExt cx="3048000" cy="914400"/>
          </a:xfrm>
        </p:grpSpPr>
        <p:pic>
          <p:nvPicPr>
            <p:cNvPr id="5" name="Picture 2" descr="Logo Png Transparent Sonarqub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31" b="23077"/>
            <a:stretch/>
          </p:blipFill>
          <p:spPr bwMode="auto">
            <a:xfrm>
              <a:off x="1066800" y="2514600"/>
              <a:ext cx="3048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Logo Png Transparent Sonarqube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3655" r="17501" b="27884"/>
            <a:stretch/>
          </p:blipFill>
          <p:spPr bwMode="auto">
            <a:xfrm>
              <a:off x="1066800" y="2743200"/>
              <a:ext cx="2514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1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Components of </a:t>
            </a:r>
            <a:r>
              <a:rPr lang="en-US" sz="6600" b="1" spc="-60" dirty="0" err="1" smtClean="0">
                <a:solidFill>
                  <a:srgbClr val="00B0F0"/>
                </a:solidFill>
                <a:latin typeface="Trebuchet MS"/>
                <a:cs typeface="Trebuchet MS"/>
              </a:rPr>
              <a:t>SonarQube</a:t>
            </a:r>
            <a:endParaRPr lang="en-US" sz="66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211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SonarQuber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Server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Web Interface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Database 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Rules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SonarScanner</a:t>
            </a: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lvl="2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SourceCode</a:t>
            </a: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lvl="2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155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 What is testing</a:t>
            </a:r>
            <a:endParaRPr lang="en-US" sz="66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Testing</a:t>
            </a:r>
            <a:r>
              <a:rPr lang="en-US" sz="3200" dirty="0">
                <a:solidFill>
                  <a:schemeClr val="bg1"/>
                </a:solidFill>
              </a:rPr>
              <a:t> is a process, to evaluate the functionality of a software application with an intent to find whether the developed software met the specified requirements or not and to identify the defects to ensure that the product is defect-free in order to produce the quality product.</a:t>
            </a:r>
            <a:endParaRPr lang="en-US" sz="32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671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Testing types and methods</a:t>
            </a:r>
            <a:endParaRPr lang="en-US" sz="66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11506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dirty="0" smtClean="0">
                <a:solidFill>
                  <a:srgbClr val="FFC000"/>
                </a:solidFill>
                <a:latin typeface="Trebuchet MS"/>
                <a:cs typeface="Trebuchet MS"/>
              </a:rPr>
              <a:t>Testing Types:</a:t>
            </a:r>
          </a:p>
          <a:p>
            <a:pPr>
              <a:spcBef>
                <a:spcPts val="1200"/>
              </a:spcBef>
            </a:pPr>
            <a:r>
              <a:rPr lang="en-US" sz="40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Trebuchet MS"/>
                <a:cs typeface="Trebuchet MS"/>
              </a:rPr>
              <a:t>	Manual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latin typeface="Trebuchet MS"/>
                <a:cs typeface="Trebuchet MS"/>
              </a:rPr>
              <a:t>		Automation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solidFill>
                  <a:srgbClr val="FFC000"/>
                </a:solidFill>
                <a:latin typeface="Trebuchet MS"/>
                <a:cs typeface="Trebuchet MS"/>
              </a:rPr>
              <a:t>Testing Methods:</a:t>
            </a:r>
          </a:p>
          <a:p>
            <a:pPr>
              <a:spcBef>
                <a:spcPts val="1200"/>
              </a:spcBef>
            </a:pPr>
            <a:r>
              <a:rPr lang="en-US" sz="40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Trebuchet MS"/>
                <a:cs typeface="Trebuchet MS"/>
              </a:rPr>
              <a:t>	Static ( On code)</a:t>
            </a:r>
          </a:p>
          <a:p>
            <a:pPr>
              <a:spcBef>
                <a:spcPts val="1200"/>
              </a:spcBef>
            </a:pPr>
            <a:r>
              <a:rPr lang="en-US" sz="40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Trebuchet MS"/>
                <a:cs typeface="Trebuchet MS"/>
              </a:rPr>
              <a:t>	Dynamic (On Application)</a:t>
            </a:r>
          </a:p>
        </p:txBody>
      </p:sp>
    </p:spTree>
    <p:extLst>
      <p:ext uri="{BB962C8B-B14F-4D97-AF65-F5344CB8AC3E}">
        <p14:creationId xmlns:p14="http://schemas.microsoft.com/office/powerpoint/2010/main" val="38953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28600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Reasons to use Static code analysis </a:t>
            </a:r>
            <a:endParaRPr lang="en-US" sz="54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115062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Find errors earlier in </a:t>
            </a: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development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Detects over complexity </a:t>
            </a: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in the </a:t>
            </a: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code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Find </a:t>
            </a: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Security Errors </a:t>
            </a:r>
            <a:endParaRPr lang="en-US" sz="32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Enforces </a:t>
            </a: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Best Coding </a:t>
            </a: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Practices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Automated </a:t>
            </a: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&amp; Integrates in Jenkins </a:t>
            </a:r>
            <a:endParaRPr lang="en-US" sz="32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rebuchet MS"/>
                <a:cs typeface="Trebuchet MS"/>
              </a:rPr>
              <a:t>Can </a:t>
            </a: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create project specific rules 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endParaRPr lang="en-US" sz="32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59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 Static code analysis tools </a:t>
            </a:r>
            <a:endParaRPr lang="en-US" sz="66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4375" y="2647946"/>
            <a:ext cx="3048000" cy="914400"/>
            <a:chOff x="1066800" y="2514600"/>
            <a:chExt cx="3048000" cy="914400"/>
          </a:xfrm>
        </p:grpSpPr>
        <p:pic>
          <p:nvPicPr>
            <p:cNvPr id="2050" name="Picture 2" descr="Logo Png Transparent Sonarqub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31" b="23077"/>
            <a:stretch/>
          </p:blipFill>
          <p:spPr bwMode="auto">
            <a:xfrm>
              <a:off x="1066800" y="2514600"/>
              <a:ext cx="3048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Logo Png Transparent Sonarqube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3655" r="17501" b="27884"/>
            <a:stretch/>
          </p:blipFill>
          <p:spPr bwMode="auto">
            <a:xfrm>
              <a:off x="1066800" y="2743200"/>
              <a:ext cx="2514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Coverity by Synopsys, Camberley | Computer Software Development - Yell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3" b="20000"/>
          <a:stretch/>
        </p:blipFill>
        <p:spPr bwMode="auto">
          <a:xfrm>
            <a:off x="6115050" y="2647946"/>
            <a:ext cx="2857500" cy="12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xis-Log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3696"/>
            <a:ext cx="1428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eracode Platform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04"/>
          <a:stretch/>
        </p:blipFill>
        <p:spPr bwMode="auto">
          <a:xfrm>
            <a:off x="4337685" y="4692721"/>
            <a:ext cx="320611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deScene 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583144"/>
            <a:ext cx="2340869" cy="8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 What is </a:t>
            </a:r>
            <a:r>
              <a:rPr lang="en-US" sz="6000" b="1" spc="-60" dirty="0" err="1" smtClean="0">
                <a:solidFill>
                  <a:srgbClr val="00B0F0"/>
                </a:solidFill>
                <a:latin typeface="Trebuchet MS"/>
                <a:cs typeface="Trebuchet MS"/>
              </a:rPr>
              <a:t>SonarQube</a:t>
            </a:r>
            <a:endParaRPr lang="en-US" sz="60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1811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Its an open source </a:t>
            </a:r>
            <a:r>
              <a:rPr lang="en-US" sz="2400" dirty="0" smtClean="0">
                <a:solidFill>
                  <a:srgbClr val="FFC000"/>
                </a:solidFill>
                <a:latin typeface="Trebuchet MS"/>
                <a:cs typeface="Trebuchet MS"/>
              </a:rPr>
              <a:t>static testing 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analysis software. It is used by developers to manage </a:t>
            </a:r>
            <a:r>
              <a:rPr lang="en-US" sz="2400" dirty="0" smtClean="0">
                <a:solidFill>
                  <a:srgbClr val="FFC000"/>
                </a:solidFill>
                <a:latin typeface="Trebuchet MS"/>
                <a:cs typeface="Trebuchet MS"/>
              </a:rPr>
              <a:t>source code quality 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lang="en-US" sz="2400" dirty="0" smtClean="0">
                <a:solidFill>
                  <a:srgbClr val="FFC000"/>
                </a:solidFill>
                <a:latin typeface="Trebuchet MS"/>
                <a:cs typeface="Trebuchet MS"/>
              </a:rPr>
              <a:t>consistency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. Some code quality check are 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00072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Potential bugs</a:t>
            </a:r>
          </a:p>
          <a:p>
            <a:pPr marL="800072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Code duplication</a:t>
            </a:r>
          </a:p>
          <a:p>
            <a:pPr marL="800072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Lake of test coverage</a:t>
            </a:r>
          </a:p>
          <a:p>
            <a:pPr marL="800072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Excess complexity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39000" y="3657600"/>
            <a:ext cx="4343400" cy="1981200"/>
            <a:chOff x="7239000" y="3657600"/>
            <a:chExt cx="4343400" cy="1981200"/>
          </a:xfrm>
        </p:grpSpPr>
        <p:sp>
          <p:nvSpPr>
            <p:cNvPr id="5" name="Rectangle 4"/>
            <p:cNvSpPr/>
            <p:nvPr/>
          </p:nvSpPr>
          <p:spPr>
            <a:xfrm>
              <a:off x="7239000" y="3657600"/>
              <a:ext cx="4343400" cy="1981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399020" y="4099560"/>
              <a:ext cx="4023360" cy="1097280"/>
              <a:chOff x="7315200" y="3886200"/>
              <a:chExt cx="4023360" cy="1097280"/>
            </a:xfrm>
          </p:grpSpPr>
          <p:pic>
            <p:nvPicPr>
              <p:cNvPr id="6" name="Picture 2" descr="Logo Png Transparent Sonarqube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31" b="23077"/>
              <a:stretch/>
            </p:blipFill>
            <p:spPr bwMode="auto">
              <a:xfrm>
                <a:off x="7315200" y="3886200"/>
                <a:ext cx="4023360" cy="1097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Logo Png Transparent Sonarqube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33655" r="17501" b="27884"/>
              <a:stretch/>
            </p:blipFill>
            <p:spPr bwMode="auto">
              <a:xfrm>
                <a:off x="7315200" y="4160520"/>
                <a:ext cx="3319272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125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52400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5400" b="1" dirty="0" smtClean="0">
                <a:solidFill>
                  <a:schemeClr val="bg1"/>
                </a:solidFill>
                <a:latin typeface="Trebuchet MS"/>
                <a:cs typeface="Trebuchet MS"/>
              </a:rPr>
              <a:t>Its supports 27 Languages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 Why </a:t>
            </a:r>
            <a:r>
              <a:rPr lang="en-US" sz="6600" b="1" spc="-60" dirty="0" err="1" smtClean="0">
                <a:solidFill>
                  <a:srgbClr val="00B0F0"/>
                </a:solidFill>
                <a:latin typeface="Trebuchet MS"/>
                <a:cs typeface="Trebuchet MS"/>
              </a:rPr>
              <a:t>SonarQube</a:t>
            </a:r>
            <a:endParaRPr lang="en-US" sz="66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85315" y="2895600"/>
            <a:ext cx="6421369" cy="2472036"/>
            <a:chOff x="2426275" y="2404764"/>
            <a:chExt cx="6421369" cy="2472036"/>
          </a:xfrm>
        </p:grpSpPr>
        <p:pic>
          <p:nvPicPr>
            <p:cNvPr id="3074" name="Picture 2" descr="Java (programming language) - Wikiped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75" y="2404764"/>
              <a:ext cx="800100" cy="1463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Python – Logos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702" y="2805528"/>
              <a:ext cx="2381250" cy="691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PHP Logo transparent PNG - Stick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3027" y="2776477"/>
              <a:ext cx="1365504" cy="720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C++ Logo PNG Transparent &amp; SVG Vector - Freebie Suppl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2674810"/>
              <a:ext cx="846644" cy="95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JavaScript Logo PNG Transparent &amp; SVG Vector - Freebie Suppl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055" y="3993418"/>
              <a:ext cx="952591" cy="7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3352800" y="3733800"/>
              <a:ext cx="1143000" cy="1143000"/>
              <a:chOff x="6067425" y="3790278"/>
              <a:chExt cx="1428750" cy="1428750"/>
            </a:xfrm>
          </p:grpSpPr>
          <p:pic>
            <p:nvPicPr>
              <p:cNvPr id="20" name="Picture 28" descr="HTML5 Logo transparent PNG - Stick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7425" y="3790278"/>
                <a:ext cx="1428750" cy="14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00" name="Picture 28" descr="HTML5 Logo transparent PNG - Stick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714"/>
              <a:stretch/>
            </p:blipFill>
            <p:spPr bwMode="auto">
              <a:xfrm>
                <a:off x="6067425" y="4114800"/>
                <a:ext cx="1428750" cy="1104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04" name="Picture 32" descr="Ruby Logo transparent PNG - Stick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890772"/>
              <a:ext cx="832295" cy="829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06" name="Picture 34" descr="COBOL Logo - LogoDix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5" b="28145"/>
          <a:stretch/>
        </p:blipFill>
        <p:spPr bwMode="auto">
          <a:xfrm>
            <a:off x="7181686" y="4419600"/>
            <a:ext cx="1905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File:Go Logo Aqua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64" y="5667164"/>
            <a:ext cx="1828800" cy="6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Scala (programming language) - Wikipedi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584869"/>
            <a:ext cx="1878095" cy="7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8" descr="Scala (programming language) - Wikipedi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5584869"/>
            <a:ext cx="1878095" cy="76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Components of </a:t>
            </a:r>
            <a:r>
              <a:rPr lang="en-US" sz="6600" b="1" spc="-60" dirty="0" err="1" smtClean="0">
                <a:solidFill>
                  <a:srgbClr val="00B0F0"/>
                </a:solidFill>
                <a:latin typeface="Trebuchet MS"/>
                <a:cs typeface="Trebuchet MS"/>
              </a:rPr>
              <a:t>SonarQube</a:t>
            </a:r>
            <a:endParaRPr lang="en-US" sz="66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1211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SonarQuber</a:t>
            </a: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Server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Web Interface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Database 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Rules</a:t>
            </a:r>
          </a:p>
          <a:p>
            <a:pPr lvl="3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SonarScanner</a:t>
            </a: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lvl="2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SourceCode</a:t>
            </a: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lvl="2"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indent="-457189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50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5D4EC3-93C5-46EB-BB67-EC09926FE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34" t="8596" r="21505" b="5869"/>
          <a:stretch/>
        </p:blipFill>
        <p:spPr>
          <a:xfrm>
            <a:off x="7924800" y="1828800"/>
            <a:ext cx="3684293" cy="32849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52835" y="5113754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rebuchet MS"/>
                <a:cs typeface="Trebuchet MS"/>
              </a:rPr>
              <a:t>Developer</a:t>
            </a:r>
            <a:endParaRPr lang="en-US" dirty="0"/>
          </a:p>
        </p:txBody>
      </p:sp>
      <p:pic>
        <p:nvPicPr>
          <p:cNvPr id="2050" name="Picture 2" descr="Code file, doc, document, documents, files, format, pap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33" y="2469614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152835" y="3172440"/>
            <a:ext cx="1905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SONAR SCANNER</a:t>
            </a:r>
            <a:endParaRPr lang="en-US" b="1" dirty="0"/>
          </a:p>
        </p:txBody>
      </p:sp>
      <p:pic>
        <p:nvPicPr>
          <p:cNvPr id="3074" name="Picture 2" descr="Isuru Rakshitha Senadheera: Microsoft SQL Server – Transparen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7" y="1566277"/>
            <a:ext cx="3105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5638800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SonarQube</a:t>
            </a:r>
            <a:r>
              <a:rPr lang="en-US" sz="1800" dirty="0" smtClean="0">
                <a:solidFill>
                  <a:schemeClr val="bg1"/>
                </a:solidFill>
                <a:latin typeface="Trebuchet MS"/>
                <a:cs typeface="Trebuchet MS"/>
              </a:rPr>
              <a:t> Server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2438400"/>
            <a:ext cx="4267200" cy="0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62676" y="3810000"/>
            <a:ext cx="4085924" cy="0"/>
          </a:xfrm>
          <a:prstGeom prst="straightConnector1">
            <a:avLst/>
          </a:prstGeom>
          <a:ln w="5397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20203" y="3886200"/>
            <a:ext cx="814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rebuchet MS"/>
                <a:cs typeface="Trebuchet MS"/>
              </a:rPr>
              <a:t>Result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20888" y="2069068"/>
            <a:ext cx="726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rebuchet MS"/>
                <a:cs typeface="Trebuchet MS"/>
              </a:rPr>
              <a:t>Rules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" y="22860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How </a:t>
            </a:r>
            <a:r>
              <a:rPr lang="en-US" sz="6600" b="1" spc="-60" dirty="0" err="1" smtClean="0">
                <a:solidFill>
                  <a:srgbClr val="00B0F0"/>
                </a:solidFill>
                <a:latin typeface="Trebuchet MS"/>
                <a:cs typeface="Trebuchet MS"/>
              </a:rPr>
              <a:t>SonarQube</a:t>
            </a:r>
            <a:r>
              <a:rPr lang="en-US" sz="6600" b="1" spc="-60" dirty="0" smtClean="0">
                <a:solidFill>
                  <a:srgbClr val="00B0F0"/>
                </a:solidFill>
                <a:latin typeface="Trebuchet MS"/>
                <a:cs typeface="Trebuchet MS"/>
              </a:rPr>
              <a:t> Works !!</a:t>
            </a:r>
            <a:endParaRPr lang="en-US" sz="6600" b="1" spc="-6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5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Stires</dc:creator>
  <cp:lastModifiedBy>Ravi Sankar Reddy ANKIREDDYPALLI</cp:lastModifiedBy>
  <cp:revision>181</cp:revision>
  <dcterms:created xsi:type="dcterms:W3CDTF">2018-07-19T11:17:46Z</dcterms:created>
  <dcterms:modified xsi:type="dcterms:W3CDTF">2020-12-13T08:05:24Z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2018-07-19T00:00:00Z</vt:filetime>
  </property>
  <property fmtid="{D5CDD505-2E9C-101B-9397-08002B2CF9AE}" pid="5" name="MSIP_Label_d2db9220-a04a-4f06-aab9-80cbe5287fb3_Enabled">
    <vt:lpwstr>True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Owner">
    <vt:lpwstr>ravisankarreddy.ankireddypalli@amadeus.com</vt:lpwstr>
  </property>
  <property fmtid="{D5CDD505-2E9C-101B-9397-08002B2CF9AE}" pid="8" name="MSIP_Label_d2db9220-a04a-4f06-aab9-80cbe5287fb3_SetDate">
    <vt:lpwstr>2018-12-22T12:35:29.0537803Z</vt:lpwstr>
  </property>
  <property fmtid="{D5CDD505-2E9C-101B-9397-08002B2CF9AE}" pid="9" name="MSIP_Label_d2db9220-a04a-4f06-aab9-80cbe5287fb3_Name">
    <vt:lpwstr>Restricted</vt:lpwstr>
  </property>
  <property fmtid="{D5CDD505-2E9C-101B-9397-08002B2CF9AE}" pid="10" name="MSIP_Label_d2db9220-a04a-4f06-aab9-80cbe5287fb3_Application">
    <vt:lpwstr>Microsoft Azure Information Protection</vt:lpwstr>
  </property>
  <property fmtid="{D5CDD505-2E9C-101B-9397-08002B2CF9AE}" pid="11" name="MSIP_Label_d2db9220-a04a-4f06-aab9-80cbe5287fb3_Extended_MSFT_Method">
    <vt:lpwstr>Automatic</vt:lpwstr>
  </property>
  <property fmtid="{D5CDD505-2E9C-101B-9397-08002B2CF9AE}" pid="12" name="Sensitivity">
    <vt:lpwstr>Restricted</vt:lpwstr>
  </property>
</Properties>
</file>