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9" r:id="rId7"/>
    <p:sldId id="282" r:id="rId8"/>
    <p:sldId id="283" r:id="rId9"/>
    <p:sldId id="290" r:id="rId10"/>
    <p:sldId id="284" r:id="rId11"/>
    <p:sldId id="285" r:id="rId12"/>
    <p:sldId id="286" r:id="rId13"/>
    <p:sldId id="287" r:id="rId14"/>
    <p:sldId id="288" r:id="rId15"/>
    <p:sldId id="278" r:id="rId16"/>
  </p:sldIdLst>
  <p:sldSz cx="18288000" cy="10287000"/>
  <p:notesSz cx="6858000" cy="9144000"/>
  <p:embeddedFontLst>
    <p:embeddedFont>
      <p:font typeface="Cormorant Garamond Bold Italics" panose="020B0604020202020204" charset="0"/>
      <p:regular r:id="rId17"/>
    </p:embeddedFont>
    <p:embeddedFont>
      <p:font typeface="Cormorant Garamond Italics" panose="020B0604020202020204" charset="0"/>
      <p:regular r:id="rId18"/>
    </p:embeddedFont>
    <p:embeddedFont>
      <p:font typeface="Glacial Indifferenc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 autoAdjust="0"/>
    <p:restoredTop sz="94622" autoAdjust="0"/>
  </p:normalViewPr>
  <p:slideViewPr>
    <p:cSldViewPr>
      <p:cViewPr varScale="1">
        <p:scale>
          <a:sx n="41" d="100"/>
          <a:sy n="41" d="100"/>
        </p:scale>
        <p:origin x="2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sv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8.svg"/><Relationship Id="rId7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svg"/><Relationship Id="rId7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944173" y="1028700"/>
            <a:ext cx="0" cy="8548621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752600" y="0"/>
            <a:ext cx="3199710" cy="3199710"/>
          </a:xfrm>
          <a:custGeom>
            <a:avLst/>
            <a:gdLst/>
            <a:ahLst/>
            <a:cxnLst/>
            <a:rect l="l" t="t" r="r" b="b"/>
            <a:pathLst>
              <a:path w="3199710" h="3199710">
                <a:moveTo>
                  <a:pt x="0" y="0"/>
                </a:moveTo>
                <a:lnTo>
                  <a:pt x="3199710" y="0"/>
                </a:lnTo>
                <a:lnTo>
                  <a:pt x="3199710" y="3199710"/>
                </a:lnTo>
                <a:lnTo>
                  <a:pt x="0" y="3199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26222" y="2781300"/>
            <a:ext cx="14026753" cy="4978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9"/>
              </a:lnSpc>
            </a:pPr>
            <a:r>
              <a:rPr lang="en-IN" sz="9600" dirty="0"/>
              <a:t>EDA Project on IMDB Ratings Dataset</a:t>
            </a:r>
          </a:p>
          <a:p>
            <a:pPr marL="0" lvl="0" indent="0" algn="l">
              <a:lnSpc>
                <a:spcPts val="12999"/>
              </a:lnSpc>
            </a:pPr>
            <a:endParaRPr lang="en-US" sz="10800" i="1" dirty="0">
              <a:solidFill>
                <a:srgbClr val="101437"/>
              </a:solidFill>
              <a:latin typeface="Cormorant Garamond Italics"/>
              <a:ea typeface="Cormorant Garamond Italics"/>
              <a:cs typeface="Cormorant Garamond Italics"/>
              <a:sym typeface="Cormorant Garamond Itali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68537-BA6D-3979-F05F-A937D59906C8}"/>
              </a:ext>
            </a:extLst>
          </p:cNvPr>
          <p:cNvSpPr txBox="1"/>
          <p:nvPr/>
        </p:nvSpPr>
        <p:spPr>
          <a:xfrm>
            <a:off x="10571291" y="5591933"/>
            <a:ext cx="64769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Kodumurthi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Surendra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 Science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Under the Guidance of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Rapaka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Manoj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012" y="165509"/>
            <a:ext cx="18211800" cy="9349539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BFD98-0F8E-B226-D4EF-AE699238CA44}"/>
              </a:ext>
            </a:extLst>
          </p:cNvPr>
          <p:cNvSpPr txBox="1"/>
          <p:nvPr/>
        </p:nvSpPr>
        <p:spPr>
          <a:xfrm>
            <a:off x="9620371" y="1313352"/>
            <a:ext cx="84820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is most correlated with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(0.63) and Votes (0.51) — meaning critic scores and audience size both align with IMDB ratings.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and Revenue (0.64) are strongly correlated — popular movies earn more money.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and Votes (-0.41) show a negative correlation — older movies tend to have fewer recorded votes.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B1EBC-8F2E-4C66-0C6E-513F6B9AF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" y="1686690"/>
            <a:ext cx="90678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9053" y="0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/>
              <a:t>3)</a:t>
            </a:r>
            <a:r>
              <a:rPr lang="en-US" sz="4800" dirty="0"/>
              <a:t> </a:t>
            </a:r>
            <a:r>
              <a:rPr lang="en-US" sz="4800" b="1" dirty="0"/>
              <a:t>Correlation with Target (Num vs Target) 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EC1CE-7B79-299B-E42A-3DE3A67D94EF}"/>
              </a:ext>
            </a:extLst>
          </p:cNvPr>
          <p:cNvSpPr txBox="1"/>
          <p:nvPr/>
        </p:nvSpPr>
        <p:spPr>
          <a:xfrm>
            <a:off x="9575237" y="1126278"/>
            <a:ext cx="6477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 sz="1800">
                <a:latin typeface="Times New Roman" panose="02020603050405020304"/>
              </a:defRPr>
            </a:pPr>
            <a:r>
              <a:rPr lang="en-US" sz="4200" dirty="0" err="1"/>
              <a:t>Metascore</a:t>
            </a:r>
            <a:r>
              <a:rPr lang="en-US" sz="4200" dirty="0"/>
              <a:t> (0.63) has the strongest positive correlation with IMDB Ratings.</a:t>
            </a:r>
          </a:p>
          <a:p>
            <a:pPr marL="571500" indent="-571500">
              <a:buFont typeface="Arial" panose="020B0604020202020204" pitchFamily="34" charset="0"/>
              <a:buChar char="•"/>
              <a:defRPr sz="1800">
                <a:latin typeface="Times New Roman" panose="02020603050405020304"/>
              </a:defRPr>
            </a:pPr>
            <a:r>
              <a:rPr lang="en-US" sz="4200" dirty="0"/>
              <a:t>Votes (0.51) also correlate well — more votes usually mean higher ratings.</a:t>
            </a:r>
          </a:p>
          <a:p>
            <a:pPr marL="571500" indent="-571500">
              <a:buFont typeface="Arial" panose="020B0604020202020204" pitchFamily="34" charset="0"/>
              <a:buChar char="•"/>
              <a:defRPr sz="1800">
                <a:latin typeface="Times New Roman" panose="02020603050405020304"/>
              </a:defRPr>
            </a:pPr>
            <a:r>
              <a:rPr lang="en-US" sz="4200" dirty="0"/>
              <a:t>Runtime (0.39) shows a weaker link, while Revenue (0.22) barely correlates with Ratings.</a:t>
            </a:r>
            <a:endParaRPr lang="en-IN" sz="4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F7071-5179-43A0-4B10-EA57DBB8F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7300"/>
            <a:ext cx="8610600" cy="65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6201" y="0"/>
            <a:ext cx="18171549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Vs Feature Analysis: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066BE9-787B-53E4-7DC5-34B5ACB4F5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7567" y="1793252"/>
            <a:ext cx="16230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strongly correlates with higher IMDB Ratings.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show a positive trend, but effect plateaus at high counts.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has a weak positive link up to ~180 minutes.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Drama/Biography genres rate higher than Action/Comedy.</a:t>
            </a:r>
          </a:p>
        </p:txBody>
      </p:sp>
    </p:spTree>
    <p:extLst>
      <p:ext uri="{BB962C8B-B14F-4D97-AF65-F5344CB8AC3E}">
        <p14:creationId xmlns:p14="http://schemas.microsoft.com/office/powerpoint/2010/main" val="378264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8099" y="0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62BAAF-129E-D8B8-C98F-76B06EB2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45736"/>
            <a:ext cx="16764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movies rated between 6–8, central tendency bias in IMDB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High-rated movies (9+) are rare and often classics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drive visibility, not necessarily higher ratings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Drama/Biography genres consistently score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6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623" y="568790"/>
            <a:ext cx="18134189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Normalize skewed features (runtime, votes) before modeling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Stratify ratings by release decade to detect trends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Handle extreme outliers separately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Streaming platforms can prioritize higher-rated genres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201172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5198" y="6441577"/>
            <a:ext cx="6175079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 b="1" i="1">
                <a:solidFill>
                  <a:srgbClr val="0F1337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1863667" y="3273301"/>
            <a:ext cx="3289255" cy="3067578"/>
          </a:xfrm>
          <a:custGeom>
            <a:avLst/>
            <a:gdLst/>
            <a:ahLst/>
            <a:cxnLst/>
            <a:rect l="l" t="t" r="r" b="b"/>
            <a:pathLst>
              <a:path w="3289255" h="3067578">
                <a:moveTo>
                  <a:pt x="0" y="0"/>
                </a:moveTo>
                <a:lnTo>
                  <a:pt x="3289255" y="0"/>
                </a:lnTo>
                <a:lnTo>
                  <a:pt x="3289255" y="3067578"/>
                </a:lnTo>
                <a:lnTo>
                  <a:pt x="0" y="306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22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2951" y="5781310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54855" y="6467604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0449" y="559557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735536" y="8433519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70627" y="9609839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42093" y="956104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4D7F-0E57-58B7-D215-4B38F003E755}"/>
              </a:ext>
            </a:extLst>
          </p:cNvPr>
          <p:cNvSpPr txBox="1"/>
          <p:nvPr/>
        </p:nvSpPr>
        <p:spPr>
          <a:xfrm>
            <a:off x="762000" y="1450790"/>
            <a:ext cx="120459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IMDB Ratings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IMDB movie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Exploratory Data Analysis (EDA) to study  trends in movie ratings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Understand distribution of ratings and identify influencing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34089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Explanation: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0CF05-E0BC-CBFF-D95B-A62985A9F7ED}"/>
              </a:ext>
            </a:extLst>
          </p:cNvPr>
          <p:cNvSpPr txBox="1"/>
          <p:nvPr/>
        </p:nvSpPr>
        <p:spPr>
          <a:xfrm>
            <a:off x="7821959" y="476636"/>
            <a:ext cx="9677399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characteristics:</a:t>
            </a: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just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genre</a:t>
            </a:r>
          </a:p>
          <a:p>
            <a:pPr algn="just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Year</a:t>
            </a:r>
          </a:p>
          <a:p>
            <a:pPr algn="just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Run time</a:t>
            </a:r>
          </a:p>
          <a:p>
            <a:pPr algn="just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Rating</a:t>
            </a:r>
          </a:p>
          <a:p>
            <a:pPr algn="just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Votes</a:t>
            </a: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Rating (1–10 scale)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6BFB3-F5A8-ED43-C969-678E9883B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8301"/>
            <a:ext cx="6400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8074" y="-38100"/>
            <a:ext cx="18211800" cy="8830808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(Of Votes):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DD6AC-02FA-3789-D096-84EE47A45268}"/>
              </a:ext>
            </a:extLst>
          </p:cNvPr>
          <p:cNvSpPr txBox="1"/>
          <p:nvPr/>
        </p:nvSpPr>
        <p:spPr>
          <a:xfrm>
            <a:off x="9223081" y="2509254"/>
            <a:ext cx="8607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(Ratings)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movies receive low to moderate votes.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few blockbusters get extremely high votes.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2FF73-7BBD-B661-489F-A55F9837117C}"/>
              </a:ext>
            </a:extLst>
          </p:cNvPr>
          <p:cNvSpPr txBox="1"/>
          <p:nvPr/>
        </p:nvSpPr>
        <p:spPr>
          <a:xfrm>
            <a:off x="457200" y="1960923"/>
            <a:ext cx="8991600" cy="630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D98D2-B370-4605-7082-9A715E4E83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" y="1333499"/>
            <a:ext cx="8564714" cy="6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:(Numerical)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14D6F-3A88-AE9F-D3D5-DB5F411FE8CC}"/>
              </a:ext>
            </a:extLst>
          </p:cNvPr>
          <p:cNvSpPr txBox="1"/>
          <p:nvPr/>
        </p:nvSpPr>
        <p:spPr>
          <a:xfrm>
            <a:off x="8703275" y="2171700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increased steadily after 2006, peaking in 2016.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skewed toward recent years.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movies run 90–120 minutes, forming a clear peak.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movies exceed 150 minutes, showing outliers in runtime.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7874-13DA-E5BA-8B51-FF0946234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960923"/>
            <a:ext cx="4495801" cy="4782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9EC1C-A314-9FDF-11C7-66E0E38B4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74" y="1790701"/>
            <a:ext cx="44958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6BA73-3C10-2BDE-8156-42AF1B4D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45D2EA-4569-4FF4-78C6-98A09DE2B258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19EEAD-EB37-BD66-835D-592B73DB5C6A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34ED180-0416-6692-8B8C-791900879DBF}"/>
              </a:ext>
            </a:extLst>
          </p:cNvPr>
          <p:cNvSpPr/>
          <p:nvPr/>
        </p:nvSpPr>
        <p:spPr>
          <a:xfrm>
            <a:off x="67928" y="38489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Univariate Analysis : (categorical)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/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2EDB9C-FF30-52E1-B108-4A6BED475288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A68282-8ECE-E000-2D11-8A1B90BA967B}"/>
              </a:ext>
            </a:extLst>
          </p:cNvPr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D0D3E9D-BB7E-922F-C6C3-6F8C8A70AF7B}"/>
              </a:ext>
            </a:extLst>
          </p:cNvPr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B3D8CD8-F7A2-B463-D7D9-655CE757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808" y="1351007"/>
            <a:ext cx="984156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Action–Adventure–Sci-Fi and Drama are the most frequent genres.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genres like Comedy–Drama–Romance also appear often.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Ridley Scott leads as the most frequent director, followed by David Yates and Paul W.S. Anderson.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directors include Michael Bay, M. Night Shyamalan, and Christopher Nolan.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34ED7-CB66-4915-E379-07B229441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" y="1960924"/>
            <a:ext cx="3589672" cy="575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8E593-01AC-F2B4-42EC-2627CD7C7B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2" y="1967380"/>
            <a:ext cx="5010406" cy="55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1401" y="0"/>
            <a:ext cx="18043359" cy="8719863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(Numerical vs Target) :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58E3E-4F52-1B6C-68A8-839FCAF101CF}"/>
              </a:ext>
            </a:extLst>
          </p:cNvPr>
          <p:cNvSpPr txBox="1"/>
          <p:nvPr/>
        </p:nvSpPr>
        <p:spPr>
          <a:xfrm>
            <a:off x="9358112" y="1219349"/>
            <a:ext cx="883919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 sz="2000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vs Rating → Movies with more votes generally have ratings between 6–8, showing popularity clusters around average-to-good films.</a:t>
            </a:r>
          </a:p>
          <a:p>
            <a:pPr marL="571500" indent="-571500">
              <a:buFont typeface="Arial" panose="020B0604020202020204" pitchFamily="34" charset="0"/>
              <a:buChar char="•"/>
              <a:defRPr sz="2000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vs Rating → Revenue shows no strong correlation with ratings; high-earning movies can still have mid-range scores.</a:t>
            </a:r>
          </a:p>
          <a:p>
            <a:pPr marL="571500" indent="-571500">
              <a:buFont typeface="Arial" panose="020B0604020202020204" pitchFamily="34" charset="0"/>
              <a:buChar char="•"/>
              <a:defRPr sz="2000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→ Popularity (votes) aligns somewhat with quality, while box office revenue does not strongly predict ratings.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0FD81-07A5-A81A-F4D3-DA938EEE5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9" y="1567137"/>
            <a:ext cx="4724505" cy="5252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DA7CF-E5EF-595B-49B7-62D317C97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567137"/>
            <a:ext cx="4800600" cy="52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2403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(categorial vs Target)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8DCD-2B73-18CC-C5D7-6C8140E087D4}"/>
              </a:ext>
            </a:extLst>
          </p:cNvPr>
          <p:cNvSpPr txBox="1"/>
          <p:nvPr/>
        </p:nvSpPr>
        <p:spPr>
          <a:xfrm>
            <a:off x="9601199" y="1490196"/>
            <a:ext cx="8401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 and Drama-Romance genres show higher median ratings (around 7–7.5) compared to others.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Comedy has the lowest median rating and more low-rated outliers.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Action-Adventure-Sci-Fi shows a wide spread, meaning ratings vary a lot, from very low to very high.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3DFB7C-E926-AC3B-CF5F-FECD53B18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08564"/>
            <a:ext cx="88201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9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4CC0-86D0-3B56-7331-A472B0119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F0AFAB-3F5E-55B7-82E2-B8B5EE74AF4E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9B57696-2ABB-061B-8227-904D1A859D11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5A98B9E-D7E2-6C2F-4473-9D439273ED09}"/>
              </a:ext>
            </a:extLst>
          </p:cNvPr>
          <p:cNvSpPr/>
          <p:nvPr/>
        </p:nvSpPr>
        <p:spPr>
          <a:xfrm>
            <a:off x="0" y="12403"/>
            <a:ext cx="182118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Categorial vs Categorial :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1941694-01E8-1A6C-5C5C-12F713F7EB2C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4D2A5E1-878F-A20B-C7C2-1F24D67065F5}"/>
              </a:ext>
            </a:extLst>
          </p:cNvPr>
          <p:cNvSpPr txBox="1"/>
          <p:nvPr/>
        </p:nvSpPr>
        <p:spPr>
          <a:xfrm>
            <a:off x="7627378" y="9625285"/>
            <a:ext cx="3388490" cy="44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188" spc="267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38E676F-C750-6EFA-B001-44367E33446A}"/>
              </a:ext>
            </a:extLst>
          </p:cNvPr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42373-AB1B-C844-1974-CE8D2FDCAB6A}"/>
              </a:ext>
            </a:extLst>
          </p:cNvPr>
          <p:cNvSpPr txBox="1"/>
          <p:nvPr/>
        </p:nvSpPr>
        <p:spPr>
          <a:xfrm>
            <a:off x="8077200" y="949275"/>
            <a:ext cx="976112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 and Action dominate — these genres have the highest counts among the top directors.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Directors are genre-specialized — Michael Bay and Paul W.S. Anderson appear heavily in Action/Adventure, while Ridley Scott contributes more to Drama.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 Comedy and Thriller are less frequent — only a small number of top directors appear in these genres compared to Action/Adventure.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C3838-1489-53D4-39E7-21F038F9D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7" y="1181100"/>
            <a:ext cx="7527511" cy="65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C66BCC-727C-44D7-9269-7AB16E669B7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758</Words>
  <Application>Microsoft Office PowerPoint</Application>
  <PresentationFormat>Custom</PresentationFormat>
  <Paragraphs>554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Calibri</vt:lpstr>
      <vt:lpstr>Cormorant Garamond Italics</vt:lpstr>
      <vt:lpstr>Arial</vt:lpstr>
      <vt:lpstr>Cormorant Garamond Bold Italics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Manoj Rapaka</dc:creator>
  <cp:lastModifiedBy>Teja Pathipati</cp:lastModifiedBy>
  <cp:revision>8</cp:revision>
  <dcterms:created xsi:type="dcterms:W3CDTF">2006-08-16T00:00:00Z</dcterms:created>
  <dcterms:modified xsi:type="dcterms:W3CDTF">2025-09-23T17:16:44Z</dcterms:modified>
  <dc:identifier>DAGZzW9Wt4U</dc:identifier>
</cp:coreProperties>
</file>