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698D-6548-9677-254A-BD961C2C6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651" y="1449147"/>
            <a:ext cx="10712698" cy="2971051"/>
          </a:xfrm>
        </p:spPr>
        <p:txBody>
          <a:bodyPr/>
          <a:lstStyle/>
          <a:p>
            <a:pPr algn="ctr"/>
            <a:r>
              <a:rPr lang="en-GB" dirty="0"/>
              <a:t>Analysis of </a:t>
            </a:r>
            <a:br>
              <a:rPr lang="en-GB" dirty="0"/>
            </a:br>
            <a:r>
              <a:rPr lang="en-GB" dirty="0"/>
              <a:t>Rental Patterns &amp; Film Popularity </a:t>
            </a:r>
            <a:br>
              <a:rPr lang="en-GB" dirty="0"/>
            </a:br>
            <a:r>
              <a:rPr lang="en-GB" dirty="0"/>
              <a:t>from a Database</a:t>
            </a:r>
            <a:endParaRPr lang="en-IN" dirty="0"/>
          </a:p>
        </p:txBody>
      </p:sp>
      <p:pic>
        <p:nvPicPr>
          <p:cNvPr id="1026" name="Picture 2" descr="How to Setup MySQL Workbench Database for Wordpress on Windows Server |  Michael G. Stults">
            <a:extLst>
              <a:ext uri="{FF2B5EF4-FFF2-40B4-BE49-F238E27FC236}">
                <a16:creationId xmlns:a16="http://schemas.microsoft.com/office/drawing/2014/main" id="{50C671A5-5654-65EF-AF53-2FBDA43DB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074" y="5127208"/>
            <a:ext cx="1443274" cy="144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xcel | Prism">
            <a:extLst>
              <a:ext uri="{FF2B5EF4-FFF2-40B4-BE49-F238E27FC236}">
                <a16:creationId xmlns:a16="http://schemas.microsoft.com/office/drawing/2014/main" id="{D00BA998-CD44-CD59-5B07-FE054A12B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378" y="4520451"/>
            <a:ext cx="2857500" cy="265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ross 3">
            <a:extLst>
              <a:ext uri="{FF2B5EF4-FFF2-40B4-BE49-F238E27FC236}">
                <a16:creationId xmlns:a16="http://schemas.microsoft.com/office/drawing/2014/main" id="{420D4F02-4013-5FEE-DBCA-8DF58676C9DD}"/>
              </a:ext>
            </a:extLst>
          </p:cNvPr>
          <p:cNvSpPr/>
          <p:nvPr/>
        </p:nvSpPr>
        <p:spPr>
          <a:xfrm>
            <a:off x="5822623" y="5627802"/>
            <a:ext cx="382871" cy="405353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63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F2B4EC-FF80-A2EB-278A-A9F44F719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96000" cy="47982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23E7BC-B1ED-D527-A95D-05858BD7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96000" cy="47982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DEA36D-3596-07EE-559C-1849491877A5}"/>
              </a:ext>
            </a:extLst>
          </p:cNvPr>
          <p:cNvSpPr txBox="1"/>
          <p:nvPr/>
        </p:nvSpPr>
        <p:spPr>
          <a:xfrm>
            <a:off x="416350" y="5326144"/>
            <a:ext cx="1154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1.1 </a:t>
            </a:r>
            <a:r>
              <a:rPr lang="en-GB" dirty="0" err="1"/>
              <a:t>Analyze</a:t>
            </a:r>
            <a:r>
              <a:rPr lang="en-GB" dirty="0"/>
              <a:t> the monthly rental trends over the available data period.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A) The month “July” of 2005 see’s the more rentals than other months, next to it is “August” of 2005 and the other months are on lower side.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803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B1A5DB-EC02-E657-AF91-402E69A99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644" y="0"/>
            <a:ext cx="6479354" cy="48170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AD50C-9978-E5E5-F381-FDFA8172C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5712645" cy="48170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ADEFFC-9E77-B457-BC28-65FFE55F6996}"/>
              </a:ext>
            </a:extLst>
          </p:cNvPr>
          <p:cNvSpPr txBox="1"/>
          <p:nvPr/>
        </p:nvSpPr>
        <p:spPr>
          <a:xfrm>
            <a:off x="556181" y="5392131"/>
            <a:ext cx="10784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1.2 Determine the peak rental hours in a day based on rental transactions.</a:t>
            </a:r>
          </a:p>
          <a:p>
            <a:endParaRPr lang="en-GB" dirty="0"/>
          </a:p>
          <a:p>
            <a:r>
              <a:rPr lang="en-GB" dirty="0"/>
              <a:t>A) The peak rental hours in a day are mid-afternoon </a:t>
            </a:r>
            <a:r>
              <a:rPr lang="en-GB" dirty="0" err="1"/>
              <a:t>i.e</a:t>
            </a:r>
            <a:r>
              <a:rPr lang="en-GB" dirty="0"/>
              <a:t>; 3PM.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75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E63ACE-572D-AB85-4E2C-9F02E1133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5999" cy="47511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08E858-39AB-5002-417F-FD75B9185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0"/>
            <a:ext cx="6096001" cy="47511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A76FD6-C5F1-E47F-F795-6D2B4906F6EF}"/>
              </a:ext>
            </a:extLst>
          </p:cNvPr>
          <p:cNvSpPr txBox="1"/>
          <p:nvPr/>
        </p:nvSpPr>
        <p:spPr>
          <a:xfrm>
            <a:off x="942680" y="5399872"/>
            <a:ext cx="7484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2.1 Identify the top 10 most rented films.</a:t>
            </a:r>
          </a:p>
          <a:p>
            <a:endParaRPr lang="en-GB" dirty="0"/>
          </a:p>
          <a:p>
            <a:r>
              <a:rPr lang="en-GB" dirty="0"/>
              <a:t>A) These are the top 10 and out these Bucket Brotherhood is the leading 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862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1097B9-4464-AD1B-12B1-FB4A36B1B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6096000" cy="4647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C783E6-D66D-33E3-2233-31EB6840B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46474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A863EA-C1C2-F33B-C911-D05C6A5E4FE7}"/>
              </a:ext>
            </a:extLst>
          </p:cNvPr>
          <p:cNvSpPr txBox="1"/>
          <p:nvPr/>
        </p:nvSpPr>
        <p:spPr>
          <a:xfrm>
            <a:off x="857838" y="5401559"/>
            <a:ext cx="9087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2.2 Determine which film categories have the highest number of rentals.</a:t>
            </a:r>
          </a:p>
          <a:p>
            <a:endParaRPr lang="en-GB" dirty="0"/>
          </a:p>
          <a:p>
            <a:r>
              <a:rPr lang="en-GB" dirty="0"/>
              <a:t>A) The Sports category is in 1</a:t>
            </a:r>
            <a:r>
              <a:rPr lang="en-GB" baseline="30000" dirty="0"/>
              <a:t>st</a:t>
            </a:r>
            <a:r>
              <a:rPr lang="en-GB" dirty="0"/>
              <a:t> and then after </a:t>
            </a:r>
            <a:r>
              <a:rPr lang="en-GB" dirty="0" err="1"/>
              <a:t>Animation,Action,Sci</a:t>
            </a:r>
            <a:r>
              <a:rPr lang="en-GB" dirty="0"/>
              <a:t>-Fi categories.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206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60246E-2726-6FA0-74D2-6FC69F920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6096000" cy="46474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F0A4BC-B215-F9B2-2F41-A3B484AEF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"/>
            <a:ext cx="6096002" cy="46474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1BD207-178B-DEDA-F967-0A88FBE8C4C7}"/>
              </a:ext>
            </a:extLst>
          </p:cNvPr>
          <p:cNvSpPr txBox="1"/>
          <p:nvPr/>
        </p:nvSpPr>
        <p:spPr>
          <a:xfrm>
            <a:off x="980387" y="5348867"/>
            <a:ext cx="9671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3.1 Identify which store generates the highest rental revenue.</a:t>
            </a:r>
          </a:p>
          <a:p>
            <a:endParaRPr lang="en-GB" dirty="0"/>
          </a:p>
          <a:p>
            <a:r>
              <a:rPr lang="en-GB" dirty="0"/>
              <a:t>A) The </a:t>
            </a:r>
            <a:r>
              <a:rPr lang="en-GB" dirty="0" err="1"/>
              <a:t>store_id</a:t>
            </a:r>
            <a:r>
              <a:rPr lang="en-GB" dirty="0"/>
              <a:t> with 2 generates the highest rental revenue.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866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7725F9-52FA-228A-779E-8EC81CA44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45248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C13311-D6E6-4CF8-8262-A68F3BCA9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45248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EDD745-B6D8-8A1C-01BA-82F913E74DCF}"/>
              </a:ext>
            </a:extLst>
          </p:cNvPr>
          <p:cNvSpPr txBox="1"/>
          <p:nvPr/>
        </p:nvSpPr>
        <p:spPr>
          <a:xfrm>
            <a:off x="923826" y="5344998"/>
            <a:ext cx="9483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3.2 Determine the distribution of rentals by staff members to assess performance.</a:t>
            </a:r>
          </a:p>
          <a:p>
            <a:endParaRPr lang="en-GB" dirty="0"/>
          </a:p>
          <a:p>
            <a:r>
              <a:rPr lang="en-GB" dirty="0"/>
              <a:t>A) The staff person with id 1 performs well, by the distribution of total 8040 rentals.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443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176</TotalTime>
  <Words>202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Analysis of  Rental Patterns &amp; Film Popularity  from a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Surendra B</dc:creator>
  <cp:lastModifiedBy>Surendra B</cp:lastModifiedBy>
  <cp:revision>3</cp:revision>
  <dcterms:created xsi:type="dcterms:W3CDTF">2024-07-19T10:05:00Z</dcterms:created>
  <dcterms:modified xsi:type="dcterms:W3CDTF">2024-07-21T09:21:45Z</dcterms:modified>
</cp:coreProperties>
</file>