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0" r:id="rId6"/>
    <p:sldId id="264" r:id="rId7"/>
    <p:sldId id="261" r:id="rId8"/>
    <p:sldId id="262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DF6F7-51EA-45C9-9BA1-4A312C5F8DE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266B4-F1DC-41BE-9DEC-94DCFA3C2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266B4-F1DC-41BE-9DEC-94DCFA3C2B3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4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716A-2F11-6539-5135-04129F21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E2659-85C8-B56C-3F29-8F60E602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E21D-7967-95CA-F9B7-F8B83F2F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CF96-F54E-C8DB-1904-434854ED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6541-AB57-7427-60C5-8F31D0B7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1455-4895-0B72-0FE8-7E1F8892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46ED5-A44B-3B35-86F0-B58599637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DA13-FEA5-0D70-2B49-90C3935F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E987-E0E4-D781-C11D-2FB09787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1D73-2B72-6ED6-1BC8-C76B1CB7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6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53357-8BF5-7754-B7D4-BF0ED4E82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F255-2B04-6D01-0239-DC232566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5098-ED2D-6B69-49BA-8B6ACDF5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B0C0-8B63-D868-D7AD-66CDAF38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5F6E-1355-9AB5-F0F0-8CCEE48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5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A88E-E5F4-34DC-844F-EFBC99E2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774FB-C6DB-D9CB-7F44-AEFD56F17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0773-FA1E-DD7D-E7C9-0BC4B17B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308A-CAE2-479A-BCFE-A5DE095F747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6C64-1DB2-160E-08DA-DC3AD48F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FB44-D465-8C16-A12C-F6611F7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D02-EFC1-4E76-BDC6-CC2BC45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3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D545-6B25-BF59-E24D-B68F653F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FC05-492E-43E6-805B-85B04E285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1350-BE50-D3C2-5693-853236D8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2308-9006-DB69-A989-236A83D7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63B1-43C7-2865-3BC6-2EDD00E7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1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7E89-CF77-1370-9CB8-EC3D12BF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E37F-6C04-D0C0-DADF-CE326F43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E589-0E6A-D820-36C5-D0F80ECE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0A0A-D910-5C4F-D733-367B150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393E-084C-B505-5612-61C200CB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0A06-D882-A91F-0937-577E9AEC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9DC2-4A97-C9D4-EE8E-122BEFC25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158B5-9EC5-FC54-B823-F71D98DDC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612A-FB9F-C265-F0ED-C4575736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CEBE-3FAE-E281-126F-47548A99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7DE34-82CF-9F8B-ED13-8A86C789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2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F0CA-4131-7810-B658-606E91E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0006-7F80-AABD-C1CA-74B5884B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51DD-697C-753D-C699-60FBAC8F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017E-0F86-90DB-605B-46564D2E6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236C1-927B-56FF-0FF9-E883A425F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C7942-265C-3EFA-FBEF-C658708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B5D99-5D06-C033-2F55-648EC5C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47467-3942-4B61-70A2-FE454B67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95A9-FD3B-F4E0-9BBE-E5EF8149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D209-CEE4-DFBF-BF02-99DDFA4C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BAD80-4261-D973-D1FF-3567CCB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78DC1-ABAB-0DFB-5C57-D1929CF7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41726-9B51-9ABB-45D2-7D656A3B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86452-43E7-D3D9-8026-512D219D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07D2-8684-323A-2228-F8FAAA03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4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036B-CA7F-FD4F-ECAB-5C7CBEFB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89DB-8B1D-66CA-B77F-25F495A1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DFB1-B3D0-73E0-70F2-7F96431C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31E95-B666-C5D9-EAED-524241C2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798BC-7987-7D59-8352-3246BDF9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CCF8-6B89-7D24-43F7-EC3648D9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988C-6622-D187-5DD6-595B95B1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9183D-A877-FFC7-C6D3-C8AEDB2BC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09E2C-9AAD-F08A-0F3B-C7870EF88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FF68B-D234-84F0-914C-D56AE229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8B514-A38C-7309-9ED7-68B263E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D688-32AD-B54E-F959-83416F19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E9CDD-AB75-4D61-75B6-318AE3B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76B4-2BD9-401E-02B0-5FAD3510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356A-1C6B-04FA-8E75-A527E5774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1E05-D316-48F4-BC19-C876DE01CD5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7D04-A19D-4ABE-C697-9767A490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7F0C-97F5-5C2F-41C7-5E0C37BD3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BFFB-BAD8-4A98-8789-6926D80B4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8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C0F5-F1D6-AB88-2722-66208236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R="0" algn="ctr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Market Analysis for </a:t>
            </a:r>
            <a:r>
              <a:rPr lang="en-IN" b="1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AtliQ</a:t>
            </a:r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Motors' EV Expansion in India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5FD0-01AA-C3C9-CB81-E64EB698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5446"/>
            <a:ext cx="10515600" cy="1603375"/>
          </a:xfrm>
        </p:spPr>
        <p:txBody>
          <a:bodyPr/>
          <a:lstStyle/>
          <a:p>
            <a:pPr marL="0" marR="0" lvl="0" indent="0" algn="ctr" rtl="0">
              <a:buNone/>
            </a:pPr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GB" sz="24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Detailed Study of Electric Vehicle Sales and Trends in India (2022-2024)</a:t>
            </a:r>
          </a:p>
          <a:p>
            <a:pPr marL="457200" marR="0" lvl="1" indent="0" algn="r" rtl="0">
              <a:buNone/>
            </a:pPr>
            <a:r>
              <a:rPr lang="en-IN" b="1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         </a:t>
            </a:r>
            <a:r>
              <a:rPr lang="en-IN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Presented by: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Surendra 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Bokka</a:t>
            </a:r>
            <a:endParaRPr lang="en-IN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BEE4E-9592-2883-7ED9-8A64ACA9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848053"/>
            <a:ext cx="252984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EB7A4-9A96-0D5B-940D-569E2749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8053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69B5-CF09-B86F-409C-BE3E882B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62BD-DD13-D07D-4996-50B4CC71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2240"/>
            <a:ext cx="10515600" cy="4764723"/>
          </a:xfrm>
        </p:spPr>
        <p:txBody>
          <a:bodyPr>
            <a:noAutofit/>
          </a:bodyPr>
          <a:lstStyle/>
          <a:p>
            <a:pPr marR="0" lvl="0" rtl="0"/>
            <a:r>
              <a:rPr lang="en-IN" sz="26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Market Penetration: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Focus on Karnataka and Kerala, where EV adoption rates are highest.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Leverage the strong presence of 4-wheelers in Kerala and Chandigarh.</a:t>
            </a:r>
          </a:p>
          <a:p>
            <a:pPr marR="0" lvl="0" rtl="0"/>
            <a:r>
              <a:rPr lang="en-IN" sz="26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Partnerships: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Collaborate with local charging infrastructure providers to enhance accessibility.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Explore and utilize government incentives in high-growth states.</a:t>
            </a:r>
          </a:p>
          <a:p>
            <a:pPr marR="0" lvl="0" rtl="0"/>
            <a:r>
              <a:rPr lang="en-IN" sz="26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Product Strategy: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Emphasize cost savings and environmental benefits in marketing strategies.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Consider launching region-specific models or variants.</a:t>
            </a:r>
          </a:p>
          <a:p>
            <a:pPr marR="0" lvl="0" rtl="0"/>
            <a:r>
              <a:rPr lang="en-GB" sz="26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Brand Ambassador:</a:t>
            </a:r>
            <a:r>
              <a:rPr lang="en-GB" sz="26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Choose a well-known and environmentally conscious celebrity to enhance brand appeal.</a:t>
            </a:r>
          </a:p>
          <a:p>
            <a:pPr marR="0" lvl="0" rtl="0"/>
            <a:r>
              <a:rPr lang="en-GB" sz="26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Manufacturing Base:</a:t>
            </a:r>
            <a:r>
              <a:rPr lang="en-GB" sz="26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Evaluate Karnataka or Maharashtra for manufacturing units due to </a:t>
            </a:r>
            <a:r>
              <a:rPr lang="en-GB" sz="2200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favorable</a:t>
            </a:r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policies</a:t>
            </a:r>
            <a:r>
              <a:rPr lang="en-GB" sz="22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9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851DE-0BA8-F60D-454B-7ED641E7E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sz="26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Next Steps: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Conduct a detailed pilot launch in top-performing states.</a:t>
            </a:r>
          </a:p>
          <a:p>
            <a:pPr marR="0" lvl="1" rtl="0"/>
            <a:r>
              <a:rPr lang="en-GB" sz="22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Continuously monitor market trends and adapt strategies.</a:t>
            </a:r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60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765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BA4-DED1-483F-9D00-E7006AAC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Problem Statement &amp;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4AE06-9EF4-796A-7CBA-DA81D217E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Problem Statement:</a:t>
            </a:r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GB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AtliQ</a:t>
            </a:r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Motors, a leading automotive giant from the USA with a 25% market share in North America, aims to expand in India where their share is below 2%. A detailed market study is required to guide this expansion.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Objectives:</a:t>
            </a:r>
          </a:p>
          <a:p>
            <a:pPr marR="0" lvl="0" rtl="0"/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Identify key trends in EV sales.</a:t>
            </a:r>
          </a:p>
          <a:p>
            <a:pPr marR="0" lvl="0" rtl="0"/>
            <a:r>
              <a:rPr lang="en-GB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Analyze</a:t>
            </a:r>
            <a:r>
              <a:rPr lang="en-GB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penetration rates across states.</a:t>
            </a:r>
          </a:p>
          <a:p>
            <a:pPr marR="0" lvl="0" rtl="0"/>
            <a:r>
              <a:rPr lang="en-I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Provide actionable recommendations for market entry.</a:t>
            </a:r>
          </a:p>
        </p:txBody>
      </p:sp>
    </p:spTree>
    <p:extLst>
      <p:ext uri="{BB962C8B-B14F-4D97-AF65-F5344CB8AC3E}">
        <p14:creationId xmlns:p14="http://schemas.microsoft.com/office/powerpoint/2010/main" val="366583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A134-1824-512C-EE99-D9642AA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Data</a:t>
            </a:r>
            <a:r>
              <a:rPr lang="en-IN" b="1" dirty="0">
                <a:solidFill>
                  <a:srgbClr val="2F5496"/>
                </a:solidFill>
                <a:latin typeface="Times New Roman" panose="02020603050405020304" pitchFamily="18" charset="0"/>
              </a:rPr>
              <a:t>,</a:t>
            </a:r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Metrics &amp; DAX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2575D-9B92-41F5-A645-5ED43D057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Datasets:</a:t>
            </a:r>
          </a:p>
          <a:p>
            <a:pPr marR="0" lvl="1" rtl="0"/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electric_vehicle_sales_by_state.csv</a:t>
            </a:r>
          </a:p>
          <a:p>
            <a:pPr marR="0" lvl="1" rtl="0"/>
            <a:r>
              <a:rPr lang="en-GB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electric_vehicle_sales_by_makers.csv</a:t>
            </a:r>
          </a:p>
          <a:p>
            <a:pPr marR="0" lvl="1" rtl="0"/>
            <a:r>
              <a:rPr lang="en-IN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dim_date.csv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Key Metrics:</a:t>
            </a:r>
          </a:p>
          <a:p>
            <a:pPr marR="0" lvl="1" rtl="0"/>
            <a:r>
              <a:rPr lang="en-IN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Penetration Rate: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ElectricVehiclesSold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TotalVehiclesSold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Cambria Math" panose="02040503050406030204" pitchFamily="18" charset="0"/>
              </a:rPr>
              <a:t>∗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100(Electric Vehicles Sold / Total Vehicles Sold) * 100(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ElectricVehiclesSold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TotalVehiclesSold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Cambria Math" panose="02040503050406030204" pitchFamily="18" charset="0"/>
              </a:rPr>
              <a:t>∗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100</a:t>
            </a:r>
          </a:p>
          <a:p>
            <a:pPr marR="0" lvl="1" rtl="0"/>
            <a:r>
              <a:rPr lang="en-IN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CAGR: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EndingValue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BeginningValue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Cambria Math" panose="02040503050406030204" pitchFamily="18" charset="0"/>
              </a:rPr>
              <a:t>∗∗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(1/n)−1(Ending Value / Beginning Value) ** (1 / n) - 1(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EndingValue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en-IN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BeginningValue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Cambria Math" panose="02040503050406030204" pitchFamily="18" charset="0"/>
              </a:rPr>
              <a:t>∗∗</a:t>
            </a:r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(1/n)−1</a:t>
            </a:r>
          </a:p>
          <a:p>
            <a:pPr marR="0" lvl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DAX Measures:</a:t>
            </a:r>
          </a:p>
          <a:p>
            <a:pPr marR="0" lvl="1" rtl="0"/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Penetration Rate</a:t>
            </a:r>
          </a:p>
          <a:p>
            <a:pPr marR="0" lvl="1" rtl="0"/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CAGR EV Sales</a:t>
            </a:r>
          </a:p>
          <a:p>
            <a:pPr marR="0" lvl="1" rtl="0"/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CAGR Total Sales</a:t>
            </a:r>
          </a:p>
          <a:p>
            <a:pPr marR="0" lvl="1" rtl="0"/>
            <a:r>
              <a:rPr lang="en-IN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Revenue Growth Rate</a:t>
            </a:r>
          </a:p>
        </p:txBody>
      </p:sp>
    </p:spTree>
    <p:extLst>
      <p:ext uri="{BB962C8B-B14F-4D97-AF65-F5344CB8AC3E}">
        <p14:creationId xmlns:p14="http://schemas.microsoft.com/office/powerpoint/2010/main" val="300816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460AD9-2857-FF1E-34AC-693D4B38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57" y="1513839"/>
            <a:ext cx="8316486" cy="4763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2F27A-9FA4-56C9-8943-74976ED9DB3C}"/>
              </a:ext>
            </a:extLst>
          </p:cNvPr>
          <p:cNvSpPr txBox="1"/>
          <p:nvPr/>
        </p:nvSpPr>
        <p:spPr>
          <a:xfrm>
            <a:off x="1107440" y="580996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29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EE18-161D-4202-B452-38E327FD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Primary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809B-7F91-483D-7D09-B79682BC5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R="0" lvl="0" rtl="0"/>
            <a:r>
              <a:rPr lang="en-GB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Top &amp; Bottom 3 Makers (2023-2024):</a:t>
            </a:r>
          </a:p>
          <a:p>
            <a:pPr marR="0" lvl="1" rtl="0"/>
            <a:r>
              <a:rPr lang="en-GB" sz="8800" b="1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Top 3 (2-Wheelers):</a:t>
            </a:r>
            <a:r>
              <a:rPr lang="en-GB" sz="8800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</a:t>
            </a: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Ola Electric, TVS, </a:t>
            </a:r>
            <a:r>
              <a:rPr lang="en-GB" sz="8800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Ather</a:t>
            </a:r>
            <a:endParaRPr lang="en-GB" sz="8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GB" sz="8800" b="1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Bottom 3 (2-Wheelers):</a:t>
            </a:r>
            <a:r>
              <a:rPr lang="en-GB" sz="8800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</a:t>
            </a:r>
            <a:r>
              <a:rPr lang="en-GB" sz="8800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Battre</a:t>
            </a: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Electric, Jitendra, Kinetic Green</a:t>
            </a:r>
          </a:p>
          <a:p>
            <a:pPr marR="0" lvl="0" rtl="0"/>
            <a:r>
              <a:rPr lang="en-GB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Top 5 States by Penetration Rate (2024):</a:t>
            </a:r>
          </a:p>
          <a:p>
            <a:pPr marR="0" lvl="1" rtl="0"/>
            <a:r>
              <a:rPr lang="en-IN" sz="8800" b="1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2-Wheelers:</a:t>
            </a:r>
            <a:r>
              <a:rPr lang="en-IN" sz="8800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</a:t>
            </a:r>
            <a:r>
              <a:rPr lang="en-IN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Goa, Kerala, Karnataka, Maharashtra, Delhi</a:t>
            </a:r>
          </a:p>
          <a:p>
            <a:pPr marR="0" lvl="1" rtl="0"/>
            <a:r>
              <a:rPr lang="sv-SE" sz="8800" b="1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4-Wheelers:</a:t>
            </a:r>
            <a:r>
              <a:rPr lang="sv-SE" sz="8800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</a:t>
            </a:r>
            <a:r>
              <a:rPr lang="sv-SE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Kerala, Chandigarh, Delhi, Karnataka, Goa</a:t>
            </a:r>
          </a:p>
          <a:p>
            <a:pPr marR="0" lvl="0" rtl="0"/>
            <a:r>
              <a:rPr lang="en-GB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States with Negative Penetration (Decline 2022-2024):</a:t>
            </a:r>
            <a:r>
              <a:rPr lang="en-GB" sz="104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GB" sz="10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Sikkim (0)</a:t>
            </a:r>
          </a:p>
          <a:p>
            <a:pPr marR="0" lvl="0" rtl="0"/>
            <a:r>
              <a:rPr lang="en-IN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Quarterly Trends (4-Wheelers):</a:t>
            </a:r>
            <a:r>
              <a:rPr lang="en-IN" sz="104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</a:p>
          <a:p>
            <a:pPr marR="0" lvl="1" rtl="0"/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Top Makers: Ampere, </a:t>
            </a:r>
            <a:r>
              <a:rPr lang="en-GB" sz="8800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Ather</a:t>
            </a: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, Hero Electric, Ola Electric, TVS</a:t>
            </a:r>
          </a:p>
          <a:p>
            <a:pPr marR="0" lvl="0" rtl="0"/>
            <a:r>
              <a:rPr lang="en-GB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EV Sales &amp; Penetration Rates Comparison (2024):</a:t>
            </a:r>
          </a:p>
          <a:p>
            <a:pPr marR="0" lvl="1" rtl="0"/>
            <a:r>
              <a:rPr lang="en-GB" sz="8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Delhi:</a:t>
            </a: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Sales: 47K, Penetration Rate: 7.7%</a:t>
            </a:r>
          </a:p>
          <a:p>
            <a:pPr marR="0" lvl="1" rtl="0"/>
            <a:r>
              <a:rPr lang="en-IN" sz="8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Karnataka:</a:t>
            </a:r>
            <a:r>
              <a:rPr lang="en-IN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Sales: 161K, Penetration Rate: 10.2%</a:t>
            </a:r>
          </a:p>
        </p:txBody>
      </p:sp>
    </p:spTree>
    <p:extLst>
      <p:ext uri="{BB962C8B-B14F-4D97-AF65-F5344CB8AC3E}">
        <p14:creationId xmlns:p14="http://schemas.microsoft.com/office/powerpoint/2010/main" val="245882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8E53-3308-09E1-F6D5-655F2FD3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25000" lnSpcReduction="20000"/>
          </a:bodyPr>
          <a:lstStyle/>
          <a:p>
            <a:pPr marR="0" lvl="0" rtl="0"/>
            <a:r>
              <a:rPr lang="en-IN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Top 10 CAGR (4-Wheelers 2022-2024):</a:t>
            </a:r>
            <a:r>
              <a:rPr lang="en-IN" sz="104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IN" sz="10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BMW India, BYD India, OLA Electric, TVS, Volvo Auto India</a:t>
            </a:r>
          </a:p>
          <a:p>
            <a:pPr marR="0" lvl="0" rtl="0"/>
            <a:r>
              <a:rPr lang="en-IN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Top 10 States by CAGR (2022-2024):</a:t>
            </a:r>
            <a:r>
              <a:rPr lang="en-IN" sz="104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IN" sz="104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Meghalaya, Goa, Karnataka, Delhi, Rajasthan, Gujarat, Assam, Mizoram, Arunachal Pradesh, Haryana</a:t>
            </a:r>
          </a:p>
          <a:p>
            <a:pPr marR="0" lvl="0" rtl="0"/>
            <a:r>
              <a:rPr lang="en-IN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Peak &amp; Low Season Months:</a:t>
            </a:r>
          </a:p>
          <a:p>
            <a:pPr marR="0" lvl="1" rtl="0"/>
            <a:r>
              <a:rPr lang="en-GB" sz="8800" b="1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Peak:</a:t>
            </a:r>
            <a:r>
              <a:rPr lang="en-GB" sz="8800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</a:t>
            </a: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March, April, October, November =&gt; 2022</a:t>
            </a:r>
            <a:b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March, May, November =&gt; 2023</a:t>
            </a:r>
            <a:b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March =&gt; 2024</a:t>
            </a:r>
          </a:p>
          <a:p>
            <a:pPr marR="0" lvl="1" rtl="0"/>
            <a:r>
              <a:rPr lang="en-GB" sz="8800" b="1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Low:</a:t>
            </a:r>
            <a:r>
              <a:rPr lang="en-GB" sz="8800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 </a:t>
            </a: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January =&gt; 2022</a:t>
            </a:r>
            <a:b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GB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April, June =&gt; 2023</a:t>
            </a:r>
          </a:p>
          <a:p>
            <a:pPr marR="0" lvl="0" rtl="0"/>
            <a:r>
              <a:rPr lang="en-IN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Projected EV Sales (2030):</a:t>
            </a:r>
            <a:r>
              <a:rPr lang="en-IN" sz="104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</a:p>
          <a:p>
            <a:pPr marR="0" lvl="0" rtl="0"/>
            <a:r>
              <a:rPr lang="en-IN" sz="104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Revenue Growth Rate Estimates:</a:t>
            </a:r>
          </a:p>
          <a:p>
            <a:pPr marR="0" lvl="1" rtl="0"/>
            <a:r>
              <a:rPr lang="nl-NL" sz="8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2-Wheelers (2022 vs 2024):</a:t>
            </a:r>
            <a:r>
              <a:rPr lang="nl-NL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269%</a:t>
            </a:r>
          </a:p>
          <a:p>
            <a:pPr marR="0" lvl="1" rtl="0"/>
            <a:r>
              <a:rPr lang="nl-NL" sz="8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2-Wheelers (2023 vs 2024):</a:t>
            </a:r>
            <a:r>
              <a:rPr lang="nl-NL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28%</a:t>
            </a:r>
          </a:p>
          <a:p>
            <a:pPr marR="0" lvl="1" rtl="0"/>
            <a:r>
              <a:rPr lang="nl-NL" sz="8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4-Wheelers (2022 vs 2024):</a:t>
            </a:r>
            <a:r>
              <a:rPr lang="nl-NL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368%</a:t>
            </a:r>
          </a:p>
          <a:p>
            <a:pPr marR="0" lvl="1" rtl="0"/>
            <a:r>
              <a:rPr lang="nl-NL" sz="8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4-Wheelers (2023 vs 2024):</a:t>
            </a:r>
            <a:r>
              <a:rPr lang="nl-NL" sz="8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83%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7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404C-4F31-C37B-B738-90FB25E8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8B0C-F583-3D94-9933-3E1E1A9BA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Key Observations:</a:t>
            </a:r>
          </a:p>
          <a:p>
            <a:pPr marR="0" lvl="1" rtl="0"/>
            <a:r>
              <a:rPr lang="en-GB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High Growth States: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States like Karnataka and Kerala show robust growth in EV adoption, suggesting a strong market potential.</a:t>
            </a:r>
          </a:p>
          <a:p>
            <a:pPr marR="0" lvl="1" rtl="0"/>
            <a:r>
              <a:rPr lang="en-GB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Sales Trends: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Consistent growth in both 2-wheeler and 4-wheeler segments, with significant growth in the 4-wheeler category.</a:t>
            </a:r>
          </a:p>
          <a:p>
            <a:pPr marR="0" lvl="1" rtl="0"/>
            <a:r>
              <a:rPr lang="en-GB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Seasonality: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Sales peak during specific months, indicating </a:t>
            </a:r>
            <a:r>
              <a:rPr lang="en-GB" b="0" i="0" u="none" strike="noStrike" baseline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favorable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periods for marketing and promotions.</a:t>
            </a:r>
          </a:p>
          <a:p>
            <a:pPr marR="0" lvl="1" rtl="0"/>
            <a:r>
              <a:rPr lang="en-GB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Revenue Impact:</a:t>
            </a:r>
            <a:r>
              <a:rPr lang="en-GB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Substantial revenue growth for 4-wheelers highlights strong market interest and potential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115548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075A-01E1-1502-9B16-D887C543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pPr marR="0" rtl="0"/>
            <a:r>
              <a:rPr lang="en-IN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Visualizations &amp;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AC9B3-D9DC-C29C-BA20-F8BB57BF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1066800"/>
            <a:ext cx="1138936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6DA5E-BDCD-1F78-6720-3715E42E9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426720"/>
            <a:ext cx="11653520" cy="62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7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690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Market Analysis for AtliQ Motors' EV Expansion in India</vt:lpstr>
      <vt:lpstr>Problem Statement &amp; Objectives</vt:lpstr>
      <vt:lpstr>Data, Metrics &amp; DAX</vt:lpstr>
      <vt:lpstr>PowerPoint Presentation</vt:lpstr>
      <vt:lpstr>Primary Analysis</vt:lpstr>
      <vt:lpstr>PowerPoint Presentation</vt:lpstr>
      <vt:lpstr>Insights</vt:lpstr>
      <vt:lpstr>Visualizations &amp; Dashboard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B</dc:creator>
  <cp:lastModifiedBy>Surendra B</cp:lastModifiedBy>
  <cp:revision>1</cp:revision>
  <dcterms:created xsi:type="dcterms:W3CDTF">2024-08-08T13:56:31Z</dcterms:created>
  <dcterms:modified xsi:type="dcterms:W3CDTF">2024-08-08T14:43:16Z</dcterms:modified>
</cp:coreProperties>
</file>