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</p:sldIdLst>
  <p:sldSz cx="12192000" cy="6858000" type="screen16x9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8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79" d="100"/>
          <a:sy n="79" d="100"/>
        </p:scale>
        <p:origin x="-787" y="-144"/>
      </p:cViewPr>
      <p:guideLst>
        <p:guide orient="horz" pos="2868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4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685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p>
            <a:endParaRPr lang="en-IN"/>
          </a:p>
        </p:txBody>
      </p:sp>
      <p:sp>
        <p:nvSpPr>
          <p:cNvPr id="1048686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7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8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 dirty="0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p/>
        </p:txBody>
      </p:sp>
      <p:sp>
        <p:nvSpPr>
          <p:cNvPr id="1048608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9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10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7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7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677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8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79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16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7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18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2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0" y="1043940"/>
            <a:ext cx="9098280" cy="7550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3213735" algn="ctr">
              <a:spcBef>
                <a:spcPts val="130"/>
              </a:spcBef>
            </a:pPr>
            <a:r>
              <a:rPr lang="en-US" sz="4800" b="1" i="0" dirty="0">
                <a:solidFill>
                  <a:srgbClr val="0F0F0F"/>
                </a:solidFill>
                <a:effectLst/>
                <a:latin typeface="Trebuchet MS" panose="020B0603020202020204" charset="0"/>
                <a:cs typeface="Trebuchet MS" panose="020B0603020202020204" charset="0"/>
              </a:rPr>
              <a:t>Digital Portfolio </a:t>
            </a:r>
            <a:endParaRPr sz="4800" spc="15" dirty="0">
              <a:latin typeface="Trebuchet MS" panose="020B0603020202020204" charset="0"/>
              <a:cs typeface="Trebuchet MS" panose="020B0603020202020204" charset="0"/>
            </a:endParaRPr>
          </a:p>
        </p:txBody>
      </p:sp>
      <p:pic>
        <p:nvPicPr>
          <p:cNvPr id="2097152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02" name="TextBox 13"/>
          <p:cNvSpPr txBox="1"/>
          <p:nvPr/>
        </p:nvSpPr>
        <p:spPr>
          <a:xfrm>
            <a:off x="2553740" y="3429000"/>
            <a:ext cx="8610600" cy="19380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STUDENT NAME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:  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P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SU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RE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ND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RA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R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OLL</a:t>
            </a:r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 NO :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24H3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47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NM</a:t>
            </a:r>
            <a:r>
              <a:rPr lang="en-GB" alt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ID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:</a:t>
            </a:r>
            <a:r>
              <a:rPr lang="en-GB" alt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D5BFF935ABB0DE58E694A947B627F214</a:t>
            </a:r>
            <a:endParaRPr lang="en-US" altLang="en-GB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DEPARTMENT: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 BCA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r>
              <a:rPr lang="en-US" sz="2400" dirty="0">
                <a:latin typeface="Century Schoolbook" panose="02040604050505020304" charset="0"/>
                <a:cs typeface="Century Schoolbook" panose="02040604050505020304" charset="0"/>
              </a:rPr>
              <a:t>COLLEGE: </a:t>
            </a:r>
            <a:r>
              <a:rPr lang="en-US" sz="2400" dirty="0" smtClean="0">
                <a:latin typeface="Century Schoolbook" panose="02040604050505020304" charset="0"/>
                <a:cs typeface="Century Schoolbook" panose="02040604050505020304" charset="0"/>
              </a:rPr>
              <a:t>  AGURCHAND  MANMULL  JAIN COLLEGE</a:t>
            </a:r>
            <a:endParaRPr lang="en-US" sz="24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6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6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4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6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6992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r>
              <a:rPr lang="en-GB" altLang="en-IN" sz="4250" spc="15" dirty="0"/>
              <a:t>:</a:t>
            </a:r>
            <a:endParaRPr lang="en-GB" altLang="en-IN" sz="4250" spc="15" dirty="0"/>
          </a:p>
        </p:txBody>
      </p:sp>
      <p:sp>
        <p:nvSpPr>
          <p:cNvPr id="1048667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8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Screenshot 2025-09-18 1608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2400" y="1371600"/>
            <a:ext cx="4717415" cy="2327910"/>
          </a:xfrm>
          <a:prstGeom prst="rect">
            <a:avLst/>
          </a:prstGeom>
        </p:spPr>
      </p:pic>
      <p:pic>
        <p:nvPicPr>
          <p:cNvPr id="2" name="Picture 1" descr="Screenshot 2025-09-18 1610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777615"/>
            <a:ext cx="4793615" cy="23793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5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228600" y="838200"/>
            <a:ext cx="10668000" cy="437197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</a:t>
            </a:r>
            <a:br>
              <a:rPr lang="en-IN" dirty="0" smtClean="0"/>
            </a:br>
            <a:br>
              <a:rPr lang="en-IN" dirty="0"/>
            </a:br>
            <a:r>
              <a:rPr lang="en-US" altLang="en-GB" sz="2800" b="0" dirty="0" smtClean="0">
                <a:latin typeface="Century Schoolbook" panose="02040604050505020304" charset="0"/>
                <a:cs typeface="Century Schoolbook" panose="02040604050505020304" charset="0"/>
              </a:rPr>
              <a:t>The project “Interactive Digital Portfolio using Front-End Development” uses HTML, CSS, and JavaScript to build a responsive, interactive portfolio. Unlike regular resumes, it professionally showcases details, skills, and projects, helping students, job seekers, and professionals present themselves to recruiters and clients.</a:t>
            </a:r>
            <a:br>
              <a:rPr lang="en-US" altLang="en-GB" sz="2800" b="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IN" dirty="0" smtClean="0"/>
            </a:br>
            <a:endParaRPr lang="en-GB" dirty="0"/>
          </a:p>
        </p:txBody>
      </p:sp>
      <p:sp>
        <p:nvSpPr>
          <p:cNvPr id="1048673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838200"/>
            <a:ext cx="4462145" cy="738505"/>
          </a:xfrm>
        </p:spPr>
        <p:txBody>
          <a:bodyPr wrap="square"/>
          <a:p>
            <a:r>
              <a:rPr lang="en-GB" altLang="en-US"/>
              <a:t>GITHUB LINK: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923290" y="2750185"/>
            <a:ext cx="73653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2400">
                <a:latin typeface="Century Schoolbook" panose="02040604050505020304" charset="0"/>
                <a:cs typeface="Century Schoolbook" panose="02040604050505020304" charset="0"/>
              </a:rPr>
              <a:t>https://github.com/surendra1613/My-server.git</a:t>
            </a:r>
            <a:endParaRPr lang="en-US" altLang="en-GB" sz="240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4"/>
          <p:cNvSpPr/>
          <p:nvPr/>
        </p:nvSpPr>
        <p:spPr>
          <a:xfrm>
            <a:off x="7620000" y="2743200"/>
            <a:ext cx="304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  <p:sp>
        <p:nvSpPr>
          <p:cNvPr id="1048611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362200"/>
            <a:ext cx="7691120" cy="1877695"/>
          </a:xfrm>
        </p:spPr>
        <p:txBody>
          <a:bodyPr wrap="square">
            <a:noAutofit/>
          </a:bodyPr>
          <a:p>
            <a:pPr algn="ctr"/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INT</a:t>
            </a:r>
            <a:r>
              <a:rPr lang="en-GB" alt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ER</a:t>
            </a:r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ACTIVE DI</a:t>
            </a:r>
            <a:r>
              <a:rPr lang="en-GB" alt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G</a:t>
            </a:r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ITA</a:t>
            </a:r>
            <a:r>
              <a:rPr lang="en-GB" alt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L </a:t>
            </a:r>
            <a:r>
              <a:rPr lang="en-US" sz="4000" dirty="0" smtClean="0">
                <a:latin typeface="Century Schoolbook" panose="02040604050505020304" charset="0"/>
                <a:cs typeface="Century Schoolbook" panose="02040604050505020304" charset="0"/>
              </a:rPr>
              <a:t>PORTFOLIO USING FRONT END DEVELOPMENT</a:t>
            </a:r>
            <a:endParaRPr lang="en-IN" sz="40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  <p:sp>
        <p:nvSpPr>
          <p:cNvPr id="1048612" name="object 2"/>
          <p:cNvSpPr>
            <a:spLocks noGrp="1"/>
          </p:cNvSpPr>
          <p:nvPr>
            <p:ph type="title"/>
          </p:nvPr>
        </p:nvSpPr>
        <p:spPr>
          <a:xfrm>
            <a:off x="381000" y="156844"/>
            <a:ext cx="9525000" cy="72390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r>
              <a:rPr lang="en-IN" spc="5" dirty="0"/>
              <a:t>PROJECT</a:t>
            </a:r>
            <a:r>
              <a:rPr lang="en-IN" spc="-85" dirty="0"/>
              <a:t> </a:t>
            </a:r>
            <a:r>
              <a:rPr lang="en-IN" spc="25" dirty="0"/>
              <a:t>TITLE</a:t>
            </a:r>
            <a:endParaRPr lang="en-IN" dirty="0"/>
          </a:p>
        </p:txBody>
      </p:sp>
      <p:sp>
        <p:nvSpPr>
          <p:cNvPr id="1048614" name="Rectangle 5"/>
          <p:cNvSpPr/>
          <p:nvPr/>
        </p:nvSpPr>
        <p:spPr>
          <a:xfrm>
            <a:off x="9601200" y="5181600"/>
            <a:ext cx="304800" cy="3048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p>
            <a:endParaRPr dirty="0"/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pic>
        <p:nvPicPr>
          <p:cNvPr id="2097153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29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4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55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35" name="TextBox 22"/>
          <p:cNvSpPr txBox="1"/>
          <p:nvPr/>
        </p:nvSpPr>
        <p:spPr>
          <a:xfrm>
            <a:off x="2509807" y="1041533"/>
            <a:ext cx="5029200" cy="470154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3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6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39" name="object 7"/>
          <p:cNvSpPr txBox="1">
            <a:spLocks noGrp="1"/>
          </p:cNvSpPr>
          <p:nvPr>
            <p:ph type="title"/>
          </p:nvPr>
        </p:nvSpPr>
        <p:spPr>
          <a:xfrm>
            <a:off x="834072" y="575054"/>
            <a:ext cx="10367328" cy="37503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br>
              <a:rPr lang="en-US" sz="4250" spc="10" dirty="0"/>
            </a:br>
            <a:br>
              <a:rPr lang="en-US" sz="4250" spc="10" dirty="0" smtClean="0"/>
            </a:br>
            <a:endParaRPr sz="4250" dirty="0"/>
          </a:p>
        </p:txBody>
      </p:sp>
      <p:pic>
        <p:nvPicPr>
          <p:cNvPr id="2097157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048641" name="Rectangle 8"/>
          <p:cNvSpPr/>
          <p:nvPr/>
        </p:nvSpPr>
        <p:spPr>
          <a:xfrm>
            <a:off x="152400" y="2019300"/>
            <a:ext cx="8305800" cy="193802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resumes and portfolios often don’t 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attract 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viewers or showcase skills .</a:t>
            </a:r>
            <a:endParaRPr lang="en-US" altLang="en-GB" sz="2400" dirty="0">
              <a:latin typeface="Century Schoolbook" panose="02040604050505020304" charset="0"/>
              <a:cs typeface="Century Schoolbook" panose="0204060405050502030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An interactive digital portfolio built with</a:t>
            </a:r>
            <a:r>
              <a:rPr lang="en-US" altLang="en-GB" sz="2400" b="1" dirty="0">
                <a:latin typeface="Century Schoolbook" panose="02040604050505020304" charset="0"/>
                <a:cs typeface="Century Schoolbook" panose="02040604050505020304" charset="0"/>
              </a:rPr>
              <a:t> HTML, CSS, and JavaScript</a:t>
            </a:r>
            <a:r>
              <a:rPr lang="en-US" altLang="en-GB" sz="2400" dirty="0">
                <a:latin typeface="Century Schoolbook" panose="02040604050505020304" charset="0"/>
                <a:cs typeface="Century Schoolbook" panose="02040604050505020304" charset="0"/>
              </a:rPr>
              <a:t> can solve this by being responsive, attractive</a:t>
            </a:r>
            <a:r>
              <a:rPr lang="en-GB" altLang="en-US" sz="2400" dirty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endParaRPr lang="en-GB" altLang="en-US" sz="2400" dirty="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p/>
          </p:txBody>
        </p:sp>
        <p:sp>
          <p:nvSpPr>
            <p:cNvPr id="104864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p/>
          </p:txBody>
        </p:sp>
        <p:pic>
          <p:nvPicPr>
            <p:cNvPr id="2097158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5" name="object 7"/>
          <p:cNvSpPr txBox="1">
            <a:spLocks noGrp="1"/>
          </p:cNvSpPr>
          <p:nvPr>
            <p:ph type="title"/>
          </p:nvPr>
        </p:nvSpPr>
        <p:spPr>
          <a:xfrm>
            <a:off x="739775" y="2045970"/>
            <a:ext cx="8613775" cy="147129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p>
            <a:pPr marL="469900" indent="-457200">
              <a:lnSpc>
                <a:spcPct val="100000"/>
              </a:lnSpc>
              <a:spcBef>
                <a:spcPts val="130"/>
              </a:spcBef>
              <a:buFont typeface="Arial" panose="020B0604020202020204" pitchFamily="34" charset="0"/>
              <a:buChar char="•"/>
              <a:tabLst>
                <a:tab pos="2642870" algn="l"/>
              </a:tabLst>
            </a:pPr>
            <a:r>
              <a:rPr lang="en-GB" altLang="en-US" sz="2800" b="0" spc="-20" dirty="0">
                <a:latin typeface="Century Schoolbook" panose="02040604050505020304" charset="0"/>
                <a:cs typeface="Century Schoolbook" panose="02040604050505020304" charset="0"/>
              </a:rPr>
              <a:t>This </a:t>
            </a:r>
            <a: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  <a:t>Interactive Digital Portfolio using Front-End Development show</a:t>
            </a:r>
            <a:r>
              <a:rPr lang="en-GB" altLang="en-US" sz="2800" b="0" spc="-20" dirty="0">
                <a:latin typeface="Century Schoolbook" panose="02040604050505020304" charset="0"/>
                <a:cs typeface="Century Schoolbook" panose="02040604050505020304" charset="0"/>
              </a:rPr>
              <a:t>s</a:t>
            </a:r>
            <a: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  <a:t> an individual’s profile, skills, projects, and contact details. </a:t>
            </a:r>
            <a:br>
              <a:rPr lang="en-US" altLang="en-GB" sz="2800" b="0" spc="-20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sz="4250" spc="-20" dirty="0" smtClean="0"/>
            </a:br>
            <a:br>
              <a:rPr lang="en-US" sz="4250" spc="-20" dirty="0"/>
            </a:br>
            <a:br>
              <a:rPr lang="en-US" sz="4250" spc="-20" dirty="0" smtClean="0"/>
            </a:br>
            <a:br>
              <a:rPr lang="en-US" sz="4250" spc="-20" dirty="0"/>
            </a:br>
            <a:endParaRPr sz="4250" dirty="0"/>
          </a:p>
        </p:txBody>
      </p:sp>
      <p:pic>
        <p:nvPicPr>
          <p:cNvPr id="2097159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46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3" name="Text Box 2"/>
          <p:cNvSpPr txBox="1"/>
          <p:nvPr/>
        </p:nvSpPr>
        <p:spPr>
          <a:xfrm>
            <a:off x="990600" y="1066800"/>
            <a:ext cx="700532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sz="4000" b="1" spc="5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PROJECT</a:t>
            </a:r>
            <a:r>
              <a:rPr lang="en-GB" sz="4000" b="1" spc="5" dirty="0">
                <a:latin typeface="Trebuchet MS" panose="020B0603020202020204" charset="0"/>
                <a:cs typeface="Trebuchet MS" panose="020B0603020202020204" charset="0"/>
                <a:sym typeface="+mn-ea"/>
              </a:rPr>
              <a:t> </a:t>
            </a:r>
            <a:r>
              <a:rPr sz="4000" b="1" spc="-20" dirty="0" smtClean="0">
                <a:latin typeface="Trebuchet MS" panose="020B0603020202020204" charset="0"/>
                <a:cs typeface="Trebuchet MS" panose="020B0603020202020204" charset="0"/>
                <a:sym typeface="+mn-ea"/>
              </a:rPr>
              <a:t>OVERVIEW</a:t>
            </a:r>
            <a:endParaRPr lang="en-GB" altLang="en-US" sz="4000" b="1">
              <a:latin typeface="Trebuchet MS" panose="020B0603020202020204" charset="0"/>
              <a:cs typeface="Trebuchet MS" panose="020B06030202020202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62000" y="3519805"/>
            <a:ext cx="864108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It’s </a:t>
            </a:r>
            <a:r>
              <a:rPr lang="en-US" altLang="en-GB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Developed with HTML, CSS, and JavaScript, it </a:t>
            </a: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has</a:t>
            </a:r>
            <a:r>
              <a:rPr lang="en-US" altLang="en-GB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 smooth navigation and interactive elements</a:t>
            </a:r>
            <a:r>
              <a:rPr lang="en-GB" alt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  <a:t>.</a:t>
            </a:r>
            <a:br>
              <a:rPr lang="en-US" sz="2800" spc="-20" dirty="0">
                <a:latin typeface="Century Schoolbook" panose="02040604050505020304" charset="0"/>
                <a:cs typeface="Century Schoolbook" panose="02040604050505020304" charset="0"/>
                <a:sym typeface="+mn-ea"/>
              </a:rPr>
            </a:br>
            <a:endParaRPr lang="en-GB" altLang="en-US" sz="2800">
              <a:latin typeface="Century Schoolbook" panose="02040604050505020304" charset="0"/>
              <a:cs typeface="Century Schoolbook" panose="020406040505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48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49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0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0" name="object 5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10744200" cy="4839335"/>
          </a:xfrm>
          <a:prstGeom prst="rect">
            <a:avLst/>
          </a:prstGeom>
        </p:spPr>
        <p:txBody>
          <a:bodyPr vert="horz" wrap="square" lIns="0" tIns="16510" rIns="0" bIns="0" rtlCol="0">
            <a:no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</a:t>
            </a:r>
            <a:r>
              <a:rPr sz="3200" spc="5" dirty="0" smtClean="0"/>
              <a:t>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1.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Students &amp; Job Seekers – use the portfolio to highlight skills, projects, and achievements for recruiters.</a:t>
            </a: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2.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Recruiters &amp; Employers – review the portfolio to assess a candidate’s abilities and creativity.</a:t>
            </a: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US" sz="2800" b="0" spc="5" dirty="0">
                <a:latin typeface="Century Schoolbook" panose="02040604050505020304" charset="0"/>
                <a:cs typeface="Century Schoolbook" panose="02040604050505020304" charset="0"/>
              </a:rPr>
              <a:t>3.</a:t>
            </a:r>
            <a:r>
              <a:rPr lang="en-US" altLang="en-GB" sz="2800" b="0" spc="5" dirty="0">
                <a:latin typeface="Century Schoolbook" panose="02040604050505020304" charset="0"/>
                <a:cs typeface="Century Schoolbook" panose="02040604050505020304" charset="0"/>
              </a:rPr>
              <a:t>Educators &amp; Peers – view the portfolio for learning, mentoring, or networking.</a:t>
            </a:r>
            <a:br>
              <a:rPr lang="en-US" sz="2800" b="0" spc="5" dirty="0">
                <a:latin typeface="Century Schoolbook" panose="02040604050505020304" charset="0"/>
                <a:cs typeface="Century Schoolbook" panose="02040604050505020304" charset="0"/>
              </a:rPr>
            </a:br>
            <a:br>
              <a:rPr lang="en-US" sz="2800" b="0" spc="5" dirty="0" smtClean="0"/>
            </a:br>
            <a:br>
              <a:rPr lang="en-US" sz="3200" spc="5" dirty="0"/>
            </a:br>
            <a:endParaRPr sz="3200" dirty="0"/>
          </a:p>
        </p:txBody>
      </p:sp>
      <p:sp>
        <p:nvSpPr>
          <p:cNvPr id="1048651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5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  <p:sp>
        <p:nvSpPr>
          <p:cNvPr id="104865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p/>
        </p:txBody>
      </p:sp>
      <p:sp>
        <p:nvSpPr>
          <p:cNvPr id="10486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11329035" cy="5758815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</a:t>
            </a:r>
            <a:br>
              <a:rPr lang="en-IN" sz="3600" spc="10" dirty="0" smtClean="0"/>
            </a:br>
            <a:r>
              <a:rPr lang="en-IN" sz="3600" spc="10" dirty="0" smtClean="0"/>
              <a:t>      </a:t>
            </a:r>
            <a:r>
              <a:rPr lang="en-IN" sz="3600" spc="10" dirty="0" smtClean="0">
                <a:latin typeface="Sitka Text" pitchFamily="2" charset="0"/>
              </a:rPr>
              <a:t>TOOLS:</a:t>
            </a:r>
            <a:br>
              <a:rPr lang="en-IN" sz="3600" spc="10" dirty="0"/>
            </a:br>
            <a:r>
              <a:rPr lang="en-IN" sz="3600" spc="10" dirty="0" smtClean="0"/>
              <a:t>            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HTML5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– for structuring the web pages and content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.    </a:t>
            </a:r>
            <a:b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GB" alt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CSS3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– for styling, layout design, and responsiveness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JavaScript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– for adding interactivity and dynamic features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                           </a:t>
            </a:r>
            <a:r>
              <a:rPr lang="en-IN" sz="1800" spc="10" dirty="0" smtClean="0">
                <a:latin typeface="Century Schoolbook" panose="02040604050505020304" charset="0"/>
                <a:cs typeface="Century Schoolbook" panose="02040604050505020304" charset="0"/>
              </a:rPr>
              <a:t>Code </a:t>
            </a:r>
            <a:r>
              <a:rPr 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Editor (VS Code</a:t>
            </a:r>
            <a:r>
              <a:rPr lang="en-GB" altLang="en-IN" sz="1800" spc="10" dirty="0">
                <a:latin typeface="Century Schoolbook" panose="02040604050505020304" charset="0"/>
                <a:cs typeface="Century Schoolbook" panose="02040604050505020304" charset="0"/>
              </a:rPr>
              <a:t>/Codepen)</a:t>
            </a:r>
            <a:r>
              <a:rPr lang="en-IN" sz="1800" b="0" spc="10" dirty="0">
                <a:latin typeface="Century Schoolbook" panose="02040604050505020304" charset="0"/>
                <a:cs typeface="Century Schoolbook" panose="02040604050505020304" charset="0"/>
              </a:rPr>
              <a:t> – for writing and managing </a:t>
            </a:r>
            <a:r>
              <a:rPr lang="en-IN" sz="1800" b="0" spc="10" dirty="0" smtClean="0">
                <a:latin typeface="Century Schoolbook" panose="02040604050505020304" charset="0"/>
                <a:cs typeface="Century Schoolbook" panose="02040604050505020304" charset="0"/>
              </a:rPr>
              <a:t>code.    </a:t>
            </a:r>
            <a:r>
              <a:rPr lang="en-IN" sz="1800" spc="10" dirty="0" smtClean="0"/>
              <a:t>                                       </a:t>
            </a:r>
            <a:br>
              <a:rPr lang="en-IN" sz="1800" spc="10" dirty="0" smtClean="0"/>
            </a:br>
            <a:r>
              <a:rPr lang="en-IN" sz="1800" spc="10" dirty="0" smtClean="0"/>
              <a:t>                           </a:t>
            </a:r>
            <a:br>
              <a:rPr lang="en-IN" sz="3600" spc="10" dirty="0"/>
            </a:br>
            <a:r>
              <a:rPr lang="en-IN" sz="3600" spc="10" dirty="0" smtClean="0"/>
              <a:t>    </a:t>
            </a:r>
            <a:br>
              <a:rPr lang="en-IN" sz="3600" spc="10" dirty="0" smtClean="0"/>
            </a:br>
            <a:r>
              <a:rPr lang="en-IN" sz="3600" spc="10" dirty="0" smtClean="0"/>
              <a:t> </a:t>
            </a:r>
            <a:r>
              <a:rPr lang="en-IN" sz="3600" spc="10" dirty="0">
                <a:latin typeface="Calisto MT" panose="02040603050505030304" pitchFamily="18" charset="0"/>
              </a:rPr>
              <a:t>TECHNIQUES:</a:t>
            </a:r>
            <a:br>
              <a:rPr lang="en-IN" sz="3600" spc="10" dirty="0">
                <a:latin typeface="Calisto MT" panose="02040603050505030304" pitchFamily="18" charset="0"/>
              </a:rPr>
            </a:br>
            <a:r>
              <a:rPr lang="en-IN" sz="3600" spc="10" dirty="0" smtClean="0">
                <a:latin typeface="Calisto MT" panose="02040603050505030304" pitchFamily="18" charset="0"/>
              </a:rPr>
              <a:t>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 </a:t>
            </a:r>
            <a:r>
              <a:rPr lang="en-IN" sz="1800" b="0" spc="10" dirty="0" smtClean="0">
                <a:latin typeface="Calisto MT" panose="02040603050505030304" pitchFamily="18" charset="0"/>
              </a:rPr>
              <a:t> </a:t>
            </a:r>
            <a:r>
              <a:rPr lang="en-IN" sz="1800" spc="10" dirty="0" err="1" smtClean="0">
                <a:latin typeface="Calisto MT" panose="02040603050505030304" pitchFamily="18" charset="0"/>
              </a:rPr>
              <a:t>Flexbox</a:t>
            </a:r>
            <a:r>
              <a:rPr lang="en-IN" sz="1800" spc="10" dirty="0" smtClean="0">
                <a:latin typeface="Calisto MT" panose="02040603050505030304" pitchFamily="18" charset="0"/>
              </a:rPr>
              <a:t> </a:t>
            </a:r>
            <a:r>
              <a:rPr lang="en-IN" sz="1800" spc="10" dirty="0">
                <a:latin typeface="Calisto MT" panose="02040603050505030304" pitchFamily="18" charset="0"/>
              </a:rPr>
              <a:t>and Grid Layouts</a:t>
            </a:r>
            <a:r>
              <a:rPr lang="en-IN" sz="1800" b="0" spc="10" dirty="0">
                <a:latin typeface="Calisto MT" panose="02040603050505030304" pitchFamily="18" charset="0"/>
              </a:rPr>
              <a:t> – for modern, flexible page structuring</a:t>
            </a:r>
            <a:r>
              <a:rPr lang="en-IN" sz="1800" b="0" spc="10" dirty="0" smtClean="0">
                <a:latin typeface="Calisto MT" panose="02040603050505030304" pitchFamily="18" charset="0"/>
              </a:rPr>
              <a:t>.</a:t>
            </a:r>
            <a:br>
              <a:rPr lang="en-IN" sz="1800" b="0" spc="10" dirty="0" smtClean="0">
                <a:latin typeface="Calisto MT" panose="02040603050505030304" pitchFamily="18" charset="0"/>
              </a:rPr>
            </a:br>
            <a:r>
              <a:rPr lang="en-IN" sz="1800" b="0" spc="10" dirty="0" smtClean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Form </a:t>
            </a:r>
            <a:r>
              <a:rPr lang="en-IN" sz="1800" spc="10" dirty="0">
                <a:latin typeface="Calisto MT" panose="02040603050505030304" pitchFamily="18" charset="0"/>
              </a:rPr>
              <a:t>Handling</a:t>
            </a:r>
            <a:r>
              <a:rPr lang="en-IN" sz="1800" b="0" spc="10" dirty="0">
                <a:latin typeface="Calisto MT" panose="02040603050505030304" pitchFamily="18" charset="0"/>
              </a:rPr>
              <a:t> – for creating a functional contact section</a:t>
            </a:r>
            <a:r>
              <a:rPr lang="en-IN" sz="1800" b="0" spc="10" dirty="0" smtClean="0">
                <a:latin typeface="Calisto MT" panose="02040603050505030304" pitchFamily="18" charset="0"/>
              </a:rPr>
              <a:t>.</a:t>
            </a:r>
            <a:br>
              <a:rPr lang="en-IN" sz="1800" b="0" spc="10" dirty="0" smtClean="0">
                <a:latin typeface="Calisto MT" panose="02040603050505030304" pitchFamily="18" charset="0"/>
              </a:rPr>
            </a:br>
            <a:r>
              <a:rPr lang="en-IN" sz="1800" b="0" spc="10" dirty="0" smtClean="0">
                <a:latin typeface="Calisto MT" panose="02040603050505030304" pitchFamily="18" charset="0"/>
              </a:rPr>
              <a:t>                                 </a:t>
            </a:r>
            <a:r>
              <a:rPr lang="en-IN" sz="1800" spc="10" dirty="0" smtClean="0">
                <a:latin typeface="Calisto MT" panose="02040603050505030304" pitchFamily="18" charset="0"/>
              </a:rPr>
              <a:t>Smooth </a:t>
            </a:r>
            <a:r>
              <a:rPr lang="en-IN" sz="1800" spc="10" dirty="0">
                <a:latin typeface="Calisto MT" panose="02040603050505030304" pitchFamily="18" charset="0"/>
              </a:rPr>
              <a:t>Navigation &amp; Animations</a:t>
            </a:r>
            <a:r>
              <a:rPr lang="en-IN" sz="1800" b="0" spc="10" dirty="0">
                <a:latin typeface="Calisto MT" panose="02040603050505030304" pitchFamily="18" charset="0"/>
              </a:rPr>
              <a:t> – to improve user experience and engagement.</a:t>
            </a:r>
            <a:br>
              <a:rPr lang="en-IN" sz="3600" b="0" spc="10" dirty="0"/>
            </a:br>
            <a:br>
              <a:rPr lang="en-IN" sz="3600" b="0" spc="10" dirty="0" smtClean="0"/>
            </a:br>
            <a:br>
              <a:rPr lang="en-IN" sz="3600" spc="10" dirty="0"/>
            </a:br>
            <a:br>
              <a:rPr lang="en-IN" sz="3600" spc="10" dirty="0" smtClean="0"/>
            </a:br>
            <a:endParaRPr sz="3600" dirty="0"/>
          </a:p>
        </p:txBody>
      </p:sp>
      <p:pic>
        <p:nvPicPr>
          <p:cNvPr id="2097162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6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p/>
        </p:txBody>
      </p:sp>
      <p:pic>
        <p:nvPicPr>
          <p:cNvPr id="2097163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739775" y="290830"/>
            <a:ext cx="9013825" cy="2957830"/>
          </a:xfrm>
          <a:prstGeom prst="rect">
            <a:avLst/>
          </a:prstGeom>
        </p:spPr>
        <p:txBody>
          <a:bodyPr vert="horz" wrap="square" lIns="0" tIns="13335" rIns="0" bIns="0" rtlCol="0">
            <a:no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</a:t>
            </a:r>
            <a:r>
              <a:rPr lang="en-GB" altLang="en-IN" sz="4000" b="1" spc="15" dirty="0">
                <a:latin typeface="Trebuchet MS" panose="020B0603020202020204"/>
                <a:cs typeface="Trebuchet MS" panose="020B0603020202020204"/>
              </a:rPr>
              <a:t>R</a:t>
            </a: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TFOLIO DESIGN AND </a:t>
            </a:r>
            <a:r>
              <a:rPr lang="en-IN" sz="4000" b="1" spc="15" dirty="0" smtClean="0">
                <a:latin typeface="Trebuchet MS" panose="020B0603020202020204"/>
                <a:cs typeface="Trebuchet MS" panose="020B0603020202020204"/>
              </a:rPr>
              <a:t>LAYOUT</a:t>
            </a: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b="1" spc="15" dirty="0" smtClean="0">
                <a:latin typeface="Trebuchet MS" panose="020B0603020202020204"/>
                <a:cs typeface="Trebuchet MS" panose="020B0603020202020204"/>
              </a:rPr>
              <a:t>PO</a:t>
            </a:r>
            <a:r>
              <a:rPr lang="en-GB" altLang="en-US" sz="3200" b="1" spc="15" dirty="0" smtClean="0">
                <a:latin typeface="Trebuchet MS" panose="020B0603020202020204"/>
                <a:cs typeface="Trebuchet MS" panose="020B0603020202020204"/>
              </a:rPr>
              <a:t>R</a:t>
            </a:r>
            <a:r>
              <a:rPr lang="en-US" sz="3200" b="1" spc="15" dirty="0" smtClean="0">
                <a:latin typeface="Trebuchet MS" panose="020B0603020202020204"/>
                <a:cs typeface="Trebuchet MS" panose="020B0603020202020204"/>
              </a:rPr>
              <a:t>TFOLIO:</a:t>
            </a:r>
            <a:endParaRPr lang="en-US" sz="3200" b="1" spc="15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1.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Header/</a:t>
            </a:r>
            <a:r>
              <a:rPr lang="en-US" sz="2000" dirty="0" err="1">
                <a:latin typeface="Trebuchet MS" panose="020B0603020202020204"/>
                <a:cs typeface="Trebuchet MS" panose="020B0603020202020204"/>
              </a:rPr>
              <a:t>Nav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 Bar – links to 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“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About, Skills, Projects, Contact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”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2.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Home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introduction with name, tagline, and banner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3.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About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</a:t>
            </a:r>
            <a:r>
              <a:rPr lang="en-GB" altLang="en-US" sz="2000" dirty="0">
                <a:latin typeface="Trebuchet MS" panose="020B0603020202020204"/>
                <a:cs typeface="Trebuchet MS" panose="020B0603020202020204"/>
              </a:rPr>
              <a:t>technical skills.’</a:t>
            </a:r>
            <a:endParaRPr lang="en-GB" alt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4.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Projects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sample projects in a grid layout with descriptions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GB" altLang="en-US" sz="2000" dirty="0" smtClean="0">
                <a:latin typeface="Trebuchet MS" panose="020B0603020202020204"/>
                <a:cs typeface="Trebuchet MS" panose="020B0603020202020204"/>
              </a:rPr>
              <a:t>5.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Contact </a:t>
            </a:r>
            <a:r>
              <a:rPr lang="en-US" sz="2000" dirty="0">
                <a:latin typeface="Trebuchet MS" panose="020B0603020202020204"/>
                <a:cs typeface="Trebuchet MS" panose="020B0603020202020204"/>
              </a:rPr>
              <a:t>– form and social media links</a:t>
            </a:r>
            <a:r>
              <a:rPr lang="en-US" sz="2000" dirty="0" smtClean="0">
                <a:latin typeface="Trebuchet MS" panose="020B0603020202020204"/>
                <a:cs typeface="Trebuchet MS" panose="020B0603020202020204"/>
              </a:rPr>
              <a:t>.</a:t>
            </a: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US" sz="2000" dirty="0" smtClean="0">
              <a:latin typeface="Trebuchet MS" panose="020B0603020202020204"/>
              <a:cs typeface="Trebuchet MS" panose="020B0603020202020204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>
          <a:xfrm>
            <a:off x="762000" y="385445"/>
            <a:ext cx="10681335" cy="4486275"/>
          </a:xfrm>
        </p:spPr>
        <p:txBody>
          <a:bodyPr>
            <a:noAutofit/>
          </a:bodyPr>
          <a:p>
            <a:r>
              <a:rPr lang="en-IN" dirty="0"/>
              <a:t>FEATURES AND </a:t>
            </a:r>
            <a:r>
              <a:rPr lang="en-IN" dirty="0" smtClean="0"/>
              <a:t>FUNCTIONALITY</a:t>
            </a:r>
            <a:br>
              <a:rPr lang="en-IN" dirty="0" smtClean="0"/>
            </a:br>
            <a:br>
              <a:rPr lang="en-IN" dirty="0" smtClean="0"/>
            </a:br>
            <a:br>
              <a:rPr lang="en-IN" dirty="0"/>
            </a:br>
            <a:r>
              <a:rPr lang="en-GB" alt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1.</a:t>
            </a:r>
            <a:r>
              <a:rPr 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Navigation 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Bar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Easy movement between Home, About, Skills, Projects, and Contact</a:t>
            </a:r>
            <a: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2.</a:t>
            </a:r>
            <a:r>
              <a:rPr 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Interactive 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UI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Hover effects, smooth scrolling, and animations</a:t>
            </a:r>
            <a: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</a:br>
            <a:r>
              <a:rPr lang="en-GB" alt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3.</a:t>
            </a:r>
            <a:r>
              <a:rPr lang="en-IN" sz="2400" dirty="0" smtClean="0">
                <a:latin typeface="Century Schoolbook" panose="02040604050505020304" charset="0"/>
                <a:cs typeface="Century Schoolbook" panose="02040604050505020304" charset="0"/>
              </a:rPr>
              <a:t>Contact </a:t>
            </a:r>
            <a:r>
              <a:rPr lang="en-IN" sz="2400" dirty="0">
                <a:latin typeface="Century Schoolbook" panose="02040604050505020304" charset="0"/>
                <a:cs typeface="Century Schoolbook" panose="02040604050505020304" charset="0"/>
              </a:rPr>
              <a:t>Form</a:t>
            </a:r>
            <a:r>
              <a:rPr lang="en-IN" sz="2400" b="0" dirty="0">
                <a:latin typeface="Century Schoolbook" panose="02040604050505020304" charset="0"/>
                <a:cs typeface="Century Schoolbook" panose="02040604050505020304" charset="0"/>
              </a:rPr>
              <a:t> – Allows users to send queries directly</a:t>
            </a:r>
            <a:r>
              <a:rPr lang="en-IN" sz="2400" b="0" dirty="0" smtClean="0">
                <a:latin typeface="Century Schoolbook" panose="02040604050505020304" charset="0"/>
                <a:cs typeface="Century Schoolbook" panose="02040604050505020304" charset="0"/>
              </a:rPr>
              <a:t>.</a:t>
            </a:r>
            <a:br>
              <a:rPr lang="en-IN" sz="2400" dirty="0" smtClean="0"/>
            </a:br>
            <a:br>
              <a:rPr lang="en-IN" dirty="0"/>
            </a:br>
            <a:br>
              <a:rPr lang="en-IN" dirty="0"/>
            </a:br>
            <a:br>
              <a:rPr lang="en-IN" dirty="0" smtClean="0"/>
            </a:br>
            <a:br>
              <a:rPr lang="en-IN" dirty="0"/>
            </a:br>
            <a:br>
              <a:rPr lang="en-IN" dirty="0" smtClean="0"/>
            </a:b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2924</Words>
  <Application>WPS Presentation</Application>
  <PresentationFormat/>
  <Paragraphs>89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Trebuchet MS</vt:lpstr>
      <vt:lpstr>Century Schoolbook</vt:lpstr>
      <vt:lpstr>Times New Roman</vt:lpstr>
      <vt:lpstr>Sitka Text</vt:lpstr>
      <vt:lpstr>Calisto MT</vt:lpstr>
      <vt:lpstr>Calibri</vt:lpstr>
      <vt:lpstr>Microsoft YaHei</vt:lpstr>
      <vt:lpstr>Arial Unicode MS</vt:lpstr>
      <vt:lpstr>Office Theme</vt:lpstr>
      <vt:lpstr>Digital Portfolio </vt:lpstr>
      <vt:lpstr>PROJECT TITLE</vt:lpstr>
      <vt:lpstr>AGENDA</vt:lpstr>
      <vt:lpstr>PROBLEM	STATEMENT     </vt:lpstr>
      <vt:lpstr>This Interactive Digital Portfolio using Front-End Development shows an individual’s profile, skills, projects, and contact details.      </vt:lpstr>
      <vt:lpstr>WHO ARE THE END USERS?  1.Students &amp; Job Seekers – use the portfolio to highlight skills, projects, and achievements for recruiters.  2.Recruiters &amp; Employers – review the portfolio to assess a candidate’s abilities and creativity.  3.Educators &amp; Peers – view the portfolio for learning, mentoring, or networking.   </vt:lpstr>
      <vt:lpstr>TOOLS AND TECHNIQUES       TOOLS:              HTML5 – for structuring the web pages and content.                                 CSS3 – for styling, layout design, and responsiveness.                             JavaScript – for adding interactivity and dynamic features.                             Code Editor (VS Code/Codepen) – for writing and managing code.                                                                              TECHNIQUES:                   Flexbox and Grid Layouts – for modern, flexible page structuring.                                  Form Handling – for creating a functional contact section.                                  Smooth Navigation &amp; Animations – to improve user experience and engagement.    </vt:lpstr>
      <vt:lpstr>PowerPoint 演示文稿</vt:lpstr>
      <vt:lpstr>FEATURES AND FUNCTIONALITY   1.Navigation Bar – Easy movement between Home, About, Skills, Projects, and Contact. 2.Interactive UI – Hover effects, smooth scrolling, and animations. 3.Contact Form – Allows users to send queries directly.      </vt:lpstr>
      <vt:lpstr>RESULTS AND SCREENSHOTS:</vt:lpstr>
      <vt:lpstr>CONCLUSION  The project “Interactive Digital Portfolio using Front-End Development” uses HTML, CSS, and JavaScript to build a responsive, interactive portfolio. Unlike regular resumes, it professionally showcases details, skills, and projects, helping students, job seekers, and professionals present themselves to recruiters and clients.  </vt:lpstr>
      <vt:lpstr>GITHUB LINK: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Konduru Narasimha</dc:creator>
  <cp:lastModifiedBy>ADMIN</cp:lastModifiedBy>
  <cp:revision>2</cp:revision>
  <dcterms:created xsi:type="dcterms:W3CDTF">2025-09-18T11:37:00Z</dcterms:created>
  <dcterms:modified xsi:type="dcterms:W3CDTF">2025-09-18T12:05:25Z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e169d5be21dc4224892a8b01437e1136</vt:lpwstr>
  </property>
  <property fmtid="{D5CDD505-2E9C-101B-9397-08002B2CF9AE}" pid="5" name="KSOProductBuildVer">
    <vt:lpwstr>2057-12.2.0.22549</vt:lpwstr>
  </property>
</Properties>
</file>