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1" r:id="rId4"/>
    <p:sldId id="267" r:id="rId5"/>
    <p:sldId id="262" r:id="rId6"/>
    <p:sldId id="26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4F"/>
    <a:srgbClr val="F9C801"/>
    <a:srgbClr val="7E3DB1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A03F-118B-657B-5B30-594F5071C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73084-1A54-E0C5-F3DC-79ABCA4C8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5AF2A-5D8F-C338-68DA-571B4F44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3AFE-CC68-41FB-8250-77E920981D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AB61B-FDED-41F5-DD59-909D13FD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4CD0-E6A9-302B-F376-6AF19968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4769-E276-4FEF-8D77-7D115680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97A5-6F3B-619F-8024-7C509F90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C0F09-87CA-C260-B328-E41365AF2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259EB-C28D-63E1-5892-FECDA23E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3AFE-CC68-41FB-8250-77E920981D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512D-A986-4F79-4D70-A30C1C6E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223A0-1079-7DBC-0247-C01BADCC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4769-E276-4FEF-8D77-7D115680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2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0D5C8-3D57-B566-71F6-215E12EF7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A6B73-14FA-A523-774A-401FA929F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81AD5-ED7E-E754-C42D-11AA867A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3AFE-CC68-41FB-8250-77E920981D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3F054-5B32-F360-A6B3-CED672F1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61297-EDD6-E093-8763-8D1B5A3A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4769-E276-4FEF-8D77-7D115680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5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1945-EA0E-B516-0529-F8236C7C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B697-0559-6848-D548-9DD6DEE6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2EC7-4B9C-9AAA-0980-7BEFCF77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3AFE-CC68-41FB-8250-77E920981D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F24B2-403A-7230-0060-D796DA39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BA2DD-AF9E-2F39-BDD4-DE413102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4769-E276-4FEF-8D77-7D115680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8023-3B33-4DEF-ABFC-AF3B39AB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9F723-3457-2807-4481-7E311C16C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F42B-D9DC-8323-636C-54837701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3AFE-CC68-41FB-8250-77E920981D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33D60-E819-6C57-9EA2-071A7BAA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2C87-1BE2-A804-F47B-3C694D77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4769-E276-4FEF-8D77-7D115680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8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E75C-C912-3013-CA38-39333E15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6400-AD91-C144-B8C2-9E4A274D5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DD5C-C662-21EA-7426-7753FCE7C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1F93C-6C9D-4A9A-965F-9C2856CC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3AFE-CC68-41FB-8250-77E920981D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387D2-6444-8C22-8B3E-8808E12C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C87CA-F003-F6B2-FEA3-4A60E5ED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4769-E276-4FEF-8D77-7D115680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2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11BB-8E9C-BD1C-C8CE-A72EDB15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91BEE-B0F7-665B-937A-966358E56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DDC80-CA6D-5C9E-09E2-B63AA8880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A56C7-022F-B92D-58BA-1047A3067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C521B-0BC6-648A-0D2E-F68FC936A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744FC-9060-DC7D-CFF3-74EF487B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3AFE-CC68-41FB-8250-77E920981D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07764-688D-CD96-F748-51E9A7D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F80B6-B0BF-4791-86CD-60873083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4769-E276-4FEF-8D77-7D115680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EBA5-D491-01A4-6201-C3939A20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9B9D1-E7B7-5A02-B13F-447AA0A8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3AFE-CC68-41FB-8250-77E920981D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899C0-0926-48BE-9A4A-B9512489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7EABD-1B1A-0C10-298C-928D7F90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4769-E276-4FEF-8D77-7D115680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F6AA7-2D9A-6AE4-AAC9-12BB8371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3AFE-CC68-41FB-8250-77E920981D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5A631-673E-E397-D05E-D557F046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04173-E19A-5CB5-0417-7AC4A849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4769-E276-4FEF-8D77-7D115680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BFBF-3631-6A95-78FE-B7B4F1A3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C7E4-5169-4629-2450-D4A5E2265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DA3F1-1EFA-BA42-BB1F-38036D9C7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E316-6028-00AA-D1D1-B22AF302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3AFE-CC68-41FB-8250-77E920981D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92745-B6DD-8486-E0DF-226E9814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4686E-F7EE-C916-1FE9-E568EF4F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4769-E276-4FEF-8D77-7D115680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8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53F3-0A1B-C294-FA2B-82313272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A3428-80B6-C07D-3E92-88FBD37C3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6534E-F997-C553-4127-2883B50DD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DF2C7-FBAB-6BA3-2157-15DF08EC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3AFE-CC68-41FB-8250-77E920981D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278CF-45A3-894F-4FE0-89C68ED4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611A9-00A5-CA15-55A0-ECB9AD54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4769-E276-4FEF-8D77-7D115680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405C0-15C9-4D6E-FDEE-B4FE0EB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1882E-0A97-93E9-13AF-469E09D40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CCC2F-5F04-DE08-0BC6-3863D99AB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73AFE-CC68-41FB-8250-77E920981DA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676CB-F9AA-F0DB-D872-CDCEA0D8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1B1A-B0EB-9612-ABF2-6E66D4163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4769-E276-4FEF-8D77-7D115680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3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vectors/instagram-insta-logo-de-instagram-381404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vectors/instagram-insta-logo-de-instagram-381404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Instagram_icon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fr/vectors/instagram-insta-logo-de-instagram-3814048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Instagram_icon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fr/vectors/instagram-insta-logo-de-instagram-3814048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pixabay.com/fr/vectors/instagram-insta-logo-de-instagram-3814048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fr/vectors/instagram-insta-logo-de-instagram-3814048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vectors/instagram-insta-logo-de-instagram-381404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vectors/instagram-insta-logo-de-instagram-3814048/" TargetMode="External"/><Relationship Id="rId7" Type="http://schemas.openxmlformats.org/officeDocument/2006/relationships/hyperlink" Target="https://www.pngall.com/hashtag-png/download/6691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technofaq.org/posts/2018/09/myths-about-instagram-that-you-need-to-break/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09F3-BC72-079E-2C1F-26BA79F7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75127"/>
          </a:xfrm>
          <a:solidFill>
            <a:srgbClr val="F9C801"/>
          </a:solidFill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001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6000" dirty="0">
                <a:ln w="0"/>
                <a:solidFill>
                  <a:srgbClr val="D51D4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Description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B2D39-A3F3-AFE4-82A8-64937DB1B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42958" y="-360727"/>
            <a:ext cx="1829324" cy="197980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7856B9-BFAD-AFF0-1BC6-C935FF7F48D5}"/>
              </a:ext>
            </a:extLst>
          </p:cNvPr>
          <p:cNvSpPr/>
          <p:nvPr/>
        </p:nvSpPr>
        <p:spPr>
          <a:xfrm>
            <a:off x="218113" y="1333850"/>
            <a:ext cx="3765183" cy="4023079"/>
          </a:xfrm>
          <a:prstGeom prst="roundRect">
            <a:avLst/>
          </a:prstGeom>
          <a:solidFill>
            <a:srgbClr val="F9C801"/>
          </a:solidFill>
          <a:ln>
            <a:solidFill>
              <a:srgbClr val="D51D4F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algn="ctr"/>
            <a:r>
              <a:rPr lang="en-US" sz="1800" dirty="0">
                <a:solidFill>
                  <a:srgbClr val="7E3DB1"/>
                </a:solidFill>
                <a:latin typeface="Nunito" pitchFamily="2" charset="0"/>
              </a:rPr>
              <a:t> </a:t>
            </a:r>
            <a:endParaRPr lang="en-US" dirty="0">
              <a:solidFill>
                <a:srgbClr val="7E3DB1"/>
              </a:solidFill>
              <a:latin typeface="Nunito" pitchFamily="2" charset="0"/>
            </a:endParaRPr>
          </a:p>
          <a:p>
            <a:pPr algn="ctr"/>
            <a:r>
              <a:rPr lang="en-US" sz="2400" b="1" dirty="0">
                <a:solidFill>
                  <a:srgbClr val="7E3DB1"/>
                </a:solidFill>
                <a:latin typeface="Nunito" pitchFamily="2" charset="0"/>
              </a:rPr>
              <a:t>1.Find out user’s engagement and interaction with our product( software and mobile application to drive business insight for marketing product &amp;  development team</a:t>
            </a: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6FD443-C62B-B3F1-84AA-CED2CDFF1279}"/>
              </a:ext>
            </a:extLst>
          </p:cNvPr>
          <p:cNvSpPr/>
          <p:nvPr/>
        </p:nvSpPr>
        <p:spPr>
          <a:xfrm flipH="1">
            <a:off x="8208704" y="1333850"/>
            <a:ext cx="3765183" cy="4023079"/>
          </a:xfrm>
          <a:prstGeom prst="roundRect">
            <a:avLst/>
          </a:prstGeom>
          <a:solidFill>
            <a:srgbClr val="F9C801"/>
          </a:solidFill>
          <a:ln>
            <a:solidFill>
              <a:srgbClr val="D51D4F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E3DB1"/>
                </a:solidFill>
                <a:latin typeface="Nunito" pitchFamily="2" charset="0"/>
              </a:rPr>
              <a:t>2</a:t>
            </a:r>
            <a:r>
              <a:rPr lang="en-US" sz="3200" b="1" dirty="0">
                <a:solidFill>
                  <a:srgbClr val="7E3DB1"/>
                </a:solidFill>
                <a:latin typeface="Nunito" pitchFamily="2" charset="0"/>
              </a:rPr>
              <a:t>.</a:t>
            </a:r>
            <a:r>
              <a:rPr lang="en-US" sz="2400" b="1" dirty="0">
                <a:solidFill>
                  <a:srgbClr val="7E3DB1"/>
                </a:solidFill>
                <a:latin typeface="Nunito" pitchFamily="2" charset="0"/>
              </a:rPr>
              <a:t>Find the success of the app by measuring user engagement and improve the experience altogether while helping the business grow.</a:t>
            </a:r>
            <a:endParaRPr lang="en-US" b="1" dirty="0">
              <a:solidFill>
                <a:srgbClr val="7E3DB1"/>
              </a:solidFill>
              <a:latin typeface="Nunito" pitchFamily="2" charset="0"/>
            </a:endParaRPr>
          </a:p>
        </p:txBody>
      </p:sp>
      <p:sp>
        <p:nvSpPr>
          <p:cNvPr id="13" name="Action Button: Help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26ABE78-0A88-18E7-ECE0-873BC0F446EE}"/>
              </a:ext>
            </a:extLst>
          </p:cNvPr>
          <p:cNvSpPr/>
          <p:nvPr/>
        </p:nvSpPr>
        <p:spPr>
          <a:xfrm>
            <a:off x="5025006" y="2128706"/>
            <a:ext cx="1820410" cy="2600587"/>
          </a:xfrm>
          <a:prstGeom prst="actionButtonHelp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rgbClr val="F9C80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323C5D-58BD-D5FB-D9C9-53D22FDBEEA6}"/>
              </a:ext>
            </a:extLst>
          </p:cNvPr>
          <p:cNvSpPr txBox="1"/>
          <p:nvPr/>
        </p:nvSpPr>
        <p:spPr>
          <a:xfrm>
            <a:off x="7775384" y="6119336"/>
            <a:ext cx="4631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E3DB1"/>
                </a:solidFill>
                <a:latin typeface="Nunito" pitchFamily="2" charset="0"/>
              </a:rPr>
              <a:t>BY – SURENDRA UPADHYAY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1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09F3-BC72-079E-2C1F-26BA79F7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3592"/>
            <a:ext cx="12192000" cy="1275127"/>
          </a:xfrm>
          <a:solidFill>
            <a:srgbClr val="F9C801"/>
          </a:solidFill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001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6000" dirty="0">
                <a:ln w="0"/>
                <a:solidFill>
                  <a:srgbClr val="D51D4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1CF9275E-3BDF-72E9-AB98-39FD8F8CA52C}"/>
              </a:ext>
            </a:extLst>
          </p:cNvPr>
          <p:cNvSpPr/>
          <p:nvPr/>
        </p:nvSpPr>
        <p:spPr>
          <a:xfrm rot="16200000">
            <a:off x="-29362" y="1260898"/>
            <a:ext cx="2164361" cy="2105636"/>
          </a:xfrm>
          <a:prstGeom prst="flowChartOffpageConnector">
            <a:avLst/>
          </a:prstGeom>
          <a:solidFill>
            <a:srgbClr val="F9C801"/>
          </a:solidFill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800" dirty="0">
                <a:solidFill>
                  <a:srgbClr val="7E3DB1"/>
                </a:solidFill>
                <a:latin typeface="Nunito" pitchFamily="2" charset="0"/>
              </a:rPr>
              <a:t>1.DOWNLOAD DATABASE FILE </a:t>
            </a:r>
          </a:p>
          <a:p>
            <a:pPr algn="ctr"/>
            <a:endParaRPr lang="en-US" dirty="0"/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C9C39651-640B-DB76-4DA7-0C9BA0A58B9D}"/>
              </a:ext>
            </a:extLst>
          </p:cNvPr>
          <p:cNvSpPr/>
          <p:nvPr/>
        </p:nvSpPr>
        <p:spPr>
          <a:xfrm rot="16200000">
            <a:off x="5119383" y="4537539"/>
            <a:ext cx="2164361" cy="2105636"/>
          </a:xfrm>
          <a:prstGeom prst="flowChartOffpageConnector">
            <a:avLst/>
          </a:prstGeom>
          <a:solidFill>
            <a:srgbClr val="F9C801"/>
          </a:solidFill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800" dirty="0">
                <a:solidFill>
                  <a:srgbClr val="7E3DB1"/>
                </a:solidFill>
                <a:latin typeface="Nunito" pitchFamily="2" charset="0"/>
              </a:rPr>
              <a:t>6. ANALYSIS THE INFORMATION AND MAKE DECISION </a:t>
            </a:r>
          </a:p>
          <a:p>
            <a:pPr algn="ctr"/>
            <a:endParaRPr lang="en-US" dirty="0"/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0B1A6EEC-3404-7BA8-14A7-52A13FB6C5CF}"/>
              </a:ext>
            </a:extLst>
          </p:cNvPr>
          <p:cNvSpPr/>
          <p:nvPr/>
        </p:nvSpPr>
        <p:spPr>
          <a:xfrm rot="16200000">
            <a:off x="3013746" y="1260897"/>
            <a:ext cx="2164361" cy="2105636"/>
          </a:xfrm>
          <a:prstGeom prst="flowChartOffpageConnector">
            <a:avLst/>
          </a:prstGeom>
          <a:solidFill>
            <a:srgbClr val="F9C801"/>
          </a:solidFill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800" dirty="0">
                <a:solidFill>
                  <a:srgbClr val="7E3DB1"/>
                </a:solidFill>
                <a:latin typeface="Nunito" pitchFamily="2" charset="0"/>
              </a:rPr>
              <a:t>2.USE MYSQL TO CREATE TABLE AND INPUT VALUES </a:t>
            </a:r>
          </a:p>
          <a:p>
            <a:pPr algn="ctr"/>
            <a:endParaRPr lang="en-US" dirty="0"/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D5E1B406-A5B8-E372-6059-120EFDBB9FCE}"/>
              </a:ext>
            </a:extLst>
          </p:cNvPr>
          <p:cNvSpPr/>
          <p:nvPr/>
        </p:nvSpPr>
        <p:spPr>
          <a:xfrm rot="16200000">
            <a:off x="6056854" y="1260897"/>
            <a:ext cx="2164361" cy="2105636"/>
          </a:xfrm>
          <a:prstGeom prst="flowChartOffpageConnector">
            <a:avLst/>
          </a:prstGeom>
          <a:solidFill>
            <a:srgbClr val="F9C801"/>
          </a:solidFill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800" dirty="0">
                <a:solidFill>
                  <a:srgbClr val="7E3DB1"/>
                </a:solidFill>
                <a:latin typeface="Nunito" pitchFamily="2" charset="0"/>
              </a:rPr>
              <a:t>3. CREATE TABLES </a:t>
            </a:r>
          </a:p>
          <a:p>
            <a:pPr algn="ctr"/>
            <a:endParaRPr lang="en-US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9B31179D-A3C4-C515-1454-82DF8664BD93}"/>
              </a:ext>
            </a:extLst>
          </p:cNvPr>
          <p:cNvSpPr/>
          <p:nvPr/>
        </p:nvSpPr>
        <p:spPr>
          <a:xfrm rot="16200000">
            <a:off x="908109" y="4573645"/>
            <a:ext cx="2164361" cy="2105636"/>
          </a:xfrm>
          <a:prstGeom prst="flowChartOffpageConnector">
            <a:avLst/>
          </a:prstGeom>
          <a:solidFill>
            <a:srgbClr val="F9C801"/>
          </a:solidFill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800" dirty="0">
                <a:solidFill>
                  <a:srgbClr val="7E3DB1"/>
                </a:solidFill>
                <a:latin typeface="Nunito" pitchFamily="2" charset="0"/>
              </a:rPr>
              <a:t>5. WRITE THE QUERIES TO FIND THE  QUSTION’S ANSWER</a:t>
            </a:r>
            <a:endParaRPr lang="en-US" dirty="0"/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CD14FC04-20FC-952F-18D4-FE67B91569DF}"/>
              </a:ext>
            </a:extLst>
          </p:cNvPr>
          <p:cNvSpPr/>
          <p:nvPr/>
        </p:nvSpPr>
        <p:spPr>
          <a:xfrm rot="16200000">
            <a:off x="9099962" y="1260897"/>
            <a:ext cx="2164361" cy="2105636"/>
          </a:xfrm>
          <a:prstGeom prst="flowChartOffpageConnector">
            <a:avLst/>
          </a:prstGeom>
          <a:solidFill>
            <a:srgbClr val="F9C801"/>
          </a:solidFill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800" dirty="0">
                <a:solidFill>
                  <a:srgbClr val="7E3DB1"/>
                </a:solidFill>
                <a:latin typeface="Nunito" pitchFamily="2" charset="0"/>
              </a:rPr>
              <a:t>4. GEATHERED THE INSGIHT OF THE DATABASE 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30603F-A0B9-E4B0-C8E7-0B0462455E3A}"/>
              </a:ext>
            </a:extLst>
          </p:cNvPr>
          <p:cNvSpPr/>
          <p:nvPr/>
        </p:nvSpPr>
        <p:spPr>
          <a:xfrm>
            <a:off x="9360019" y="4508176"/>
            <a:ext cx="2265028" cy="2200468"/>
          </a:xfrm>
          <a:prstGeom prst="ellipse">
            <a:avLst/>
          </a:prstGeom>
          <a:solidFill>
            <a:srgbClr val="D51D4F"/>
          </a:solidFill>
          <a:ln>
            <a:solidFill>
              <a:srgbClr val="F9C80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E3DB1"/>
                </a:solidFill>
                <a:latin typeface="Nunito" pitchFamily="2" charset="0"/>
              </a:rPr>
              <a:t>7. DECISION MAKING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4B2F50-0CF9-85D6-CA64-A88BB99BA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42958" y="-360727"/>
            <a:ext cx="1829324" cy="19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3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09F3-BC72-079E-2C1F-26BA79F7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75127"/>
          </a:xfrm>
          <a:solidFill>
            <a:srgbClr val="F9C801"/>
          </a:solidFill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001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ln w="0"/>
                <a:solidFill>
                  <a:srgbClr val="D51D4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Tech_Stack_Used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5598F-7A61-A4C7-4687-15E9DEECA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5126"/>
            <a:ext cx="12192000" cy="5582873"/>
          </a:xfrm>
          <a:ln>
            <a:solidFill>
              <a:srgbClr val="E7E6E6"/>
            </a:solidFill>
          </a:ln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66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MySQL Workbench 8.0 CE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66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MS EXCEL 2019 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66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TABLEAU PUBLIC 2022.2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66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MS WORD 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66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PAINT APPLICATION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161B9-E2A1-D7D2-9666-D04E8BB5D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42958" y="-360727"/>
            <a:ext cx="1829324" cy="19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4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09F3-BC72-079E-2C1F-26BA79F7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75127"/>
          </a:xfrm>
          <a:solidFill>
            <a:srgbClr val="F9C801"/>
          </a:solidFill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001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ln w="0"/>
                <a:solidFill>
                  <a:srgbClr val="D51D4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INSIGHTS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5598F-7A61-A4C7-4687-15E9DEECA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5126"/>
            <a:ext cx="12192000" cy="5582873"/>
          </a:xfrm>
          <a:ln>
            <a:solidFill>
              <a:srgbClr val="E7E6E6"/>
            </a:solidFill>
          </a:ln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66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TOTAL_USERS = 100 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66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PICTURES_UPLOADED = 257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66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TOTAL_LIKES ON PHOTOS= 8782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66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NUMBER OF TAGS_ID = 21 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66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MAXIMUM TIME TAG USED = SMILE(59 TIMES)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AAE199-5D01-D967-444D-D59250912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42958" y="-360727"/>
            <a:ext cx="1829324" cy="19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1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09F3-BC72-079E-2C1F-26BA79F7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75127"/>
          </a:xfrm>
          <a:solidFill>
            <a:srgbClr val="F9C801"/>
          </a:solidFill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001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ln w="0"/>
                <a:solidFill>
                  <a:srgbClr val="D51D4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5598F-7A61-A4C7-4687-15E9DEECA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5126"/>
            <a:ext cx="12192000" cy="5582873"/>
          </a:xfrm>
          <a:ln>
            <a:solidFill>
              <a:srgbClr val="E7E6E6"/>
            </a:solidFill>
          </a:ln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6FDA9-9558-6F37-2B00-02FA3D8FAAE0}"/>
              </a:ext>
            </a:extLst>
          </p:cNvPr>
          <p:cNvSpPr/>
          <p:nvPr/>
        </p:nvSpPr>
        <p:spPr>
          <a:xfrm>
            <a:off x="-1" y="1275127"/>
            <a:ext cx="5553513" cy="771787"/>
          </a:xfrm>
          <a:prstGeom prst="rect">
            <a:avLst/>
          </a:prstGeom>
          <a:noFill/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DBF6D-E50C-C181-CB9C-A4BDEAF8042C}"/>
              </a:ext>
            </a:extLst>
          </p:cNvPr>
          <p:cNvSpPr txBox="1"/>
          <p:nvPr/>
        </p:nvSpPr>
        <p:spPr>
          <a:xfrm>
            <a:off x="0" y="1337854"/>
            <a:ext cx="5327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1.Find the 5 oldest users of the Instagram from the database provided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ABAD45-6FDD-7957-6110-4741D3F33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" y="2227712"/>
            <a:ext cx="4485702" cy="20055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A26369-D57A-5ED6-B6C3-33C638D98A04}"/>
              </a:ext>
            </a:extLst>
          </p:cNvPr>
          <p:cNvSpPr/>
          <p:nvPr/>
        </p:nvSpPr>
        <p:spPr>
          <a:xfrm>
            <a:off x="6638490" y="1275125"/>
            <a:ext cx="5553513" cy="771787"/>
          </a:xfrm>
          <a:prstGeom prst="rect">
            <a:avLst/>
          </a:prstGeom>
          <a:noFill/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CC192-7A9A-45A3-09AA-284654A13646}"/>
              </a:ext>
            </a:extLst>
          </p:cNvPr>
          <p:cNvSpPr txBox="1"/>
          <p:nvPr/>
        </p:nvSpPr>
        <p:spPr>
          <a:xfrm>
            <a:off x="6660480" y="1337854"/>
            <a:ext cx="5385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2.Find the number of users who have never posted a single photo on Instagram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FC2FDA-184C-57BC-BA8E-540DC15F0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90" y="2227712"/>
            <a:ext cx="4214669" cy="20055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10F378-1C6E-4677-8E04-649ECEE8A6DB}"/>
              </a:ext>
            </a:extLst>
          </p:cNvPr>
          <p:cNvSpPr/>
          <p:nvPr/>
        </p:nvSpPr>
        <p:spPr>
          <a:xfrm>
            <a:off x="14458" y="4539436"/>
            <a:ext cx="5553513" cy="771787"/>
          </a:xfrm>
          <a:prstGeom prst="rect">
            <a:avLst/>
          </a:prstGeom>
          <a:noFill/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4D805-8B57-0A3B-088C-BF8693452EFA}"/>
              </a:ext>
            </a:extLst>
          </p:cNvPr>
          <p:cNvSpPr txBox="1"/>
          <p:nvPr/>
        </p:nvSpPr>
        <p:spPr>
          <a:xfrm>
            <a:off x="-13947" y="4602082"/>
            <a:ext cx="5479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3.Identify the winner of the contest and provide their details to the team(Top-3)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E61E68-8D22-86C3-B38C-2405DCF11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47" y="5443671"/>
            <a:ext cx="4258269" cy="154190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040FE6-4EFC-3331-5922-55F9BDA7C38C}"/>
              </a:ext>
            </a:extLst>
          </p:cNvPr>
          <p:cNvSpPr/>
          <p:nvPr/>
        </p:nvSpPr>
        <p:spPr>
          <a:xfrm>
            <a:off x="6652434" y="4539436"/>
            <a:ext cx="5553513" cy="771787"/>
          </a:xfrm>
          <a:prstGeom prst="rect">
            <a:avLst/>
          </a:prstGeom>
          <a:noFill/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893E7B-E748-D6E7-28DE-822629180BD7}"/>
              </a:ext>
            </a:extLst>
          </p:cNvPr>
          <p:cNvSpPr txBox="1"/>
          <p:nvPr/>
        </p:nvSpPr>
        <p:spPr>
          <a:xfrm>
            <a:off x="6624031" y="4602082"/>
            <a:ext cx="5581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4.Identify and suggest the top 5 most commonly used hashtags on the platform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3D0CD5C-B6F5-8BD5-F2F3-DAF5E3564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80" y="5373867"/>
            <a:ext cx="4517419" cy="14841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2388DBF-6B26-1BE6-6D5F-5B802A5A3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242958" y="-360727"/>
            <a:ext cx="1829324" cy="19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9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09F3-BC72-079E-2C1F-26BA79F7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75127"/>
          </a:xfrm>
          <a:solidFill>
            <a:srgbClr val="F9C801"/>
          </a:solidFill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001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ln w="0"/>
                <a:solidFill>
                  <a:srgbClr val="D51D4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5598F-7A61-A4C7-4687-15E9DEECA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5126"/>
            <a:ext cx="12192000" cy="5582873"/>
          </a:xfrm>
          <a:ln>
            <a:solidFill>
              <a:srgbClr val="E7E6E6"/>
            </a:solidFill>
          </a:ln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91673B-0C9D-DF22-92DC-10E30E86F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90" y="2109639"/>
            <a:ext cx="2496964" cy="144612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C7E2D30-8EE8-CA9F-24AC-846726BD650E}"/>
              </a:ext>
            </a:extLst>
          </p:cNvPr>
          <p:cNvGrpSpPr/>
          <p:nvPr/>
        </p:nvGrpSpPr>
        <p:grpSpPr>
          <a:xfrm>
            <a:off x="6638490" y="3217526"/>
            <a:ext cx="6300132" cy="771787"/>
            <a:chOff x="-13947" y="1275127"/>
            <a:chExt cx="6300132" cy="7717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E6FDA9-9558-6F37-2B00-02FA3D8FAAE0}"/>
                </a:ext>
              </a:extLst>
            </p:cNvPr>
            <p:cNvSpPr/>
            <p:nvPr/>
          </p:nvSpPr>
          <p:spPr>
            <a:xfrm>
              <a:off x="-1" y="1275127"/>
              <a:ext cx="5553513" cy="771787"/>
            </a:xfrm>
            <a:prstGeom prst="rect">
              <a:avLst/>
            </a:prstGeom>
            <a:noFill/>
            <a:ln>
              <a:solidFill>
                <a:srgbClr val="D51D4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1DBF6D-E50C-C181-CB9C-A4BDEAF8042C}"/>
                </a:ext>
              </a:extLst>
            </p:cNvPr>
            <p:cNvSpPr txBox="1"/>
            <p:nvPr/>
          </p:nvSpPr>
          <p:spPr>
            <a:xfrm>
              <a:off x="-13947" y="1476352"/>
              <a:ext cx="63001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7E3DB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dern No. 20" panose="02070704070505020303" pitchFamily="18" charset="0"/>
                </a:rPr>
                <a:t>7.What day of the week do most users register on?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8382B4-54F2-B642-60CB-13A333AC409B}"/>
              </a:ext>
            </a:extLst>
          </p:cNvPr>
          <p:cNvGrpSpPr/>
          <p:nvPr/>
        </p:nvGrpSpPr>
        <p:grpSpPr>
          <a:xfrm>
            <a:off x="6638490" y="1275125"/>
            <a:ext cx="5553513" cy="771787"/>
            <a:chOff x="6638490" y="1275125"/>
            <a:chExt cx="5553513" cy="7717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A26369-D57A-5ED6-B6C3-33C638D98A04}"/>
                </a:ext>
              </a:extLst>
            </p:cNvPr>
            <p:cNvSpPr/>
            <p:nvPr/>
          </p:nvSpPr>
          <p:spPr>
            <a:xfrm>
              <a:off x="6638490" y="1275125"/>
              <a:ext cx="5553513" cy="771787"/>
            </a:xfrm>
            <a:prstGeom prst="rect">
              <a:avLst/>
            </a:prstGeom>
            <a:noFill/>
            <a:ln>
              <a:solidFill>
                <a:srgbClr val="D51D4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BCC192-7A9A-45A3-09AA-284654A13646}"/>
                </a:ext>
              </a:extLst>
            </p:cNvPr>
            <p:cNvSpPr txBox="1"/>
            <p:nvPr/>
          </p:nvSpPr>
          <p:spPr>
            <a:xfrm>
              <a:off x="6660480" y="1337854"/>
              <a:ext cx="538544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7E3DB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dern No. 20" panose="02070704070505020303" pitchFamily="18" charset="0"/>
                </a:rPr>
                <a:t>6.Provide how many times does average user posts on Instagram.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3F48D37-729F-A0FF-728E-F60013F63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36" y="4173068"/>
            <a:ext cx="3967882" cy="206763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2D378A-790C-3327-FF2E-478D5830C1DB}"/>
              </a:ext>
            </a:extLst>
          </p:cNvPr>
          <p:cNvGrpSpPr/>
          <p:nvPr/>
        </p:nvGrpSpPr>
        <p:grpSpPr>
          <a:xfrm>
            <a:off x="-3" y="1278322"/>
            <a:ext cx="5553513" cy="771787"/>
            <a:chOff x="6646865" y="2669157"/>
            <a:chExt cx="5553513" cy="7717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A4D805-8B57-0A3B-088C-BF8693452EFA}"/>
                </a:ext>
              </a:extLst>
            </p:cNvPr>
            <p:cNvSpPr txBox="1"/>
            <p:nvPr/>
          </p:nvSpPr>
          <p:spPr>
            <a:xfrm>
              <a:off x="6660480" y="2749394"/>
              <a:ext cx="547998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7E3DB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dern No. 20" panose="02070704070505020303" pitchFamily="18" charset="0"/>
                </a:rPr>
                <a:t>5.Provide data on users (bots) who have liked every single photo on the site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10F378-1C6E-4677-8E04-649ECEE8A6DB}"/>
                </a:ext>
              </a:extLst>
            </p:cNvPr>
            <p:cNvSpPr/>
            <p:nvPr/>
          </p:nvSpPr>
          <p:spPr>
            <a:xfrm>
              <a:off x="6646865" y="2669157"/>
              <a:ext cx="5553513" cy="771787"/>
            </a:xfrm>
            <a:prstGeom prst="rect">
              <a:avLst/>
            </a:prstGeom>
            <a:noFill/>
            <a:ln>
              <a:solidFill>
                <a:srgbClr val="D51D4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2F5EBB2-22DA-8B52-9AC2-0ED1373C8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" y="2324043"/>
            <a:ext cx="5153879" cy="41109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7ACB20-7FB4-6CA6-E918-B336B51F81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242958" y="-360727"/>
            <a:ext cx="1829324" cy="19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09F3-BC72-079E-2C1F-26BA79F7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75127"/>
          </a:xfrm>
          <a:solidFill>
            <a:srgbClr val="F9C801"/>
          </a:solidFill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001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ln w="0"/>
                <a:solidFill>
                  <a:srgbClr val="D51D4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F092BF-4DA1-4AF3-E1DC-315F7878DD1C}"/>
              </a:ext>
            </a:extLst>
          </p:cNvPr>
          <p:cNvSpPr/>
          <p:nvPr/>
        </p:nvSpPr>
        <p:spPr>
          <a:xfrm>
            <a:off x="0" y="1359017"/>
            <a:ext cx="10519794" cy="503340"/>
          </a:xfrm>
          <a:prstGeom prst="roundRect">
            <a:avLst/>
          </a:prstGeom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AD CAMPAGINE SHOULD BE ON SUNDAY AND THURESDAY </a:t>
            </a:r>
          </a:p>
          <a:p>
            <a:endParaRPr lang="en-US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8F263A-46DD-0867-F892-2D77E7752F57}"/>
              </a:ext>
            </a:extLst>
          </p:cNvPr>
          <p:cNvSpPr/>
          <p:nvPr/>
        </p:nvSpPr>
        <p:spPr>
          <a:xfrm>
            <a:off x="0" y="2137533"/>
            <a:ext cx="10519794" cy="503340"/>
          </a:xfrm>
          <a:prstGeom prst="roundRect">
            <a:avLst/>
          </a:prstGeom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MAKE MORE SMILE RELATED AND POSITIVE VIBES TAGS </a:t>
            </a:r>
          </a:p>
          <a:p>
            <a:r>
              <a:rPr lang="en-US" sz="24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 </a:t>
            </a:r>
          </a:p>
          <a:p>
            <a:endParaRPr lang="en-US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24D5FC-1A1F-00A1-24D1-9730EB90FBB4}"/>
              </a:ext>
            </a:extLst>
          </p:cNvPr>
          <p:cNvSpPr/>
          <p:nvPr/>
        </p:nvSpPr>
        <p:spPr>
          <a:xfrm>
            <a:off x="0" y="2916049"/>
            <a:ext cx="10519794" cy="889233"/>
          </a:xfrm>
          <a:prstGeom prst="roundRect">
            <a:avLst/>
          </a:prstGeom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SEND PROMOTIONAL EMAIL FOR 1 ST PHOTO POST ON INSTA ,WHO NEVER ADDED ANY POST YET.</a:t>
            </a:r>
          </a:p>
          <a:p>
            <a:endParaRPr lang="en-US" sz="2400" b="1" dirty="0">
              <a:solidFill>
                <a:srgbClr val="7E3D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No. 20" panose="02070704070505020303" pitchFamily="18" charset="0"/>
            </a:endParaRPr>
          </a:p>
          <a:p>
            <a:r>
              <a:rPr lang="en-US" sz="24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 </a:t>
            </a:r>
          </a:p>
          <a:p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33A04B-1A77-F1D2-D03D-63714D466875}"/>
              </a:ext>
            </a:extLst>
          </p:cNvPr>
          <p:cNvSpPr/>
          <p:nvPr/>
        </p:nvSpPr>
        <p:spPr>
          <a:xfrm>
            <a:off x="0" y="4858974"/>
            <a:ext cx="10519794" cy="503340"/>
          </a:xfrm>
          <a:prstGeom prst="roundRect">
            <a:avLst/>
          </a:prstGeom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REWARDS OLDEST USERS FOR THERE ACTIVITIES.</a:t>
            </a:r>
          </a:p>
          <a:p>
            <a:r>
              <a:rPr lang="en-US" sz="24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 </a:t>
            </a:r>
          </a:p>
          <a:p>
            <a:r>
              <a:rPr lang="en-US" sz="24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 </a:t>
            </a:r>
          </a:p>
          <a:p>
            <a:endParaRPr 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4A20EB-3C5F-042A-E3A8-3CC9FCD65B5F}"/>
              </a:ext>
            </a:extLst>
          </p:cNvPr>
          <p:cNvSpPr/>
          <p:nvPr/>
        </p:nvSpPr>
        <p:spPr>
          <a:xfrm>
            <a:off x="0" y="4080458"/>
            <a:ext cx="10519794" cy="503340"/>
          </a:xfrm>
          <a:prstGeom prst="roundRect">
            <a:avLst/>
          </a:prstGeom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LAUNCH MORE CAMPAIGNS FOR MORE USERS ACTIVATION.</a:t>
            </a:r>
          </a:p>
          <a:p>
            <a:endParaRPr lang="en-US" sz="2400" b="1" dirty="0">
              <a:solidFill>
                <a:srgbClr val="7E3D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No. 20" panose="02070704070505020303" pitchFamily="18" charset="0"/>
            </a:endParaRPr>
          </a:p>
          <a:p>
            <a:r>
              <a:rPr lang="en-US" sz="24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 </a:t>
            </a:r>
          </a:p>
          <a:p>
            <a:r>
              <a:rPr lang="en-US" sz="24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 </a:t>
            </a:r>
          </a:p>
          <a:p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345318-B46F-64EB-8B83-C60A3858F37A}"/>
              </a:ext>
            </a:extLst>
          </p:cNvPr>
          <p:cNvSpPr/>
          <p:nvPr/>
        </p:nvSpPr>
        <p:spPr>
          <a:xfrm>
            <a:off x="0" y="5637490"/>
            <a:ext cx="10519794" cy="503340"/>
          </a:xfrm>
          <a:prstGeom prst="roundRect">
            <a:avLst/>
          </a:prstGeom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WORK ON MORE PERSONLIZED AND INTRACTIVE FEATURE.</a:t>
            </a:r>
          </a:p>
          <a:p>
            <a:endParaRPr lang="en-US" sz="2400" b="1" dirty="0">
              <a:solidFill>
                <a:srgbClr val="7E3D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No. 20" panose="02070704070505020303" pitchFamily="18" charset="0"/>
            </a:endParaRPr>
          </a:p>
          <a:p>
            <a:r>
              <a:rPr lang="en-US" sz="24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 </a:t>
            </a:r>
          </a:p>
          <a:p>
            <a:r>
              <a:rPr lang="en-US" sz="2400" b="1" dirty="0">
                <a:solidFill>
                  <a:srgbClr val="7E3D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 </a:t>
            </a:r>
          </a:p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4AE02-6D44-D801-F0A6-01111B4D7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42958" y="-360727"/>
            <a:ext cx="1829324" cy="19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8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09F3-BC72-079E-2C1F-26BA79F7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9C801"/>
          </a:solidFill>
          <a:ln>
            <a:solidFill>
              <a:srgbClr val="D51D4F"/>
            </a:solidFill>
          </a:ln>
        </p:spPr>
        <p:style>
          <a:lnRef idx="2">
            <a:schemeClr val="accent2"/>
          </a:lnRef>
          <a:fillRef idx="1001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11500" dirty="0">
                <a:ln w="0"/>
                <a:solidFill>
                  <a:srgbClr val="D51D4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iller" panose="04020404031007020602" pitchFamily="82" charset="0"/>
              </a:rPr>
              <a:t>    </a:t>
            </a:r>
            <a:r>
              <a:rPr lang="en-US" sz="11500" dirty="0">
                <a:ln w="0"/>
                <a:solidFill>
                  <a:srgbClr val="D51D4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uhaus 93" panose="04030905020B02020C02" pitchFamily="82" charset="0"/>
              </a:rPr>
              <a:t>THE END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7388D-F344-9CB6-0048-2DA42227D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21130" y="-352338"/>
            <a:ext cx="1829324" cy="1979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A2132B-CCB6-47E1-9CB2-6EA7DC1D3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37859" y="3572143"/>
            <a:ext cx="5654141" cy="3191854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E6F35-B8FA-107C-6CB5-173BF8E630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-282012" y="2370709"/>
            <a:ext cx="2342546" cy="18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8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338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Agency FB</vt:lpstr>
      <vt:lpstr>Arial</vt:lpstr>
      <vt:lpstr>Bauhaus 93</vt:lpstr>
      <vt:lpstr>Calibri</vt:lpstr>
      <vt:lpstr>Calibri Light</vt:lpstr>
      <vt:lpstr>Chiller</vt:lpstr>
      <vt:lpstr>Modern No. 20</vt:lpstr>
      <vt:lpstr>Nunito</vt:lpstr>
      <vt:lpstr>Office Theme</vt:lpstr>
      <vt:lpstr>Project Description </vt:lpstr>
      <vt:lpstr>APPROACH</vt:lpstr>
      <vt:lpstr>Tech_Stack_Used </vt:lpstr>
      <vt:lpstr>INSIGHTS  </vt:lpstr>
      <vt:lpstr>INSIGHTS</vt:lpstr>
      <vt:lpstr>INSIGHTS</vt:lpstr>
      <vt:lpstr>RESULTS</vt:lpstr>
      <vt:lpstr>    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 </dc:title>
  <dc:creator>Surendra</dc:creator>
  <cp:lastModifiedBy>Surendra</cp:lastModifiedBy>
  <cp:revision>1</cp:revision>
  <dcterms:created xsi:type="dcterms:W3CDTF">2022-11-20T11:57:37Z</dcterms:created>
  <dcterms:modified xsi:type="dcterms:W3CDTF">2022-11-21T18:03:14Z</dcterms:modified>
</cp:coreProperties>
</file>