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ndra\Desktop\data%20science\ASSIGMENT%202\BTM%20ROW%20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ndra\Desktop\data%20science\ASSIGMENT%202\ASSIGNMENT%202%20%20BTM%20CASE%20STUDY%20EXCEL%20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ndra\Desktop\data%20science\ASSIGMENT%202\ASSIGNMENT%202%20%20BTM%20CASE%20STUDY%20EXCEL%20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ndra\Desktop\data%20science\ASSIGMENT%202\ASSIGNMENT%202%20%20BTM%20CASE%20STUDY%20EXCEL%20SHE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ndra\Desktop\data%20science\ASSIGMENT%202\ASSIGNMENT%202%20%20BTM%20CASE%20STUDY%20EXCEL%20SHE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MARKET value(TR. INR)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MARKET(TR. INR) 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E46D-47B6-82BF-945CF33A918C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E46D-47B6-82BF-945CF33A918C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33F5-42D7-8E46-152469FCCC74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33F5-42D7-8E46-152469FCCC7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7644428-383F-4438-B22D-745F80461F9C}" type="CATEGORYNAME">
                      <a:rPr lang="en-US" sz="1400" b="1"/>
                      <a:pPr/>
                      <a:t>[CATEGORY NAME]</a:t>
                    </a:fld>
                    <a:r>
                      <a:rPr lang="en-US" sz="1400" b="1" baseline="0" dirty="0"/>
                      <a:t>, </a:t>
                    </a:r>
                    <a:fld id="{C91A05E6-FAA6-4B5A-A948-B8918D24039E}" type="VALUE">
                      <a:rPr lang="en-US" sz="1400" b="1" baseline="0"/>
                      <a:pPr/>
                      <a:t>[VALUE]</a:t>
                    </a:fld>
                    <a:endParaRPr lang="en-US" sz="1400" b="1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46D-47B6-82BF-945CF33A918C}"/>
                </c:ext>
              </c:extLst>
            </c:dLbl>
            <c:dLbl>
              <c:idx val="1"/>
              <c:layout>
                <c:manualLayout>
                  <c:x val="0.19091080323867629"/>
                  <c:y val="-5.3033023586631041E-2"/>
                </c:manualLayout>
              </c:layout>
              <c:tx>
                <c:rich>
                  <a:bodyPr/>
                  <a:lstStyle/>
                  <a:p>
                    <a:fld id="{4F1A563E-14C6-475A-BED8-F6EEC51AB1EC}" type="CATEGORYNAME">
                      <a:rPr lang="en-US" sz="1400" b="1"/>
                      <a:pPr/>
                      <a:t>[CATEGORY NAME]</a:t>
                    </a:fld>
                    <a:r>
                      <a:rPr lang="en-US" sz="1400" b="1" baseline="0" dirty="0"/>
                      <a:t>, </a:t>
                    </a:r>
                    <a:fld id="{1CE1E40D-3304-4168-9F39-7F1685F9E252}" type="VALUE">
                      <a:rPr lang="en-US" sz="1400" b="1" baseline="0"/>
                      <a:pPr/>
                      <a:t>[VALUE]</a:t>
                    </a:fld>
                    <a:endParaRPr lang="en-US" sz="1400" b="1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46D-47B6-82BF-945CF33A91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ORGANISED RESTURENT</c:v>
                </c:pt>
                <c:pt idx="1">
                  <c:v>UNORGANISED RESTURENT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6D-47B6-82BF-945CF33A918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Organized Food survey market segmentation %(2020)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Organised Food servey market segmentation %(20200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2C-42C0-807F-B19327C0C2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2C-42C0-807F-B19327C0C2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2C-42C0-807F-B19327C0C2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2C-42C0-807F-B19327C0C2D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62C-42C0-807F-B19327C0C2D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62C-42C0-807F-B19327C0C2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CASUAL DINING </c:v>
                </c:pt>
                <c:pt idx="1">
                  <c:v>FULL SERVICE RESTAURANT</c:v>
                </c:pt>
                <c:pt idx="2">
                  <c:v>PYB ,CLUB AND BAR</c:v>
                </c:pt>
                <c:pt idx="3">
                  <c:v>FAST FOOD &amp; QUICK SERVICE</c:v>
                </c:pt>
                <c:pt idx="4">
                  <c:v>CAFÉ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55</c:v>
                </c:pt>
                <c:pt idx="1">
                  <c:v>2</c:v>
                </c:pt>
                <c:pt idx="2">
                  <c:v>12</c:v>
                </c:pt>
                <c:pt idx="3">
                  <c:v>20</c:v>
                </c:pt>
                <c:pt idx="4">
                  <c:v>7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61-4A00-9329-467917D95409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[BTM ROW DATA.csv]Sheet4!PivotTable5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4ED-4343-B054-22456578372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4ED-4343-B054-22456578372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4ED-4343-B054-22456578372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4ED-4343-B054-22456578372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4ED-4343-B054-22456578372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4ED-4343-B054-224565783720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4ED-4343-B054-224565783720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4ED-4343-B054-224565783720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4ED-4343-B054-224565783720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4ED-4343-B054-224565783720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14ED-4343-B054-224565783720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14ED-4343-B054-224565783720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14ED-4343-B054-224565783720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14ED-4343-B054-224565783720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14ED-4343-B054-224565783720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14ED-4343-B054-224565783720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14ED-4343-B054-224565783720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14ED-4343-B054-224565783720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14ED-4343-B054-224565783720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14ED-4343-B054-224565783720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14ED-4343-B054-224565783720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4ED-4343-B054-224565783720}"/>
              </c:ext>
            </c:extLst>
          </c:dPt>
          <c:dPt>
            <c:idx val="22"/>
            <c:bubble3D val="0"/>
            <c:explosion val="18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4ED-4343-B054-224565783720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4ED-4343-B054-224565783720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4ED-4343-B054-224565783720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4ED-4343-B054-224565783720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4ED-4343-B054-224565783720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4ED-4343-B054-224565783720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4ED-4343-B054-224565783720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4ED-4343-B054-224565783720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4ED-4343-B054-2245657837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Sheet4!$A$4:$A$35</c:f>
              <c:strCache>
                <c:ptCount val="31"/>
                <c:pt idx="0">
                  <c:v>Bakery</c:v>
                </c:pt>
                <c:pt idx="1">
                  <c:v>Bakery, Quick Bites</c:v>
                </c:pt>
                <c:pt idx="2">
                  <c:v>Bar</c:v>
                </c:pt>
                <c:pt idx="3">
                  <c:v>Bar, Casual Dining</c:v>
                </c:pt>
                <c:pt idx="4">
                  <c:v>Beverage Shop</c:v>
                </c:pt>
                <c:pt idx="5">
                  <c:v>Beverage Shop, Dessert Parlor</c:v>
                </c:pt>
                <c:pt idx="6">
                  <c:v>Beverage Shop, Quick Bites</c:v>
                </c:pt>
                <c:pt idx="7">
                  <c:v>Cafe</c:v>
                </c:pt>
                <c:pt idx="8">
                  <c:v>Cafe, Bakery</c:v>
                </c:pt>
                <c:pt idx="9">
                  <c:v>Cafe, Quick Bites</c:v>
                </c:pt>
                <c:pt idx="10">
                  <c:v>Casual Dining</c:v>
                </c:pt>
                <c:pt idx="11">
                  <c:v>Casual Dining, Bar</c:v>
                </c:pt>
                <c:pt idx="12">
                  <c:v>Casual Dining, Microbrewery</c:v>
                </c:pt>
                <c:pt idx="13">
                  <c:v>Delivery</c:v>
                </c:pt>
                <c:pt idx="14">
                  <c:v>Dessert Parlor</c:v>
                </c:pt>
                <c:pt idx="15">
                  <c:v>Dessert Parlor, Beverage Shop</c:v>
                </c:pt>
                <c:pt idx="16">
                  <c:v>Dessert Parlor, Sweet Shop</c:v>
                </c:pt>
                <c:pt idx="17">
                  <c:v>Dhaba</c:v>
                </c:pt>
                <c:pt idx="18">
                  <c:v>Food Court, Dessert Parlor</c:v>
                </c:pt>
                <c:pt idx="19">
                  <c:v>Kiosk</c:v>
                </c:pt>
                <c:pt idx="20">
                  <c:v>Mess</c:v>
                </c:pt>
                <c:pt idx="21">
                  <c:v>Pub, Casual Dining</c:v>
                </c:pt>
                <c:pt idx="22">
                  <c:v>Quick Bites</c:v>
                </c:pt>
                <c:pt idx="23">
                  <c:v>Quick Bites, Beverage Shop</c:v>
                </c:pt>
                <c:pt idx="24">
                  <c:v>Quick Bites, Dessert Parlor</c:v>
                </c:pt>
                <c:pt idx="25">
                  <c:v>Quick Bites, Sweet Shop</c:v>
                </c:pt>
                <c:pt idx="26">
                  <c:v>Sweet Shop</c:v>
                </c:pt>
                <c:pt idx="27">
                  <c:v>Sweet Shop, Quick Bites</c:v>
                </c:pt>
                <c:pt idx="28">
                  <c:v>Takeaway</c:v>
                </c:pt>
                <c:pt idx="29">
                  <c:v>Takeaway, Delivery</c:v>
                </c:pt>
                <c:pt idx="30">
                  <c:v>(blank)</c:v>
                </c:pt>
              </c:strCache>
            </c:strRef>
          </c:cat>
          <c:val>
            <c:numRef>
              <c:f>Sheet4!$B$4:$B$35</c:f>
              <c:numCache>
                <c:formatCode>General</c:formatCode>
                <c:ptCount val="31"/>
                <c:pt idx="0">
                  <c:v>77</c:v>
                </c:pt>
                <c:pt idx="1">
                  <c:v>11</c:v>
                </c:pt>
                <c:pt idx="2">
                  <c:v>49</c:v>
                </c:pt>
                <c:pt idx="3">
                  <c:v>6</c:v>
                </c:pt>
                <c:pt idx="4">
                  <c:v>193</c:v>
                </c:pt>
                <c:pt idx="5">
                  <c:v>1</c:v>
                </c:pt>
                <c:pt idx="6">
                  <c:v>33</c:v>
                </c:pt>
                <c:pt idx="7">
                  <c:v>291</c:v>
                </c:pt>
                <c:pt idx="8">
                  <c:v>13</c:v>
                </c:pt>
                <c:pt idx="9">
                  <c:v>16</c:v>
                </c:pt>
                <c:pt idx="10">
                  <c:v>711</c:v>
                </c:pt>
                <c:pt idx="11">
                  <c:v>22</c:v>
                </c:pt>
                <c:pt idx="12">
                  <c:v>17</c:v>
                </c:pt>
                <c:pt idx="13">
                  <c:v>254</c:v>
                </c:pt>
                <c:pt idx="14">
                  <c:v>112</c:v>
                </c:pt>
                <c:pt idx="15">
                  <c:v>17</c:v>
                </c:pt>
                <c:pt idx="16">
                  <c:v>5</c:v>
                </c:pt>
                <c:pt idx="17">
                  <c:v>12</c:v>
                </c:pt>
                <c:pt idx="18">
                  <c:v>4</c:v>
                </c:pt>
                <c:pt idx="19">
                  <c:v>3</c:v>
                </c:pt>
                <c:pt idx="20">
                  <c:v>18</c:v>
                </c:pt>
                <c:pt idx="21">
                  <c:v>10</c:v>
                </c:pt>
                <c:pt idx="22">
                  <c:v>2733</c:v>
                </c:pt>
                <c:pt idx="23">
                  <c:v>18</c:v>
                </c:pt>
                <c:pt idx="24">
                  <c:v>17</c:v>
                </c:pt>
                <c:pt idx="25">
                  <c:v>18</c:v>
                </c:pt>
                <c:pt idx="26">
                  <c:v>50</c:v>
                </c:pt>
                <c:pt idx="27">
                  <c:v>26</c:v>
                </c:pt>
                <c:pt idx="28">
                  <c:v>26</c:v>
                </c:pt>
                <c:pt idx="29">
                  <c:v>334</c:v>
                </c:pt>
                <c:pt idx="3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4ED-4343-B054-224565783720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QUARTARLY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Sheet1!$A$4:$A$13</c:f>
              <c:strCache>
                <c:ptCount val="9"/>
                <c:pt idx="0">
                  <c:v>fast food</c:v>
                </c:pt>
                <c:pt idx="1">
                  <c:v>Biryani  </c:v>
                </c:pt>
                <c:pt idx="2">
                  <c:v>Maggi</c:v>
                </c:pt>
                <c:pt idx="3">
                  <c:v>eggs</c:v>
                </c:pt>
                <c:pt idx="4">
                  <c:v>chicken</c:v>
                </c:pt>
                <c:pt idx="5">
                  <c:v>omlets</c:v>
                </c:pt>
                <c:pt idx="6">
                  <c:v>kabab</c:v>
                </c:pt>
                <c:pt idx="7">
                  <c:v>Rajma Chawal</c:v>
                </c:pt>
                <c:pt idx="8">
                  <c:v>Cholo puri</c:v>
                </c:pt>
              </c:strCache>
              <c:extLst/>
            </c:strRef>
          </c:cat>
          <c:val>
            <c:numRef>
              <c:f>Sheet1!$B$4:$B$13</c:f>
              <c:numCache>
                <c:formatCode>General</c:formatCode>
                <c:ptCount val="9"/>
                <c:pt idx="0">
                  <c:v>0</c:v>
                </c:pt>
                <c:pt idx="1">
                  <c:v>16024</c:v>
                </c:pt>
                <c:pt idx="2">
                  <c:v>16573</c:v>
                </c:pt>
                <c:pt idx="3">
                  <c:v>15476</c:v>
                </c:pt>
                <c:pt idx="4">
                  <c:v>16973</c:v>
                </c:pt>
                <c:pt idx="5">
                  <c:v>16306</c:v>
                </c:pt>
                <c:pt idx="6">
                  <c:v>16811</c:v>
                </c:pt>
                <c:pt idx="7">
                  <c:v>3000</c:v>
                </c:pt>
                <c:pt idx="8">
                  <c:v>1000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04C-4DA9-9B8C-171B3FA56DA2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Sheet1!$A$4:$A$13</c:f>
              <c:strCache>
                <c:ptCount val="9"/>
                <c:pt idx="0">
                  <c:v>fast food</c:v>
                </c:pt>
                <c:pt idx="1">
                  <c:v>Biryani  </c:v>
                </c:pt>
                <c:pt idx="2">
                  <c:v>Maggi</c:v>
                </c:pt>
                <c:pt idx="3">
                  <c:v>eggs</c:v>
                </c:pt>
                <c:pt idx="4">
                  <c:v>chicken</c:v>
                </c:pt>
                <c:pt idx="5">
                  <c:v>omlets</c:v>
                </c:pt>
                <c:pt idx="6">
                  <c:v>kabab</c:v>
                </c:pt>
                <c:pt idx="7">
                  <c:v>Rajma Chawal</c:v>
                </c:pt>
                <c:pt idx="8">
                  <c:v>Cholo puri</c:v>
                </c:pt>
              </c:strCache>
              <c:extLst/>
            </c:strRef>
          </c:cat>
          <c:val>
            <c:numRef>
              <c:f>Sheet1!$C$4:$C$13</c:f>
              <c:numCache>
                <c:formatCode>General</c:formatCode>
                <c:ptCount val="9"/>
                <c:pt idx="0">
                  <c:v>0</c:v>
                </c:pt>
                <c:pt idx="1">
                  <c:v>16527</c:v>
                </c:pt>
                <c:pt idx="2">
                  <c:v>16833</c:v>
                </c:pt>
                <c:pt idx="3">
                  <c:v>16354</c:v>
                </c:pt>
                <c:pt idx="4">
                  <c:v>16274</c:v>
                </c:pt>
                <c:pt idx="5">
                  <c:v>16106</c:v>
                </c:pt>
                <c:pt idx="6">
                  <c:v>16819</c:v>
                </c:pt>
                <c:pt idx="7">
                  <c:v>500</c:v>
                </c:pt>
                <c:pt idx="8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04C-4DA9-9B8C-171B3FA56DA2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Sheet1!$A$4:$A$13</c:f>
              <c:strCache>
                <c:ptCount val="9"/>
                <c:pt idx="0">
                  <c:v>fast food</c:v>
                </c:pt>
                <c:pt idx="1">
                  <c:v>Biryani  </c:v>
                </c:pt>
                <c:pt idx="2">
                  <c:v>Maggi</c:v>
                </c:pt>
                <c:pt idx="3">
                  <c:v>eggs</c:v>
                </c:pt>
                <c:pt idx="4">
                  <c:v>chicken</c:v>
                </c:pt>
                <c:pt idx="5">
                  <c:v>omlets</c:v>
                </c:pt>
                <c:pt idx="6">
                  <c:v>kabab</c:v>
                </c:pt>
                <c:pt idx="7">
                  <c:v>Rajma Chawal</c:v>
                </c:pt>
                <c:pt idx="8">
                  <c:v>Cholo puri</c:v>
                </c:pt>
              </c:strCache>
              <c:extLst/>
            </c:strRef>
          </c:cat>
          <c:val>
            <c:numRef>
              <c:f>Sheet1!$D$4:$D$13</c:f>
              <c:numCache>
                <c:formatCode>General</c:formatCode>
                <c:ptCount val="9"/>
                <c:pt idx="0">
                  <c:v>0</c:v>
                </c:pt>
                <c:pt idx="1">
                  <c:v>16689</c:v>
                </c:pt>
                <c:pt idx="2">
                  <c:v>16198</c:v>
                </c:pt>
                <c:pt idx="3">
                  <c:v>16016</c:v>
                </c:pt>
                <c:pt idx="4">
                  <c:v>16432</c:v>
                </c:pt>
                <c:pt idx="5">
                  <c:v>16259</c:v>
                </c:pt>
                <c:pt idx="6">
                  <c:v>16830</c:v>
                </c:pt>
                <c:pt idx="7">
                  <c:v>0</c:v>
                </c:pt>
                <c:pt idx="8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04C-4DA9-9B8C-171B3FA56D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34737784"/>
        <c:axId val="434738768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64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Sheet1!$A$4:$A$13</c15:sqref>
                        </c15:formulaRef>
                      </c:ext>
                    </c:extLst>
                    <c:strCache>
                      <c:ptCount val="9"/>
                      <c:pt idx="0">
                        <c:v>fast food</c:v>
                      </c:pt>
                      <c:pt idx="1">
                        <c:v>Biryani  </c:v>
                      </c:pt>
                      <c:pt idx="2">
                        <c:v>Maggi</c:v>
                      </c:pt>
                      <c:pt idx="3">
                        <c:v>eggs</c:v>
                      </c:pt>
                      <c:pt idx="4">
                        <c:v>chicken</c:v>
                      </c:pt>
                      <c:pt idx="5">
                        <c:v>omlets</c:v>
                      </c:pt>
                      <c:pt idx="6">
                        <c:v>kabab</c:v>
                      </c:pt>
                      <c:pt idx="7">
                        <c:v>Rajma Chawal</c:v>
                      </c:pt>
                      <c:pt idx="8">
                        <c:v>Cholo puri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Sheet1!$E$4:$E$13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49240</c:v>
                      </c:pt>
                      <c:pt idx="2">
                        <c:v>49604</c:v>
                      </c:pt>
                      <c:pt idx="3">
                        <c:v>47846</c:v>
                      </c:pt>
                      <c:pt idx="4">
                        <c:v>49679</c:v>
                      </c:pt>
                      <c:pt idx="5">
                        <c:v>48671</c:v>
                      </c:pt>
                      <c:pt idx="6">
                        <c:v>50460</c:v>
                      </c:pt>
                      <c:pt idx="7">
                        <c:v>3500</c:v>
                      </c:pt>
                      <c:pt idx="8">
                        <c:v>1000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404C-4DA9-9B8C-171B3FA56DA2}"/>
                  </c:ext>
                </c:extLst>
              </c15:ser>
            </c15:filteredBarSeries>
          </c:ext>
        </c:extLst>
      </c:barChart>
      <c:catAx>
        <c:axId val="434737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738768"/>
        <c:crosses val="autoZero"/>
        <c:auto val="1"/>
        <c:lblAlgn val="ctr"/>
        <c:lblOffset val="100"/>
        <c:noMultiLvlLbl val="0"/>
      </c:catAx>
      <c:valAx>
        <c:axId val="434738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737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9648460614883687"/>
          <c:y val="8.8796442111402737E-2"/>
          <c:w val="0.10219457553163622"/>
          <c:h val="7.57923592884222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b="0" cap="none" spc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EXPENSES 3MONTHS </a:t>
            </a:r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c:rich>
      </c:tx>
      <c:overlay val="0"/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Sheet1!$J$3</c:f>
              <c:strCache>
                <c:ptCount val="1"/>
                <c:pt idx="0">
                  <c:v>JAN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Sheet1!$I$4:$I$10</c:f>
              <c:strCache>
                <c:ptCount val="7"/>
                <c:pt idx="0">
                  <c:v>Shope rent </c:v>
                </c:pt>
                <c:pt idx="1">
                  <c:v>Maggi</c:v>
                </c:pt>
                <c:pt idx="2">
                  <c:v>Eggs</c:v>
                </c:pt>
                <c:pt idx="3">
                  <c:v>Chicken</c:v>
                </c:pt>
                <c:pt idx="4">
                  <c:v>Rice</c:v>
                </c:pt>
                <c:pt idx="5">
                  <c:v>Masala</c:v>
                </c:pt>
                <c:pt idx="6">
                  <c:v>Gas and other expenses</c:v>
                </c:pt>
              </c:strCache>
            </c:strRef>
          </c:cat>
          <c:val>
            <c:numRef>
              <c:f>Sheet1!$J$4:$J$10</c:f>
              <c:numCache>
                <c:formatCode>General</c:formatCode>
                <c:ptCount val="7"/>
                <c:pt idx="0">
                  <c:v>14000</c:v>
                </c:pt>
                <c:pt idx="1">
                  <c:v>5500</c:v>
                </c:pt>
                <c:pt idx="2">
                  <c:v>6000</c:v>
                </c:pt>
                <c:pt idx="3">
                  <c:v>4800</c:v>
                </c:pt>
                <c:pt idx="4">
                  <c:v>6000</c:v>
                </c:pt>
                <c:pt idx="5">
                  <c:v>2000</c:v>
                </c:pt>
                <c:pt idx="6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F-4FC7-BF53-BF395208E56A}"/>
            </c:ext>
          </c:extLst>
        </c:ser>
        <c:ser>
          <c:idx val="1"/>
          <c:order val="1"/>
          <c:tx>
            <c:strRef>
              <c:f>Sheet1!$K$3</c:f>
              <c:strCache>
                <c:ptCount val="1"/>
                <c:pt idx="0">
                  <c:v>FEB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Sheet1!$I$4:$I$10</c:f>
              <c:strCache>
                <c:ptCount val="7"/>
                <c:pt idx="0">
                  <c:v>Shope rent </c:v>
                </c:pt>
                <c:pt idx="1">
                  <c:v>Maggi</c:v>
                </c:pt>
                <c:pt idx="2">
                  <c:v>Eggs</c:v>
                </c:pt>
                <c:pt idx="3">
                  <c:v>Chicken</c:v>
                </c:pt>
                <c:pt idx="4">
                  <c:v>Rice</c:v>
                </c:pt>
                <c:pt idx="5">
                  <c:v>Masala</c:v>
                </c:pt>
                <c:pt idx="6">
                  <c:v>Gas and other expenses</c:v>
                </c:pt>
              </c:strCache>
            </c:strRef>
          </c:cat>
          <c:val>
            <c:numRef>
              <c:f>Sheet1!$K$4:$K$10</c:f>
              <c:numCache>
                <c:formatCode>General</c:formatCode>
                <c:ptCount val="7"/>
                <c:pt idx="0">
                  <c:v>14000</c:v>
                </c:pt>
                <c:pt idx="1">
                  <c:v>5500</c:v>
                </c:pt>
                <c:pt idx="2">
                  <c:v>6000</c:v>
                </c:pt>
                <c:pt idx="3">
                  <c:v>4800</c:v>
                </c:pt>
                <c:pt idx="4">
                  <c:v>6000</c:v>
                </c:pt>
                <c:pt idx="5">
                  <c:v>2200</c:v>
                </c:pt>
                <c:pt idx="6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F-4FC7-BF53-BF395208E56A}"/>
            </c:ext>
          </c:extLst>
        </c:ser>
        <c:ser>
          <c:idx val="2"/>
          <c:order val="2"/>
          <c:tx>
            <c:strRef>
              <c:f>Sheet1!$L$3</c:f>
              <c:strCache>
                <c:ptCount val="1"/>
                <c:pt idx="0">
                  <c:v>MAR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Sheet1!$I$4:$I$10</c:f>
              <c:strCache>
                <c:ptCount val="7"/>
                <c:pt idx="0">
                  <c:v>Shope rent </c:v>
                </c:pt>
                <c:pt idx="1">
                  <c:v>Maggi</c:v>
                </c:pt>
                <c:pt idx="2">
                  <c:v>Eggs</c:v>
                </c:pt>
                <c:pt idx="3">
                  <c:v>Chicken</c:v>
                </c:pt>
                <c:pt idx="4">
                  <c:v>Rice</c:v>
                </c:pt>
                <c:pt idx="5">
                  <c:v>Masala</c:v>
                </c:pt>
                <c:pt idx="6">
                  <c:v>Gas and other expenses</c:v>
                </c:pt>
              </c:strCache>
            </c:strRef>
          </c:cat>
          <c:val>
            <c:numRef>
              <c:f>Sheet1!$L$4:$L$10</c:f>
              <c:numCache>
                <c:formatCode>General</c:formatCode>
                <c:ptCount val="7"/>
                <c:pt idx="0">
                  <c:v>14000</c:v>
                </c:pt>
                <c:pt idx="1">
                  <c:v>5500</c:v>
                </c:pt>
                <c:pt idx="2">
                  <c:v>6000</c:v>
                </c:pt>
                <c:pt idx="3">
                  <c:v>4800</c:v>
                </c:pt>
                <c:pt idx="4">
                  <c:v>6000</c:v>
                </c:pt>
                <c:pt idx="5">
                  <c:v>2500</c:v>
                </c:pt>
                <c:pt idx="6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1F-4FC7-BF53-BF395208E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434670576"/>
        <c:axId val="434674184"/>
        <c:axId val="0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Sheet1!$M$3</c15:sqref>
                        </c15:formulaRef>
                      </c:ext>
                    </c:extLst>
                    <c:strCache>
                      <c:ptCount val="1"/>
                      <c:pt idx="0">
                        <c:v>Sum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Sheet1!$I$4:$I$10</c15:sqref>
                        </c15:formulaRef>
                      </c:ext>
                    </c:extLst>
                    <c:strCache>
                      <c:ptCount val="7"/>
                      <c:pt idx="0">
                        <c:v>Shope rent </c:v>
                      </c:pt>
                      <c:pt idx="1">
                        <c:v>Maggi</c:v>
                      </c:pt>
                      <c:pt idx="2">
                        <c:v>Eggs</c:v>
                      </c:pt>
                      <c:pt idx="3">
                        <c:v>Chicken</c:v>
                      </c:pt>
                      <c:pt idx="4">
                        <c:v>Rice</c:v>
                      </c:pt>
                      <c:pt idx="5">
                        <c:v>Masala</c:v>
                      </c:pt>
                      <c:pt idx="6">
                        <c:v>Gas and other expenses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Sheet1!$M$4:$M$10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42000</c:v>
                      </c:pt>
                      <c:pt idx="1">
                        <c:v>16500</c:v>
                      </c:pt>
                      <c:pt idx="2">
                        <c:v>18000</c:v>
                      </c:pt>
                      <c:pt idx="3">
                        <c:v>14400</c:v>
                      </c:pt>
                      <c:pt idx="4">
                        <c:v>18000</c:v>
                      </c:pt>
                      <c:pt idx="5">
                        <c:v>6700</c:v>
                      </c:pt>
                      <c:pt idx="6">
                        <c:v>9000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1F-4FC7-BF53-BF395208E56A}"/>
                  </c:ext>
                </c:extLst>
              </c15:ser>
            </c15:filteredBarSeries>
          </c:ext>
        </c:extLst>
      </c:bar3DChart>
      <c:catAx>
        <c:axId val="43467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74184"/>
        <c:crosses val="autoZero"/>
        <c:auto val="1"/>
        <c:lblAlgn val="ctr"/>
        <c:lblOffset val="100"/>
        <c:noMultiLvlLbl val="0"/>
      </c:catAx>
      <c:valAx>
        <c:axId val="434674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7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SALES FOR APRIL MAY</a:t>
            </a:r>
            <a:endParaRPr lang="en-US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c:rich>
      </c:tx>
      <c:overlay val="0"/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Sheet1!$B$28:$B$29</c:f>
              <c:strCache>
                <c:ptCount val="2"/>
                <c:pt idx="0">
                  <c:v>SALES OF APRL &amp; MAY</c:v>
                </c:pt>
                <c:pt idx="1">
                  <c:v>APRIL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Sheet1!$A$30:$A$35</c:f>
              <c:strCache>
                <c:ptCount val="6"/>
                <c:pt idx="0">
                  <c:v>Biryani  </c:v>
                </c:pt>
                <c:pt idx="1">
                  <c:v>Maggi</c:v>
                </c:pt>
                <c:pt idx="2">
                  <c:v>eggs</c:v>
                </c:pt>
                <c:pt idx="3">
                  <c:v>chicken</c:v>
                </c:pt>
                <c:pt idx="4">
                  <c:v>omlets</c:v>
                </c:pt>
                <c:pt idx="5">
                  <c:v>kabab</c:v>
                </c:pt>
              </c:strCache>
            </c:strRef>
          </c:cat>
          <c:val>
            <c:numRef>
              <c:f>Sheet1!$B$30:$B$35</c:f>
              <c:numCache>
                <c:formatCode>General</c:formatCode>
                <c:ptCount val="6"/>
                <c:pt idx="0">
                  <c:v>10703</c:v>
                </c:pt>
                <c:pt idx="1">
                  <c:v>10319</c:v>
                </c:pt>
                <c:pt idx="2">
                  <c:v>11058</c:v>
                </c:pt>
                <c:pt idx="3">
                  <c:v>9673</c:v>
                </c:pt>
                <c:pt idx="4">
                  <c:v>9666</c:v>
                </c:pt>
                <c:pt idx="5">
                  <c:v>11755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D5-4C33-93C4-78DAE1D9EC8F}"/>
            </c:ext>
          </c:extLst>
        </c:ser>
        <c:ser>
          <c:idx val="1"/>
          <c:order val="1"/>
          <c:tx>
            <c:strRef>
              <c:f>Sheet1!$C$28:$C$29</c:f>
              <c:strCache>
                <c:ptCount val="2"/>
                <c:pt idx="0">
                  <c:v>SALES OF APRL &amp; MAY</c:v>
                </c:pt>
                <c:pt idx="1">
                  <c:v>MAY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Sheet1!$A$30:$A$35</c:f>
              <c:strCache>
                <c:ptCount val="6"/>
                <c:pt idx="0">
                  <c:v>Biryani  </c:v>
                </c:pt>
                <c:pt idx="1">
                  <c:v>Maggi</c:v>
                </c:pt>
                <c:pt idx="2">
                  <c:v>eggs</c:v>
                </c:pt>
                <c:pt idx="3">
                  <c:v>chicken</c:v>
                </c:pt>
                <c:pt idx="4">
                  <c:v>omlets</c:v>
                </c:pt>
                <c:pt idx="5">
                  <c:v>kabab</c:v>
                </c:pt>
              </c:strCache>
            </c:strRef>
          </c:cat>
          <c:val>
            <c:numRef>
              <c:f>Sheet1!$C$30:$C$35</c:f>
              <c:numCache>
                <c:formatCode>General</c:formatCode>
                <c:ptCount val="6"/>
                <c:pt idx="0">
                  <c:v>8751</c:v>
                </c:pt>
                <c:pt idx="1">
                  <c:v>8724</c:v>
                </c:pt>
                <c:pt idx="2">
                  <c:v>7480</c:v>
                </c:pt>
                <c:pt idx="3">
                  <c:v>7824</c:v>
                </c:pt>
                <c:pt idx="4">
                  <c:v>8918</c:v>
                </c:pt>
                <c:pt idx="5">
                  <c:v>7848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D5-4C33-93C4-78DAE1D9EC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512223056"/>
        <c:axId val="512223712"/>
        <c:axId val="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Sheet1!$D$28:$D$29</c15:sqref>
                        </c15:formulaRef>
                      </c:ext>
                    </c:extLst>
                    <c:strCache>
                      <c:ptCount val="2"/>
                      <c:pt idx="0">
                        <c:v>SALES OF APRL &amp; MAY</c:v>
                      </c:pt>
                      <c:pt idx="1">
                        <c:v>TOTAL 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Sheet1!$A$30:$A$35</c15:sqref>
                        </c15:formulaRef>
                      </c:ext>
                    </c:extLst>
                    <c:strCache>
                      <c:ptCount val="6"/>
                      <c:pt idx="0">
                        <c:v>Biryani  </c:v>
                      </c:pt>
                      <c:pt idx="1">
                        <c:v>Maggi</c:v>
                      </c:pt>
                      <c:pt idx="2">
                        <c:v>eggs</c:v>
                      </c:pt>
                      <c:pt idx="3">
                        <c:v>chicken</c:v>
                      </c:pt>
                      <c:pt idx="4">
                        <c:v>omlets</c:v>
                      </c:pt>
                      <c:pt idx="5">
                        <c:v>kabab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Sheet1!$D$30:$D$35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19454</c:v>
                      </c:pt>
                      <c:pt idx="1">
                        <c:v>19043</c:v>
                      </c:pt>
                      <c:pt idx="2">
                        <c:v>18538</c:v>
                      </c:pt>
                      <c:pt idx="3">
                        <c:v>17497</c:v>
                      </c:pt>
                      <c:pt idx="4">
                        <c:v>18584</c:v>
                      </c:pt>
                      <c:pt idx="5">
                        <c:v>19603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EAD5-4C33-93C4-78DAE1D9EC8F}"/>
                  </c:ext>
                </c:extLst>
              </c15:ser>
            </c15:filteredBarSeries>
          </c:ext>
        </c:extLst>
      </c:bar3DChart>
      <c:catAx>
        <c:axId val="51222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223712"/>
        <c:crosses val="autoZero"/>
        <c:auto val="1"/>
        <c:lblAlgn val="ctr"/>
        <c:lblOffset val="100"/>
        <c:noMultiLvlLbl val="0"/>
      </c:catAx>
      <c:valAx>
        <c:axId val="512223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22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EXPENSES FOR APRIL MAY</a:t>
            </a:r>
          </a:p>
          <a:p>
            <a:pPr>
              <a:defRPr/>
            </a:pPr>
            <a:endParaRPr lang="en-US"/>
          </a:p>
        </c:rich>
      </c:tx>
      <c:overlay val="0"/>
      <c:spPr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Sheet1!$J$30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Sheet1!$I$31:$I$37</c:f>
              <c:strCache>
                <c:ptCount val="7"/>
                <c:pt idx="0">
                  <c:v>Shope rent </c:v>
                </c:pt>
                <c:pt idx="1">
                  <c:v>Maggi</c:v>
                </c:pt>
                <c:pt idx="2">
                  <c:v>Eggs</c:v>
                </c:pt>
                <c:pt idx="3">
                  <c:v>Chicken</c:v>
                </c:pt>
                <c:pt idx="4">
                  <c:v>Rice</c:v>
                </c:pt>
                <c:pt idx="5">
                  <c:v>Masala</c:v>
                </c:pt>
                <c:pt idx="6">
                  <c:v>Gas and other expenses</c:v>
                </c:pt>
              </c:strCache>
            </c:strRef>
          </c:cat>
          <c:val>
            <c:numRef>
              <c:f>Sheet1!$J$31:$J$37</c:f>
              <c:numCache>
                <c:formatCode>General</c:formatCode>
                <c:ptCount val="7"/>
                <c:pt idx="0">
                  <c:v>14000</c:v>
                </c:pt>
                <c:pt idx="1">
                  <c:v>5500</c:v>
                </c:pt>
                <c:pt idx="2">
                  <c:v>6000</c:v>
                </c:pt>
                <c:pt idx="3">
                  <c:v>4800</c:v>
                </c:pt>
                <c:pt idx="4">
                  <c:v>6000</c:v>
                </c:pt>
                <c:pt idx="5">
                  <c:v>2000</c:v>
                </c:pt>
                <c:pt idx="6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C1-49E3-857B-A636C0DBA327}"/>
            </c:ext>
          </c:extLst>
        </c:ser>
        <c:ser>
          <c:idx val="1"/>
          <c:order val="1"/>
          <c:tx>
            <c:strRef>
              <c:f>Sheet1!$K$30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Sheet1!$I$31:$I$37</c:f>
              <c:strCache>
                <c:ptCount val="7"/>
                <c:pt idx="0">
                  <c:v>Shope rent </c:v>
                </c:pt>
                <c:pt idx="1">
                  <c:v>Maggi</c:v>
                </c:pt>
                <c:pt idx="2">
                  <c:v>Eggs</c:v>
                </c:pt>
                <c:pt idx="3">
                  <c:v>Chicken</c:v>
                </c:pt>
                <c:pt idx="4">
                  <c:v>Rice</c:v>
                </c:pt>
                <c:pt idx="5">
                  <c:v>Masala</c:v>
                </c:pt>
                <c:pt idx="6">
                  <c:v>Gas and other expenses</c:v>
                </c:pt>
              </c:strCache>
            </c:strRef>
          </c:cat>
          <c:val>
            <c:numRef>
              <c:f>Sheet1!$K$31:$K$37</c:f>
              <c:numCache>
                <c:formatCode>General</c:formatCode>
                <c:ptCount val="7"/>
                <c:pt idx="0">
                  <c:v>14000</c:v>
                </c:pt>
                <c:pt idx="1">
                  <c:v>5500</c:v>
                </c:pt>
                <c:pt idx="2">
                  <c:v>6000</c:v>
                </c:pt>
                <c:pt idx="3">
                  <c:v>4800</c:v>
                </c:pt>
                <c:pt idx="4">
                  <c:v>6000</c:v>
                </c:pt>
                <c:pt idx="5">
                  <c:v>2200</c:v>
                </c:pt>
                <c:pt idx="6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C1-49E3-857B-A636C0DBA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525322104"/>
        <c:axId val="525322760"/>
        <c:axId val="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Sheet1!$L$30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Sheet1!$I$31:$I$37</c15:sqref>
                        </c15:formulaRef>
                      </c:ext>
                    </c:extLst>
                    <c:strCache>
                      <c:ptCount val="7"/>
                      <c:pt idx="0">
                        <c:v>Shope rent </c:v>
                      </c:pt>
                      <c:pt idx="1">
                        <c:v>Maggi</c:v>
                      </c:pt>
                      <c:pt idx="2">
                        <c:v>Eggs</c:v>
                      </c:pt>
                      <c:pt idx="3">
                        <c:v>Chicken</c:v>
                      </c:pt>
                      <c:pt idx="4">
                        <c:v>Rice</c:v>
                      </c:pt>
                      <c:pt idx="5">
                        <c:v>Masala</c:v>
                      </c:pt>
                      <c:pt idx="6">
                        <c:v>Gas and other expenses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Sheet1!$L$31:$L$37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28000</c:v>
                      </c:pt>
                      <c:pt idx="1">
                        <c:v>11000</c:v>
                      </c:pt>
                      <c:pt idx="2">
                        <c:v>12000</c:v>
                      </c:pt>
                      <c:pt idx="3">
                        <c:v>9600</c:v>
                      </c:pt>
                      <c:pt idx="4">
                        <c:v>12000</c:v>
                      </c:pt>
                      <c:pt idx="5">
                        <c:v>4200</c:v>
                      </c:pt>
                      <c:pt idx="6">
                        <c:v>6000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4C1-49E3-857B-A636C0DBA327}"/>
                  </c:ext>
                </c:extLst>
              </c15:ser>
            </c15:filteredBarSeries>
          </c:ext>
        </c:extLst>
      </c:bar3DChart>
      <c:catAx>
        <c:axId val="52532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322760"/>
        <c:crosses val="autoZero"/>
        <c:auto val="1"/>
        <c:lblAlgn val="ctr"/>
        <c:lblOffset val="100"/>
        <c:noMultiLvlLbl val="0"/>
      </c:catAx>
      <c:valAx>
        <c:axId val="52532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322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A85F-AE14-4DF0-8FDC-6FB9A1E77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90782-7793-44F0-8E4C-7890E00C4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EAD0-5F71-4BC3-98C7-902D6400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BE8F-FFA1-405F-A7F9-84985E29E96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9FE57-8008-444B-B8C0-82E86A8B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AED50-E24F-41CA-9C14-13DFA0DE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E114-5CF4-4300-B9EB-59D25990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AD86-3804-4D9E-8BA4-A46A116F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0F5A3-FDEE-40F8-A6CC-79859D513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12D95-5176-460B-902D-8AB5D6C2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BE8F-FFA1-405F-A7F9-84985E29E96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1858F-DF93-48D8-9DA5-93B68B76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66F37-1712-4107-BFAF-1C64D0E4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E114-5CF4-4300-B9EB-59D25990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2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3AB10-9D49-4422-8B0A-A9F59761F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16B11-AA7D-4E1D-93BE-67BDD1A3B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2898-B90D-41F2-A981-E8CC0437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BE8F-FFA1-405F-A7F9-84985E29E96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2B00F-7EF8-4FEA-AE50-5725A864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A3054-33F0-439F-A846-9890FE01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E114-5CF4-4300-B9EB-59D25990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7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5215-B924-44EE-8B8D-4E8EAEEB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FE1C-9F57-4BD0-9A03-D47A9E67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A9CB-8B23-42D9-B003-2ABE6418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BE8F-FFA1-405F-A7F9-84985E29E96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4EB6-9A5C-408B-82FC-E9007700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9731-1714-40A6-93E9-62EE5757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E114-5CF4-4300-B9EB-59D25990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4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F57-8F37-40FC-9FE0-05DF2738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0DA36-D3B4-4460-BC23-EACCA8778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2E18B-E560-41BD-B4A8-BDDAA014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BE8F-FFA1-405F-A7F9-84985E29E96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7175F-F6D3-43FB-BDE7-0A8B8198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589D9-83C2-455B-BEF1-0025161F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E114-5CF4-4300-B9EB-59D25990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5762-DB62-4039-9CE5-65C57DCB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A113-D077-4756-B293-EA735F61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ABD1F-F2DA-41CB-A497-A9694C3D3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54CBA-233F-4863-BD8D-19000691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BE8F-FFA1-405F-A7F9-84985E29E96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B9FCB-D1E4-4ABA-8EDB-58016041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9CB4-A22F-452C-8B4A-38D9D8CB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E114-5CF4-4300-B9EB-59D25990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7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2AFD-18A3-42F7-A727-BBCE80ED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BD7B1-F939-4CE6-BD56-0DDD0EDD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7BE67-E454-46D5-958A-EE9EFF861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7B360-3CD2-400D-BE6F-4DCE7ED65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5ABA0-9CAE-4A52-B5E8-87AF3D0BF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4413F-572B-4557-9790-E52F24C6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BE8F-FFA1-405F-A7F9-84985E29E96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AD13E-CCB1-4F1B-B0F1-600E49DD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B7598-9A34-4089-96DD-88ACE1DC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E114-5CF4-4300-B9EB-59D25990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6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8852-ACB4-41A1-9BB7-6481B10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CA50A-F030-4126-8120-FF31C01C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BE8F-FFA1-405F-A7F9-84985E29E96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293C5-5265-4AF1-A852-5DF98F3D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B2A4E-F79A-415F-BA30-C86EF2BA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E114-5CF4-4300-B9EB-59D25990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5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F52DE-1690-42A1-8950-761CEE20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BE8F-FFA1-405F-A7F9-84985E29E96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2D96D-7AA3-4E4B-8259-E6B57A79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5B942-2CA3-4C8B-BFE7-CF008D4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E114-5CF4-4300-B9EB-59D25990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8C46-5081-43D3-A41B-CCE4CB2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B0FE-8BA5-46F3-B970-DE0B7166B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3E015-7DBE-468D-A3EB-11AD797A7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D1702-60A3-4625-8C82-96AF88A3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BE8F-FFA1-405F-A7F9-84985E29E96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32D04-F28B-4D6D-B36E-8B5369D6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68C35-303E-4348-9A39-5907C74A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E114-5CF4-4300-B9EB-59D25990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B314-D5DA-4845-904E-B3D58867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451A0-91AD-47E2-B654-7D913E11F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7C7D2-921F-457E-B771-02FA23FC8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533DB-DF93-49DE-BB99-7426F9C0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BE8F-FFA1-405F-A7F9-84985E29E96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B1E97-A311-477A-8A0C-89445401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095C2-0B9E-480E-A426-FA74C224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E114-5CF4-4300-B9EB-59D25990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AC7ED-EC06-4D7F-8FC1-B5CB6D88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F90A-5812-4F20-ACA6-507B8E73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25692-7BC6-443F-9565-AE717C4F1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BE8F-FFA1-405F-A7F9-84985E29E96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C85D-32B2-4857-8776-0C4A22A83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5C42-0F63-45A4-A21E-274F2E475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EE114-5CF4-4300-B9EB-59D25990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ngalore_City_Railway_station" TargetMode="External"/><Relationship Id="rId2" Type="http://schemas.openxmlformats.org/officeDocument/2006/relationships/hyperlink" Target="https://en.wikipedia.org/wiki/Bengaluru_International_Airp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adiwala_Lake" TargetMode="External"/><Relationship Id="rId4" Type="http://schemas.openxmlformats.org/officeDocument/2006/relationships/hyperlink" Target="https://en.wikipedia.org/wiki/Bannerghatta_National_Par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3015-B37B-494E-B531-F6F688485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CASE STUDY-BTM LAYOUT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CD73E-331B-44A7-94BD-3B1AE8A5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4634" y="6152747"/>
            <a:ext cx="4572000" cy="705253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Presented by – Surendra Upadhyay</a:t>
            </a:r>
          </a:p>
        </p:txBody>
      </p:sp>
    </p:spTree>
    <p:extLst>
      <p:ext uri="{BB962C8B-B14F-4D97-AF65-F5344CB8AC3E}">
        <p14:creationId xmlns:p14="http://schemas.microsoft.com/office/powerpoint/2010/main" val="132126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B1B3-AAE6-4682-AECE-43D72703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Thank </a:t>
            </a:r>
            <a:r>
              <a:rPr lang="en-US" sz="1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you</a:t>
            </a:r>
            <a:r>
              <a:rPr lang="en-US" sz="13800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4520521-3122-4437-A373-F15A31F03D6D}"/>
              </a:ext>
            </a:extLst>
          </p:cNvPr>
          <p:cNvSpPr/>
          <p:nvPr/>
        </p:nvSpPr>
        <p:spPr>
          <a:xfrm>
            <a:off x="7835705" y="2011680"/>
            <a:ext cx="2082018" cy="1716258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4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D45E-70F2-41A1-8687-52FEEB95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95225" cy="1055077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INTRODUCTION</a:t>
            </a:r>
            <a:r>
              <a:rPr lang="en-US" dirty="0"/>
              <a:t>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D257366-04F1-45BA-B34A-8BF5D99A4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597105"/>
              </p:ext>
            </p:extLst>
          </p:nvPr>
        </p:nvGraphicFramePr>
        <p:xfrm>
          <a:off x="0" y="1292128"/>
          <a:ext cx="5707270" cy="3299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377AFB6-C9D0-45F5-B0C9-A100E0AF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048247"/>
              </p:ext>
            </p:extLst>
          </p:nvPr>
        </p:nvGraphicFramePr>
        <p:xfrm>
          <a:off x="4939799" y="1121905"/>
          <a:ext cx="7252201" cy="416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E47BFB9-337E-411F-855B-819C4CF4B3FA}"/>
              </a:ext>
            </a:extLst>
          </p:cNvPr>
          <p:cNvSpPr txBox="1"/>
          <p:nvPr/>
        </p:nvSpPr>
        <p:spPr>
          <a:xfrm>
            <a:off x="0" y="5402589"/>
            <a:ext cx="70338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the restaurant and food service industry to register a growth of about 10.4% CAGR for the next 5 years between 2018 and 2022 to reach Rs 5.5 trillion by 2022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84B7FA-02CC-478C-8A13-18533FFBE726}"/>
              </a:ext>
            </a:extLst>
          </p:cNvPr>
          <p:cNvSpPr txBox="1"/>
          <p:nvPr/>
        </p:nvSpPr>
        <p:spPr>
          <a:xfrm>
            <a:off x="8565899" y="5473005"/>
            <a:ext cx="3280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Currently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approximately 12,000 restaurants Bengaluru</a:t>
            </a:r>
          </a:p>
        </p:txBody>
      </p:sp>
    </p:spTree>
    <p:extLst>
      <p:ext uri="{BB962C8B-B14F-4D97-AF65-F5344CB8AC3E}">
        <p14:creationId xmlns:p14="http://schemas.microsoft.com/office/powerpoint/2010/main" val="334393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9B7D5B-5667-40ED-95EE-5EB627E8EF24}"/>
              </a:ext>
            </a:extLst>
          </p:cNvPr>
          <p:cNvSpPr/>
          <p:nvPr/>
        </p:nvSpPr>
        <p:spPr>
          <a:xfrm>
            <a:off x="0" y="0"/>
            <a:ext cx="7568418" cy="7315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42086-B45F-4269-B237-06FABC6A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568418" cy="731520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BMT LAYOUT  COUNT OF COISINES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E45D81B-1092-4C0F-AD17-621C153AFE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581776"/>
              </p:ext>
            </p:extLst>
          </p:nvPr>
        </p:nvGraphicFramePr>
        <p:xfrm>
          <a:off x="1" y="731521"/>
          <a:ext cx="12191999" cy="6126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341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C220CD-B164-42DC-B314-527E5C499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637352"/>
              </p:ext>
            </p:extLst>
          </p:nvPr>
        </p:nvGraphicFramePr>
        <p:xfrm>
          <a:off x="0" y="0"/>
          <a:ext cx="5022166" cy="38729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972302">
                  <a:extLst>
                    <a:ext uri="{9D8B030D-6E8A-4147-A177-3AD203B41FA5}">
                      <a16:colId xmlns:a16="http://schemas.microsoft.com/office/drawing/2014/main" val="2005871238"/>
                    </a:ext>
                  </a:extLst>
                </a:gridCol>
                <a:gridCol w="2049864">
                  <a:extLst>
                    <a:ext uri="{9D8B030D-6E8A-4147-A177-3AD203B41FA5}">
                      <a16:colId xmlns:a16="http://schemas.microsoft.com/office/drawing/2014/main" val="549960851"/>
                    </a:ext>
                  </a:extLst>
                </a:gridCol>
              </a:tblGrid>
              <a:tr h="361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BMT RESTRO ONLINE SERVICE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Count of url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7318141"/>
                  </a:ext>
                </a:extLst>
              </a:tr>
              <a:tr h="361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Buffet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32774"/>
                  </a:ext>
                </a:extLst>
              </a:tr>
              <a:tr h="361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Cafes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7894133"/>
                  </a:ext>
                </a:extLst>
              </a:tr>
              <a:tr h="361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Delivery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283349"/>
                  </a:ext>
                </a:extLst>
              </a:tr>
              <a:tr h="361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Desserts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6584474"/>
                  </a:ext>
                </a:extLst>
              </a:tr>
              <a:tr h="361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Dine-out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609585"/>
                  </a:ext>
                </a:extLst>
              </a:tr>
              <a:tr h="361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Drinks &amp; nightlife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351598"/>
                  </a:ext>
                </a:extLst>
              </a:tr>
              <a:tr h="361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Pubs and bars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089730"/>
                  </a:ext>
                </a:extLst>
              </a:tr>
              <a:tr h="361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(blank)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016894"/>
                  </a:ext>
                </a:extLst>
              </a:tr>
              <a:tr h="361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5125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748138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AC4D035-5474-41A6-9A90-08A30EBD328A}"/>
              </a:ext>
            </a:extLst>
          </p:cNvPr>
          <p:cNvSpPr/>
          <p:nvPr/>
        </p:nvSpPr>
        <p:spPr>
          <a:xfrm>
            <a:off x="0" y="4303455"/>
            <a:ext cx="7498080" cy="3510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4C453-D1E3-4189-827A-50FCC2172B2C}"/>
              </a:ext>
            </a:extLst>
          </p:cNvPr>
          <p:cNvSpPr txBox="1"/>
          <p:nvPr/>
        </p:nvSpPr>
        <p:spPr>
          <a:xfrm>
            <a:off x="-106017" y="4303455"/>
            <a:ext cx="80838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GEOGRAPHICAL AREA  OF BMT LAYOUT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Around 45 km away from 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Bengaluru International Airport</a:t>
            </a:r>
            <a:endParaRPr lang="en-US" sz="2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 km away from the 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tooltip="Bangalore City Railway st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Bangalore City Railway station</a:t>
            </a:r>
            <a:endParaRPr lang="en-US" sz="2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most popular residential and commercial places in Bangalore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BTM Layout is noted for its cafés, boutiques and music venues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tooltip="Bannerghatta National Pa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Bannerghatta National Park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Multi-media center 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tooltip="Madiwala Lak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Madiwala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tooltip="Madiwala Lak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Lake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which is home to rare bird species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BTM Football Club (BTMFC)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5E475-36DB-4003-B2AF-A06FD3CBE08B}"/>
              </a:ext>
            </a:extLst>
          </p:cNvPr>
          <p:cNvSpPr txBox="1"/>
          <p:nvPr/>
        </p:nvSpPr>
        <p:spPr>
          <a:xfrm>
            <a:off x="7855889" y="3476305"/>
            <a:ext cx="4336111" cy="338169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 PRICE IN THE AREA START FROM 8000 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62RUPPES PER SQUARE FEET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BOOKING AMOUNT 40000</a:t>
            </a:r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32DC9-AF39-4AF8-99E7-6F74B1FB32F8}"/>
              </a:ext>
            </a:extLst>
          </p:cNvPr>
          <p:cNvSpPr txBox="1"/>
          <p:nvPr/>
        </p:nvSpPr>
        <p:spPr>
          <a:xfrm>
            <a:off x="7755171" y="71736"/>
            <a:ext cx="4336111" cy="310854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Competitor-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 raj fast food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 FAST FOOD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Moapa restaurant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Matoshri food corner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u="sng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Ladooos</a:t>
            </a: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509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B44B-CB6B-4E8B-B73C-15B456B7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245"/>
            <a:ext cx="3649394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A&amp;B.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E85EEA-A00E-4B54-97C6-E35989DBA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694054"/>
              </p:ext>
            </p:extLst>
          </p:nvPr>
        </p:nvGraphicFramePr>
        <p:xfrm>
          <a:off x="1" y="513152"/>
          <a:ext cx="5373858" cy="339819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31631">
                  <a:extLst>
                    <a:ext uri="{9D8B030D-6E8A-4147-A177-3AD203B41FA5}">
                      <a16:colId xmlns:a16="http://schemas.microsoft.com/office/drawing/2014/main" val="3244422760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3663391716"/>
                    </a:ext>
                  </a:extLst>
                </a:gridCol>
                <a:gridCol w="1116037">
                  <a:extLst>
                    <a:ext uri="{9D8B030D-6E8A-4147-A177-3AD203B41FA5}">
                      <a16:colId xmlns:a16="http://schemas.microsoft.com/office/drawing/2014/main" val="694677614"/>
                    </a:ext>
                  </a:extLst>
                </a:gridCol>
                <a:gridCol w="1087901">
                  <a:extLst>
                    <a:ext uri="{9D8B030D-6E8A-4147-A177-3AD203B41FA5}">
                      <a16:colId xmlns:a16="http://schemas.microsoft.com/office/drawing/2014/main" val="3385849244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329122018"/>
                    </a:ext>
                  </a:extLst>
                </a:gridCol>
              </a:tblGrid>
              <a:tr h="28407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sng" strike="noStrike" dirty="0">
                          <a:effectLst/>
                        </a:rPr>
                        <a:t>Sales </a:t>
                      </a:r>
                      <a:r>
                        <a:rPr lang="en-US" sz="1600" u="sng" strike="noStrike" dirty="0" err="1">
                          <a:effectLst/>
                        </a:rPr>
                        <a:t>Quartarly</a:t>
                      </a:r>
                      <a:r>
                        <a:rPr lang="en-US" sz="1600" u="sng" strike="noStrike" dirty="0">
                          <a:effectLst/>
                        </a:rPr>
                        <a:t> </a:t>
                      </a:r>
                      <a:endParaRPr lang="en-US" sz="16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67153"/>
                  </a:ext>
                </a:extLst>
              </a:tr>
              <a:tr h="284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fast food</a:t>
                      </a:r>
                      <a:endParaRPr lang="en-US" sz="16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JAN</a:t>
                      </a:r>
                      <a:endParaRPr lang="en-US" sz="16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FEB</a:t>
                      </a:r>
                      <a:endParaRPr lang="en-US" sz="16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MAR</a:t>
                      </a:r>
                      <a:endParaRPr lang="en-US" sz="16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1548039"/>
                  </a:ext>
                </a:extLst>
              </a:tr>
              <a:tr h="284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Biryani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16527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16689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49240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0363756"/>
                  </a:ext>
                </a:extLst>
              </a:tr>
              <a:tr h="284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Maggi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16573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16833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16198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49604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2158796"/>
                  </a:ext>
                </a:extLst>
              </a:tr>
              <a:tr h="284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eggs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15476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16354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16016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47846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7588142"/>
                  </a:ext>
                </a:extLst>
              </a:tr>
              <a:tr h="284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chicken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16973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16274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16432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49679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340326"/>
                  </a:ext>
                </a:extLst>
              </a:tr>
              <a:tr h="284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omlets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16306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16259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48671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951090"/>
                  </a:ext>
                </a:extLst>
              </a:tr>
              <a:tr h="284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kabab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16811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16819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16830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50460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8103277"/>
                  </a:ext>
                </a:extLst>
              </a:tr>
              <a:tr h="557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Rajma Chawal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5782746"/>
                  </a:ext>
                </a:extLst>
              </a:tr>
              <a:tr h="284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Cholo puri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586537"/>
                  </a:ext>
                </a:extLst>
              </a:tr>
              <a:tr h="284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TOTAL</a:t>
                      </a:r>
                      <a:endParaRPr lang="en-US" sz="16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</a:rPr>
                        <a:t>102163</a:t>
                      </a:r>
                      <a:endParaRPr lang="en-US" sz="16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</a:rPr>
                        <a:t>99413</a:t>
                      </a:r>
                      <a:endParaRPr lang="en-US" sz="16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</a:rPr>
                        <a:t>98424</a:t>
                      </a:r>
                      <a:endParaRPr lang="en-US" sz="16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</a:rPr>
                        <a:t>300000</a:t>
                      </a:r>
                      <a:endParaRPr lang="en-US" sz="16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94045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2B2F97-15BE-4F00-B9A4-336C57C5A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94847"/>
              </p:ext>
            </p:extLst>
          </p:nvPr>
        </p:nvGraphicFramePr>
        <p:xfrm>
          <a:off x="5473699" y="520104"/>
          <a:ext cx="6718298" cy="3398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617750">
                  <a:extLst>
                    <a:ext uri="{9D8B030D-6E8A-4147-A177-3AD203B41FA5}">
                      <a16:colId xmlns:a16="http://schemas.microsoft.com/office/drawing/2014/main" val="3726701878"/>
                    </a:ext>
                  </a:extLst>
                </a:gridCol>
                <a:gridCol w="587336">
                  <a:extLst>
                    <a:ext uri="{9D8B030D-6E8A-4147-A177-3AD203B41FA5}">
                      <a16:colId xmlns:a16="http://schemas.microsoft.com/office/drawing/2014/main" val="513930680"/>
                    </a:ext>
                  </a:extLst>
                </a:gridCol>
                <a:gridCol w="535815">
                  <a:extLst>
                    <a:ext uri="{9D8B030D-6E8A-4147-A177-3AD203B41FA5}">
                      <a16:colId xmlns:a16="http://schemas.microsoft.com/office/drawing/2014/main" val="856745429"/>
                    </a:ext>
                  </a:extLst>
                </a:gridCol>
                <a:gridCol w="628552">
                  <a:extLst>
                    <a:ext uri="{9D8B030D-6E8A-4147-A177-3AD203B41FA5}">
                      <a16:colId xmlns:a16="http://schemas.microsoft.com/office/drawing/2014/main" val="1559631616"/>
                    </a:ext>
                  </a:extLst>
                </a:gridCol>
                <a:gridCol w="504902">
                  <a:extLst>
                    <a:ext uri="{9D8B030D-6E8A-4147-A177-3AD203B41FA5}">
                      <a16:colId xmlns:a16="http://schemas.microsoft.com/office/drawing/2014/main" val="145941436"/>
                    </a:ext>
                  </a:extLst>
                </a:gridCol>
                <a:gridCol w="659465">
                  <a:extLst>
                    <a:ext uri="{9D8B030D-6E8A-4147-A177-3AD203B41FA5}">
                      <a16:colId xmlns:a16="http://schemas.microsoft.com/office/drawing/2014/main" val="1506052955"/>
                    </a:ext>
                  </a:extLst>
                </a:gridCol>
                <a:gridCol w="1391059">
                  <a:extLst>
                    <a:ext uri="{9D8B030D-6E8A-4147-A177-3AD203B41FA5}">
                      <a16:colId xmlns:a16="http://schemas.microsoft.com/office/drawing/2014/main" val="2050025374"/>
                    </a:ext>
                  </a:extLst>
                </a:gridCol>
                <a:gridCol w="793419">
                  <a:extLst>
                    <a:ext uri="{9D8B030D-6E8A-4147-A177-3AD203B41FA5}">
                      <a16:colId xmlns:a16="http://schemas.microsoft.com/office/drawing/2014/main" val="2411510421"/>
                    </a:ext>
                  </a:extLst>
                </a:gridCol>
              </a:tblGrid>
              <a:tr h="252571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EXPENSES</a:t>
                      </a:r>
                      <a:endParaRPr lang="en-US" sz="1400" b="0" i="0" u="none" strike="noStrike" dirty="0">
                        <a:solidFill>
                          <a:srgbClr val="833C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763174"/>
                  </a:ext>
                </a:extLst>
              </a:tr>
              <a:tr h="25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items/months</a:t>
                      </a:r>
                      <a:endParaRPr lang="en-US" sz="14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JAN</a:t>
                      </a:r>
                      <a:endParaRPr lang="en-US" sz="14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FEB</a:t>
                      </a:r>
                      <a:endParaRPr lang="en-US" sz="14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</a:t>
                      </a:r>
                      <a:endParaRPr lang="en-US" sz="14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</a:t>
                      </a:r>
                      <a:endParaRPr lang="en-US" sz="14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Three months exp.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rs.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9198711"/>
                  </a:ext>
                </a:extLst>
              </a:tr>
              <a:tr h="25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Shope rent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LICENCE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9644638"/>
                  </a:ext>
                </a:extLst>
              </a:tr>
              <a:tr h="25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Maggi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electricity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410632"/>
                  </a:ext>
                </a:extLst>
              </a:tr>
              <a:tr h="25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Eggs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water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9592736"/>
                  </a:ext>
                </a:extLst>
              </a:tr>
              <a:tr h="25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Chicken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4800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4800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4800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14400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other expense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17400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1082449"/>
                  </a:ext>
                </a:extLst>
              </a:tr>
              <a:tr h="25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</a:rPr>
                        <a:t>Sub-total(b)</a:t>
                      </a:r>
                      <a:endParaRPr lang="en-US" sz="14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>
                          <a:effectLst/>
                        </a:rPr>
                        <a:t>75400</a:t>
                      </a:r>
                      <a:endParaRPr lang="en-US" sz="14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8924196"/>
                  </a:ext>
                </a:extLst>
              </a:tr>
              <a:tr h="25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Masala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6700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4096615"/>
                  </a:ext>
                </a:extLst>
              </a:tr>
              <a:tr h="25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Gas and other expenses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194087"/>
                  </a:ext>
                </a:extLst>
              </a:tr>
              <a:tr h="25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</a:rPr>
                        <a:t>Sub-total(a)</a:t>
                      </a:r>
                      <a:endParaRPr lang="en-US" sz="14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>
                          <a:effectLst/>
                        </a:rPr>
                        <a:t>41300</a:t>
                      </a:r>
                      <a:endParaRPr lang="en-US" sz="14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>
                          <a:effectLst/>
                        </a:rPr>
                        <a:t>41500</a:t>
                      </a:r>
                      <a:endParaRPr lang="en-US" sz="14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>
                          <a:effectLst/>
                        </a:rPr>
                        <a:t>41800</a:t>
                      </a:r>
                      <a:endParaRPr lang="en-US" sz="14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>
                          <a:effectLst/>
                        </a:rPr>
                        <a:t>124600</a:t>
                      </a:r>
                      <a:endParaRPr lang="en-US" sz="14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375303"/>
                  </a:ext>
                </a:extLst>
              </a:tr>
              <a:tr h="25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</a:rPr>
                        <a:t> 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763500"/>
                  </a:ext>
                </a:extLst>
              </a:tr>
              <a:tr h="25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</a:rPr>
                        <a:t>total expenses(</a:t>
                      </a:r>
                      <a:r>
                        <a:rPr lang="en-US" sz="1400" u="sng" strike="noStrike" dirty="0" err="1">
                          <a:effectLst/>
                        </a:rPr>
                        <a:t>a+b</a:t>
                      </a:r>
                      <a:r>
                        <a:rPr lang="en-US" sz="1400" u="sng" strike="noStrike" dirty="0">
                          <a:effectLst/>
                        </a:rPr>
                        <a:t>)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>
                          <a:effectLst/>
                        </a:rPr>
                        <a:t>200000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</a:rPr>
                        <a:t> 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50116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6379C8-3C47-4D34-B363-FB83698649F2}"/>
              </a:ext>
            </a:extLst>
          </p:cNvPr>
          <p:cNvSpPr txBox="1"/>
          <p:nvPr/>
        </p:nvSpPr>
        <p:spPr>
          <a:xfrm>
            <a:off x="3649394" y="-32570"/>
            <a:ext cx="182430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0" u="none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PROFIT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i="0" u="none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100000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E78499-4DDB-43BD-A088-95F9C5D86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33240"/>
              </p:ext>
            </p:extLst>
          </p:nvPr>
        </p:nvGraphicFramePr>
        <p:xfrm>
          <a:off x="0" y="4134452"/>
          <a:ext cx="12191997" cy="259653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17278">
                  <a:extLst>
                    <a:ext uri="{9D8B030D-6E8A-4147-A177-3AD203B41FA5}">
                      <a16:colId xmlns:a16="http://schemas.microsoft.com/office/drawing/2014/main" val="799718751"/>
                    </a:ext>
                  </a:extLst>
                </a:gridCol>
                <a:gridCol w="1314823">
                  <a:extLst>
                    <a:ext uri="{9D8B030D-6E8A-4147-A177-3AD203B41FA5}">
                      <a16:colId xmlns:a16="http://schemas.microsoft.com/office/drawing/2014/main" val="20115551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39340134"/>
                    </a:ext>
                  </a:extLst>
                </a:gridCol>
                <a:gridCol w="1485580">
                  <a:extLst>
                    <a:ext uri="{9D8B030D-6E8A-4147-A177-3AD203B41FA5}">
                      <a16:colId xmlns:a16="http://schemas.microsoft.com/office/drawing/2014/main" val="2422142709"/>
                    </a:ext>
                  </a:extLst>
                </a:gridCol>
                <a:gridCol w="1622184">
                  <a:extLst>
                    <a:ext uri="{9D8B030D-6E8A-4147-A177-3AD203B41FA5}">
                      <a16:colId xmlns:a16="http://schemas.microsoft.com/office/drawing/2014/main" val="269156528"/>
                    </a:ext>
                  </a:extLst>
                </a:gridCol>
                <a:gridCol w="1575226">
                  <a:extLst>
                    <a:ext uri="{9D8B030D-6E8A-4147-A177-3AD203B41FA5}">
                      <a16:colId xmlns:a16="http://schemas.microsoft.com/office/drawing/2014/main" val="647060499"/>
                    </a:ext>
                  </a:extLst>
                </a:gridCol>
                <a:gridCol w="1677680">
                  <a:extLst>
                    <a:ext uri="{9D8B030D-6E8A-4147-A177-3AD203B41FA5}">
                      <a16:colId xmlns:a16="http://schemas.microsoft.com/office/drawing/2014/main" val="2912060688"/>
                    </a:ext>
                  </a:extLst>
                </a:gridCol>
                <a:gridCol w="1575226">
                  <a:extLst>
                    <a:ext uri="{9D8B030D-6E8A-4147-A177-3AD203B41FA5}">
                      <a16:colId xmlns:a16="http://schemas.microsoft.com/office/drawing/2014/main" val="4239995458"/>
                    </a:ext>
                  </a:extLst>
                </a:gridCol>
              </a:tblGrid>
              <a:tr h="3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item/rate</a:t>
                      </a:r>
                      <a:endParaRPr lang="en-US" sz="18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RATE /PLATE</a:t>
                      </a:r>
                      <a:endParaRPr lang="en-US" sz="18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IN JAN</a:t>
                      </a:r>
                      <a:endParaRPr lang="en-US" sz="18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AVERAGE /DAY</a:t>
                      </a:r>
                      <a:endParaRPr lang="en-US" sz="18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IN FAB </a:t>
                      </a:r>
                      <a:endParaRPr lang="en-US" sz="18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AVERAGE /DAY2</a:t>
                      </a:r>
                      <a:endParaRPr lang="en-US" sz="18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 IN MARCH</a:t>
                      </a:r>
                      <a:endParaRPr lang="en-US" sz="18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AVERAGE /DAY3</a:t>
                      </a:r>
                      <a:endParaRPr lang="en-US" sz="18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0385531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Biryani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718124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Maggi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4570845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eggs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536707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chicken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766663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omlets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9859040"/>
                  </a:ext>
                </a:extLst>
              </a:tr>
              <a:tr h="37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kabab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025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0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7007-18C5-4A4C-96B1-5AE5B1E4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2298" cy="42266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DFAD5E-5824-4301-BCA2-B58C8310D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320093"/>
              </p:ext>
            </p:extLst>
          </p:nvPr>
        </p:nvGraphicFramePr>
        <p:xfrm>
          <a:off x="0" y="422665"/>
          <a:ext cx="5022167" cy="391017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235880">
                  <a:extLst>
                    <a:ext uri="{9D8B030D-6E8A-4147-A177-3AD203B41FA5}">
                      <a16:colId xmlns:a16="http://schemas.microsoft.com/office/drawing/2014/main" val="1582618968"/>
                    </a:ext>
                  </a:extLst>
                </a:gridCol>
                <a:gridCol w="1145997">
                  <a:extLst>
                    <a:ext uri="{9D8B030D-6E8A-4147-A177-3AD203B41FA5}">
                      <a16:colId xmlns:a16="http://schemas.microsoft.com/office/drawing/2014/main" val="1139853409"/>
                    </a:ext>
                  </a:extLst>
                </a:gridCol>
                <a:gridCol w="1336998">
                  <a:extLst>
                    <a:ext uri="{9D8B030D-6E8A-4147-A177-3AD203B41FA5}">
                      <a16:colId xmlns:a16="http://schemas.microsoft.com/office/drawing/2014/main" val="1304112114"/>
                    </a:ext>
                  </a:extLst>
                </a:gridCol>
                <a:gridCol w="1303292">
                  <a:extLst>
                    <a:ext uri="{9D8B030D-6E8A-4147-A177-3AD203B41FA5}">
                      <a16:colId xmlns:a16="http://schemas.microsoft.com/office/drawing/2014/main" val="1374897920"/>
                    </a:ext>
                  </a:extLst>
                </a:gridCol>
              </a:tblGrid>
              <a:tr h="43446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SALES OF APRL &amp; MAY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441539"/>
                  </a:ext>
                </a:extLst>
              </a:tr>
              <a:tr h="4344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fast food</a:t>
                      </a:r>
                      <a:endParaRPr lang="en-US" sz="20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APRIL</a:t>
                      </a:r>
                      <a:endParaRPr lang="en-US" sz="20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MAY</a:t>
                      </a:r>
                      <a:endParaRPr lang="en-US" sz="20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TOTAL </a:t>
                      </a:r>
                      <a:endParaRPr lang="en-US" sz="20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1341383"/>
                  </a:ext>
                </a:extLst>
              </a:tr>
              <a:tr h="4344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Biryani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10703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19454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1429688"/>
                  </a:ext>
                </a:extLst>
              </a:tr>
              <a:tr h="4344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Maggi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10319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19043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086202"/>
                  </a:ext>
                </a:extLst>
              </a:tr>
              <a:tr h="4344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eggs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11058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7480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18538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9612121"/>
                  </a:ext>
                </a:extLst>
              </a:tr>
              <a:tr h="4344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chicken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9673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7824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17497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2661552"/>
                  </a:ext>
                </a:extLst>
              </a:tr>
              <a:tr h="4344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omlets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9666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8918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18584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84805"/>
                  </a:ext>
                </a:extLst>
              </a:tr>
              <a:tr h="4344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kabab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11755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7848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19603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8121875"/>
                  </a:ext>
                </a:extLst>
              </a:tr>
              <a:tr h="4344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1" u="sng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2400" b="1" i="1" u="sng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sng" strike="noStrike" dirty="0">
                          <a:effectLst/>
                        </a:rPr>
                        <a:t>63174</a:t>
                      </a: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sng" strike="noStrike" dirty="0">
                          <a:effectLst/>
                        </a:rPr>
                        <a:t>49545</a:t>
                      </a: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sng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112719</a:t>
                      </a:r>
                      <a:endParaRPr lang="en-US" sz="2000" b="1" i="0" u="sng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21746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397BB8-73EE-431F-A7ED-8DB8CCB54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43041"/>
              </p:ext>
            </p:extLst>
          </p:nvPr>
        </p:nvGraphicFramePr>
        <p:xfrm>
          <a:off x="5134707" y="422665"/>
          <a:ext cx="7057291" cy="395313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683883">
                  <a:extLst>
                    <a:ext uri="{9D8B030D-6E8A-4147-A177-3AD203B41FA5}">
                      <a16:colId xmlns:a16="http://schemas.microsoft.com/office/drawing/2014/main" val="1393695307"/>
                    </a:ext>
                  </a:extLst>
                </a:gridCol>
                <a:gridCol w="611345">
                  <a:extLst>
                    <a:ext uri="{9D8B030D-6E8A-4147-A177-3AD203B41FA5}">
                      <a16:colId xmlns:a16="http://schemas.microsoft.com/office/drawing/2014/main" val="197259493"/>
                    </a:ext>
                  </a:extLst>
                </a:gridCol>
                <a:gridCol w="557719">
                  <a:extLst>
                    <a:ext uri="{9D8B030D-6E8A-4147-A177-3AD203B41FA5}">
                      <a16:colId xmlns:a16="http://schemas.microsoft.com/office/drawing/2014/main" val="780863204"/>
                    </a:ext>
                  </a:extLst>
                </a:gridCol>
                <a:gridCol w="654248">
                  <a:extLst>
                    <a:ext uri="{9D8B030D-6E8A-4147-A177-3AD203B41FA5}">
                      <a16:colId xmlns:a16="http://schemas.microsoft.com/office/drawing/2014/main" val="3709381406"/>
                    </a:ext>
                  </a:extLst>
                </a:gridCol>
                <a:gridCol w="525543">
                  <a:extLst>
                    <a:ext uri="{9D8B030D-6E8A-4147-A177-3AD203B41FA5}">
                      <a16:colId xmlns:a16="http://schemas.microsoft.com/office/drawing/2014/main" val="2773523144"/>
                    </a:ext>
                  </a:extLst>
                </a:gridCol>
                <a:gridCol w="1576629">
                  <a:extLst>
                    <a:ext uri="{9D8B030D-6E8A-4147-A177-3AD203B41FA5}">
                      <a16:colId xmlns:a16="http://schemas.microsoft.com/office/drawing/2014/main" val="231476661"/>
                    </a:ext>
                  </a:extLst>
                </a:gridCol>
                <a:gridCol w="1447924">
                  <a:extLst>
                    <a:ext uri="{9D8B030D-6E8A-4147-A177-3AD203B41FA5}">
                      <a16:colId xmlns:a16="http://schemas.microsoft.com/office/drawing/2014/main" val="1048972809"/>
                    </a:ext>
                  </a:extLst>
                </a:gridCol>
              </a:tblGrid>
              <a:tr h="30822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EXPENSES</a:t>
                      </a:r>
                      <a:endParaRPr lang="en-US" sz="1600" b="0" i="0" u="none" strike="noStrike" dirty="0">
                        <a:solidFill>
                          <a:srgbClr val="833C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48400"/>
                  </a:ext>
                </a:extLst>
              </a:tr>
              <a:tr h="308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ITEM/MONTHS</a:t>
                      </a:r>
                      <a:endParaRPr lang="en-US" sz="16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APRIL</a:t>
                      </a:r>
                      <a:endParaRPr lang="en-US" sz="16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MAY</a:t>
                      </a:r>
                      <a:endParaRPr lang="en-US" sz="16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 months exp</a:t>
                      </a:r>
                      <a:endParaRPr lang="en-US" sz="16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RS.</a:t>
                      </a:r>
                      <a:endParaRPr lang="en-US" sz="16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1231957"/>
                  </a:ext>
                </a:extLst>
              </a:tr>
              <a:tr h="515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Shope rent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28000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ELECTRICITY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097506"/>
                  </a:ext>
                </a:extLst>
              </a:tr>
              <a:tr h="308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Maggi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1690702"/>
                  </a:ext>
                </a:extLst>
              </a:tr>
              <a:tr h="308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Eggs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LICENCE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13627"/>
                  </a:ext>
                </a:extLst>
              </a:tr>
              <a:tr h="515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Chicken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9600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OTHER EXPENSES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372021"/>
                  </a:ext>
                </a:extLst>
              </a:tr>
              <a:tr h="308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Rice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 TOTAL(d)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</a:rPr>
                        <a:t>60000</a:t>
                      </a:r>
                      <a:endParaRPr lang="en-US" sz="16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6951501"/>
                  </a:ext>
                </a:extLst>
              </a:tr>
              <a:tr h="308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Masala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549510"/>
                  </a:ext>
                </a:extLst>
              </a:tr>
              <a:tr h="515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Gas and other expenses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sng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EXPENSES(</a:t>
                      </a:r>
                      <a:r>
                        <a:rPr lang="en-US" sz="1800" b="1" i="1" u="sng" strike="noStrike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c+d</a:t>
                      </a:r>
                      <a:r>
                        <a:rPr lang="en-US" sz="1800" b="1" i="1" u="sng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en-US" sz="1800" b="1" i="1" u="sng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142800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472321"/>
                  </a:ext>
                </a:extLst>
              </a:tr>
              <a:tr h="515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sng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 TOTAL(c)</a:t>
                      </a:r>
                      <a:endParaRPr lang="en-US" sz="1800" b="1" i="1" u="sng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41300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41500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</a:rPr>
                        <a:t>82800</a:t>
                      </a:r>
                      <a:endParaRPr lang="en-US" sz="16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0033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EB8368-C5CD-421B-A428-B7E99EE11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22132"/>
              </p:ext>
            </p:extLst>
          </p:nvPr>
        </p:nvGraphicFramePr>
        <p:xfrm>
          <a:off x="0" y="4552561"/>
          <a:ext cx="12192000" cy="220027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933020">
                  <a:extLst>
                    <a:ext uri="{9D8B030D-6E8A-4147-A177-3AD203B41FA5}">
                      <a16:colId xmlns:a16="http://schemas.microsoft.com/office/drawing/2014/main" val="1444228918"/>
                    </a:ext>
                  </a:extLst>
                </a:gridCol>
                <a:gridCol w="1793284">
                  <a:extLst>
                    <a:ext uri="{9D8B030D-6E8A-4147-A177-3AD203B41FA5}">
                      <a16:colId xmlns:a16="http://schemas.microsoft.com/office/drawing/2014/main" val="3262263564"/>
                    </a:ext>
                  </a:extLst>
                </a:gridCol>
                <a:gridCol w="2078578">
                  <a:extLst>
                    <a:ext uri="{9D8B030D-6E8A-4147-A177-3AD203B41FA5}">
                      <a16:colId xmlns:a16="http://schemas.microsoft.com/office/drawing/2014/main" val="2108070208"/>
                    </a:ext>
                  </a:extLst>
                </a:gridCol>
                <a:gridCol w="2026178">
                  <a:extLst>
                    <a:ext uri="{9D8B030D-6E8A-4147-A177-3AD203B41FA5}">
                      <a16:colId xmlns:a16="http://schemas.microsoft.com/office/drawing/2014/main" val="1776170000"/>
                    </a:ext>
                  </a:extLst>
                </a:gridCol>
                <a:gridCol w="2212493">
                  <a:extLst>
                    <a:ext uri="{9D8B030D-6E8A-4147-A177-3AD203B41FA5}">
                      <a16:colId xmlns:a16="http://schemas.microsoft.com/office/drawing/2014/main" val="1180245590"/>
                    </a:ext>
                  </a:extLst>
                </a:gridCol>
                <a:gridCol w="2148447">
                  <a:extLst>
                    <a:ext uri="{9D8B030D-6E8A-4147-A177-3AD203B41FA5}">
                      <a16:colId xmlns:a16="http://schemas.microsoft.com/office/drawing/2014/main" val="2859892806"/>
                    </a:ext>
                  </a:extLst>
                </a:gridCol>
              </a:tblGrid>
              <a:tr h="309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ITEMS</a:t>
                      </a:r>
                      <a:endParaRPr lang="en-US" sz="20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 RATE /PLATE</a:t>
                      </a:r>
                      <a:endParaRPr lang="en-US" sz="20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TOTAL IN APRIL </a:t>
                      </a:r>
                      <a:endParaRPr lang="en-US" sz="2000" b="1" i="0" u="none" strike="noStrike" dirty="0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AVERAGE /DAY</a:t>
                      </a:r>
                      <a:endParaRPr lang="en-US" sz="20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TOTAL IN APRIL 2</a:t>
                      </a:r>
                      <a:endParaRPr lang="en-US" sz="20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AVERAGE /DAY3</a:t>
                      </a:r>
                      <a:endParaRPr lang="en-US" sz="2000" b="1" i="0" u="none" strike="noStrike">
                        <a:solidFill>
                          <a:srgbClr val="A9D08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7394858"/>
                  </a:ext>
                </a:extLst>
              </a:tr>
              <a:tr h="309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Biryani 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6983194"/>
                  </a:ext>
                </a:extLst>
              </a:tr>
              <a:tr h="309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Maggi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0690248"/>
                  </a:ext>
                </a:extLst>
              </a:tr>
              <a:tr h="309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eggs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8884978"/>
                  </a:ext>
                </a:extLst>
              </a:tr>
              <a:tr h="309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chicken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931171"/>
                  </a:ext>
                </a:extLst>
              </a:tr>
              <a:tr h="309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omlets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9253838"/>
                  </a:ext>
                </a:extLst>
              </a:tr>
              <a:tr h="309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kabab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976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36A031-8BBB-49BD-8A83-ED202472DD9C}"/>
              </a:ext>
            </a:extLst>
          </p:cNvPr>
          <p:cNvSpPr txBox="1"/>
          <p:nvPr/>
        </p:nvSpPr>
        <p:spPr>
          <a:xfrm>
            <a:off x="3583744" y="-28135"/>
            <a:ext cx="143842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i="1" u="sng" strike="noStrike" dirty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Loss</a:t>
            </a:r>
            <a:r>
              <a:rPr lang="en-US" dirty="0"/>
              <a:t> </a:t>
            </a:r>
            <a:r>
              <a:rPr lang="en-US" sz="1800" b="1" i="1" u="sng" strike="noStrike" dirty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-30081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83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C415E7-1829-4D1F-B631-E6967660C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582677"/>
              </p:ext>
            </p:extLst>
          </p:nvPr>
        </p:nvGraphicFramePr>
        <p:xfrm>
          <a:off x="-114887" y="0"/>
          <a:ext cx="5882641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D16849-A3DA-434A-9C5B-B8355CF349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13039"/>
              </p:ext>
            </p:extLst>
          </p:nvPr>
        </p:nvGraphicFramePr>
        <p:xfrm>
          <a:off x="6095999" y="0"/>
          <a:ext cx="5650523" cy="3207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987C39-E905-4ED3-9520-6BCEA2F6E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332849"/>
              </p:ext>
            </p:extLst>
          </p:nvPr>
        </p:nvGraphicFramePr>
        <p:xfrm>
          <a:off x="154745" y="3207434"/>
          <a:ext cx="5545014" cy="3650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45A20F-97A2-4BE8-AEA8-956C112F2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858393"/>
              </p:ext>
            </p:extLst>
          </p:nvPr>
        </p:nvGraphicFramePr>
        <p:xfrm>
          <a:off x="6201508" y="3207434"/>
          <a:ext cx="5545014" cy="3650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6257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6381-5CD7-4A7A-9015-24CB3573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76D8C-AD05-4302-9FF8-179A3C845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55" y="0"/>
            <a:ext cx="441094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F14B4-BF0A-4B4C-9203-978F470B3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8382"/>
            <a:ext cx="7781055" cy="3199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972FE-FAAC-453E-896E-F410587CA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513"/>
            <a:ext cx="7829587" cy="3299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A61C42-140E-45E9-A4A1-2D4F578700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87" y="4157972"/>
            <a:ext cx="4362413" cy="270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40B2-EF27-48C0-AAC1-E97BEC60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SOLUTION CAN BE-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8F73-2D0C-47B9-89A1-96C4DBD0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Requirement of quality improvement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Required to provide online delivery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Should register for just dial ,swingy , Zomato and online food retails services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Expenses are higher than profit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Quick service and delivery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Can remove shop from here to place near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Customer relationship management requirement and feedback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Proper management requirement for finance and operation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Should have more hygiene and customer center food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Provide offer on weekends with good quality food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711</Words>
  <Application>Microsoft Office PowerPoint</Application>
  <PresentationFormat>Widescreen</PresentationFormat>
  <Paragraphs>401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Wingdings</vt:lpstr>
      <vt:lpstr>Office Theme</vt:lpstr>
      <vt:lpstr>CASE STUDY-BTM LAYOUT </vt:lpstr>
      <vt:lpstr>INTRODUCTION </vt:lpstr>
      <vt:lpstr>BMT LAYOUT  COUNT OF COISINES</vt:lpstr>
      <vt:lpstr>PowerPoint Presentation</vt:lpstr>
      <vt:lpstr>A&amp;B. </vt:lpstr>
      <vt:lpstr>C</vt:lpstr>
      <vt:lpstr>PowerPoint Presentation</vt:lpstr>
      <vt:lpstr>PowerPoint Presentation</vt:lpstr>
      <vt:lpstr>SOLUTION CAN BE-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STUDY-BTM LAYOUT </dc:title>
  <dc:creator>Surendra upadhyay</dc:creator>
  <cp:lastModifiedBy>Surendra upadhyay</cp:lastModifiedBy>
  <cp:revision>4</cp:revision>
  <dcterms:created xsi:type="dcterms:W3CDTF">2021-07-28T13:13:05Z</dcterms:created>
  <dcterms:modified xsi:type="dcterms:W3CDTF">2021-07-28T14:43:59Z</dcterms:modified>
</cp:coreProperties>
</file>