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endra\Desktop\data%20science\COVID%20FOOD%20SURVE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SURVEY.xlsx]q1!PivotTable2</c:name>
    <c:fmtId val="24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143589051274297E-2"/>
          <c:y val="0.12451270481646222"/>
          <c:w val="0.65378006872852235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'q1'!$C$5:$C$6</c:f>
              <c:strCache>
                <c:ptCount val="1"/>
                <c:pt idx="0">
                  <c:v>0-25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'q1'!$B$7:$B$10</c:f>
              <c:strCache>
                <c:ptCount val="3"/>
                <c:pt idx="0">
                  <c:v>Income gain</c:v>
                </c:pt>
                <c:pt idx="1">
                  <c:v>Income loss</c:v>
                </c:pt>
                <c:pt idx="2">
                  <c:v>Not affected</c:v>
                </c:pt>
              </c:strCache>
            </c:strRef>
          </c:cat>
          <c:val>
            <c:numRef>
              <c:f>'q1'!$C$7:$C$10</c:f>
              <c:numCache>
                <c:formatCode>General</c:formatCode>
                <c:ptCount val="3"/>
                <c:pt idx="0">
                  <c:v>9</c:v>
                </c:pt>
                <c:pt idx="1">
                  <c:v>13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898-9DC6-BAD3785D13DC}"/>
            </c:ext>
          </c:extLst>
        </c:ser>
        <c:ser>
          <c:idx val="1"/>
          <c:order val="1"/>
          <c:tx>
            <c:strRef>
              <c:f>'q1'!$D$5:$D$6</c:f>
              <c:strCache>
                <c:ptCount val="1"/>
                <c:pt idx="0">
                  <c:v>26-50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'q1'!$B$7:$B$10</c:f>
              <c:strCache>
                <c:ptCount val="3"/>
                <c:pt idx="0">
                  <c:v>Income gain</c:v>
                </c:pt>
                <c:pt idx="1">
                  <c:v>Income loss</c:v>
                </c:pt>
                <c:pt idx="2">
                  <c:v>Not affected</c:v>
                </c:pt>
              </c:strCache>
            </c:strRef>
          </c:cat>
          <c:val>
            <c:numRef>
              <c:f>'q1'!$D$7:$D$10</c:f>
              <c:numCache>
                <c:formatCode>General</c:formatCode>
                <c:ptCount val="3"/>
                <c:pt idx="0">
                  <c:v>13</c:v>
                </c:pt>
                <c:pt idx="1">
                  <c:v>17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AB-4898-9DC6-BAD3785D13DC}"/>
            </c:ext>
          </c:extLst>
        </c:ser>
        <c:ser>
          <c:idx val="2"/>
          <c:order val="2"/>
          <c:tx>
            <c:strRef>
              <c:f>'q1'!$E$5:$E$6</c:f>
              <c:strCache>
                <c:ptCount val="1"/>
                <c:pt idx="0">
                  <c:v>51-75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'q1'!$B$7:$B$10</c:f>
              <c:strCache>
                <c:ptCount val="3"/>
                <c:pt idx="0">
                  <c:v>Income gain</c:v>
                </c:pt>
                <c:pt idx="1">
                  <c:v>Income loss</c:v>
                </c:pt>
                <c:pt idx="2">
                  <c:v>Not affected</c:v>
                </c:pt>
              </c:strCache>
            </c:strRef>
          </c:cat>
          <c:val>
            <c:numRef>
              <c:f>'q1'!$E$7:$E$10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AB-4898-9DC6-BAD3785D13D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453212472"/>
        <c:axId val="453214440"/>
      </c:barChart>
      <c:catAx>
        <c:axId val="4532124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14440"/>
        <c:crosses val="autoZero"/>
        <c:auto val="1"/>
        <c:lblAlgn val="ctr"/>
        <c:lblOffset val="100"/>
        <c:noMultiLvlLbl val="0"/>
      </c:catAx>
      <c:valAx>
        <c:axId val="453214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12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SURVEY.xlsx]q10!PivotTable11</c:name>
    <c:fmtId val="6"/>
  </c:pivotSource>
  <c:chart>
    <c:autoTitleDeleted val="0"/>
    <c:pivotFmts>
      <c:pivotFmt>
        <c:idx val="0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flip="none" rotWithShape="1">
            <a:gsLst>
              <a:gs pos="0">
                <a:schemeClr val="accent2"/>
              </a:gs>
              <a:gs pos="75000">
                <a:schemeClr val="accent2">
                  <a:lumMod val="60000"/>
                  <a:lumOff val="40000"/>
                </a:schemeClr>
              </a:gs>
              <a:gs pos="51000">
                <a:schemeClr val="accent2">
                  <a:alpha val="75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136813587827817E-2"/>
          <c:y val="0.14218938058051334"/>
          <c:w val="0.85992665303587112"/>
          <c:h val="0.71897411580300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'q10'!$B$4:$B$5</c:f>
              <c:strCache>
                <c:ptCount val="1"/>
                <c:pt idx="0">
                  <c:v>No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'q10'!$A$6:$A$10</c:f>
              <c:strCache>
                <c:ptCount val="4"/>
                <c:pt idx="0">
                  <c:v>City</c:v>
                </c:pt>
                <c:pt idx="1">
                  <c:v>Metro city</c:v>
                </c:pt>
                <c:pt idx="2">
                  <c:v>Rural area</c:v>
                </c:pt>
                <c:pt idx="3">
                  <c:v>Town</c:v>
                </c:pt>
              </c:strCache>
            </c:strRef>
          </c:cat>
          <c:val>
            <c:numRef>
              <c:f>'q10'!$B$6:$B$10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43-4327-977A-153D91EC635A}"/>
            </c:ext>
          </c:extLst>
        </c:ser>
        <c:ser>
          <c:idx val="1"/>
          <c:order val="1"/>
          <c:tx>
            <c:strRef>
              <c:f>'q10'!$C$4:$C$5</c:f>
              <c:strCache>
                <c:ptCount val="1"/>
                <c:pt idx="0">
                  <c:v>Yes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'q10'!$A$6:$A$10</c:f>
              <c:strCache>
                <c:ptCount val="4"/>
                <c:pt idx="0">
                  <c:v>City</c:v>
                </c:pt>
                <c:pt idx="1">
                  <c:v>Metro city</c:v>
                </c:pt>
                <c:pt idx="2">
                  <c:v>Rural area</c:v>
                </c:pt>
                <c:pt idx="3">
                  <c:v>Town</c:v>
                </c:pt>
              </c:strCache>
            </c:strRef>
          </c:cat>
          <c:val>
            <c:numRef>
              <c:f>'q10'!$C$6:$C$10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43-4327-977A-153D91EC63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578785424"/>
        <c:axId val="578783784"/>
      </c:barChart>
      <c:catAx>
        <c:axId val="57878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783784"/>
        <c:crosses val="autoZero"/>
        <c:auto val="1"/>
        <c:lblAlgn val="ctr"/>
        <c:lblOffset val="100"/>
        <c:noMultiLvlLbl val="0"/>
      </c:catAx>
      <c:valAx>
        <c:axId val="57878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78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2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[COVID FOOD SURVEY.xlsx]q2!PivotTable3</c:name>
    <c:fmtId val="3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5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3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531819690940999E-2"/>
          <c:y val="0.25070467983334438"/>
          <c:w val="0.81419335154105488"/>
          <c:h val="0.69819431131189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'q2'!$B$3:$B$4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>
                <a:tint val="77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'q2'!$A$5:$A$8</c:f>
              <c:strCache>
                <c:ptCount val="3"/>
                <c:pt idx="0">
                  <c:v>Both</c:v>
                </c:pt>
                <c:pt idx="1">
                  <c:v>Non-veg</c:v>
                </c:pt>
                <c:pt idx="2">
                  <c:v>Veg</c:v>
                </c:pt>
              </c:strCache>
            </c:strRef>
          </c:cat>
          <c:val>
            <c:numRef>
              <c:f>'q2'!$B$5:$B$8</c:f>
              <c:numCache>
                <c:formatCode>General</c:formatCode>
                <c:ptCount val="3"/>
                <c:pt idx="1">
                  <c:v>21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F-43E2-B484-99BF38DB43F3}"/>
            </c:ext>
          </c:extLst>
        </c:ser>
        <c:ser>
          <c:idx val="1"/>
          <c:order val="1"/>
          <c:tx>
            <c:strRef>
              <c:f>'q2'!$C$3:$C$4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>
                <a:shade val="76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'q2'!$A$5:$A$8</c:f>
              <c:strCache>
                <c:ptCount val="3"/>
                <c:pt idx="0">
                  <c:v>Both</c:v>
                </c:pt>
                <c:pt idx="1">
                  <c:v>Non-veg</c:v>
                </c:pt>
                <c:pt idx="2">
                  <c:v>Veg</c:v>
                </c:pt>
              </c:strCache>
            </c:strRef>
          </c:cat>
          <c:val>
            <c:numRef>
              <c:f>'q2'!$C$5:$C$8</c:f>
              <c:numCache>
                <c:formatCode>General</c:formatCode>
                <c:ptCount val="3"/>
                <c:pt idx="0">
                  <c:v>3</c:v>
                </c:pt>
                <c:pt idx="1">
                  <c:v>28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F-43E2-B484-99BF38DB43F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39668752"/>
        <c:axId val="539677280"/>
      </c:barChart>
      <c:catAx>
        <c:axId val="53966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77280"/>
        <c:crosses val="autoZero"/>
        <c:auto val="1"/>
        <c:lblAlgn val="ctr"/>
        <c:lblOffset val="100"/>
        <c:noMultiLvlLbl val="0"/>
      </c:catAx>
      <c:valAx>
        <c:axId val="539677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966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SURVEY.xlsx]q3!PivotTable4</c:name>
    <c:fmtId val="5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'q3'!$B$4:$B$5</c:f>
              <c:strCache>
                <c:ptCount val="1"/>
                <c:pt idx="0">
                  <c:v>City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'q3'!$A$6:$A$14</c:f>
              <c:multiLvlStrCache>
                <c:ptCount val="6"/>
                <c:lvl>
                  <c:pt idx="0">
                    <c:v>0-25</c:v>
                  </c:pt>
                  <c:pt idx="1">
                    <c:v>26-50</c:v>
                  </c:pt>
                  <c:pt idx="2">
                    <c:v>51-75</c:v>
                  </c:pt>
                  <c:pt idx="3">
                    <c:v>0-25</c:v>
                  </c:pt>
                  <c:pt idx="4">
                    <c:v>26-50</c:v>
                  </c:pt>
                  <c:pt idx="5">
                    <c:v>51-75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'q3'!$B$6:$B$14</c:f>
              <c:numCache>
                <c:formatCode>General</c:formatCode>
                <c:ptCount val="6"/>
                <c:pt idx="0">
                  <c:v>6</c:v>
                </c:pt>
                <c:pt idx="1">
                  <c:v>4</c:v>
                </c:pt>
                <c:pt idx="3">
                  <c:v>7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A-4519-AE5E-9DCAC528CED4}"/>
            </c:ext>
          </c:extLst>
        </c:ser>
        <c:ser>
          <c:idx val="1"/>
          <c:order val="1"/>
          <c:tx>
            <c:strRef>
              <c:f>'q3'!$C$4:$C$5</c:f>
              <c:strCache>
                <c:ptCount val="1"/>
                <c:pt idx="0">
                  <c:v>Metro city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'q3'!$A$6:$A$14</c:f>
              <c:multiLvlStrCache>
                <c:ptCount val="6"/>
                <c:lvl>
                  <c:pt idx="0">
                    <c:v>0-25</c:v>
                  </c:pt>
                  <c:pt idx="1">
                    <c:v>26-50</c:v>
                  </c:pt>
                  <c:pt idx="2">
                    <c:v>51-75</c:v>
                  </c:pt>
                  <c:pt idx="3">
                    <c:v>0-25</c:v>
                  </c:pt>
                  <c:pt idx="4">
                    <c:v>26-50</c:v>
                  </c:pt>
                  <c:pt idx="5">
                    <c:v>51-75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'q3'!$C$6:$C$14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2</c:v>
                </c:pt>
                <c:pt idx="3">
                  <c:v>5</c:v>
                </c:pt>
                <c:pt idx="4">
                  <c:v>12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A-4519-AE5E-9DCAC528CED4}"/>
            </c:ext>
          </c:extLst>
        </c:ser>
        <c:ser>
          <c:idx val="2"/>
          <c:order val="2"/>
          <c:tx>
            <c:strRef>
              <c:f>'q3'!$D$4:$D$5</c:f>
              <c:strCache>
                <c:ptCount val="1"/>
                <c:pt idx="0">
                  <c:v>Rural area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'q3'!$A$6:$A$14</c:f>
              <c:multiLvlStrCache>
                <c:ptCount val="6"/>
                <c:lvl>
                  <c:pt idx="0">
                    <c:v>0-25</c:v>
                  </c:pt>
                  <c:pt idx="1">
                    <c:v>26-50</c:v>
                  </c:pt>
                  <c:pt idx="2">
                    <c:v>51-75</c:v>
                  </c:pt>
                  <c:pt idx="3">
                    <c:v>0-25</c:v>
                  </c:pt>
                  <c:pt idx="4">
                    <c:v>26-50</c:v>
                  </c:pt>
                  <c:pt idx="5">
                    <c:v>51-75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'q3'!$D$6:$D$14</c:f>
              <c:numCache>
                <c:formatCode>General</c:formatCode>
                <c:ptCount val="6"/>
                <c:pt idx="0">
                  <c:v>2</c:v>
                </c:pt>
                <c:pt idx="1">
                  <c:v>6</c:v>
                </c:pt>
                <c:pt idx="2">
                  <c:v>2</c:v>
                </c:pt>
                <c:pt idx="3">
                  <c:v>9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FA-4519-AE5E-9DCAC528CED4}"/>
            </c:ext>
          </c:extLst>
        </c:ser>
        <c:ser>
          <c:idx val="3"/>
          <c:order val="3"/>
          <c:tx>
            <c:strRef>
              <c:f>'q3'!$E$4:$E$5</c:f>
              <c:strCache>
                <c:ptCount val="1"/>
                <c:pt idx="0">
                  <c:v>Town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100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'q3'!$A$6:$A$14</c:f>
              <c:multiLvlStrCache>
                <c:ptCount val="6"/>
                <c:lvl>
                  <c:pt idx="0">
                    <c:v>0-25</c:v>
                  </c:pt>
                  <c:pt idx="1">
                    <c:v>26-50</c:v>
                  </c:pt>
                  <c:pt idx="2">
                    <c:v>51-75</c:v>
                  </c:pt>
                  <c:pt idx="3">
                    <c:v>0-25</c:v>
                  </c:pt>
                  <c:pt idx="4">
                    <c:v>26-50</c:v>
                  </c:pt>
                  <c:pt idx="5">
                    <c:v>51-75</c:v>
                  </c:pt>
                </c:lvl>
                <c:lvl>
                  <c:pt idx="0">
                    <c:v>Female</c:v>
                  </c:pt>
                  <c:pt idx="3">
                    <c:v>Male</c:v>
                  </c:pt>
                </c:lvl>
              </c:multiLvlStrCache>
            </c:multiLvlStrRef>
          </c:cat>
          <c:val>
            <c:numRef>
              <c:f>'q3'!$E$6:$E$14</c:f>
              <c:numCache>
                <c:formatCode>General</c:formatCode>
                <c:ptCount val="6"/>
                <c:pt idx="0">
                  <c:v>5</c:v>
                </c:pt>
                <c:pt idx="1">
                  <c:v>1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FA-4519-AE5E-9DCAC528CE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0964720"/>
        <c:axId val="540961768"/>
      </c:barChart>
      <c:catAx>
        <c:axId val="54096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61768"/>
        <c:crosses val="autoZero"/>
        <c:auto val="1"/>
        <c:lblAlgn val="ctr"/>
        <c:lblOffset val="100"/>
        <c:noMultiLvlLbl val="0"/>
      </c:catAx>
      <c:valAx>
        <c:axId val="540961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96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SURVEY.xlsx]q4!PivotTable5</c:name>
    <c:fmtId val="4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216097987751528E-2"/>
          <c:y val="0.1678501483341871"/>
          <c:w val="0.8791293968119317"/>
          <c:h val="0.624177555026835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'q4'!$B$4:$B$5</c:f>
              <c:strCache>
                <c:ptCount val="1"/>
                <c:pt idx="0">
                  <c:v>Don't know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'q4'!$A$6:$A$21</c:f>
              <c:multiLvlStrCache>
                <c:ptCount val="12"/>
                <c:lvl>
                  <c:pt idx="0">
                    <c:v>City</c:v>
                  </c:pt>
                  <c:pt idx="1">
                    <c:v>Metro city</c:v>
                  </c:pt>
                  <c:pt idx="2">
                    <c:v>Rural area</c:v>
                  </c:pt>
                  <c:pt idx="3">
                    <c:v>Town</c:v>
                  </c:pt>
                  <c:pt idx="4">
                    <c:v>City</c:v>
                  </c:pt>
                  <c:pt idx="5">
                    <c:v>Metro city</c:v>
                  </c:pt>
                  <c:pt idx="6">
                    <c:v>Rural area</c:v>
                  </c:pt>
                  <c:pt idx="7">
                    <c:v>Town</c:v>
                  </c:pt>
                  <c:pt idx="8">
                    <c:v>City</c:v>
                  </c:pt>
                  <c:pt idx="9">
                    <c:v>Metro city</c:v>
                  </c:pt>
                  <c:pt idx="10">
                    <c:v>Rural area</c:v>
                  </c:pt>
                  <c:pt idx="11">
                    <c:v>Town</c:v>
                  </c:pt>
                </c:lvl>
                <c:lvl>
                  <c:pt idx="0">
                    <c:v>Always</c:v>
                  </c:pt>
                  <c:pt idx="4">
                    <c:v>Never</c:v>
                  </c:pt>
                  <c:pt idx="8">
                    <c:v>Sometime</c:v>
                  </c:pt>
                </c:lvl>
              </c:multiLvlStrCache>
            </c:multiLvlStrRef>
          </c:cat>
          <c:val>
            <c:numRef>
              <c:f>'q4'!$B$6:$B$21</c:f>
              <c:numCache>
                <c:formatCode>General</c:formatCode>
                <c:ptCount val="12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5A-466E-9793-4C021E00DE77}"/>
            </c:ext>
          </c:extLst>
        </c:ser>
        <c:ser>
          <c:idx val="1"/>
          <c:order val="1"/>
          <c:tx>
            <c:strRef>
              <c:f>'q4'!$C$4:$C$5</c:f>
              <c:strCache>
                <c:ptCount val="1"/>
                <c:pt idx="0">
                  <c:v>No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'q4'!$A$6:$A$21</c:f>
              <c:multiLvlStrCache>
                <c:ptCount val="12"/>
                <c:lvl>
                  <c:pt idx="0">
                    <c:v>City</c:v>
                  </c:pt>
                  <c:pt idx="1">
                    <c:v>Metro city</c:v>
                  </c:pt>
                  <c:pt idx="2">
                    <c:v>Rural area</c:v>
                  </c:pt>
                  <c:pt idx="3">
                    <c:v>Town</c:v>
                  </c:pt>
                  <c:pt idx="4">
                    <c:v>City</c:v>
                  </c:pt>
                  <c:pt idx="5">
                    <c:v>Metro city</c:v>
                  </c:pt>
                  <c:pt idx="6">
                    <c:v>Rural area</c:v>
                  </c:pt>
                  <c:pt idx="7">
                    <c:v>Town</c:v>
                  </c:pt>
                  <c:pt idx="8">
                    <c:v>City</c:v>
                  </c:pt>
                  <c:pt idx="9">
                    <c:v>Metro city</c:v>
                  </c:pt>
                  <c:pt idx="10">
                    <c:v>Rural area</c:v>
                  </c:pt>
                  <c:pt idx="11">
                    <c:v>Town</c:v>
                  </c:pt>
                </c:lvl>
                <c:lvl>
                  <c:pt idx="0">
                    <c:v>Always</c:v>
                  </c:pt>
                  <c:pt idx="4">
                    <c:v>Never</c:v>
                  </c:pt>
                  <c:pt idx="8">
                    <c:v>Sometime</c:v>
                  </c:pt>
                </c:lvl>
              </c:multiLvlStrCache>
            </c:multiLvlStrRef>
          </c:cat>
          <c:val>
            <c:numRef>
              <c:f>'q4'!$C$6:$C$21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9</c:v>
                </c:pt>
                <c:pt idx="5">
                  <c:v>8</c:v>
                </c:pt>
                <c:pt idx="6">
                  <c:v>5</c:v>
                </c:pt>
                <c:pt idx="7">
                  <c:v>7</c:v>
                </c:pt>
                <c:pt idx="8">
                  <c:v>9</c:v>
                </c:pt>
                <c:pt idx="9">
                  <c:v>6</c:v>
                </c:pt>
                <c:pt idx="10">
                  <c:v>8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5A-466E-9793-4C021E00DE77}"/>
            </c:ext>
          </c:extLst>
        </c:ser>
        <c:ser>
          <c:idx val="2"/>
          <c:order val="2"/>
          <c:tx>
            <c:strRef>
              <c:f>'q4'!$D$4:$D$5</c:f>
              <c:strCache>
                <c:ptCount val="1"/>
                <c:pt idx="0">
                  <c:v>Yes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'q4'!$A$6:$A$21</c:f>
              <c:multiLvlStrCache>
                <c:ptCount val="12"/>
                <c:lvl>
                  <c:pt idx="0">
                    <c:v>City</c:v>
                  </c:pt>
                  <c:pt idx="1">
                    <c:v>Metro city</c:v>
                  </c:pt>
                  <c:pt idx="2">
                    <c:v>Rural area</c:v>
                  </c:pt>
                  <c:pt idx="3">
                    <c:v>Town</c:v>
                  </c:pt>
                  <c:pt idx="4">
                    <c:v>City</c:v>
                  </c:pt>
                  <c:pt idx="5">
                    <c:v>Metro city</c:v>
                  </c:pt>
                  <c:pt idx="6">
                    <c:v>Rural area</c:v>
                  </c:pt>
                  <c:pt idx="7">
                    <c:v>Town</c:v>
                  </c:pt>
                  <c:pt idx="8">
                    <c:v>City</c:v>
                  </c:pt>
                  <c:pt idx="9">
                    <c:v>Metro city</c:v>
                  </c:pt>
                  <c:pt idx="10">
                    <c:v>Rural area</c:v>
                  </c:pt>
                  <c:pt idx="11">
                    <c:v>Town</c:v>
                  </c:pt>
                </c:lvl>
                <c:lvl>
                  <c:pt idx="0">
                    <c:v>Always</c:v>
                  </c:pt>
                  <c:pt idx="4">
                    <c:v>Never</c:v>
                  </c:pt>
                  <c:pt idx="8">
                    <c:v>Sometime</c:v>
                  </c:pt>
                </c:lvl>
              </c:multiLvlStrCache>
            </c:multiLvlStrRef>
          </c:cat>
          <c:val>
            <c:numRef>
              <c:f>'q4'!$D$6:$D$21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2</c:v>
                </c:pt>
                <c:pt idx="7">
                  <c:v>1</c:v>
                </c:pt>
                <c:pt idx="8">
                  <c:v>5</c:v>
                </c:pt>
                <c:pt idx="9">
                  <c:v>3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5A-466E-9793-4C021E00DE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50622424"/>
        <c:axId val="550617504"/>
      </c:barChart>
      <c:catAx>
        <c:axId val="5506224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617504"/>
        <c:crosses val="autoZero"/>
        <c:auto val="1"/>
        <c:lblAlgn val="ctr"/>
        <c:lblOffset val="100"/>
        <c:noMultiLvlLbl val="0"/>
      </c:catAx>
      <c:valAx>
        <c:axId val="5506175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62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956334618108117"/>
          <c:y val="4.6535505375877611E-4"/>
          <c:w val="0.40549273021001614"/>
          <c:h val="0.168164099969431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SURVEY.xlsx]q5!PivotTable6</c:name>
    <c:fmtId val="3"/>
  </c:pivotSource>
  <c:chart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cap="none" spc="0" baseline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3769792860399495"/>
          <c:y val="0.2785622871521225"/>
          <c:w val="0.62768646876886869"/>
          <c:h val="0.593623565649335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'q5'!$B$3:$B$4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'q5'!$A$5:$A$10</c:f>
              <c:strCache>
                <c:ptCount val="5"/>
                <c:pt idx="0">
                  <c:v>Agree</c:v>
                </c:pt>
                <c:pt idx="1">
                  <c:v>Disagree</c:v>
                </c:pt>
                <c:pt idx="2">
                  <c:v>Neither agree nor disagree</c:v>
                </c:pt>
                <c:pt idx="3">
                  <c:v>Strongly agree</c:v>
                </c:pt>
                <c:pt idx="4">
                  <c:v>Strongly disagree</c:v>
                </c:pt>
              </c:strCache>
            </c:strRef>
          </c:cat>
          <c:val>
            <c:numRef>
              <c:f>'q5'!$B$5:$B$10</c:f>
              <c:numCache>
                <c:formatCode>General</c:formatCode>
                <c:ptCount val="5"/>
                <c:pt idx="0">
                  <c:v>6</c:v>
                </c:pt>
                <c:pt idx="1">
                  <c:v>11</c:v>
                </c:pt>
                <c:pt idx="2">
                  <c:v>4</c:v>
                </c:pt>
                <c:pt idx="3">
                  <c:v>8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52-40DE-BC06-DB7662795195}"/>
            </c:ext>
          </c:extLst>
        </c:ser>
        <c:ser>
          <c:idx val="1"/>
          <c:order val="1"/>
          <c:tx>
            <c:strRef>
              <c:f>'q5'!$C$3:$C$4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'q5'!$A$5:$A$10</c:f>
              <c:strCache>
                <c:ptCount val="5"/>
                <c:pt idx="0">
                  <c:v>Agree</c:v>
                </c:pt>
                <c:pt idx="1">
                  <c:v>Disagree</c:v>
                </c:pt>
                <c:pt idx="2">
                  <c:v>Neither agree nor disagree</c:v>
                </c:pt>
                <c:pt idx="3">
                  <c:v>Strongly agree</c:v>
                </c:pt>
                <c:pt idx="4">
                  <c:v>Strongly disagree</c:v>
                </c:pt>
              </c:strCache>
            </c:strRef>
          </c:cat>
          <c:val>
            <c:numRef>
              <c:f>'q5'!$C$5:$C$10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18</c:v>
                </c:pt>
                <c:pt idx="3">
                  <c:v>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52-40DE-BC06-DB76627951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2666072"/>
        <c:axId val="332666400"/>
      </c:barChart>
      <c:catAx>
        <c:axId val="33266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666400"/>
        <c:crosses val="autoZero"/>
        <c:auto val="1"/>
        <c:lblAlgn val="ctr"/>
        <c:lblOffset val="100"/>
        <c:noMultiLvlLbl val="0"/>
      </c:catAx>
      <c:valAx>
        <c:axId val="33266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666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28333281512908737"/>
          <c:w val="0.16165951359084407"/>
          <c:h val="0.365537102549120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SURVEY.xlsx]q6!PivotTable7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c:spPr>
    </c:sideWall>
    <c:backWall>
      <c:thickness val="0"/>
      <c:spPr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  <a:sp3d contourW="6350">
          <a:contourClr>
            <a:schemeClr val="dk1"/>
          </a:contourClr>
        </a:sp3d>
      </c:spPr>
    </c:backWall>
    <c:plotArea>
      <c:layout>
        <c:manualLayout>
          <c:layoutTarget val="inner"/>
          <c:xMode val="edge"/>
          <c:yMode val="edge"/>
          <c:x val="2.9248626037857051E-2"/>
          <c:y val="0.11850464806438231"/>
          <c:w val="0.86709859754463781"/>
          <c:h val="0.7064901191814594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'q6'!$B$3:$B$4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'q6'!$A$5:$A$10</c:f>
              <c:strCache>
                <c:ptCount val="5"/>
                <c:pt idx="0">
                  <c:v>Agree</c:v>
                </c:pt>
                <c:pt idx="1">
                  <c:v>Disagree</c:v>
                </c:pt>
                <c:pt idx="2">
                  <c:v>Neither agree nor disagree</c:v>
                </c:pt>
                <c:pt idx="3">
                  <c:v>Strongly agree</c:v>
                </c:pt>
                <c:pt idx="4">
                  <c:v>Strongly disagree</c:v>
                </c:pt>
              </c:strCache>
            </c:strRef>
          </c:cat>
          <c:val>
            <c:numRef>
              <c:f>'q6'!$B$5:$B$10</c:f>
              <c:numCache>
                <c:formatCode>General</c:formatCode>
                <c:ptCount val="5"/>
                <c:pt idx="0">
                  <c:v>15</c:v>
                </c:pt>
                <c:pt idx="1">
                  <c:v>5</c:v>
                </c:pt>
                <c:pt idx="2">
                  <c:v>4</c:v>
                </c:pt>
                <c:pt idx="3">
                  <c:v>11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EE-4556-86A1-4AE1B97E4F0F}"/>
            </c:ext>
          </c:extLst>
        </c:ser>
        <c:ser>
          <c:idx val="1"/>
          <c:order val="1"/>
          <c:tx>
            <c:strRef>
              <c:f>'q6'!$C$3:$C$4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'q6'!$A$5:$A$10</c:f>
              <c:strCache>
                <c:ptCount val="5"/>
                <c:pt idx="0">
                  <c:v>Agree</c:v>
                </c:pt>
                <c:pt idx="1">
                  <c:v>Disagree</c:v>
                </c:pt>
                <c:pt idx="2">
                  <c:v>Neither agree nor disagree</c:v>
                </c:pt>
                <c:pt idx="3">
                  <c:v>Strongly agree</c:v>
                </c:pt>
                <c:pt idx="4">
                  <c:v>Strongly disagree</c:v>
                </c:pt>
              </c:strCache>
            </c:strRef>
          </c:cat>
          <c:val>
            <c:numRef>
              <c:f>'q6'!$C$5:$C$10</c:f>
              <c:numCache>
                <c:formatCode>General</c:formatCode>
                <c:ptCount val="5"/>
                <c:pt idx="0">
                  <c:v>22</c:v>
                </c:pt>
                <c:pt idx="1">
                  <c:v>4</c:v>
                </c:pt>
                <c:pt idx="2">
                  <c:v>6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EE-4556-86A1-4AE1B97E4F0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539678264"/>
        <c:axId val="539668096"/>
        <c:axId val="0"/>
      </c:bar3DChart>
      <c:catAx>
        <c:axId val="539678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68096"/>
        <c:crosses val="autoZero"/>
        <c:auto val="1"/>
        <c:lblAlgn val="ctr"/>
        <c:lblOffset val="100"/>
        <c:noMultiLvlLbl val="0"/>
      </c:catAx>
      <c:valAx>
        <c:axId val="53966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78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SURVEY.xlsx]q7!PivotTable8</c:name>
    <c:fmtId val="3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'q7'!$B$5:$B$6</c:f>
              <c:strCache>
                <c:ptCount val="1"/>
                <c:pt idx="0">
                  <c:v>0-25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'q7'!$A$7:$A$19</c:f>
              <c:multiLvlStrCache>
                <c:ptCount val="10"/>
                <c:lvl>
                  <c:pt idx="0">
                    <c:v>Agree</c:v>
                  </c:pt>
                  <c:pt idx="1">
                    <c:v>Disagree</c:v>
                  </c:pt>
                  <c:pt idx="2">
                    <c:v>Neither agree nor disagree</c:v>
                  </c:pt>
                  <c:pt idx="3">
                    <c:v>Strongly agree</c:v>
                  </c:pt>
                  <c:pt idx="4">
                    <c:v>Strongly disagree</c:v>
                  </c:pt>
                  <c:pt idx="5">
                    <c:v>Agree</c:v>
                  </c:pt>
                  <c:pt idx="6">
                    <c:v>Disagree</c:v>
                  </c:pt>
                  <c:pt idx="7">
                    <c:v>Neither agree nor disagree</c:v>
                  </c:pt>
                  <c:pt idx="8">
                    <c:v>Strongly agree</c:v>
                  </c:pt>
                  <c:pt idx="9">
                    <c:v>Strongly disagree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'q7'!$B$7:$B$19</c:f>
              <c:numCache>
                <c:formatCode>General</c:formatCode>
                <c:ptCount val="10"/>
                <c:pt idx="0">
                  <c:v>7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10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E-4AB6-A44A-BB0C960F139C}"/>
            </c:ext>
          </c:extLst>
        </c:ser>
        <c:ser>
          <c:idx val="1"/>
          <c:order val="1"/>
          <c:tx>
            <c:strRef>
              <c:f>'q7'!$C$5:$C$6</c:f>
              <c:strCache>
                <c:ptCount val="1"/>
                <c:pt idx="0">
                  <c:v>26-50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'q7'!$A$7:$A$19</c:f>
              <c:multiLvlStrCache>
                <c:ptCount val="10"/>
                <c:lvl>
                  <c:pt idx="0">
                    <c:v>Agree</c:v>
                  </c:pt>
                  <c:pt idx="1">
                    <c:v>Disagree</c:v>
                  </c:pt>
                  <c:pt idx="2">
                    <c:v>Neither agree nor disagree</c:v>
                  </c:pt>
                  <c:pt idx="3">
                    <c:v>Strongly agree</c:v>
                  </c:pt>
                  <c:pt idx="4">
                    <c:v>Strongly disagree</c:v>
                  </c:pt>
                  <c:pt idx="5">
                    <c:v>Agree</c:v>
                  </c:pt>
                  <c:pt idx="6">
                    <c:v>Disagree</c:v>
                  </c:pt>
                  <c:pt idx="7">
                    <c:v>Neither agree nor disagree</c:v>
                  </c:pt>
                  <c:pt idx="8">
                    <c:v>Strongly agree</c:v>
                  </c:pt>
                  <c:pt idx="9">
                    <c:v>Strongly disagree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'q7'!$C$7:$C$19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9</c:v>
                </c:pt>
                <c:pt idx="6">
                  <c:v>8</c:v>
                </c:pt>
                <c:pt idx="7">
                  <c:v>3</c:v>
                </c:pt>
                <c:pt idx="8">
                  <c:v>11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CE-4AB6-A44A-BB0C960F139C}"/>
            </c:ext>
          </c:extLst>
        </c:ser>
        <c:ser>
          <c:idx val="2"/>
          <c:order val="2"/>
          <c:tx>
            <c:strRef>
              <c:f>'q7'!$D$5:$D$6</c:f>
              <c:strCache>
                <c:ptCount val="1"/>
                <c:pt idx="0">
                  <c:v>51-75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'q7'!$A$7:$A$19</c:f>
              <c:multiLvlStrCache>
                <c:ptCount val="10"/>
                <c:lvl>
                  <c:pt idx="0">
                    <c:v>Agree</c:v>
                  </c:pt>
                  <c:pt idx="1">
                    <c:v>Disagree</c:v>
                  </c:pt>
                  <c:pt idx="2">
                    <c:v>Neither agree nor disagree</c:v>
                  </c:pt>
                  <c:pt idx="3">
                    <c:v>Strongly agree</c:v>
                  </c:pt>
                  <c:pt idx="4">
                    <c:v>Strongly disagree</c:v>
                  </c:pt>
                  <c:pt idx="5">
                    <c:v>Agree</c:v>
                  </c:pt>
                  <c:pt idx="6">
                    <c:v>Disagree</c:v>
                  </c:pt>
                  <c:pt idx="7">
                    <c:v>Neither agree nor disagree</c:v>
                  </c:pt>
                  <c:pt idx="8">
                    <c:v>Strongly agree</c:v>
                  </c:pt>
                  <c:pt idx="9">
                    <c:v>Strongly disagree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'q7'!$D$7:$D$19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3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CE-4AB6-A44A-BB0C960F1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1238120"/>
        <c:axId val="531235168"/>
      </c:barChart>
      <c:catAx>
        <c:axId val="53123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235168"/>
        <c:crosses val="autoZero"/>
        <c:auto val="1"/>
        <c:lblAlgn val="ctr"/>
        <c:lblOffset val="100"/>
        <c:noMultiLvlLbl val="0"/>
      </c:catAx>
      <c:valAx>
        <c:axId val="53123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238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SURVEY.xlsx]q8!PivotTable9</c:name>
    <c:fmtId val="4"/>
  </c:pivotSource>
  <c:chart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A5A5A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lumMod val="60000"/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</c:pivotFmt>
      <c:pivotFmt>
        <c:idx val="5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A5A5A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lumMod val="60000"/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A5A5A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A5A5A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A5A5A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50" baseline="0">
                  <a:ln w="0"/>
                  <a:solidFill>
                    <a:schemeClr val="lt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712354257897929E-2"/>
          <c:y val="0.18777340332458445"/>
          <c:w val="0.83821541090905671"/>
          <c:h val="0.48509186351706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'q8'!$B$4:$B$5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none" spc="50" baseline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'q8'!$A$6:$A$23</c:f>
              <c:multiLvlStrCache>
                <c:ptCount val="14"/>
                <c:lvl>
                  <c:pt idx="0">
                    <c:v>Agree</c:v>
                  </c:pt>
                  <c:pt idx="1">
                    <c:v>Disagree</c:v>
                  </c:pt>
                  <c:pt idx="2">
                    <c:v>Neither agree nor disagree</c:v>
                  </c:pt>
                  <c:pt idx="3">
                    <c:v>Strongly agree</c:v>
                  </c:pt>
                  <c:pt idx="4">
                    <c:v>Strongly disagree</c:v>
                  </c:pt>
                  <c:pt idx="5">
                    <c:v>Agree</c:v>
                  </c:pt>
                  <c:pt idx="6">
                    <c:v>Disagree</c:v>
                  </c:pt>
                  <c:pt idx="7">
                    <c:v>Neither agree nor disagree</c:v>
                  </c:pt>
                  <c:pt idx="8">
                    <c:v>Strongly agree</c:v>
                  </c:pt>
                  <c:pt idx="9">
                    <c:v>Strongly disagree</c:v>
                  </c:pt>
                  <c:pt idx="10">
                    <c:v>Agree</c:v>
                  </c:pt>
                  <c:pt idx="11">
                    <c:v>Disagree</c:v>
                  </c:pt>
                  <c:pt idx="12">
                    <c:v>Neither agree nor disagree</c:v>
                  </c:pt>
                  <c:pt idx="13">
                    <c:v>Strongly agree</c:v>
                  </c:pt>
                </c:lvl>
                <c:lvl>
                  <c:pt idx="0">
                    <c:v>0-25</c:v>
                  </c:pt>
                  <c:pt idx="5">
                    <c:v>26-50</c:v>
                  </c:pt>
                  <c:pt idx="10">
                    <c:v>51-75</c:v>
                  </c:pt>
                </c:lvl>
              </c:multiLvlStrCache>
            </c:multiLvlStrRef>
          </c:cat>
          <c:val>
            <c:numRef>
              <c:f>'q8'!$B$6:$B$23</c:f>
              <c:numCache>
                <c:formatCode>General</c:formatCode>
                <c:ptCount val="14"/>
                <c:pt idx="0">
                  <c:v>6</c:v>
                </c:pt>
                <c:pt idx="1">
                  <c:v>1</c:v>
                </c:pt>
                <c:pt idx="2">
                  <c:v>5</c:v>
                </c:pt>
                <c:pt idx="3">
                  <c:v>2</c:v>
                </c:pt>
                <c:pt idx="4">
                  <c:v>3</c:v>
                </c:pt>
                <c:pt idx="5">
                  <c:v>7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A7-4701-B845-F30467D5C57F}"/>
            </c:ext>
          </c:extLst>
        </c:ser>
        <c:ser>
          <c:idx val="1"/>
          <c:order val="1"/>
          <c:tx>
            <c:strRef>
              <c:f>'q8'!$C$4:$C$5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A5A5A5">
                  <a:alpha val="30000"/>
                </a:srgbClr>
              </a:solidFill>
              <a:ln>
                <a:solidFill>
                  <a:sysClr val="window" lastClr="FFFFFF">
                    <a:alpha val="50000"/>
                  </a:sys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cap="none" spc="50" baseline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'q8'!$A$6:$A$23</c:f>
              <c:multiLvlStrCache>
                <c:ptCount val="14"/>
                <c:lvl>
                  <c:pt idx="0">
                    <c:v>Agree</c:v>
                  </c:pt>
                  <c:pt idx="1">
                    <c:v>Disagree</c:v>
                  </c:pt>
                  <c:pt idx="2">
                    <c:v>Neither agree nor disagree</c:v>
                  </c:pt>
                  <c:pt idx="3">
                    <c:v>Strongly agree</c:v>
                  </c:pt>
                  <c:pt idx="4">
                    <c:v>Strongly disagree</c:v>
                  </c:pt>
                  <c:pt idx="5">
                    <c:v>Agree</c:v>
                  </c:pt>
                  <c:pt idx="6">
                    <c:v>Disagree</c:v>
                  </c:pt>
                  <c:pt idx="7">
                    <c:v>Neither agree nor disagree</c:v>
                  </c:pt>
                  <c:pt idx="8">
                    <c:v>Strongly agree</c:v>
                  </c:pt>
                  <c:pt idx="9">
                    <c:v>Strongly disagree</c:v>
                  </c:pt>
                  <c:pt idx="10">
                    <c:v>Agree</c:v>
                  </c:pt>
                  <c:pt idx="11">
                    <c:v>Disagree</c:v>
                  </c:pt>
                  <c:pt idx="12">
                    <c:v>Neither agree nor disagree</c:v>
                  </c:pt>
                  <c:pt idx="13">
                    <c:v>Strongly agree</c:v>
                  </c:pt>
                </c:lvl>
                <c:lvl>
                  <c:pt idx="0">
                    <c:v>0-25</c:v>
                  </c:pt>
                  <c:pt idx="5">
                    <c:v>26-50</c:v>
                  </c:pt>
                  <c:pt idx="10">
                    <c:v>51-75</c:v>
                  </c:pt>
                </c:lvl>
              </c:multiLvlStrCache>
            </c:multiLvlStrRef>
          </c:cat>
          <c:val>
            <c:numRef>
              <c:f>'q8'!$C$6:$C$23</c:f>
              <c:numCache>
                <c:formatCode>General</c:formatCode>
                <c:ptCount val="14"/>
                <c:pt idx="0">
                  <c:v>4</c:v>
                </c:pt>
                <c:pt idx="1">
                  <c:v>8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12</c:v>
                </c:pt>
                <c:pt idx="6">
                  <c:v>5</c:v>
                </c:pt>
                <c:pt idx="7">
                  <c:v>4</c:v>
                </c:pt>
                <c:pt idx="8">
                  <c:v>9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A7-4701-B845-F30467D5C5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529384200"/>
        <c:axId val="529386496"/>
        <c:axId val="0"/>
      </c:bar3DChart>
      <c:catAx>
        <c:axId val="529384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50" baseline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386496"/>
        <c:crosses val="autoZero"/>
        <c:auto val="1"/>
        <c:lblAlgn val="ctr"/>
        <c:lblOffset val="100"/>
        <c:noMultiLvlLbl val="0"/>
      </c:catAx>
      <c:valAx>
        <c:axId val="529386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29384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60347882416029"/>
          <c:y val="1.7360382035578919E-2"/>
          <c:w val="0.21558872305140961"/>
          <c:h val="0.160932545931758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50" baseline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 sz="1400" b="1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 FOOD SURVEY.xlsx]q9!PivotTable10</c:name>
    <c:fmtId val="4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1129333995780096E-2"/>
          <c:y val="8.3829271363007343E-2"/>
          <c:w val="0.93269662589510338"/>
          <c:h val="0.72372239708396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'q9'!$B$4:$B$5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'q9'!$A$6:$A$26</c:f>
              <c:multiLvlStrCache>
                <c:ptCount val="15"/>
                <c:lvl>
                  <c:pt idx="0">
                    <c:v>0-25</c:v>
                  </c:pt>
                  <c:pt idx="1">
                    <c:v>26-50</c:v>
                  </c:pt>
                  <c:pt idx="2">
                    <c:v>51-75</c:v>
                  </c:pt>
                  <c:pt idx="3">
                    <c:v>0-25</c:v>
                  </c:pt>
                  <c:pt idx="4">
                    <c:v>26-50</c:v>
                  </c:pt>
                  <c:pt idx="5">
                    <c:v>51-75</c:v>
                  </c:pt>
                  <c:pt idx="6">
                    <c:v>0-25</c:v>
                  </c:pt>
                  <c:pt idx="7">
                    <c:v>26-50</c:v>
                  </c:pt>
                  <c:pt idx="8">
                    <c:v>51-75</c:v>
                  </c:pt>
                  <c:pt idx="9">
                    <c:v>0-25</c:v>
                  </c:pt>
                  <c:pt idx="10">
                    <c:v>26-50</c:v>
                  </c:pt>
                  <c:pt idx="11">
                    <c:v>51-75</c:v>
                  </c:pt>
                  <c:pt idx="12">
                    <c:v>0-25</c:v>
                  </c:pt>
                  <c:pt idx="13">
                    <c:v>26-50</c:v>
                  </c:pt>
                  <c:pt idx="14">
                    <c:v>51-75</c:v>
                  </c:pt>
                </c:lvl>
                <c:lvl>
                  <c:pt idx="0">
                    <c:v>Agree</c:v>
                  </c:pt>
                  <c:pt idx="3">
                    <c:v>Disagree</c:v>
                  </c:pt>
                  <c:pt idx="6">
                    <c:v>Neither agree nor disagree</c:v>
                  </c:pt>
                  <c:pt idx="9">
                    <c:v>Strongly agree</c:v>
                  </c:pt>
                  <c:pt idx="12">
                    <c:v>Strongly disagree</c:v>
                  </c:pt>
                </c:lvl>
              </c:multiLvlStrCache>
            </c:multiLvlStrRef>
          </c:cat>
          <c:val>
            <c:numRef>
              <c:f>'q9'!$B$6:$B$26</c:f>
              <c:numCache>
                <c:formatCode>General</c:formatCode>
                <c:ptCount val="15"/>
                <c:pt idx="0">
                  <c:v>9</c:v>
                </c:pt>
                <c:pt idx="1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6</c:v>
                </c:pt>
                <c:pt idx="10">
                  <c:v>8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7D-4276-B9AA-2E45239C6A48}"/>
            </c:ext>
          </c:extLst>
        </c:ser>
        <c:ser>
          <c:idx val="1"/>
          <c:order val="1"/>
          <c:tx>
            <c:strRef>
              <c:f>'q9'!$C$4:$C$5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'q9'!$A$6:$A$26</c:f>
              <c:multiLvlStrCache>
                <c:ptCount val="15"/>
                <c:lvl>
                  <c:pt idx="0">
                    <c:v>0-25</c:v>
                  </c:pt>
                  <c:pt idx="1">
                    <c:v>26-50</c:v>
                  </c:pt>
                  <c:pt idx="2">
                    <c:v>51-75</c:v>
                  </c:pt>
                  <c:pt idx="3">
                    <c:v>0-25</c:v>
                  </c:pt>
                  <c:pt idx="4">
                    <c:v>26-50</c:v>
                  </c:pt>
                  <c:pt idx="5">
                    <c:v>51-75</c:v>
                  </c:pt>
                  <c:pt idx="6">
                    <c:v>0-25</c:v>
                  </c:pt>
                  <c:pt idx="7">
                    <c:v>26-50</c:v>
                  </c:pt>
                  <c:pt idx="8">
                    <c:v>51-75</c:v>
                  </c:pt>
                  <c:pt idx="9">
                    <c:v>0-25</c:v>
                  </c:pt>
                  <c:pt idx="10">
                    <c:v>26-50</c:v>
                  </c:pt>
                  <c:pt idx="11">
                    <c:v>51-75</c:v>
                  </c:pt>
                  <c:pt idx="12">
                    <c:v>0-25</c:v>
                  </c:pt>
                  <c:pt idx="13">
                    <c:v>26-50</c:v>
                  </c:pt>
                  <c:pt idx="14">
                    <c:v>51-75</c:v>
                  </c:pt>
                </c:lvl>
                <c:lvl>
                  <c:pt idx="0">
                    <c:v>Agree</c:v>
                  </c:pt>
                  <c:pt idx="3">
                    <c:v>Disagree</c:v>
                  </c:pt>
                  <c:pt idx="6">
                    <c:v>Neither agree nor disagree</c:v>
                  </c:pt>
                  <c:pt idx="9">
                    <c:v>Strongly agree</c:v>
                  </c:pt>
                  <c:pt idx="12">
                    <c:v>Strongly disagree</c:v>
                  </c:pt>
                </c:lvl>
              </c:multiLvlStrCache>
            </c:multiLvlStrRef>
          </c:cat>
          <c:val>
            <c:numRef>
              <c:f>'q9'!$C$6:$C$26</c:f>
              <c:numCache>
                <c:formatCode>General</c:formatCode>
                <c:ptCount val="15"/>
                <c:pt idx="0">
                  <c:v>7</c:v>
                </c:pt>
                <c:pt idx="1">
                  <c:v>13</c:v>
                </c:pt>
                <c:pt idx="2">
                  <c:v>1</c:v>
                </c:pt>
                <c:pt idx="3">
                  <c:v>5</c:v>
                </c:pt>
                <c:pt idx="4">
                  <c:v>4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9</c:v>
                </c:pt>
                <c:pt idx="10">
                  <c:v>10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7D-4276-B9AA-2E45239C6A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-27"/>
        <c:axId val="539687120"/>
        <c:axId val="539683840"/>
      </c:barChart>
      <c:catAx>
        <c:axId val="53968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83840"/>
        <c:crosses val="autoZero"/>
        <c:auto val="1"/>
        <c:lblAlgn val="ctr"/>
        <c:lblOffset val="100"/>
        <c:noMultiLvlLbl val="0"/>
      </c:catAx>
      <c:valAx>
        <c:axId val="53968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6871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478348384802451"/>
          <c:y val="8.4085910060973149E-4"/>
          <c:w val="0.2127799484218684"/>
          <c:h val="6.2625204769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616C-8A65-4378-A597-EFE7293DF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32148-1823-4B17-BE7A-88F3CAAD6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B3FF-A58D-43E4-A279-88C5220B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3150-5F5A-4A87-B6D4-C04EE3EE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DF8C-512E-4B94-8EE1-3102925C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ACC-CFF7-4372-9849-0E4236C7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53E4-0EEF-447D-BB37-9532E1919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EDF-6E67-45D7-A23E-7074E15E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D2A06-0738-4EFB-B721-C26802EC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49E9-282C-45CB-AA78-F2361ACF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9E96B-4B34-4BB5-A69C-D96936C47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926A2-8E4E-4882-A5CD-A4EABB80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DA40-42FC-4266-AF55-766EA92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2C17-368A-41E0-8940-95916F6B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ED88-B713-423E-9B9F-2B920D5D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19E7-04FF-4561-9D6A-5C73F094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16DD-3537-4861-BFE0-2D1D50D0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7E71-6FBC-4E62-9ED5-81A1305B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4534-AF72-4169-BAD4-4A4E6D0E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3B27-6D10-4433-9030-750251A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A258-F3A3-4B40-9717-D8DC1F59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5175-1038-48C7-B6B4-2766ED41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807D-BCA4-4B5D-B0EA-D2137757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8EFF6-254B-4323-B089-CB310D30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3EC7-CE3B-46DA-B436-3A52E0D8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DFF7-23F8-4E78-B4B3-94322141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99CB-3FEB-498D-9C57-17C38DBF9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29701-F0B7-476D-A5EE-5F470AB91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77453-264A-45DA-9E34-C04E0798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95B7A-6BC0-43DA-A271-EF069AE8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58666-5C53-4287-B535-62F0910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FF1-5642-4FAA-9EB4-A93AA818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DA46-2FCC-4DDF-B7B5-05F7A9AFD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D9190-9AC0-466D-B238-89252722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6AFD0-4A57-4E72-A604-CFB3928E1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7DEB1-776A-43CE-BB89-4D9767984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70B73-134A-4938-99B5-746E968C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651B5-EE91-44EE-A825-F20EC11B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848FB-58A2-4CAF-8DDF-C06E88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7A25-CB1B-4DF1-9FCE-C10A3DCC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528B0-6A8F-4495-8280-0143D798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EEA99-E9AA-4C2A-8D27-C7DC5B68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BF640-66C2-4ED3-83EC-24D58159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2580D-32C3-4B5D-99E1-5F062E6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85B3C-5967-4367-AA0A-692D42AE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B3BA-F08A-47ED-B34C-B47D8AA9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2FFE-A0AF-4D26-972B-74B9D63A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5F16-8E62-4F26-97ED-473CB108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9249-A911-40D6-A6C1-70CC559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4C83D-6000-4E89-9E13-4B396DAC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D587E-A4A9-4A41-8691-E2609561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AD43F-662B-476D-8AA2-4C23C282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B887-B114-4086-9E5E-1779F776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036AE-D9EA-410B-91B0-D4BDC702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5C5B6-3FD3-4C56-8926-7B64EA91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3442-ED15-41FA-919C-EBE7AD3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96F0D-4EF8-4CCC-844A-429A6D90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C5DDB-DF58-46BD-826F-4D5DBAE5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D2AB7-ADC2-4D68-8EE3-A1981413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D75B7-9DA4-4F95-A681-160CEB37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C8DF-8014-44FD-8BE8-9CDDB0AE3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1FB6-77C7-4A32-97AD-F4660772BC8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8D89-C1F2-47C6-91A8-2875D7BCE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2219-6CBC-498D-9777-2190F6FF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D6D-B834-418B-AE9E-2443A72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7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stainabilityallianceaz.org/blog/food-security-survey-results-and-resourc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ogle_Consumer_Survey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%22Save_Food_for_World_Relief._That_crust_of_bread_you_wasted-_That_bit_of_meat_you_nibbled_and_left-_That_plate_of_left-_-_NARA_-_512529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oogle_Consumer_Surveys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0AA701-D023-437E-A42E-39EEB217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0491" y="0"/>
            <a:ext cx="12302491" cy="8426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67EAA1-7493-4CF4-BC50-25022F095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530"/>
          </a:xfrm>
        </p:spPr>
        <p:txBody>
          <a:bodyPr>
            <a:normAutofit/>
          </a:bodyPr>
          <a:lstStyle/>
          <a:p>
            <a:r>
              <a:rPr lang="en-US" sz="7200" b="1" i="1" u="sng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Food Survey OF Covid 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640BD-D47A-40F8-8D51-955CE603D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0855" y="5202238"/>
            <a:ext cx="5941256" cy="53339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By - SURENDRA KUMAR UPADHYAY</a:t>
            </a:r>
          </a:p>
          <a:p>
            <a:endParaRPr lang="en-US" b="1" i="1" dirty="0">
              <a:solidFill>
                <a:schemeClr val="accent4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CB280-E39A-41DE-844D-869BEF562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1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67C5-618A-4CFC-9E09-C6322E4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Breakfast with tea &amp; coffee as per gender and age group wise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8AC9F2-4464-4242-86E8-48003DFA5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563"/>
            <a:ext cx="12192000" cy="5532437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4A874-08EC-4A21-92CF-B32ECEDA7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801335"/>
              </p:ext>
            </p:extLst>
          </p:nvPr>
        </p:nvGraphicFramePr>
        <p:xfrm>
          <a:off x="5623206" y="1325563"/>
          <a:ext cx="6568794" cy="5532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88F4B9B-28A1-4453-B85E-446ABA982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292C-5567-40F3-BC9D-80D54504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Income gain how many people have chronical illness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D8540A1-AFC2-482B-8487-7144F87E8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17211"/>
              </p:ext>
            </p:extLst>
          </p:nvPr>
        </p:nvGraphicFramePr>
        <p:xfrm>
          <a:off x="159433" y="1190480"/>
          <a:ext cx="11873134" cy="22385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6298407">
                  <a:extLst>
                    <a:ext uri="{9D8B030D-6E8A-4147-A177-3AD203B41FA5}">
                      <a16:colId xmlns:a16="http://schemas.microsoft.com/office/drawing/2014/main" val="4165540"/>
                    </a:ext>
                  </a:extLst>
                </a:gridCol>
                <a:gridCol w="2990151">
                  <a:extLst>
                    <a:ext uri="{9D8B030D-6E8A-4147-A177-3AD203B41FA5}">
                      <a16:colId xmlns:a16="http://schemas.microsoft.com/office/drawing/2014/main" val="2930405419"/>
                    </a:ext>
                  </a:extLst>
                </a:gridCol>
                <a:gridCol w="699824">
                  <a:extLst>
                    <a:ext uri="{9D8B030D-6E8A-4147-A177-3AD203B41FA5}">
                      <a16:colId xmlns:a16="http://schemas.microsoft.com/office/drawing/2014/main" val="1111497634"/>
                    </a:ext>
                  </a:extLst>
                </a:gridCol>
                <a:gridCol w="1884752">
                  <a:extLst>
                    <a:ext uri="{9D8B030D-6E8A-4147-A177-3AD203B41FA5}">
                      <a16:colId xmlns:a16="http://schemas.microsoft.com/office/drawing/2014/main" val="1099756348"/>
                    </a:ext>
                  </a:extLst>
                </a:gridCol>
              </a:tblGrid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Income change during Covid -19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Income gain</a:t>
                      </a:r>
                      <a:endParaRPr lang="en-US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6572513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4435393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Count of Do you have any chronic illness </a:t>
                      </a:r>
                      <a:endParaRPr lang="en-US" sz="16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474232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location wise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</a:rPr>
                        <a:t>Grand Total</a:t>
                      </a:r>
                      <a:endParaRPr lang="en-US" sz="1600" b="1" i="0" u="none" strike="noStrike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6739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689608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Metro 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114274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Rural area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86240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872980"/>
                  </a:ext>
                </a:extLst>
              </a:tr>
              <a:tr h="245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3598130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1D711AA-C5A5-4186-9096-C9C815D4E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816825"/>
              </p:ext>
            </p:extLst>
          </p:nvPr>
        </p:nvGraphicFramePr>
        <p:xfrm>
          <a:off x="-1" y="3429000"/>
          <a:ext cx="11873133" cy="3036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32A9809-F290-47CC-ABA3-75DE62DF8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4D57B5-EC8F-47F7-9DE8-E67797816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8073"/>
            <a:ext cx="12192000" cy="6876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772BC-0901-4F8B-A134-329EE2559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34500" y="0"/>
            <a:ext cx="2857500" cy="409575"/>
          </a:xfrm>
          <a:prstGeom prst="rect">
            <a:avLst/>
          </a:prstGeom>
        </p:spPr>
      </p:pic>
      <p:sp>
        <p:nvSpPr>
          <p:cNvPr id="8" name="Smiley Face 7">
            <a:extLst>
              <a:ext uri="{FF2B5EF4-FFF2-40B4-BE49-F238E27FC236}">
                <a16:creationId xmlns:a16="http://schemas.microsoft.com/office/drawing/2014/main" id="{9F6BF425-A567-4B02-8EDB-C270844AA830}"/>
              </a:ext>
            </a:extLst>
          </p:cNvPr>
          <p:cNvSpPr/>
          <p:nvPr/>
        </p:nvSpPr>
        <p:spPr>
          <a:xfrm>
            <a:off x="10241280" y="5606950"/>
            <a:ext cx="1633024" cy="1251050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B5E43-FB13-4529-898C-A2AF428C0693}"/>
              </a:ext>
            </a:extLst>
          </p:cNvPr>
          <p:cNvSpPr txBox="1"/>
          <p:nvPr/>
        </p:nvSpPr>
        <p:spPr>
          <a:xfrm>
            <a:off x="3502533" y="6858000"/>
            <a:ext cx="51869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%22Save_Food_for_World_Relief._That_crust_of_bread_you_wasted-_That_bit_of_meat_you_nibbled_and_left-_That_plate_of_left-_-_NARA_-_512529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F9FD3E-3E4E-47F6-BC3D-30ABABB4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409575"/>
            <a:ext cx="10515600" cy="4351338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67989"/>
      </p:ext>
    </p:extLst>
  </p:cSld>
  <p:clrMapOvr>
    <a:masterClrMapping/>
  </p:clrMapOvr>
  <p:transition spd="slow"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7B87-FFCE-4396-93E4-028D5C89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Income effected by different age group people during covid-19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C544616-FB82-4624-BB3E-118CBA97D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12191999" cy="5167312"/>
          </a:xfr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E60980-932F-4FA3-892E-368DA4FC8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100487"/>
              </p:ext>
            </p:extLst>
          </p:nvPr>
        </p:nvGraphicFramePr>
        <p:xfrm>
          <a:off x="6457071" y="1690689"/>
          <a:ext cx="5734928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3151725-223F-4D4B-9E46-CE7E39874CDA}"/>
              </a:ext>
            </a:extLst>
          </p:cNvPr>
          <p:cNvSpPr/>
          <p:nvPr/>
        </p:nvSpPr>
        <p:spPr>
          <a:xfrm>
            <a:off x="0" y="2489982"/>
            <a:ext cx="2602523" cy="30948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D1EA2A-9112-41E1-A3AA-B2B3385F3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2CCB-0668-4C70-A2BE-8343FFBF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085"/>
            <a:ext cx="10515600" cy="1325563"/>
          </a:xfrm>
        </p:spPr>
        <p:txBody>
          <a:bodyPr/>
          <a:lstStyle/>
          <a:p>
            <a:r>
              <a:rPr lang="en-US" dirty="0"/>
              <a:t>How many people eat veg and non-veg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49552-E751-426D-9A76-E1F32203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648"/>
            <a:ext cx="12192000" cy="5268351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4588CE-9A88-419C-9AB3-A7F9EECA9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461920"/>
              </p:ext>
            </p:extLst>
          </p:nvPr>
        </p:nvGraphicFramePr>
        <p:xfrm>
          <a:off x="5387926" y="1589648"/>
          <a:ext cx="6804073" cy="526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F9213E-4DE3-46B8-B4FA-80159A7B4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8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D183-9248-4F96-A6BB-C1F229B9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3515"/>
            <a:ext cx="10515600" cy="1325563"/>
          </a:xfrm>
        </p:spPr>
        <p:txBody>
          <a:bodyPr/>
          <a:lstStyle/>
          <a:p>
            <a:r>
              <a:rPr lang="en-US" dirty="0"/>
              <a:t>User of alcohol as per city and gender wise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70F12-E52D-4D58-B2A7-CBA7A6CB3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536"/>
            <a:ext cx="12192000" cy="5915464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B475C3-CE2D-447A-ACBE-C4420BD78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402048"/>
              </p:ext>
            </p:extLst>
          </p:nvPr>
        </p:nvGraphicFramePr>
        <p:xfrm>
          <a:off x="0" y="3910818"/>
          <a:ext cx="12191999" cy="2947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B9C132-9417-437D-9389-FD00B0BED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BCBD-76B8-4791-9862-AEA1BA58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65" y="292100"/>
            <a:ext cx="12192000" cy="9159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People infected with covid-19 and drink cold water as per geographical area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5096C9-639F-482A-AE85-EC12D33C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468042-FC66-4F63-810B-B5B448FF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4"/>
            <a:ext cx="12192000" cy="5532436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89470C1-96E3-42FB-B175-A865E02C7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7633"/>
              </p:ext>
            </p:extLst>
          </p:nvPr>
        </p:nvGraphicFramePr>
        <p:xfrm>
          <a:off x="5401994" y="1325563"/>
          <a:ext cx="6790005" cy="5532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E367B36-269B-4ABE-9CE4-13520BDC7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9749-E283-4B38-A556-99296844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198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People like to eat junk food in breakfast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6062A9-A179-4D40-BDE9-0C66EB7FE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3574"/>
            <a:ext cx="12191999" cy="581442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2650DA-4B5D-4B42-AA37-5D471CB161EF}"/>
              </a:ext>
            </a:extLst>
          </p:cNvPr>
          <p:cNvSpPr/>
          <p:nvPr/>
        </p:nvSpPr>
        <p:spPr>
          <a:xfrm>
            <a:off x="0" y="3221502"/>
            <a:ext cx="12192000" cy="36364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DEBCC3-C451-46B4-BEB6-3B611DD3E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595514"/>
              </p:ext>
            </p:extLst>
          </p:nvPr>
        </p:nvGraphicFramePr>
        <p:xfrm>
          <a:off x="0" y="3221502"/>
          <a:ext cx="12191998" cy="363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7A05624-D905-43BE-8543-290B6045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5C3A-BD66-41E1-82DA-9B1F01BF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21440" cy="872197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People use dairy products for lunch and dinner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18830-B8D0-4C7B-B2EE-96FEEC6C8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72197"/>
            <a:ext cx="12191999" cy="5985803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03AF77-31D3-4498-A8F8-871DF794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735275"/>
              </p:ext>
            </p:extLst>
          </p:nvPr>
        </p:nvGraphicFramePr>
        <p:xfrm>
          <a:off x="0" y="3429000"/>
          <a:ext cx="12191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05EB4CB-5A29-40A0-BF8E-6FFED3F20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0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3010-9D0D-45F7-B79E-FFAF51D6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108"/>
            <a:ext cx="11099409" cy="4095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People eat bread butter &amp; sprout in the breakfast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538C2-D469-47A8-962E-08F536074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791"/>
            <a:ext cx="11353800" cy="6070209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6BDC5A8-8A56-41DD-A064-BD9BB8FD8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440512"/>
              </p:ext>
            </p:extLst>
          </p:nvPr>
        </p:nvGraphicFramePr>
        <p:xfrm>
          <a:off x="6428935" y="801859"/>
          <a:ext cx="5763065" cy="6070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ACF079-4DA3-4407-994E-86E424793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0D37-7541-4C99-89C1-AFE301A7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491"/>
            <a:ext cx="10515600" cy="9003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gency FB" panose="020B0503020202020204" pitchFamily="34" charset="0"/>
              </a:rPr>
              <a:t>Describe the people who eat chicken as per gender wise and age group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73CFB4-DDFF-4BE5-9C3C-CAE89769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564"/>
            <a:ext cx="12192000" cy="5532436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EC37C4-B780-44ED-9148-F5CFA82FF9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38870"/>
              </p:ext>
            </p:extLst>
          </p:nvPr>
        </p:nvGraphicFramePr>
        <p:xfrm>
          <a:off x="6096000" y="1325563"/>
          <a:ext cx="6096000" cy="5532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BAA1C42-1AF5-4225-B8BF-94CC0DA39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24535" y="0"/>
            <a:ext cx="28575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166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Office Theme</vt:lpstr>
      <vt:lpstr>Food Survey OF Covid -19</vt:lpstr>
      <vt:lpstr>Income effected by different age group people during covid-19</vt:lpstr>
      <vt:lpstr>How many people eat veg and non-veg</vt:lpstr>
      <vt:lpstr>User of alcohol as per city and gender wise </vt:lpstr>
      <vt:lpstr>People infected with covid-19 and drink cold water as per geographical area </vt:lpstr>
      <vt:lpstr>People like to eat junk food in breakfast </vt:lpstr>
      <vt:lpstr>People use dairy products for lunch and dinner</vt:lpstr>
      <vt:lpstr>People eat bread butter &amp; sprout in the breakfast</vt:lpstr>
      <vt:lpstr>Describe the people who eat chicken as per gender wise and age group </vt:lpstr>
      <vt:lpstr>Breakfast with tea &amp; coffee as per gender and age group wise </vt:lpstr>
      <vt:lpstr>Income gain how many people have chronical illness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 Covid -19</dc:title>
  <dc:creator>Surendra upadhyay</dc:creator>
  <cp:lastModifiedBy>Surendra upadhyay</cp:lastModifiedBy>
  <cp:revision>2</cp:revision>
  <dcterms:created xsi:type="dcterms:W3CDTF">2021-07-27T18:20:01Z</dcterms:created>
  <dcterms:modified xsi:type="dcterms:W3CDTF">2021-07-28T11:56:20Z</dcterms:modified>
</cp:coreProperties>
</file>