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media/image5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7" r:id="rId7"/>
    <p:sldId id="261" r:id="rId8"/>
    <p:sldId id="270" r:id="rId9"/>
    <p:sldId id="27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53631274002329E-2"/>
          <c:y val="4.0184023487979094E-2"/>
          <c:w val="0.92441167471375396"/>
          <c:h val="0.67448460287706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Spend (in 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Direct Mail</c:v>
                </c:pt>
                <c:pt idx="1">
                  <c:v>E-Mail</c:v>
                </c:pt>
                <c:pt idx="2">
                  <c:v>SMS</c:v>
                </c:pt>
              </c:strCache>
            </c:strRef>
          </c:cat>
          <c:val>
            <c:numRef>
              <c:f>Sheet1!$B$2:$B$4</c:f>
              <c:numCache>
                <c:formatCode>"$"#,##0.00_);[Red]\("$"#,##0.00\)</c:formatCode>
                <c:ptCount val="3"/>
                <c:pt idx="0">
                  <c:v>0.45</c:v>
                </c:pt>
                <c:pt idx="1">
                  <c:v>2.1999999999999999E-2</c:v>
                </c:pt>
                <c:pt idx="2">
                  <c:v>0.115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51-445E-8068-905F93882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956704"/>
        <c:axId val="122956144"/>
      </c:barChart>
      <c:catAx>
        <c:axId val="1229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144"/>
        <c:crosses val="autoZero"/>
        <c:auto val="1"/>
        <c:lblAlgn val="ctr"/>
        <c:lblOffset val="100"/>
        <c:noMultiLvlLbl val="0"/>
      </c:catAx>
      <c:valAx>
        <c:axId val="12295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 Spend per week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'SEGMENT 1 NEW'!$K$23:$K$25</c:f>
              <c:strCache>
                <c:ptCount val="3"/>
                <c:pt idx="0">
                  <c:v>Direct Mail</c:v>
                </c:pt>
                <c:pt idx="1">
                  <c:v>E-Mail</c:v>
                </c:pt>
                <c:pt idx="2">
                  <c:v>SMS</c:v>
                </c:pt>
              </c:strCache>
            </c:strRef>
          </c:cat>
          <c:val>
            <c:numRef>
              <c:f>'SEGMENT 1 NEW'!$L$23:$L$25</c:f>
              <c:numCache>
                <c:formatCode>"$"#,##0</c:formatCode>
                <c:ptCount val="3"/>
                <c:pt idx="0">
                  <c:v>31710.554999999997</c:v>
                </c:pt>
                <c:pt idx="1">
                  <c:v>17487.584179999998</c:v>
                </c:pt>
                <c:pt idx="2">
                  <c:v>7660.8055000000004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68096"/>
        <c:axId val="444951088"/>
      </c:barChart>
      <c:catAx>
        <c:axId val="12336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51088"/>
        <c:crosses val="autoZero"/>
        <c:auto val="1"/>
        <c:lblAlgn val="ctr"/>
        <c:lblOffset val="100"/>
        <c:noMultiLvlLbl val="0"/>
      </c:catAx>
      <c:valAx>
        <c:axId val="44495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% Net Revenue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'SEGMENT 1 NEW'!$Q$5:$Q$16</c:f>
              <c:strCache>
                <c:ptCount val="12"/>
                <c:pt idx="0">
                  <c:v>net_price</c:v>
                </c:pt>
                <c:pt idx="1">
                  <c:v>dm_cnt</c:v>
                </c:pt>
                <c:pt idx="2">
                  <c:v>email_cnt</c:v>
                </c:pt>
                <c:pt idx="3">
                  <c:v>sms_cnt</c:v>
                </c:pt>
                <c:pt idx="4">
                  <c:v>adv_NPI</c:v>
                </c:pt>
                <c:pt idx="5">
                  <c:v>adv_SPC</c:v>
                </c:pt>
                <c:pt idx="6">
                  <c:v>unadv</c:v>
                </c:pt>
                <c:pt idx="7">
                  <c:v>q2</c:v>
                </c:pt>
                <c:pt idx="8">
                  <c:v>q3</c:v>
                </c:pt>
                <c:pt idx="9">
                  <c:v>q4</c:v>
                </c:pt>
                <c:pt idx="10">
                  <c:v>ThreeDaySale</c:v>
                </c:pt>
                <c:pt idx="11">
                  <c:v>Columbus_day</c:v>
                </c:pt>
              </c:strCache>
            </c:strRef>
          </c:cat>
          <c:val>
            <c:numRef>
              <c:f>'SEGMENT 1 NEW'!$R$5:$R$16</c:f>
              <c:numCache>
                <c:formatCode>0.0%</c:formatCode>
                <c:ptCount val="12"/>
                <c:pt idx="0">
                  <c:v>0.57669330422317477</c:v>
                </c:pt>
                <c:pt idx="1">
                  <c:v>0.1796554625837673</c:v>
                </c:pt>
                <c:pt idx="2">
                  <c:v>-3.5649135513949118E-2</c:v>
                </c:pt>
                <c:pt idx="3">
                  <c:v>7.2436952835149282E-2</c:v>
                </c:pt>
                <c:pt idx="4">
                  <c:v>2.4644000392259263E-2</c:v>
                </c:pt>
                <c:pt idx="5">
                  <c:v>3.1975950382660103E-3</c:v>
                </c:pt>
                <c:pt idx="6">
                  <c:v>0.12093914799947261</c:v>
                </c:pt>
                <c:pt idx="7">
                  <c:v>-9.8131106801112433E-3</c:v>
                </c:pt>
                <c:pt idx="8">
                  <c:v>1.3266543940793352E-2</c:v>
                </c:pt>
                <c:pt idx="9">
                  <c:v>8.8330555406137087E-2</c:v>
                </c:pt>
                <c:pt idx="10">
                  <c:v>3.7925371411445044E-3</c:v>
                </c:pt>
                <c:pt idx="11">
                  <c:v>1.0018791755671276E-2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</a:t>
            </a:r>
            <a:r>
              <a:rPr lang="en-US" baseline="0"/>
              <a:t> 1 </a:t>
            </a:r>
          </a:p>
          <a:p>
            <a:pPr>
              <a:defRPr/>
            </a:pPr>
            <a:r>
              <a:rPr lang="en-US" baseline="0"/>
              <a:t>NET REVENUE MODEL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'SEGMENT 1 GRAPH NEW'!$C$1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'SEGMENT 1 GRAPH NEW'!$C$2:$C$71</c:f>
              <c:numCache>
                <c:formatCode>#,##0</c:formatCode>
                <c:ptCount val="70"/>
                <c:pt idx="0">
                  <c:v>200842.43</c:v>
                </c:pt>
                <c:pt idx="1">
                  <c:v>421161.1</c:v>
                </c:pt>
                <c:pt idx="2">
                  <c:v>435746.16</c:v>
                </c:pt>
                <c:pt idx="3">
                  <c:v>388243.31</c:v>
                </c:pt>
                <c:pt idx="4">
                  <c:v>363894.86</c:v>
                </c:pt>
                <c:pt idx="5">
                  <c:v>384153.59999999998</c:v>
                </c:pt>
                <c:pt idx="6">
                  <c:v>360248.18</c:v>
                </c:pt>
                <c:pt idx="7">
                  <c:v>424110.85</c:v>
                </c:pt>
                <c:pt idx="8">
                  <c:v>372187.77</c:v>
                </c:pt>
                <c:pt idx="9">
                  <c:v>355778.67</c:v>
                </c:pt>
                <c:pt idx="10">
                  <c:v>349767.03</c:v>
                </c:pt>
                <c:pt idx="11">
                  <c:v>397890.15</c:v>
                </c:pt>
                <c:pt idx="12">
                  <c:v>389467.09</c:v>
                </c:pt>
                <c:pt idx="13">
                  <c:v>376032.34</c:v>
                </c:pt>
                <c:pt idx="14">
                  <c:v>401667.88</c:v>
                </c:pt>
                <c:pt idx="15">
                  <c:v>368854.79</c:v>
                </c:pt>
                <c:pt idx="16">
                  <c:v>330568.5</c:v>
                </c:pt>
                <c:pt idx="17">
                  <c:v>408018.91</c:v>
                </c:pt>
                <c:pt idx="18">
                  <c:v>426411.09</c:v>
                </c:pt>
                <c:pt idx="19">
                  <c:v>384761.22</c:v>
                </c:pt>
                <c:pt idx="20">
                  <c:v>358239.73</c:v>
                </c:pt>
                <c:pt idx="21">
                  <c:v>395627.62</c:v>
                </c:pt>
                <c:pt idx="22">
                  <c:v>406610.54</c:v>
                </c:pt>
                <c:pt idx="23">
                  <c:v>444639.51</c:v>
                </c:pt>
                <c:pt idx="24">
                  <c:v>413998.21</c:v>
                </c:pt>
                <c:pt idx="25">
                  <c:v>418972.97</c:v>
                </c:pt>
                <c:pt idx="26">
                  <c:v>393176.51</c:v>
                </c:pt>
                <c:pt idx="27">
                  <c:v>370236.47</c:v>
                </c:pt>
                <c:pt idx="28">
                  <c:v>381379.83</c:v>
                </c:pt>
                <c:pt idx="29">
                  <c:v>421577.45</c:v>
                </c:pt>
                <c:pt idx="30">
                  <c:v>455934.66</c:v>
                </c:pt>
                <c:pt idx="31">
                  <c:v>444599.72</c:v>
                </c:pt>
                <c:pt idx="32">
                  <c:v>465081.91</c:v>
                </c:pt>
                <c:pt idx="33">
                  <c:v>470873.35</c:v>
                </c:pt>
                <c:pt idx="34">
                  <c:v>477295.17</c:v>
                </c:pt>
                <c:pt idx="35">
                  <c:v>468681.43</c:v>
                </c:pt>
                <c:pt idx="36">
                  <c:v>469164.6</c:v>
                </c:pt>
                <c:pt idx="37">
                  <c:v>437491.45</c:v>
                </c:pt>
                <c:pt idx="38">
                  <c:v>583461.97</c:v>
                </c:pt>
                <c:pt idx="39">
                  <c:v>614526.81000000006</c:v>
                </c:pt>
                <c:pt idx="40">
                  <c:v>657632.06999999995</c:v>
                </c:pt>
                <c:pt idx="41">
                  <c:v>687162.95</c:v>
                </c:pt>
                <c:pt idx="42">
                  <c:v>692990.02</c:v>
                </c:pt>
                <c:pt idx="43">
                  <c:v>643242.38</c:v>
                </c:pt>
                <c:pt idx="44">
                  <c:v>729487.3</c:v>
                </c:pt>
                <c:pt idx="45">
                  <c:v>878211.09</c:v>
                </c:pt>
                <c:pt idx="46">
                  <c:v>739564.03</c:v>
                </c:pt>
                <c:pt idx="47">
                  <c:v>1056575.81</c:v>
                </c:pt>
                <c:pt idx="48">
                  <c:v>971692.59</c:v>
                </c:pt>
                <c:pt idx="49">
                  <c:v>998410.22</c:v>
                </c:pt>
                <c:pt idx="50">
                  <c:v>1017957.65</c:v>
                </c:pt>
                <c:pt idx="51">
                  <c:v>620172.59</c:v>
                </c:pt>
                <c:pt idx="52">
                  <c:v>315887.67</c:v>
                </c:pt>
                <c:pt idx="53">
                  <c:v>243332.35</c:v>
                </c:pt>
                <c:pt idx="54">
                  <c:v>514324.05</c:v>
                </c:pt>
                <c:pt idx="55">
                  <c:v>563820.56999999995</c:v>
                </c:pt>
                <c:pt idx="56">
                  <c:v>535623.59</c:v>
                </c:pt>
                <c:pt idx="57">
                  <c:v>518366.63</c:v>
                </c:pt>
                <c:pt idx="58">
                  <c:v>503053.01</c:v>
                </c:pt>
                <c:pt idx="59">
                  <c:v>556428.92000000004</c:v>
                </c:pt>
                <c:pt idx="60">
                  <c:v>503018.65</c:v>
                </c:pt>
                <c:pt idx="61">
                  <c:v>537800.79</c:v>
                </c:pt>
                <c:pt idx="62">
                  <c:v>512067.72</c:v>
                </c:pt>
                <c:pt idx="63">
                  <c:v>593402.39</c:v>
                </c:pt>
                <c:pt idx="64">
                  <c:v>630010.25</c:v>
                </c:pt>
                <c:pt idx="65">
                  <c:v>602078.94999999995</c:v>
                </c:pt>
                <c:pt idx="66">
                  <c:v>514194.9</c:v>
                </c:pt>
                <c:pt idx="67">
                  <c:v>316044.67</c:v>
                </c:pt>
                <c:pt idx="68">
                  <c:v>510122.68</c:v>
                </c:pt>
                <c:pt idx="69">
                  <c:v>358975.46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'SEGMENT 1 GRAPH NEW'!$D$1</c:f>
              <c:strCache>
                <c:ptCount val="1"/>
                <c:pt idx="0">
                  <c:v>ESTIMATED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'SEGMENT 1 GRAPH NEW'!$D$2:$D$71</c:f>
              <c:numCache>
                <c:formatCode>#,##0</c:formatCode>
                <c:ptCount val="70"/>
                <c:pt idx="0">
                  <c:v>257249.08382999999</c:v>
                </c:pt>
                <c:pt idx="1">
                  <c:v>414054.10605</c:v>
                </c:pt>
                <c:pt idx="2">
                  <c:v>370874.32140999998</c:v>
                </c:pt>
                <c:pt idx="3">
                  <c:v>380706.84406999999</c:v>
                </c:pt>
                <c:pt idx="4">
                  <c:v>375429.01373000001</c:v>
                </c:pt>
                <c:pt idx="5">
                  <c:v>384509.91342</c:v>
                </c:pt>
                <c:pt idx="6">
                  <c:v>366000</c:v>
                </c:pt>
                <c:pt idx="7">
                  <c:v>425417.32497999998</c:v>
                </c:pt>
                <c:pt idx="8">
                  <c:v>362534.49475000001</c:v>
                </c:pt>
                <c:pt idx="9">
                  <c:v>349087.77698999998</c:v>
                </c:pt>
                <c:pt idx="10">
                  <c:v>393179.55942000001</c:v>
                </c:pt>
                <c:pt idx="11">
                  <c:v>445061.76804</c:v>
                </c:pt>
                <c:pt idx="12">
                  <c:v>405024.36757</c:v>
                </c:pt>
                <c:pt idx="13">
                  <c:v>386545.55586000002</c:v>
                </c:pt>
                <c:pt idx="14">
                  <c:v>391375.67217999999</c:v>
                </c:pt>
                <c:pt idx="15">
                  <c:v>366000</c:v>
                </c:pt>
                <c:pt idx="16">
                  <c:v>353853.90601999999</c:v>
                </c:pt>
                <c:pt idx="17">
                  <c:v>465453.60112000001</c:v>
                </c:pt>
                <c:pt idx="18">
                  <c:v>428504.16155000002</c:v>
                </c:pt>
                <c:pt idx="19">
                  <c:v>448954.51861000003</c:v>
                </c:pt>
                <c:pt idx="20">
                  <c:v>355000</c:v>
                </c:pt>
                <c:pt idx="21">
                  <c:v>405643.74245000002</c:v>
                </c:pt>
                <c:pt idx="22">
                  <c:v>415498.14233</c:v>
                </c:pt>
                <c:pt idx="23">
                  <c:v>462094.43326999998</c:v>
                </c:pt>
                <c:pt idx="24">
                  <c:v>411000</c:v>
                </c:pt>
                <c:pt idx="25">
                  <c:v>400873.99271999998</c:v>
                </c:pt>
                <c:pt idx="26">
                  <c:v>375703.71781</c:v>
                </c:pt>
                <c:pt idx="27">
                  <c:v>387192.4473</c:v>
                </c:pt>
                <c:pt idx="28">
                  <c:v>358308.77372</c:v>
                </c:pt>
                <c:pt idx="29">
                  <c:v>407284.65636000002</c:v>
                </c:pt>
                <c:pt idx="30">
                  <c:v>444000</c:v>
                </c:pt>
                <c:pt idx="31">
                  <c:v>490942.23657000001</c:v>
                </c:pt>
                <c:pt idx="32">
                  <c:v>508133.09168999997</c:v>
                </c:pt>
                <c:pt idx="33">
                  <c:v>439801.13553000003</c:v>
                </c:pt>
                <c:pt idx="34">
                  <c:v>470217.55088</c:v>
                </c:pt>
                <c:pt idx="35">
                  <c:v>447148.31429000001</c:v>
                </c:pt>
                <c:pt idx="36">
                  <c:v>461878.66602</c:v>
                </c:pt>
                <c:pt idx="37">
                  <c:v>486915.64065000002</c:v>
                </c:pt>
                <c:pt idx="38">
                  <c:v>577000</c:v>
                </c:pt>
                <c:pt idx="39">
                  <c:v>603136.38925999997</c:v>
                </c:pt>
                <c:pt idx="40">
                  <c:v>666000</c:v>
                </c:pt>
                <c:pt idx="41">
                  <c:v>615553.05325</c:v>
                </c:pt>
                <c:pt idx="42">
                  <c:v>723448.46710999997</c:v>
                </c:pt>
                <c:pt idx="43">
                  <c:v>655000</c:v>
                </c:pt>
                <c:pt idx="44">
                  <c:v>753287.50798999995</c:v>
                </c:pt>
                <c:pt idx="45">
                  <c:v>824414.76237999997</c:v>
                </c:pt>
                <c:pt idx="46">
                  <c:v>752113.64086000004</c:v>
                </c:pt>
                <c:pt idx="47">
                  <c:v>1100000</c:v>
                </c:pt>
                <c:pt idx="48">
                  <c:v>926685.89148999995</c:v>
                </c:pt>
                <c:pt idx="49">
                  <c:v>964170.26960999996</c:v>
                </c:pt>
                <c:pt idx="50">
                  <c:v>1052197.6004000001</c:v>
                </c:pt>
                <c:pt idx="51">
                  <c:v>639964.81125999999</c:v>
                </c:pt>
                <c:pt idx="52">
                  <c:v>288083.50394999998</c:v>
                </c:pt>
                <c:pt idx="53">
                  <c:v>265599.15250999999</c:v>
                </c:pt>
                <c:pt idx="54">
                  <c:v>501854.10871</c:v>
                </c:pt>
                <c:pt idx="55">
                  <c:v>540273.37858000002</c:v>
                </c:pt>
                <c:pt idx="56">
                  <c:v>588207.36658999999</c:v>
                </c:pt>
                <c:pt idx="57">
                  <c:v>543346.32843999995</c:v>
                </c:pt>
                <c:pt idx="58">
                  <c:v>525412.80920000002</c:v>
                </c:pt>
                <c:pt idx="59">
                  <c:v>561051.14716000005</c:v>
                </c:pt>
                <c:pt idx="60">
                  <c:v>497661.19468999997</c:v>
                </c:pt>
                <c:pt idx="61">
                  <c:v>537951.52673000004</c:v>
                </c:pt>
                <c:pt idx="62">
                  <c:v>542955.37442000001</c:v>
                </c:pt>
                <c:pt idx="63">
                  <c:v>594519.01434999995</c:v>
                </c:pt>
                <c:pt idx="64">
                  <c:v>622899.15728000004</c:v>
                </c:pt>
                <c:pt idx="65">
                  <c:v>592756.67006999999</c:v>
                </c:pt>
                <c:pt idx="66">
                  <c:v>542346.62341</c:v>
                </c:pt>
                <c:pt idx="67">
                  <c:v>283564.50303999998</c:v>
                </c:pt>
                <c:pt idx="68">
                  <c:v>519036.33003999997</c:v>
                </c:pt>
                <c:pt idx="69">
                  <c:v>375927.91489000001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181040"/>
        <c:axId val="408182160"/>
      </c:lineChart>
      <c:catAx>
        <c:axId val="4081810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  <a:r>
                  <a:rPr lang="en-US" baseline="0"/>
                  <a:t> 2013 23 - 2015 17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408182160"/>
        <c:crosses val="autoZero"/>
        <c:auto val="1"/>
        <c:lblAlgn val="ctr"/>
        <c:lblOffset val="100"/>
        <c:noMultiLvlLbl val="0"/>
      </c:catAx>
      <c:valAx>
        <c:axId val="408182160"/>
        <c:scaling>
          <c:orientation val="minMax"/>
          <c:max val="1100000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8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DIRECT</a:t>
            </a:r>
            <a:r>
              <a:rPr lang="en-US" baseline="0" dirty="0"/>
              <a:t> </a:t>
            </a:r>
            <a:r>
              <a:rPr lang="en-US" baseline="0" dirty="0" smtClean="0"/>
              <a:t>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val>
            <c:numRef>
              <c:f>'SEGMENT 1 NEW'!$E$66:$E$70</c:f>
              <c:numCache>
                <c:formatCode>General</c:formatCode>
                <c:ptCount val="5"/>
                <c:pt idx="0">
                  <c:v>16311.698088299998</c:v>
                </c:pt>
                <c:pt idx="1">
                  <c:v>12703.248333</c:v>
                </c:pt>
                <c:pt idx="2">
                  <c:v>19284.527385599999</c:v>
                </c:pt>
                <c:pt idx="3">
                  <c:v>24438.267719999996</c:v>
                </c:pt>
                <c:pt idx="4">
                  <c:v>13064.325852599999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906704"/>
        <c:axId val="445907264"/>
      </c:barChart>
      <c:catAx>
        <c:axId val="445906704"/>
        <c:scaling>
          <c:orientation val="minMax"/>
        </c:scaling>
        <c:delete val="1"/>
        <c:axPos val="b"/>
        <c:majorTickMark val="none"/>
        <c:minorTickMark val="none"/>
        <c:tickLblPos val="nextTo"/>
        <c:crossAx val="445907264"/>
        <c:crosses val="autoZero"/>
        <c:auto val="1"/>
        <c:lblAlgn val="ctr"/>
        <c:lblOffset val="100"/>
        <c:noMultiLvlLbl val="0"/>
      </c:catAx>
      <c:valAx>
        <c:axId val="44590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90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E-MAIL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val>
            <c:numRef>
              <c:f>'SEGMENT 1 NEW'!$E$75:$E$77</c:f>
              <c:numCache>
                <c:formatCode>General</c:formatCode>
                <c:ptCount val="3"/>
                <c:pt idx="0">
                  <c:v>76272.893291259999</c:v>
                </c:pt>
                <c:pt idx="1">
                  <c:v>-55985.705862079994</c:v>
                </c:pt>
                <c:pt idx="2">
                  <c:v>-37312.940408789997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980112"/>
        <c:axId val="171981232"/>
      </c:barChart>
      <c:catAx>
        <c:axId val="1719801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71981232"/>
        <c:crosses val="autoZero"/>
        <c:auto val="1"/>
        <c:lblAlgn val="ctr"/>
        <c:lblOffset val="100"/>
        <c:noMultiLvlLbl val="0"/>
      </c:catAx>
      <c:valAx>
        <c:axId val="1719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val>
            <c:numRef>
              <c:f>'SEGMENT 1 NEW'!$E$82:$E$85</c:f>
              <c:numCache>
                <c:formatCode>General</c:formatCode>
                <c:ptCount val="4"/>
                <c:pt idx="0">
                  <c:v>21663.225792900001</c:v>
                </c:pt>
                <c:pt idx="1">
                  <c:v>6228.3014871999994</c:v>
                </c:pt>
                <c:pt idx="2">
                  <c:v>2540.5229508999996</c:v>
                </c:pt>
                <c:pt idx="3">
                  <c:v>4163.2814028999992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191552"/>
        <c:axId val="413192112"/>
      </c:barChart>
      <c:catAx>
        <c:axId val="413191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413192112"/>
        <c:crosses val="autoZero"/>
        <c:auto val="1"/>
        <c:lblAlgn val="ctr"/>
        <c:lblOffset val="100"/>
        <c:noMultiLvlLbl val="0"/>
      </c:catAx>
      <c:valAx>
        <c:axId val="4131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9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AVG. Revenue ($)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467193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AVG. Revenue ($)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373593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AVG. Revenue ($)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439860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AVG. Revenue ($)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684388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684592"/>
        <c:axId val="445687392"/>
      </c:barChart>
      <c:catAx>
        <c:axId val="44568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687392"/>
        <c:crosses val="autoZero"/>
        <c:auto val="1"/>
        <c:lblAlgn val="ctr"/>
        <c:lblOffset val="100"/>
        <c:noMultiLvlLbl val="0"/>
      </c:catAx>
      <c:valAx>
        <c:axId val="4456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6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Marketing Spend</a:t>
            </a:r>
            <a:r>
              <a:rPr lang="en-US" baseline="0" dirty="0" smtClean="0"/>
              <a:t> </a:t>
            </a:r>
            <a:r>
              <a:rPr lang="en-US" baseline="0" dirty="0" smtClean="0"/>
              <a:t>per Quarter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Direct Mail Spend</c:v>
                </c:pt>
                <c:pt idx="1">
                  <c:v>SMS Spend</c:v>
                </c:pt>
                <c:pt idx="2">
                  <c:v>Email Spend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29425</c:v>
                </c:pt>
                <c:pt idx="1">
                  <c:v>11500</c:v>
                </c:pt>
                <c:pt idx="2">
                  <c:v>23185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Direct Mail Spend</c:v>
                </c:pt>
                <c:pt idx="1">
                  <c:v>SMS Spend</c:v>
                </c:pt>
                <c:pt idx="2">
                  <c:v>Email Spend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31380</c:v>
                </c:pt>
                <c:pt idx="1">
                  <c:v>5834</c:v>
                </c:pt>
                <c:pt idx="2">
                  <c:v>12625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Direct Mail Spend</c:v>
                </c:pt>
                <c:pt idx="1">
                  <c:v>SMS Spend</c:v>
                </c:pt>
                <c:pt idx="2">
                  <c:v>Email Spend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33323</c:v>
                </c:pt>
                <c:pt idx="1">
                  <c:v>5861</c:v>
                </c:pt>
                <c:pt idx="2">
                  <c:v>11170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Direct Mail Spend</c:v>
                </c:pt>
                <c:pt idx="1">
                  <c:v>SMS Spend</c:v>
                </c:pt>
                <c:pt idx="2">
                  <c:v>Email Spend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48867</c:v>
                </c:pt>
                <c:pt idx="1">
                  <c:v>8105</c:v>
                </c:pt>
                <c:pt idx="2">
                  <c:v>25369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954448"/>
        <c:axId val="444957248"/>
      </c:barChart>
      <c:catAx>
        <c:axId val="44495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57248"/>
        <c:crosses val="autoZero"/>
        <c:auto val="1"/>
        <c:lblAlgn val="ctr"/>
        <c:lblOffset val="100"/>
        <c:noMultiLvlLbl val="0"/>
      </c:catAx>
      <c:valAx>
        <c:axId val="44495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5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CF7E3-B496-4CBC-A4AD-5CAD4BD187E4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8D614F-BB7F-4CA2-8432-89238427BF36}">
      <dgm:prSet custT="1"/>
      <dgm:spPr/>
      <dgm:t>
        <a:bodyPr/>
        <a:lstStyle/>
        <a:p>
          <a:r>
            <a:rPr lang="en-US" sz="1200" b="1" i="0" dirty="0">
              <a:latin typeface="Calibri" panose="020F0502020204030204" pitchFamily="34" charset="0"/>
            </a:rPr>
            <a:t>Business Objective </a:t>
          </a:r>
          <a:r>
            <a:rPr lang="en-US" sz="1200" b="1" i="0">
              <a:latin typeface="Calibri" panose="020F0502020204030204" pitchFamily="34" charset="0"/>
            </a:rPr>
            <a:t>&amp; </a:t>
          </a:r>
          <a:r>
            <a:rPr lang="en-US" sz="1200" b="1" i="0" smtClean="0">
              <a:latin typeface="Calibri" panose="020F0502020204030204" pitchFamily="34" charset="0"/>
            </a:rPr>
            <a:t>Budget Strategy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8225A042-9DB2-4B7C-94B5-F552DD002836}" type="parTrans" cxnId="{7CD3CF89-7AC4-4909-ACD3-AF9D127A1D33}">
      <dgm:prSet/>
      <dgm:spPr/>
      <dgm:t>
        <a:bodyPr/>
        <a:lstStyle/>
        <a:p>
          <a:endParaRPr lang="en-US"/>
        </a:p>
      </dgm:t>
    </dgm:pt>
    <dgm:pt modelId="{B3E68125-ABA0-4E43-87FD-086F9510872B}" type="sibTrans" cxnId="{7CD3CF89-7AC4-4909-ACD3-AF9D127A1D33}">
      <dgm:prSet/>
      <dgm:spPr/>
      <dgm:t>
        <a:bodyPr/>
        <a:lstStyle/>
        <a:p>
          <a:endParaRPr lang="en-US"/>
        </a:p>
      </dgm:t>
    </dgm:pt>
    <dgm:pt modelId="{BBA92D0E-1BCD-4E9E-9DC5-374FDB1A4F11}">
      <dgm:prSet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Financial Implications of Marcom</a:t>
          </a:r>
        </a:p>
        <a:p>
          <a:endParaRPr lang="en-US" sz="1200" b="1" dirty="0" smtClean="0">
            <a:latin typeface="Calibri" panose="020F0502020204030204" pitchFamily="34" charset="0"/>
          </a:endParaRPr>
        </a:p>
      </dgm:t>
    </dgm:pt>
    <dgm:pt modelId="{4E560F4C-4913-4482-9202-DCEAFB896DD8}" type="parTrans" cxnId="{76160EBA-4A9B-49DC-9BB0-9AD8F018A539}">
      <dgm:prSet/>
      <dgm:spPr/>
      <dgm:t>
        <a:bodyPr/>
        <a:lstStyle/>
        <a:p>
          <a:endParaRPr lang="en-US"/>
        </a:p>
      </dgm:t>
    </dgm:pt>
    <dgm:pt modelId="{DDF181DC-2EC0-4BC5-BAEF-F5500D7EBC44}" type="sibTrans" cxnId="{76160EBA-4A9B-49DC-9BB0-9AD8F018A539}">
      <dgm:prSet/>
      <dgm:spPr/>
      <dgm:t>
        <a:bodyPr/>
        <a:lstStyle/>
        <a:p>
          <a:endParaRPr lang="en-US"/>
        </a:p>
      </dgm:t>
    </dgm:pt>
    <dgm:pt modelId="{AEBE61A9-6EEB-4AEE-ADDA-D503D7B46546}">
      <dgm:prSet custT="1"/>
      <dgm:spPr/>
      <dgm:t>
        <a:bodyPr/>
        <a:lstStyle/>
        <a:p>
          <a:r>
            <a:rPr lang="en-US" sz="1200" b="1" i="0" dirty="0" smtClean="0">
              <a:latin typeface="Calibri" panose="020F0502020204030204" pitchFamily="34" charset="0"/>
            </a:rPr>
            <a:t>Seasonal Strategy 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C493AD60-619C-464A-871C-04A078FADC71}" type="parTrans" cxnId="{4E0D2D82-6D78-4404-A818-092BBF265EC2}">
      <dgm:prSet/>
      <dgm:spPr/>
      <dgm:t>
        <a:bodyPr/>
        <a:lstStyle/>
        <a:p>
          <a:endParaRPr lang="en-US"/>
        </a:p>
      </dgm:t>
    </dgm:pt>
    <dgm:pt modelId="{9F567498-9FE1-42C9-B610-126AC6ECB2BE}" type="sibTrans" cxnId="{4E0D2D82-6D78-4404-A818-092BBF265EC2}">
      <dgm:prSet/>
      <dgm:spPr/>
      <dgm:t>
        <a:bodyPr/>
        <a:lstStyle/>
        <a:p>
          <a:endParaRPr lang="en-US"/>
        </a:p>
      </dgm:t>
    </dgm:pt>
    <dgm:pt modelId="{AEB0FB66-C08B-4AFC-929A-64D030F8A6A1}">
      <dgm:prSet custT="1"/>
      <dgm:spPr/>
      <dgm:t>
        <a:bodyPr/>
        <a:lstStyle/>
        <a:p>
          <a:r>
            <a:rPr lang="en-US" sz="1200" b="1" i="0" dirty="0" smtClean="0">
              <a:latin typeface="Calibri" panose="020F0502020204030204" pitchFamily="34" charset="0"/>
            </a:rPr>
            <a:t>Marcom Vehicle &amp; ROI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58E48BB4-F18A-4597-BE25-9EEE4CD3A052}" type="sibTrans" cxnId="{9243058D-4E77-455E-8F1E-C4BCC27EFE92}">
      <dgm:prSet/>
      <dgm:spPr/>
      <dgm:t>
        <a:bodyPr/>
        <a:lstStyle/>
        <a:p>
          <a:endParaRPr lang="en-US"/>
        </a:p>
      </dgm:t>
    </dgm:pt>
    <dgm:pt modelId="{01318963-8CBB-44B2-82C1-2434D843D43D}" type="parTrans" cxnId="{9243058D-4E77-455E-8F1E-C4BCC27EFE92}">
      <dgm:prSet/>
      <dgm:spPr/>
      <dgm:t>
        <a:bodyPr/>
        <a:lstStyle/>
        <a:p>
          <a:endParaRPr lang="en-US"/>
        </a:p>
      </dgm:t>
    </dgm:pt>
    <dgm:pt modelId="{3329F9EC-528D-40F3-B4C7-633BAC09792E}" type="pres">
      <dgm:prSet presAssocID="{7D6CF7E3-B496-4CBC-A4AD-5CAD4BD187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114D4-2FA2-49FA-AF9A-241DA9C6C422}" type="pres">
      <dgm:prSet presAssocID="{D78D614F-BB7F-4CA2-8432-89238427BF36}" presName="compNode" presStyleCnt="0"/>
      <dgm:spPr/>
    </dgm:pt>
    <dgm:pt modelId="{A08C1C3A-086B-4FD3-89ED-38B02B293D3A}" type="pres">
      <dgm:prSet presAssocID="{D78D614F-BB7F-4CA2-8432-89238427BF36}" presName="pictRect" presStyleLbl="node1" presStyleIdx="0" presStyleCnt="4"/>
      <dgm:spPr/>
    </dgm:pt>
    <dgm:pt modelId="{DDF82681-1CBA-49DB-85EE-7AA8AD94CBD0}" type="pres">
      <dgm:prSet presAssocID="{D78D614F-BB7F-4CA2-8432-89238427BF36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487B3-7FB8-413D-B654-922B4F75D688}" type="pres">
      <dgm:prSet presAssocID="{B3E68125-ABA0-4E43-87FD-086F9510872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EF0DDF0-82D5-4E3E-8464-AAD5C82E3DF7}" type="pres">
      <dgm:prSet presAssocID="{AEB0FB66-C08B-4AFC-929A-64D030F8A6A1}" presName="compNode" presStyleCnt="0"/>
      <dgm:spPr/>
    </dgm:pt>
    <dgm:pt modelId="{3E52D28A-72A1-4097-8EF3-8106B6110170}" type="pres">
      <dgm:prSet presAssocID="{AEB0FB66-C08B-4AFC-929A-64D030F8A6A1}" presName="pictRect" presStyleLbl="node1" presStyleIdx="1" presStyleCnt="4"/>
      <dgm:spPr/>
    </dgm:pt>
    <dgm:pt modelId="{805ACD16-CCC3-4E74-8A10-0763A91C3750}" type="pres">
      <dgm:prSet presAssocID="{AEB0FB66-C08B-4AFC-929A-64D030F8A6A1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0FC07-4553-4BEA-A64F-DCCA29E37FCE}" type="pres">
      <dgm:prSet presAssocID="{58E48BB4-F18A-4597-BE25-9EEE4CD3A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D1FC60-CB3E-4954-A34C-A88877686CB0}" type="pres">
      <dgm:prSet presAssocID="{BBA92D0E-1BCD-4E9E-9DC5-374FDB1A4F11}" presName="compNode" presStyleCnt="0"/>
      <dgm:spPr/>
    </dgm:pt>
    <dgm:pt modelId="{0C6831F7-214C-45EB-A422-E45552261B51}" type="pres">
      <dgm:prSet presAssocID="{BBA92D0E-1BCD-4E9E-9DC5-374FDB1A4F11}" presName="pictRect" presStyleLbl="node1" presStyleIdx="2" presStyleCnt="4"/>
      <dgm:spPr/>
    </dgm:pt>
    <dgm:pt modelId="{BD66147C-BA8E-4091-94DD-C9409AAD3995}" type="pres">
      <dgm:prSet presAssocID="{BBA92D0E-1BCD-4E9E-9DC5-374FDB1A4F1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583FD-CC2E-43B6-9C4B-B66A6716EB11}" type="pres">
      <dgm:prSet presAssocID="{DDF181DC-2EC0-4BC5-BAEF-F5500D7EBC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C63665-DCF2-492D-B8D4-4C86D178E8EE}" type="pres">
      <dgm:prSet presAssocID="{AEBE61A9-6EEB-4AEE-ADDA-D503D7B46546}" presName="compNode" presStyleCnt="0"/>
      <dgm:spPr/>
    </dgm:pt>
    <dgm:pt modelId="{E663AC54-0490-4031-A967-54F74278AB3F}" type="pres">
      <dgm:prSet presAssocID="{AEBE61A9-6EEB-4AEE-ADDA-D503D7B46546}" presName="pictRect" presStyleLbl="node1" presStyleIdx="3" presStyleCnt="4"/>
      <dgm:spPr/>
    </dgm:pt>
    <dgm:pt modelId="{0DA707F6-8FF5-4DE0-9C73-8F3DEAB3A22D}" type="pres">
      <dgm:prSet presAssocID="{AEBE61A9-6EEB-4AEE-ADDA-D503D7B46546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E0981-661F-4298-9D7F-4616DFCF792B}" type="presOf" srcId="{D78D614F-BB7F-4CA2-8432-89238427BF36}" destId="{DDF82681-1CBA-49DB-85EE-7AA8AD94CBD0}" srcOrd="0" destOrd="0" presId="urn:microsoft.com/office/officeart/2005/8/layout/pList1"/>
    <dgm:cxn modelId="{4E0D2D82-6D78-4404-A818-092BBF265EC2}" srcId="{7D6CF7E3-B496-4CBC-A4AD-5CAD4BD187E4}" destId="{AEBE61A9-6EEB-4AEE-ADDA-D503D7B46546}" srcOrd="3" destOrd="0" parTransId="{C493AD60-619C-464A-871C-04A078FADC71}" sibTransId="{9F567498-9FE1-42C9-B610-126AC6ECB2BE}"/>
    <dgm:cxn modelId="{B1FFCA5F-82FA-4002-9FED-09EFA83B996E}" type="presOf" srcId="{AEBE61A9-6EEB-4AEE-ADDA-D503D7B46546}" destId="{0DA707F6-8FF5-4DE0-9C73-8F3DEAB3A22D}" srcOrd="0" destOrd="0" presId="urn:microsoft.com/office/officeart/2005/8/layout/pList1"/>
    <dgm:cxn modelId="{9243058D-4E77-455E-8F1E-C4BCC27EFE92}" srcId="{7D6CF7E3-B496-4CBC-A4AD-5CAD4BD187E4}" destId="{AEB0FB66-C08B-4AFC-929A-64D030F8A6A1}" srcOrd="1" destOrd="0" parTransId="{01318963-8CBB-44B2-82C1-2434D843D43D}" sibTransId="{58E48BB4-F18A-4597-BE25-9EEE4CD3A052}"/>
    <dgm:cxn modelId="{76160EBA-4A9B-49DC-9BB0-9AD8F018A539}" srcId="{7D6CF7E3-B496-4CBC-A4AD-5CAD4BD187E4}" destId="{BBA92D0E-1BCD-4E9E-9DC5-374FDB1A4F11}" srcOrd="2" destOrd="0" parTransId="{4E560F4C-4913-4482-9202-DCEAFB896DD8}" sibTransId="{DDF181DC-2EC0-4BC5-BAEF-F5500D7EBC44}"/>
    <dgm:cxn modelId="{FD4B26F3-8162-4414-9C26-6B14FD6DD83F}" type="presOf" srcId="{BBA92D0E-1BCD-4E9E-9DC5-374FDB1A4F11}" destId="{BD66147C-BA8E-4091-94DD-C9409AAD3995}" srcOrd="0" destOrd="0" presId="urn:microsoft.com/office/officeart/2005/8/layout/pList1"/>
    <dgm:cxn modelId="{06A21E48-D219-4D3F-AC2E-F9C62643469F}" type="presOf" srcId="{B3E68125-ABA0-4E43-87FD-086F9510872B}" destId="{59D487B3-7FB8-413D-B654-922B4F75D688}" srcOrd="0" destOrd="0" presId="urn:microsoft.com/office/officeart/2005/8/layout/pList1"/>
    <dgm:cxn modelId="{43EC6FA8-1598-4C5D-957A-5B5F241C7DD4}" type="presOf" srcId="{7D6CF7E3-B496-4CBC-A4AD-5CAD4BD187E4}" destId="{3329F9EC-528D-40F3-B4C7-633BAC09792E}" srcOrd="0" destOrd="0" presId="urn:microsoft.com/office/officeart/2005/8/layout/pList1"/>
    <dgm:cxn modelId="{FA900F70-B147-4FDF-9F9F-1627A49E61ED}" type="presOf" srcId="{58E48BB4-F18A-4597-BE25-9EEE4CD3A052}" destId="{7700FC07-4553-4BEA-A64F-DCCA29E37FCE}" srcOrd="0" destOrd="0" presId="urn:microsoft.com/office/officeart/2005/8/layout/pList1"/>
    <dgm:cxn modelId="{7CD3CF89-7AC4-4909-ACD3-AF9D127A1D33}" srcId="{7D6CF7E3-B496-4CBC-A4AD-5CAD4BD187E4}" destId="{D78D614F-BB7F-4CA2-8432-89238427BF36}" srcOrd="0" destOrd="0" parTransId="{8225A042-9DB2-4B7C-94B5-F552DD002836}" sibTransId="{B3E68125-ABA0-4E43-87FD-086F9510872B}"/>
    <dgm:cxn modelId="{FADE6EFB-DBA3-4A57-A24B-113F19B7D01E}" type="presOf" srcId="{AEB0FB66-C08B-4AFC-929A-64D030F8A6A1}" destId="{805ACD16-CCC3-4E74-8A10-0763A91C3750}" srcOrd="0" destOrd="0" presId="urn:microsoft.com/office/officeart/2005/8/layout/pList1"/>
    <dgm:cxn modelId="{4FCDBA91-D329-4443-85A5-50922C7B6919}" type="presOf" srcId="{DDF181DC-2EC0-4BC5-BAEF-F5500D7EBC44}" destId="{369583FD-CC2E-43B6-9C4B-B66A6716EB11}" srcOrd="0" destOrd="0" presId="urn:microsoft.com/office/officeart/2005/8/layout/pList1"/>
    <dgm:cxn modelId="{61590FE1-BD13-4FB1-BCBE-2CA9BE3AC4B9}" type="presParOf" srcId="{3329F9EC-528D-40F3-B4C7-633BAC09792E}" destId="{764114D4-2FA2-49FA-AF9A-241DA9C6C422}" srcOrd="0" destOrd="0" presId="urn:microsoft.com/office/officeart/2005/8/layout/pList1"/>
    <dgm:cxn modelId="{69477A42-00BD-4A6F-A34C-7EF6DF2F18A4}" type="presParOf" srcId="{764114D4-2FA2-49FA-AF9A-241DA9C6C422}" destId="{A08C1C3A-086B-4FD3-89ED-38B02B293D3A}" srcOrd="0" destOrd="0" presId="urn:microsoft.com/office/officeart/2005/8/layout/pList1"/>
    <dgm:cxn modelId="{E284FEB3-74AC-467F-BF73-8681502CE398}" type="presParOf" srcId="{764114D4-2FA2-49FA-AF9A-241DA9C6C422}" destId="{DDF82681-1CBA-49DB-85EE-7AA8AD94CBD0}" srcOrd="1" destOrd="0" presId="urn:microsoft.com/office/officeart/2005/8/layout/pList1"/>
    <dgm:cxn modelId="{778AE2C1-8104-4E0C-8BBC-66B763D88B68}" type="presParOf" srcId="{3329F9EC-528D-40F3-B4C7-633BAC09792E}" destId="{59D487B3-7FB8-413D-B654-922B4F75D688}" srcOrd="1" destOrd="0" presId="urn:microsoft.com/office/officeart/2005/8/layout/pList1"/>
    <dgm:cxn modelId="{9D89B07F-D3EE-4ABF-BC3B-50F1D46955CB}" type="presParOf" srcId="{3329F9EC-528D-40F3-B4C7-633BAC09792E}" destId="{8EF0DDF0-82D5-4E3E-8464-AAD5C82E3DF7}" srcOrd="2" destOrd="0" presId="urn:microsoft.com/office/officeart/2005/8/layout/pList1"/>
    <dgm:cxn modelId="{5B10E3C1-F5EA-4AF5-81E8-A7CDF69E8FCA}" type="presParOf" srcId="{8EF0DDF0-82D5-4E3E-8464-AAD5C82E3DF7}" destId="{3E52D28A-72A1-4097-8EF3-8106B6110170}" srcOrd="0" destOrd="0" presId="urn:microsoft.com/office/officeart/2005/8/layout/pList1"/>
    <dgm:cxn modelId="{BE60C61F-ACF3-47A3-AA5C-5FA97B1507AD}" type="presParOf" srcId="{8EF0DDF0-82D5-4E3E-8464-AAD5C82E3DF7}" destId="{805ACD16-CCC3-4E74-8A10-0763A91C3750}" srcOrd="1" destOrd="0" presId="urn:microsoft.com/office/officeart/2005/8/layout/pList1"/>
    <dgm:cxn modelId="{554281B9-87BF-403C-B45B-C5FDEE968EBF}" type="presParOf" srcId="{3329F9EC-528D-40F3-B4C7-633BAC09792E}" destId="{7700FC07-4553-4BEA-A64F-DCCA29E37FCE}" srcOrd="3" destOrd="0" presId="urn:microsoft.com/office/officeart/2005/8/layout/pList1"/>
    <dgm:cxn modelId="{8618D2EF-FEE2-405D-95CF-96EAC2C134EA}" type="presParOf" srcId="{3329F9EC-528D-40F3-B4C7-633BAC09792E}" destId="{C7D1FC60-CB3E-4954-A34C-A88877686CB0}" srcOrd="4" destOrd="0" presId="urn:microsoft.com/office/officeart/2005/8/layout/pList1"/>
    <dgm:cxn modelId="{2D4E00A2-BA76-4BB5-9513-7D043DE89DEB}" type="presParOf" srcId="{C7D1FC60-CB3E-4954-A34C-A88877686CB0}" destId="{0C6831F7-214C-45EB-A422-E45552261B51}" srcOrd="0" destOrd="0" presId="urn:microsoft.com/office/officeart/2005/8/layout/pList1"/>
    <dgm:cxn modelId="{F9770F02-6DAB-4B7C-A872-B69A0CB8C53A}" type="presParOf" srcId="{C7D1FC60-CB3E-4954-A34C-A88877686CB0}" destId="{BD66147C-BA8E-4091-94DD-C9409AAD3995}" srcOrd="1" destOrd="0" presId="urn:microsoft.com/office/officeart/2005/8/layout/pList1"/>
    <dgm:cxn modelId="{12602834-1252-493C-8E7E-F9352B07E89B}" type="presParOf" srcId="{3329F9EC-528D-40F3-B4C7-633BAC09792E}" destId="{369583FD-CC2E-43B6-9C4B-B66A6716EB11}" srcOrd="5" destOrd="0" presId="urn:microsoft.com/office/officeart/2005/8/layout/pList1"/>
    <dgm:cxn modelId="{268817AD-6C62-4563-8C1F-2E7AD232E3E0}" type="presParOf" srcId="{3329F9EC-528D-40F3-B4C7-633BAC09792E}" destId="{6EC63665-DCF2-492D-B8D4-4C86D178E8EE}" srcOrd="6" destOrd="0" presId="urn:microsoft.com/office/officeart/2005/8/layout/pList1"/>
    <dgm:cxn modelId="{F36C9C64-DEB6-48D4-B553-1D59530B9F15}" type="presParOf" srcId="{6EC63665-DCF2-492D-B8D4-4C86D178E8EE}" destId="{E663AC54-0490-4031-A967-54F74278AB3F}" srcOrd="0" destOrd="0" presId="urn:microsoft.com/office/officeart/2005/8/layout/pList1"/>
    <dgm:cxn modelId="{08C00666-D2F6-4EBF-BB56-726670E24930}" type="presParOf" srcId="{6EC63665-DCF2-492D-B8D4-4C86D178E8EE}" destId="{0DA707F6-8FF5-4DE0-9C73-8F3DEAB3A22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1C3A-086B-4FD3-89ED-38B02B293D3A}">
      <dsp:nvSpPr>
        <dsp:cNvPr id="0" name=""/>
        <dsp:cNvSpPr/>
      </dsp:nvSpPr>
      <dsp:spPr>
        <a:xfrm>
          <a:off x="1137692" y="3658"/>
          <a:ext cx="2468211" cy="17005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82681-1CBA-49DB-85EE-7AA8AD94CBD0}">
      <dsp:nvSpPr>
        <dsp:cNvPr id="0" name=""/>
        <dsp:cNvSpPr/>
      </dsp:nvSpPr>
      <dsp:spPr>
        <a:xfrm>
          <a:off x="1137692" y="1704255"/>
          <a:ext cx="2468211" cy="91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>
              <a:latin typeface="Calibri" panose="020F0502020204030204" pitchFamily="34" charset="0"/>
            </a:rPr>
            <a:t>Business Objective </a:t>
          </a:r>
          <a:r>
            <a:rPr lang="en-US" sz="1200" b="1" i="0" kern="1200">
              <a:latin typeface="Calibri" panose="020F0502020204030204" pitchFamily="34" charset="0"/>
            </a:rPr>
            <a:t>&amp; </a:t>
          </a:r>
          <a:r>
            <a:rPr lang="en-US" sz="1200" b="1" i="0" kern="1200" smtClean="0">
              <a:latin typeface="Calibri" panose="020F0502020204030204" pitchFamily="34" charset="0"/>
            </a:rPr>
            <a:t>Budget Strategy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1137692" y="1704255"/>
        <a:ext cx="2468211" cy="915706"/>
      </dsp:txXfrm>
    </dsp:sp>
    <dsp:sp modelId="{3E52D28A-72A1-4097-8EF3-8106B6110170}">
      <dsp:nvSpPr>
        <dsp:cNvPr id="0" name=""/>
        <dsp:cNvSpPr/>
      </dsp:nvSpPr>
      <dsp:spPr>
        <a:xfrm>
          <a:off x="3852828" y="3658"/>
          <a:ext cx="2468211" cy="17005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ACD16-CCC3-4E74-8A10-0763A91C3750}">
      <dsp:nvSpPr>
        <dsp:cNvPr id="0" name=""/>
        <dsp:cNvSpPr/>
      </dsp:nvSpPr>
      <dsp:spPr>
        <a:xfrm>
          <a:off x="3852828" y="1704255"/>
          <a:ext cx="2468211" cy="91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latin typeface="Calibri" panose="020F0502020204030204" pitchFamily="34" charset="0"/>
            </a:rPr>
            <a:t>Marcom Vehicle &amp; ROI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3852828" y="1704255"/>
        <a:ext cx="2468211" cy="915706"/>
      </dsp:txXfrm>
    </dsp:sp>
    <dsp:sp modelId="{0C6831F7-214C-45EB-A422-E45552261B51}">
      <dsp:nvSpPr>
        <dsp:cNvPr id="0" name=""/>
        <dsp:cNvSpPr/>
      </dsp:nvSpPr>
      <dsp:spPr>
        <a:xfrm>
          <a:off x="1137692" y="2866783"/>
          <a:ext cx="2468211" cy="17005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6147C-BA8E-4091-94DD-C9409AAD3995}">
      <dsp:nvSpPr>
        <dsp:cNvPr id="0" name=""/>
        <dsp:cNvSpPr/>
      </dsp:nvSpPr>
      <dsp:spPr>
        <a:xfrm>
          <a:off x="1137692" y="4567380"/>
          <a:ext cx="2468211" cy="91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Financial Implications of Marcom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latin typeface="Calibri" panose="020F0502020204030204" pitchFamily="34" charset="0"/>
          </a:endParaRPr>
        </a:p>
      </dsp:txBody>
      <dsp:txXfrm>
        <a:off x="1137692" y="4567380"/>
        <a:ext cx="2468211" cy="915706"/>
      </dsp:txXfrm>
    </dsp:sp>
    <dsp:sp modelId="{E663AC54-0490-4031-A967-54F74278AB3F}">
      <dsp:nvSpPr>
        <dsp:cNvPr id="0" name=""/>
        <dsp:cNvSpPr/>
      </dsp:nvSpPr>
      <dsp:spPr>
        <a:xfrm>
          <a:off x="3852828" y="2866783"/>
          <a:ext cx="2468211" cy="17005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707F6-8FF5-4DE0-9C73-8F3DEAB3A22D}">
      <dsp:nvSpPr>
        <dsp:cNvPr id="0" name=""/>
        <dsp:cNvSpPr/>
      </dsp:nvSpPr>
      <dsp:spPr>
        <a:xfrm>
          <a:off x="3852828" y="4567380"/>
          <a:ext cx="2468211" cy="91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latin typeface="Calibri" panose="020F0502020204030204" pitchFamily="34" charset="0"/>
            </a:rPr>
            <a:t>Seasonal Strategy 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3852828" y="4567380"/>
        <a:ext cx="2468211" cy="91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EBD9C-913D-4ED0-9D7A-8F6FC216F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072" y="3625912"/>
            <a:ext cx="8188391" cy="752124"/>
          </a:xfrm>
        </p:spPr>
        <p:txBody>
          <a:bodyPr/>
          <a:lstStyle/>
          <a:p>
            <a:r>
              <a:rPr lang="en-SG" sz="4800" dirty="0" smtClean="0"/>
              <a:t>MARCOM </a:t>
            </a:r>
            <a:r>
              <a:rPr lang="en-SG" sz="4800" dirty="0"/>
              <a:t>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FCFFCD-B6AC-4198-B965-1F15191C0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SG" dirty="0" smtClean="0"/>
              <a:t>Surendra </a:t>
            </a:r>
            <a:r>
              <a:rPr lang="en-SG" dirty="0" err="1" smtClean="0"/>
              <a:t>Potupureddy</a:t>
            </a:r>
            <a:endParaRPr lang="en-SG" dirty="0"/>
          </a:p>
        </p:txBody>
      </p:sp>
      <p:pic>
        <p:nvPicPr>
          <p:cNvPr id="4" name="Picture 3" descr="Image result for joann fabrics">
            <a:extLst>
              <a:ext uri="{FF2B5EF4-FFF2-40B4-BE49-F238E27FC236}">
                <a16:creationId xmlns:a16="http://schemas.microsoft.com/office/drawing/2014/main" xmlns="" id="{A297A092-A2F0-4B70-B5C2-D90B7E70F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4773" y="1222400"/>
            <a:ext cx="7381335" cy="1850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55296-9FDD-465C-8F32-2FC00257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Elasticity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875B91-1E29-4449-B3B2-4D24A8E2ECE0}"/>
              </a:ext>
            </a:extLst>
          </p:cNvPr>
          <p:cNvSpPr txBox="1"/>
          <p:nvPr/>
        </p:nvSpPr>
        <p:spPr>
          <a:xfrm>
            <a:off x="4023360" y="2349305"/>
            <a:ext cx="8004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alibri" panose="020F0502020204030204" pitchFamily="34" charset="0"/>
              </a:rPr>
              <a:t>Elasticity of Marcom vehicles </a:t>
            </a:r>
            <a:r>
              <a:rPr lang="en-SG" dirty="0">
                <a:latin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 smtClean="0">
                <a:latin typeface="Calibri" panose="020F0502020204030204" pitchFamily="34" charset="0"/>
              </a:rPr>
              <a:t>Direct </a:t>
            </a:r>
            <a:r>
              <a:rPr lang="en-SG" b="1" dirty="0">
                <a:latin typeface="Calibri" panose="020F0502020204030204" pitchFamily="34" charset="0"/>
              </a:rPr>
              <a:t>Mail</a:t>
            </a:r>
            <a:r>
              <a:rPr lang="en-SG" dirty="0">
                <a:latin typeface="Calibri" panose="020F0502020204030204" pitchFamily="34" charset="0"/>
              </a:rPr>
              <a:t> : </a:t>
            </a:r>
            <a:r>
              <a:rPr lang="en-SG" dirty="0" smtClean="0">
                <a:latin typeface="Calibri" panose="020F0502020204030204" pitchFamily="34" charset="0"/>
              </a:rPr>
              <a:t>The Elasticity </a:t>
            </a:r>
            <a:r>
              <a:rPr lang="en-SG" dirty="0">
                <a:latin typeface="Calibri" panose="020F0502020204030204" pitchFamily="34" charset="0"/>
              </a:rPr>
              <a:t>of </a:t>
            </a:r>
            <a:r>
              <a:rPr lang="en-SG" dirty="0" smtClean="0">
                <a:latin typeface="Calibri" panose="020F0502020204030204" pitchFamily="34" charset="0"/>
              </a:rPr>
              <a:t>0.18 explains </a:t>
            </a:r>
            <a:r>
              <a:rPr lang="en-SG" dirty="0">
                <a:latin typeface="Calibri" panose="020F0502020204030204" pitchFamily="34" charset="0"/>
              </a:rPr>
              <a:t>that </a:t>
            </a:r>
            <a:r>
              <a:rPr lang="en-SG" dirty="0" smtClean="0">
                <a:latin typeface="Calibri" panose="020F0502020204030204" pitchFamily="34" charset="0"/>
              </a:rPr>
              <a:t>a 10% increase the average Direct Mail send, the revenue generated increases by 1.8%</a:t>
            </a:r>
            <a:endParaRPr lang="en-SG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 smtClean="0">
                <a:latin typeface="Calibri" panose="020F0502020204030204" pitchFamily="34" charset="0"/>
              </a:rPr>
              <a:t>E-Mail</a:t>
            </a:r>
            <a:r>
              <a:rPr lang="en-SG" dirty="0">
                <a:latin typeface="Calibri" panose="020F0502020204030204" pitchFamily="34" charset="0"/>
              </a:rPr>
              <a:t>: </a:t>
            </a:r>
            <a:r>
              <a:rPr lang="en-SG" dirty="0">
                <a:latin typeface="Calibri" panose="020F0502020204030204" pitchFamily="34" charset="0"/>
              </a:rPr>
              <a:t>The Elasticity of </a:t>
            </a:r>
            <a:r>
              <a:rPr lang="en-SG" dirty="0" smtClean="0">
                <a:latin typeface="Calibri" panose="020F0502020204030204" pitchFamily="34" charset="0"/>
              </a:rPr>
              <a:t>0.03 </a:t>
            </a:r>
            <a:r>
              <a:rPr lang="en-SG" dirty="0">
                <a:latin typeface="Calibri" panose="020F0502020204030204" pitchFamily="34" charset="0"/>
              </a:rPr>
              <a:t>explains that a 10% increase the average SMS send the revenue generated </a:t>
            </a:r>
            <a:r>
              <a:rPr lang="en-SG" dirty="0" smtClean="0">
                <a:latin typeface="Calibri" panose="020F0502020204030204" pitchFamily="34" charset="0"/>
              </a:rPr>
              <a:t>decreases by 0.3%</a:t>
            </a:r>
          </a:p>
          <a:p>
            <a:r>
              <a:rPr lang="en-SG" dirty="0" smtClean="0">
                <a:latin typeface="Calibri" panose="020F0502020204030204" pitchFamily="34" charset="0"/>
              </a:rPr>
              <a:t>      </a:t>
            </a:r>
            <a:r>
              <a:rPr lang="en-SG" b="1" dirty="0" smtClean="0">
                <a:latin typeface="Calibri" panose="020F0502020204030204" pitchFamily="34" charset="0"/>
              </a:rPr>
              <a:t>Strategy</a:t>
            </a:r>
            <a:r>
              <a:rPr lang="en-SG" dirty="0" smtClean="0">
                <a:latin typeface="Calibri" panose="020F0502020204030204" pitchFamily="34" charset="0"/>
              </a:rPr>
              <a:t>: Controlled mailing should be used for this Channel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 smtClean="0">
                <a:latin typeface="Calibri" panose="020F0502020204030204" pitchFamily="34" charset="0"/>
              </a:rPr>
              <a:t>SMS</a:t>
            </a:r>
            <a:r>
              <a:rPr lang="en-SG" dirty="0">
                <a:latin typeface="Calibri" panose="020F0502020204030204" pitchFamily="34" charset="0"/>
              </a:rPr>
              <a:t> </a:t>
            </a:r>
            <a:r>
              <a:rPr lang="en-SG" dirty="0" smtClean="0">
                <a:latin typeface="Calibri" panose="020F0502020204030204" pitchFamily="34" charset="0"/>
              </a:rPr>
              <a:t>: The </a:t>
            </a:r>
            <a:r>
              <a:rPr lang="en-SG" dirty="0">
                <a:latin typeface="Calibri" panose="020F0502020204030204" pitchFamily="34" charset="0"/>
              </a:rPr>
              <a:t>Elasticity of </a:t>
            </a:r>
            <a:r>
              <a:rPr lang="en-SG" dirty="0" smtClean="0">
                <a:latin typeface="Calibri" panose="020F0502020204030204" pitchFamily="34" charset="0"/>
              </a:rPr>
              <a:t>0.07 </a:t>
            </a:r>
            <a:r>
              <a:rPr lang="en-SG" dirty="0">
                <a:latin typeface="Calibri" panose="020F0502020204030204" pitchFamily="34" charset="0"/>
              </a:rPr>
              <a:t>explains that a 10% increase the average SMS send the revenue generated increases </a:t>
            </a:r>
            <a:r>
              <a:rPr lang="en-SG" dirty="0" smtClean="0">
                <a:latin typeface="Calibri" panose="020F0502020204030204" pitchFamily="34" charset="0"/>
              </a:rPr>
              <a:t>by 0.7%</a:t>
            </a:r>
            <a:endParaRPr lang="en-SG" dirty="0">
              <a:latin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</a:rPr>
              <a:t> </a:t>
            </a:r>
            <a:r>
              <a:rPr lang="en-SG" dirty="0" smtClean="0">
                <a:latin typeface="Calibri" panose="020F0502020204030204" pitchFamily="34" charset="0"/>
              </a:rPr>
              <a:t>     Conclusion</a:t>
            </a:r>
            <a:r>
              <a:rPr lang="en-SG" dirty="0">
                <a:latin typeface="Calibri" panose="020F0502020204030204" pitchFamily="34" charset="0"/>
              </a:rPr>
              <a:t>: Heavy Investment on SMS as it has highest </a:t>
            </a:r>
            <a:r>
              <a:rPr lang="en-SG" dirty="0" smtClean="0">
                <a:latin typeface="Calibri" panose="020F0502020204030204" pitchFamily="34" charset="0"/>
              </a:rPr>
              <a:t>ROI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il’s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contribution to Net Revenue peaks in the second</a:t>
            </a:r>
            <a:endParaRPr lang="en-SG" dirty="0">
              <a:latin typeface="Calibri" panose="020F0502020204030204" pitchFamily="34" charset="0"/>
            </a:endParaRPr>
          </a:p>
          <a:p>
            <a:endParaRPr lang="en-SG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36025"/>
              </p:ext>
            </p:extLst>
          </p:nvPr>
        </p:nvGraphicFramePr>
        <p:xfrm>
          <a:off x="589960" y="2807856"/>
          <a:ext cx="2180950" cy="1385452"/>
        </p:xfrm>
        <a:graphic>
          <a:graphicData uri="http://schemas.openxmlformats.org/drawingml/2006/table">
            <a:tbl>
              <a:tblPr/>
              <a:tblGrid>
                <a:gridCol w="1237836"/>
                <a:gridCol w="943114"/>
              </a:tblGrid>
              <a:tr h="34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 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32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/>
          <a:lstStyle/>
          <a:p>
            <a:r>
              <a:rPr lang="en-US" dirty="0" smtClean="0"/>
              <a:t>Seasonal Strategy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102028"/>
              </p:ext>
            </p:extLst>
          </p:nvPr>
        </p:nvGraphicFramePr>
        <p:xfrm>
          <a:off x="677334" y="2641599"/>
          <a:ext cx="4183062" cy="2879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7058813"/>
              </p:ext>
            </p:extLst>
          </p:nvPr>
        </p:nvGraphicFramePr>
        <p:xfrm>
          <a:off x="5329381" y="2715491"/>
          <a:ext cx="4496407" cy="2805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044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/>
          <a:lstStyle/>
          <a:p>
            <a:r>
              <a:rPr lang="en-US" dirty="0" smtClean="0"/>
              <a:t>Seasonal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7479" y="2288431"/>
            <a:ext cx="8596668" cy="43810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Even though the</a:t>
            </a:r>
            <a:r>
              <a:rPr lang="en-US" dirty="0" smtClean="0"/>
              <a:t> </a:t>
            </a:r>
            <a:r>
              <a:rPr lang="en-US" dirty="0"/>
              <a:t>direct mail spend in Q1 </a:t>
            </a:r>
            <a:r>
              <a:rPr lang="en-US" dirty="0" smtClean="0"/>
              <a:t>is low, it has </a:t>
            </a:r>
            <a:r>
              <a:rPr lang="en-US" dirty="0" smtClean="0"/>
              <a:t>the </a:t>
            </a:r>
            <a:r>
              <a:rPr lang="en-US" dirty="0" smtClean="0"/>
              <a:t>second highest </a:t>
            </a:r>
            <a:r>
              <a:rPr lang="en-US" dirty="0" smtClean="0"/>
              <a:t>revenue.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Q2 </a:t>
            </a:r>
            <a:r>
              <a:rPr lang="en-US" dirty="0" smtClean="0"/>
              <a:t>has the lowest revenue generated but the marketing spend for direct mail and email is high in Q2. We can </a:t>
            </a:r>
            <a:r>
              <a:rPr lang="en-US" dirty="0" smtClean="0"/>
              <a:t>reduce the spend </a:t>
            </a:r>
            <a:r>
              <a:rPr lang="en-US" dirty="0" smtClean="0"/>
              <a:t>on Email </a:t>
            </a:r>
            <a:r>
              <a:rPr lang="en-US" dirty="0" smtClean="0"/>
              <a:t>as </a:t>
            </a:r>
            <a:r>
              <a:rPr lang="en-US" dirty="0" smtClean="0"/>
              <a:t>it has a negative </a:t>
            </a:r>
            <a:r>
              <a:rPr lang="en-US" dirty="0" smtClean="0"/>
              <a:t>ROI and allocate that budget </a:t>
            </a:r>
            <a:r>
              <a:rPr lang="en-US" dirty="0" smtClean="0"/>
              <a:t>towards SMS.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Q4 has the highest generated revenue but the least Marketing spend on </a:t>
            </a:r>
            <a:r>
              <a:rPr lang="en-US" dirty="0" smtClean="0"/>
              <a:t>SMS. As the ROI of SMS is higher than the other </a:t>
            </a:r>
            <a:r>
              <a:rPr lang="en-US" smtClean="0"/>
              <a:t>a robust linear </a:t>
            </a:r>
            <a:r>
              <a:rPr lang="en-US" dirty="0" smtClean="0"/>
              <a:t>model has to be built to determine the best ways to use Direct Mail and SMS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FE986-F2AE-4BD7-837F-61305E9F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Candara" panose="020E0502030303020204" pitchFamily="34" charset="0"/>
              </a:rPr>
              <a:t>AGENDA</a:t>
            </a:r>
            <a:endParaRPr lang="en-SG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003605"/>
              </p:ext>
            </p:extLst>
          </p:nvPr>
        </p:nvGraphicFramePr>
        <p:xfrm>
          <a:off x="4097165" y="808038"/>
          <a:ext cx="7458732" cy="548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156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9BB42-996B-4FBC-A532-E7F9909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Objective &amp; </a:t>
            </a:r>
            <a:r>
              <a:rPr lang="en-US" dirty="0" smtClean="0">
                <a:solidFill>
                  <a:schemeClr val="bg1"/>
                </a:solidFill>
              </a:rPr>
              <a:t>Budget Strategy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A7E55-0973-4C90-BA4A-3945DBFF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768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JOANN is the nation’s leading fabric and craft specialty retailer. Our retail stores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website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feature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 variety of competitively priced merchandise used in sewing, crafting and home decorating projects.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Our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corporate strategy is to improve revenue from our current customers by identifying which customers to target with appropriate channels &amp; discounts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rates across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different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Need to devise a model to estimate Marcom vehicles that drive most revenue and allocate budgets according to it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522C1-5BA3-438B-AF7E-AF52F516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 smtClean="0"/>
              <a:t>Marcom </a:t>
            </a:r>
            <a:r>
              <a:rPr lang="en-SG" sz="3200" dirty="0"/>
              <a:t>Vehicle: Introduction</a:t>
            </a:r>
            <a:endParaRPr lang="en-SG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085B143-86C8-41BF-826E-D524C07016AC}"/>
              </a:ext>
            </a:extLst>
          </p:cNvPr>
          <p:cNvGrpSpPr/>
          <p:nvPr/>
        </p:nvGrpSpPr>
        <p:grpSpPr>
          <a:xfrm>
            <a:off x="1154954" y="2603500"/>
            <a:ext cx="1755762" cy="1769717"/>
            <a:chOff x="1144374" y="1586832"/>
            <a:chExt cx="1755762" cy="20300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8E564F3-478A-472A-9F95-383B2EA51D29}"/>
                </a:ext>
              </a:extLst>
            </p:cNvPr>
            <p:cNvSpPr/>
            <p:nvPr/>
          </p:nvSpPr>
          <p:spPr>
            <a:xfrm>
              <a:off x="1144374" y="1586832"/>
              <a:ext cx="1755762" cy="2020685"/>
            </a:xfrm>
            <a:prstGeom prst="rect">
              <a:avLst/>
            </a:prstGeom>
            <a:solidFill>
              <a:srgbClr val="5FCBEF"/>
            </a:solidFill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2B754C0-0A02-4F2F-8E86-F2DB3811442C}"/>
                </a:ext>
              </a:extLst>
            </p:cNvPr>
            <p:cNvSpPr/>
            <p:nvPr/>
          </p:nvSpPr>
          <p:spPr>
            <a:xfrm>
              <a:off x="1243257" y="3059137"/>
              <a:ext cx="1580185" cy="557712"/>
            </a:xfrm>
            <a:custGeom>
              <a:avLst/>
              <a:gdLst>
                <a:gd name="connsiteX0" fmla="*/ 0 w 1580185"/>
                <a:gd name="connsiteY0" fmla="*/ 0 h 557712"/>
                <a:gd name="connsiteX1" fmla="*/ 1580185 w 1580185"/>
                <a:gd name="connsiteY1" fmla="*/ 0 h 557712"/>
                <a:gd name="connsiteX2" fmla="*/ 1580185 w 1580185"/>
                <a:gd name="connsiteY2" fmla="*/ 557712 h 557712"/>
                <a:gd name="connsiteX3" fmla="*/ 0 w 1580185"/>
                <a:gd name="connsiteY3" fmla="*/ 557712 h 557712"/>
                <a:gd name="connsiteX4" fmla="*/ 0 w 1580185"/>
                <a:gd name="connsiteY4" fmla="*/ 0 h 5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185" h="557712">
                  <a:moveTo>
                    <a:pt x="0" y="0"/>
                  </a:moveTo>
                  <a:lnTo>
                    <a:pt x="1580185" y="0"/>
                  </a:lnTo>
                  <a:lnTo>
                    <a:pt x="1580185" y="557712"/>
                  </a:lnTo>
                  <a:lnTo>
                    <a:pt x="0" y="557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Candara" panose="020E0502030303020204" pitchFamily="34" charset="0"/>
                </a:rPr>
                <a:t>SMS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51035DA-F925-44C9-BB63-6B64CE7341E7}"/>
              </a:ext>
            </a:extLst>
          </p:cNvPr>
          <p:cNvGrpSpPr/>
          <p:nvPr/>
        </p:nvGrpSpPr>
        <p:grpSpPr>
          <a:xfrm>
            <a:off x="5700698" y="2610752"/>
            <a:ext cx="1755762" cy="1762466"/>
            <a:chOff x="3170685" y="1541915"/>
            <a:chExt cx="1755762" cy="20794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1ACDE21-9D3A-4E11-B606-0A2DCD1101F4}"/>
                </a:ext>
              </a:extLst>
            </p:cNvPr>
            <p:cNvSpPr/>
            <p:nvPr/>
          </p:nvSpPr>
          <p:spPr>
            <a:xfrm>
              <a:off x="3170685" y="1541915"/>
              <a:ext cx="1755762" cy="2065602"/>
            </a:xfrm>
            <a:prstGeom prst="rect">
              <a:avLst/>
            </a:prstGeom>
            <a:solidFill>
              <a:srgbClr val="42D0A2"/>
            </a:solidFill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2CD99E3-119E-40E5-B947-677326120275}"/>
                </a:ext>
              </a:extLst>
            </p:cNvPr>
            <p:cNvSpPr/>
            <p:nvPr/>
          </p:nvSpPr>
          <p:spPr>
            <a:xfrm>
              <a:off x="3258472" y="3063682"/>
              <a:ext cx="1580185" cy="557712"/>
            </a:xfrm>
            <a:custGeom>
              <a:avLst/>
              <a:gdLst>
                <a:gd name="connsiteX0" fmla="*/ 0 w 1580185"/>
                <a:gd name="connsiteY0" fmla="*/ 0 h 557712"/>
                <a:gd name="connsiteX1" fmla="*/ 1580185 w 1580185"/>
                <a:gd name="connsiteY1" fmla="*/ 0 h 557712"/>
                <a:gd name="connsiteX2" fmla="*/ 1580185 w 1580185"/>
                <a:gd name="connsiteY2" fmla="*/ 557712 h 557712"/>
                <a:gd name="connsiteX3" fmla="*/ 0 w 1580185"/>
                <a:gd name="connsiteY3" fmla="*/ 557712 h 557712"/>
                <a:gd name="connsiteX4" fmla="*/ 0 w 1580185"/>
                <a:gd name="connsiteY4" fmla="*/ 0 h 5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185" h="557712">
                  <a:moveTo>
                    <a:pt x="0" y="0"/>
                  </a:moveTo>
                  <a:lnTo>
                    <a:pt x="1580185" y="0"/>
                  </a:lnTo>
                  <a:lnTo>
                    <a:pt x="1580185" y="557712"/>
                  </a:lnTo>
                  <a:lnTo>
                    <a:pt x="0" y="557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latin typeface="Candara" panose="020E0502030303020204" pitchFamily="34" charset="0"/>
                </a:rPr>
                <a:t>E-</a:t>
              </a:r>
              <a:r>
                <a:rPr lang="en-US" sz="1800" b="1" kern="1200" dirty="0">
                  <a:latin typeface="Candara" panose="020E0502030303020204" pitchFamily="34" charset="0"/>
                </a:rPr>
                <a:t> Mail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4BFFCE0-A8A2-445D-9605-17EEF079E2D5}"/>
              </a:ext>
            </a:extLst>
          </p:cNvPr>
          <p:cNvGrpSpPr/>
          <p:nvPr/>
        </p:nvGrpSpPr>
        <p:grpSpPr>
          <a:xfrm>
            <a:off x="3427826" y="2629016"/>
            <a:ext cx="1755762" cy="1769717"/>
            <a:chOff x="1170718" y="3775109"/>
            <a:chExt cx="1755762" cy="20656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53BC316D-C0CA-43AE-84B4-574CFED99B1B}"/>
                </a:ext>
              </a:extLst>
            </p:cNvPr>
            <p:cNvSpPr/>
            <p:nvPr/>
          </p:nvSpPr>
          <p:spPr>
            <a:xfrm>
              <a:off x="1170718" y="3775109"/>
              <a:ext cx="1755762" cy="2065602"/>
            </a:xfrm>
            <a:prstGeom prst="rect">
              <a:avLst/>
            </a:prstGeom>
            <a:solidFill>
              <a:schemeClr val="accent4">
                <a:lumMod val="50000"/>
                <a:alpha val="40000"/>
              </a:schemeClr>
            </a:solidFill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F9F208C-2107-40CA-AA88-AAA1E2E69C6C}"/>
                </a:ext>
              </a:extLst>
            </p:cNvPr>
            <p:cNvSpPr/>
            <p:nvPr/>
          </p:nvSpPr>
          <p:spPr>
            <a:xfrm>
              <a:off x="1241629" y="5208360"/>
              <a:ext cx="1580185" cy="476908"/>
            </a:xfrm>
            <a:custGeom>
              <a:avLst/>
              <a:gdLst>
                <a:gd name="connsiteX0" fmla="*/ 0 w 1580185"/>
                <a:gd name="connsiteY0" fmla="*/ 0 h 557712"/>
                <a:gd name="connsiteX1" fmla="*/ 1580185 w 1580185"/>
                <a:gd name="connsiteY1" fmla="*/ 0 h 557712"/>
                <a:gd name="connsiteX2" fmla="*/ 1580185 w 1580185"/>
                <a:gd name="connsiteY2" fmla="*/ 557712 h 557712"/>
                <a:gd name="connsiteX3" fmla="*/ 0 w 1580185"/>
                <a:gd name="connsiteY3" fmla="*/ 557712 h 557712"/>
                <a:gd name="connsiteX4" fmla="*/ 0 w 1580185"/>
                <a:gd name="connsiteY4" fmla="*/ 0 h 5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185" h="557712">
                  <a:moveTo>
                    <a:pt x="0" y="0"/>
                  </a:moveTo>
                  <a:lnTo>
                    <a:pt x="1580185" y="0"/>
                  </a:lnTo>
                  <a:lnTo>
                    <a:pt x="1580185" y="557712"/>
                  </a:lnTo>
                  <a:lnTo>
                    <a:pt x="0" y="557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Candara" panose="020E0502030303020204" pitchFamily="34" charset="0"/>
                </a:rPr>
                <a:t>Direct Mail</a:t>
              </a:r>
            </a:p>
          </p:txBody>
        </p:sp>
      </p:grp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xmlns="" id="{F4E210E3-63D0-4778-BCA1-C32154AF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35" y="2741498"/>
            <a:ext cx="1286187" cy="1137385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78FED30-3B80-4F32-A7E8-EF70B1E4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83" y="2741498"/>
            <a:ext cx="1286187" cy="11373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50FD69E-C9FF-417F-A57C-CDE08CB9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46" y="2754686"/>
            <a:ext cx="1286187" cy="1124198"/>
          </a:xfrm>
          <a:prstGeom prst="rect">
            <a:avLst/>
          </a:prstGeom>
        </p:spPr>
      </p:pic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xmlns="" id="{8B6F8317-16E2-4074-8501-31EF6E2C5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140055"/>
              </p:ext>
            </p:extLst>
          </p:nvPr>
        </p:nvGraphicFramePr>
        <p:xfrm>
          <a:off x="249381" y="4588981"/>
          <a:ext cx="3249355" cy="215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231230"/>
              </p:ext>
            </p:extLst>
          </p:nvPr>
        </p:nvGraphicFramePr>
        <p:xfrm>
          <a:off x="3913194" y="4472842"/>
          <a:ext cx="4058840" cy="209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AutoShape 2" descr="Image result for joann coup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oann email coup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oann email coup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087" y="2603501"/>
            <a:ext cx="3908189" cy="30861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116291" y="5837382"/>
            <a:ext cx="2068945" cy="794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Marcom Vehicle</a:t>
            </a:r>
            <a:r>
              <a:rPr lang="en-SG" dirty="0" smtClean="0"/>
              <a:t>: Model Estimates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387152"/>
              </p:ext>
            </p:extLst>
          </p:nvPr>
        </p:nvGraphicFramePr>
        <p:xfrm>
          <a:off x="5409333" y="2698173"/>
          <a:ext cx="6305551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09378"/>
              </p:ext>
            </p:extLst>
          </p:nvPr>
        </p:nvGraphicFramePr>
        <p:xfrm>
          <a:off x="1644433" y="2698173"/>
          <a:ext cx="3683000" cy="2743200"/>
        </p:xfrm>
        <a:graphic>
          <a:graphicData uri="http://schemas.openxmlformats.org/drawingml/2006/table">
            <a:tbl>
              <a:tblPr/>
              <a:tblGrid>
                <a:gridCol w="1079500"/>
                <a:gridCol w="774700"/>
                <a:gridCol w="609600"/>
                <a:gridCol w="609600"/>
                <a:gridCol w="609600"/>
              </a:tblGrid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net_price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71,632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$275,424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dm_cnt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70,468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$85,802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BD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email_cnt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794,890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-$17,026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sms_cnt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66,616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$34,595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adv_NPI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435,048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$11,770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adv_SPC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935,179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$1,527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4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unadv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1,351,893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$57,760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1E7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-21,090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-$4,687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B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$6,336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190,027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$42,186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ThreeDaySale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0.2857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6339.82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$1,811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5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Columbus_day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11,357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$4,785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EST=&gt;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$500,284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SALES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ACT=&gt;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$477,592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104.75%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5834"/>
              </p:ext>
            </p:extLst>
          </p:nvPr>
        </p:nvGraphicFramePr>
        <p:xfrm>
          <a:off x="1644793" y="5441373"/>
          <a:ext cx="98548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840"/>
              </a:tblGrid>
              <a:tr h="1053716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r>
                        <a:rPr lang="en-US" baseline="0" dirty="0" smtClean="0"/>
                        <a:t> of Marcom Vehicles, </a:t>
                      </a:r>
                      <a:r>
                        <a:rPr lang="en-US" dirty="0" smtClean="0"/>
                        <a:t>Direct Mail generates the highest revenue where as SMS has the highest ROI. It</a:t>
                      </a:r>
                      <a:r>
                        <a:rPr lang="en-US" baseline="0" dirty="0" smtClean="0"/>
                        <a:t> is obvious to investment in Direct Mail as per the percentages derived but sending Controlled SMS might result in highest revenue because of its high ROI. A strategy can be implemented and tested to derive best marketing spend.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2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FA5CD-5A53-4B5D-9E57-512725F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Actual Vs Estimated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081456"/>
              </p:ext>
            </p:extLst>
          </p:nvPr>
        </p:nvGraphicFramePr>
        <p:xfrm>
          <a:off x="1154954" y="2785052"/>
          <a:ext cx="793432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38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23C04-421C-4C37-8460-B1A0859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80" y="801858"/>
            <a:ext cx="8761413" cy="822503"/>
          </a:xfrm>
        </p:spPr>
        <p:txBody>
          <a:bodyPr/>
          <a:lstStyle/>
          <a:p>
            <a:r>
              <a:rPr lang="en-SG" sz="3200" dirty="0" smtClean="0"/>
              <a:t>Marcom Vehicle &amp; ROI: Direct Mail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/>
              <a:t>											</a:t>
            </a:r>
            <a:endParaRPr lang="en-SG" sz="3200" b="1" i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54CF1-2C80-4193-A8A8-8D4EE00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17" y="2603500"/>
            <a:ext cx="4473526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Net </a:t>
            </a:r>
            <a:r>
              <a:rPr lang="en-SG" sz="1400" dirty="0" smtClean="0">
                <a:latin typeface="Calibri" panose="020F0502020204030204" pitchFamily="34" charset="0"/>
              </a:rPr>
              <a:t>Revenue generated through Direct Mail: </a:t>
            </a:r>
            <a:r>
              <a:rPr lang="en-SG" sz="1400" b="1" dirty="0" smtClean="0">
                <a:latin typeface="Calibri" panose="020F0502020204030204" pitchFamily="34" charset="0"/>
              </a:rPr>
              <a:t>$</a:t>
            </a:r>
            <a:r>
              <a:rPr lang="en-SG" sz="1400" b="1" dirty="0" smtClean="0">
                <a:latin typeface="Calibri" panose="020F0502020204030204" pitchFamily="34" charset="0"/>
              </a:rPr>
              <a:t>85</a:t>
            </a:r>
            <a:r>
              <a:rPr lang="en-SG" sz="1400" b="1" dirty="0" smtClean="0">
                <a:latin typeface="Calibri" panose="020F0502020204030204" pitchFamily="34" charset="0"/>
              </a:rPr>
              <a:t>,802</a:t>
            </a:r>
            <a:endParaRPr lang="en-SG" sz="1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Marketing Spend on Direct Mail: </a:t>
            </a:r>
            <a:r>
              <a:rPr lang="en-SG" sz="1400" b="1" dirty="0">
                <a:latin typeface="Calibri" panose="020F0502020204030204" pitchFamily="34" charset="0"/>
              </a:rPr>
              <a:t>$</a:t>
            </a:r>
            <a:r>
              <a:rPr lang="en-SG" sz="1400" b="1" dirty="0" smtClean="0">
                <a:latin typeface="Calibri" panose="020F0502020204030204" pitchFamily="34" charset="0"/>
              </a:rPr>
              <a:t>31,711</a:t>
            </a:r>
            <a:r>
              <a:rPr lang="en-SG" sz="1400" dirty="0" smtClean="0">
                <a:latin typeface="Calibri" panose="020F0502020204030204" pitchFamily="34" charset="0"/>
              </a:rPr>
              <a:t> </a:t>
            </a:r>
            <a:endParaRPr lang="en-SG" sz="1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ROI</a:t>
            </a:r>
            <a:r>
              <a:rPr lang="en-SG" sz="1400" dirty="0">
                <a:latin typeface="Calibri" panose="020F0502020204030204" pitchFamily="34" charset="0"/>
              </a:rPr>
              <a:t> </a:t>
            </a:r>
            <a:r>
              <a:rPr lang="en-SG" sz="1400" dirty="0" smtClean="0">
                <a:latin typeface="Calibri" panose="020F0502020204030204" pitchFamily="34" charset="0"/>
              </a:rPr>
              <a:t>= (</a:t>
            </a:r>
            <a:r>
              <a:rPr lang="en-SG" sz="1400" dirty="0" smtClean="0">
                <a:latin typeface="Calibri" panose="020F0502020204030204" pitchFamily="34" charset="0"/>
              </a:rPr>
              <a:t>85,802-</a:t>
            </a:r>
            <a:r>
              <a:rPr lang="en-SG" sz="1400" dirty="0">
                <a:latin typeface="Calibri" panose="020F0502020204030204" pitchFamily="34" charset="0"/>
              </a:rPr>
              <a:t> </a:t>
            </a:r>
            <a:r>
              <a:rPr lang="en-SG" sz="1400" dirty="0" smtClean="0">
                <a:latin typeface="Calibri" panose="020F0502020204030204" pitchFamily="34" charset="0"/>
              </a:rPr>
              <a:t>31,711)/</a:t>
            </a:r>
            <a:r>
              <a:rPr lang="en-SG" sz="1400" dirty="0">
                <a:latin typeface="Calibri" panose="020F0502020204030204" pitchFamily="34" charset="0"/>
              </a:rPr>
              <a:t> 31,711 </a:t>
            </a:r>
            <a:r>
              <a:rPr lang="en-SG" sz="1400" dirty="0" smtClean="0">
                <a:latin typeface="Calibri" panose="020F0502020204030204" pitchFamily="34" charset="0"/>
              </a:rPr>
              <a:t>= </a:t>
            </a:r>
            <a:r>
              <a:rPr lang="en-SG" sz="1400" b="1" dirty="0" smtClean="0">
                <a:latin typeface="Calibri" panose="020F0502020204030204" pitchFamily="34" charset="0"/>
              </a:rPr>
              <a:t>170%!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</a:rPr>
              <a:t>Direct Mail’s contribution to Net Revenue peaks in the </a:t>
            </a:r>
            <a:r>
              <a:rPr lang="en-US" sz="1400" dirty="0" smtClean="0">
                <a:latin typeface="Calibri" panose="020F0502020204030204" pitchFamily="34" charset="0"/>
              </a:rPr>
              <a:t>fourth week </a:t>
            </a:r>
            <a:r>
              <a:rPr lang="en-US" sz="1400" dirty="0">
                <a:latin typeface="Calibri" panose="020F0502020204030204" pitchFamily="34" charset="0"/>
              </a:rPr>
              <a:t>after mailing, and becomes less effective throughout week </a:t>
            </a:r>
            <a:r>
              <a:rPr lang="en-US" sz="1400" dirty="0" smtClean="0">
                <a:latin typeface="Calibri" panose="020F0502020204030204" pitchFamily="34" charset="0"/>
              </a:rPr>
              <a:t>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alibri" panose="020F0502020204030204" pitchFamily="34" charset="0"/>
              </a:rPr>
              <a:t>Direct Mail </a:t>
            </a:r>
            <a:endParaRPr lang="en-US" sz="1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Direct Mail’s contribution to Net Revenue peaks in the second week after mailing, and becomes less effective throughout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60380"/>
              </p:ext>
            </p:extLst>
          </p:nvPr>
        </p:nvGraphicFramePr>
        <p:xfrm>
          <a:off x="1445491" y="26762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3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23C04-421C-4C37-8460-B1A0859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80" y="801858"/>
            <a:ext cx="8761413" cy="822503"/>
          </a:xfrm>
        </p:spPr>
        <p:txBody>
          <a:bodyPr/>
          <a:lstStyle/>
          <a:p>
            <a:r>
              <a:rPr lang="en-SG" sz="3200" dirty="0" smtClean="0"/>
              <a:t>Marcom Vehicle &amp; ROI: Direct Mail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/>
              <a:t>											</a:t>
            </a:r>
            <a:endParaRPr lang="en-SG" sz="3200" b="1" i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54CF1-2C80-4193-A8A8-8D4EE00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17" y="2603500"/>
            <a:ext cx="4473526" cy="3416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Net </a:t>
            </a:r>
            <a:r>
              <a:rPr lang="en-SG" sz="1400" dirty="0" smtClean="0">
                <a:latin typeface="Calibri" panose="020F0502020204030204" pitchFamily="34" charset="0"/>
              </a:rPr>
              <a:t>Revenue generated through Direct Mail: </a:t>
            </a:r>
            <a:r>
              <a:rPr lang="en-SG" sz="1400" b="1" dirty="0" smtClean="0">
                <a:latin typeface="Calibri" panose="020F0502020204030204" pitchFamily="34" charset="0"/>
              </a:rPr>
              <a:t>-$17,026</a:t>
            </a:r>
            <a:endParaRPr lang="en-SG" sz="1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Marketing Spend on Direct Mail: </a:t>
            </a:r>
            <a:r>
              <a:rPr lang="en-SG" sz="1400" b="1" dirty="0" smtClean="0">
                <a:latin typeface="Calibri" panose="020F0502020204030204" pitchFamily="34" charset="0"/>
              </a:rPr>
              <a:t>$17,488</a:t>
            </a:r>
            <a:r>
              <a:rPr lang="en-SG" sz="1400" dirty="0" smtClean="0">
                <a:latin typeface="Calibri" panose="020F0502020204030204" pitchFamily="34" charset="0"/>
              </a:rPr>
              <a:t> </a:t>
            </a:r>
            <a:endParaRPr lang="en-SG" sz="1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ROI</a:t>
            </a:r>
            <a:r>
              <a:rPr lang="en-SG" sz="1400" dirty="0">
                <a:latin typeface="Calibri" panose="020F0502020204030204" pitchFamily="34" charset="0"/>
              </a:rPr>
              <a:t> </a:t>
            </a:r>
            <a:r>
              <a:rPr lang="en-SG" sz="1400" dirty="0" smtClean="0">
                <a:latin typeface="Calibri" panose="020F0502020204030204" pitchFamily="34" charset="0"/>
              </a:rPr>
              <a:t>is negative in Email Marketing</a:t>
            </a:r>
            <a:endParaRPr lang="en-SG" sz="1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</a:rPr>
              <a:t>Email’s contribution to Net Revenue peaks in the first week and quickly declines through week </a:t>
            </a:r>
            <a:r>
              <a:rPr lang="en-US" sz="1400" dirty="0" smtClean="0">
                <a:latin typeface="Calibri" panose="020F0502020204030204" pitchFamily="34" charset="0"/>
              </a:rPr>
              <a:t>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b="1" dirty="0">
                <a:latin typeface="Calibri" panose="020F0502020204030204" pitchFamily="34" charset="0"/>
              </a:rPr>
              <a:t>Strategy</a:t>
            </a:r>
            <a:r>
              <a:rPr lang="en-SG" sz="1400" dirty="0">
                <a:latin typeface="Calibri" panose="020F0502020204030204" pitchFamily="34" charset="0"/>
              </a:rPr>
              <a:t>: Controlled </a:t>
            </a:r>
            <a:r>
              <a:rPr lang="en-SG" sz="1400" dirty="0" smtClean="0">
                <a:latin typeface="Calibri" panose="020F0502020204030204" pitchFamily="34" charset="0"/>
              </a:rPr>
              <a:t>mailing should </a:t>
            </a:r>
            <a:r>
              <a:rPr lang="en-SG" sz="1400" dirty="0">
                <a:latin typeface="Calibri" panose="020F0502020204030204" pitchFamily="34" charset="0"/>
              </a:rPr>
              <a:t>be used for this Channel.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Direct Mail’s contribution to Net Revenue peaks in the second week after mailing, and becomes less effective throughout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81370"/>
              </p:ext>
            </p:extLst>
          </p:nvPr>
        </p:nvGraphicFramePr>
        <p:xfrm>
          <a:off x="2018146" y="2603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19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23C04-421C-4C37-8460-B1A0859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80" y="801858"/>
            <a:ext cx="8761413" cy="822503"/>
          </a:xfrm>
        </p:spPr>
        <p:txBody>
          <a:bodyPr/>
          <a:lstStyle/>
          <a:p>
            <a:r>
              <a:rPr lang="en-SG" sz="3200" dirty="0" smtClean="0"/>
              <a:t>Marcom Vehicle &amp; ROI: Direct Mail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/>
              <a:t>											</a:t>
            </a:r>
            <a:endParaRPr lang="en-SG" sz="3200" b="1" i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54CF1-2C80-4193-A8A8-8D4EE00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17" y="2603500"/>
            <a:ext cx="4473526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Net </a:t>
            </a:r>
            <a:r>
              <a:rPr lang="en-SG" sz="1400" dirty="0" smtClean="0">
                <a:latin typeface="Calibri" panose="020F0502020204030204" pitchFamily="34" charset="0"/>
              </a:rPr>
              <a:t>Revenue generated through SMS: </a:t>
            </a:r>
            <a:r>
              <a:rPr lang="en-SG" sz="1400" b="1" dirty="0" smtClean="0">
                <a:latin typeface="Calibri" panose="020F0502020204030204" pitchFamily="34" charset="0"/>
              </a:rPr>
              <a:t>$34,59</a:t>
            </a:r>
            <a:r>
              <a:rPr lang="en-SG" sz="1400" b="1" dirty="0" smtClean="0">
                <a:latin typeface="Calibri" panose="020F0502020204030204" pitchFamily="34" charset="0"/>
              </a:rPr>
              <a:t>5</a:t>
            </a:r>
            <a:endParaRPr lang="en-SG" sz="1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Marketing Spend on Direct Mail: </a:t>
            </a:r>
            <a:r>
              <a:rPr lang="en-SG" sz="1400" b="1" dirty="0" smtClean="0">
                <a:latin typeface="Calibri" panose="020F0502020204030204" pitchFamily="34" charset="0"/>
              </a:rPr>
              <a:t>$7,661</a:t>
            </a:r>
            <a:endParaRPr lang="en-SG" sz="1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 smtClean="0">
                <a:latin typeface="Calibri" panose="020F0502020204030204" pitchFamily="34" charset="0"/>
              </a:rPr>
              <a:t>ROI</a:t>
            </a:r>
            <a:r>
              <a:rPr lang="en-SG" sz="1400" dirty="0">
                <a:latin typeface="Calibri" panose="020F0502020204030204" pitchFamily="34" charset="0"/>
              </a:rPr>
              <a:t> </a:t>
            </a:r>
            <a:r>
              <a:rPr lang="en-SG" sz="1400" dirty="0">
                <a:latin typeface="Calibri" panose="020F0502020204030204" pitchFamily="34" charset="0"/>
              </a:rPr>
              <a:t>= (</a:t>
            </a:r>
            <a:r>
              <a:rPr lang="en-SG" sz="1400" dirty="0" smtClean="0">
                <a:latin typeface="Calibri" panose="020F0502020204030204" pitchFamily="34" charset="0"/>
              </a:rPr>
              <a:t>34,595-7,661)/ </a:t>
            </a:r>
            <a:r>
              <a:rPr lang="en-SG" sz="1400" dirty="0">
                <a:latin typeface="Calibri" panose="020F0502020204030204" pitchFamily="34" charset="0"/>
              </a:rPr>
              <a:t>7,661 </a:t>
            </a:r>
            <a:r>
              <a:rPr lang="en-SG" sz="1400" dirty="0" smtClean="0">
                <a:latin typeface="Calibri" panose="020F0502020204030204" pitchFamily="34" charset="0"/>
              </a:rPr>
              <a:t>= </a:t>
            </a:r>
            <a:r>
              <a:rPr lang="en-SG" sz="1400" b="1" dirty="0" smtClean="0">
                <a:latin typeface="Calibri" panose="020F0502020204030204" pitchFamily="34" charset="0"/>
              </a:rPr>
              <a:t>350%!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</a:rPr>
              <a:t>SMS’s contribution to Net Revenue peaks in the first week it is sent, and rapidly declines </a:t>
            </a:r>
            <a:r>
              <a:rPr lang="en-US" sz="1400" dirty="0" smtClean="0">
                <a:latin typeface="Calibri" panose="020F0502020204030204" pitchFamily="34" charset="0"/>
              </a:rPr>
              <a:t>until week4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1400" dirty="0">
                <a:latin typeface="Calibri" panose="020F0502020204030204" pitchFamily="34" charset="0"/>
              </a:rPr>
              <a:t>Conclusion: Heavy Investment on </a:t>
            </a:r>
            <a:r>
              <a:rPr lang="en-SG" sz="1400" dirty="0" smtClean="0">
                <a:latin typeface="Calibri" panose="020F0502020204030204" pitchFamily="34" charset="0"/>
              </a:rPr>
              <a:t>SMS as it has highest ROI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Direct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Mail’s contribution to Net Revenue peaks in the second week after mailing, and becomes less effective throughout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58569"/>
              </p:ext>
            </p:extLst>
          </p:nvPr>
        </p:nvGraphicFramePr>
        <p:xfrm>
          <a:off x="1622858" y="2603500"/>
          <a:ext cx="4752975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32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Targetbas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16DA8"/>
    </a:accent1>
    <a:accent2>
      <a:srgbClr val="90C842"/>
    </a:accent2>
    <a:accent3>
      <a:srgbClr val="FFBA00"/>
    </a:accent3>
    <a:accent4>
      <a:srgbClr val="71A6CD"/>
    </a:accent4>
    <a:accent5>
      <a:srgbClr val="909859"/>
    </a:accent5>
    <a:accent6>
      <a:srgbClr val="D8D8D8"/>
    </a:accent6>
    <a:hlink>
      <a:srgbClr val="816DA8"/>
    </a:hlink>
    <a:folHlink>
      <a:srgbClr val="A89EC6"/>
    </a:folHlink>
  </a:clrScheme>
  <a:fontScheme name="Targetbase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781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Candara</vt:lpstr>
      <vt:lpstr>Century Gothic</vt:lpstr>
      <vt:lpstr>Tahoma</vt:lpstr>
      <vt:lpstr>Wingdings</vt:lpstr>
      <vt:lpstr>Wingdings 3</vt:lpstr>
      <vt:lpstr>Ion Boardroom</vt:lpstr>
      <vt:lpstr>MARCOM Valuation</vt:lpstr>
      <vt:lpstr>AGENDA</vt:lpstr>
      <vt:lpstr>Business Objective &amp; Budget Strategy</vt:lpstr>
      <vt:lpstr>Marcom Vehicle: Introduction</vt:lpstr>
      <vt:lpstr>Marcom Vehicle: Model Estimates</vt:lpstr>
      <vt:lpstr>Actual Vs Estimated </vt:lpstr>
      <vt:lpstr>Marcom Vehicle &amp; ROI: Direct Mail            </vt:lpstr>
      <vt:lpstr>Marcom Vehicle &amp; ROI: Direct Mail            </vt:lpstr>
      <vt:lpstr>Marcom Vehicle &amp; ROI: Direct Mail            </vt:lpstr>
      <vt:lpstr>Elasticity </vt:lpstr>
      <vt:lpstr>Seasonal Strategy</vt:lpstr>
      <vt:lpstr>Seasonal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MARCOMM Valuation</dc:title>
  <dc:creator>Vamsi Kunapuli</dc:creator>
  <cp:lastModifiedBy>Potupureddy, Surendra</cp:lastModifiedBy>
  <cp:revision>163</cp:revision>
  <dcterms:created xsi:type="dcterms:W3CDTF">2017-09-29T11:06:55Z</dcterms:created>
  <dcterms:modified xsi:type="dcterms:W3CDTF">2017-09-29T21:25:14Z</dcterms:modified>
</cp:coreProperties>
</file>