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57" r:id="rId7"/>
    <p:sldId id="259" r:id="rId8"/>
    <p:sldId id="260" r:id="rId9"/>
    <p:sldId id="261" r:id="rId10"/>
    <p:sldId id="262" r:id="rId11"/>
    <p:sldId id="263" r:id="rId12"/>
    <p:sldId id="268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92321-6A14-4B90-840D-DA1070E1E56A}" v="10" dt="2024-11-29T15:23:37.172"/>
    <p1510:client id="{A09A3A61-07DD-4AF1-9EFF-8626F16B4101}" v="33" dt="2024-11-29T10:06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E1C2-0777-A32E-0424-5670EA335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B7682-03E4-A064-E3CE-F2B1C510B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2604-EFD3-710F-DB60-7FD661C9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CA547-7E2C-247A-EB6E-6FAE6100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F290-FBC8-04A6-6489-92268641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4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422-CCE0-78E8-BD32-15F1B0D0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AE25A-8503-D402-8295-64F42F5D9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3730-2B8E-D5DA-F786-9DF6F202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64FE-AB16-C3E2-3A7D-084AE14B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383C-5DFA-86D1-98EE-2BBB91C4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B5F5B-65E9-2091-F0C9-0084DD9DF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0582C-5B19-133B-B063-26019FFFD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DC1E-1B96-FE28-5310-4A89BF81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FE1A-B5EB-2B98-F33E-23C40A6D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77DD-AD3F-CBA6-1966-D4AC973B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4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4FCC-F8A1-61FC-EA5B-B8FC1BE8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386B-4920-A407-65D5-A1100A02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8370-0C45-14DD-29CF-E6FB73F7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70E3-AE43-2F5C-E271-9D84E0FB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15B0-F9E2-ECC0-0276-35853809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1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F1FE-0F5C-EB9C-E141-3CCF931C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F64D-847E-DC71-FFF4-A8B2FBCF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DF543-3BAE-5CC4-E628-9594CA52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393F-89E5-26EA-F746-DF5795F0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78326-B19D-D958-F15B-EE092D49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5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01B4-A157-BB4F-7754-E40F0194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2EE3-1C38-4410-302E-41415D60A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03BEA-36C3-CF0B-DA02-D1710E365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CE713-30CA-B5E5-6FB5-1D336610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7802A-0BC6-5970-B068-C16F67D6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C7623-597C-A5BE-35B8-3831F32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15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D885-E2FC-ED5F-D681-88CC7DBF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7A955-AEC1-A65C-6A2C-7500BA5F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F56FC-89E3-C6BE-0A8C-435373252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3724A-D8C3-FA28-5F68-001471CF1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7F97E-8B04-3870-6B82-EFBD0A93C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9D457-AEBE-F186-2E25-9614453D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A7FDC-9353-A3BB-1F03-DEB8D426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096BE-7F7D-5B5F-C02A-CE4038CC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8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84F-15C1-ECCC-B52F-03DA76D2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00A5B-0E79-3212-6131-9FD4FE94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58BB9-DDF1-F233-0E00-092CA578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C952B-A757-9A21-9216-7D808E49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8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FB6EB-1D37-0CF6-D09F-F7C5DE34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2B68F-F223-F0D9-AE11-8F5A8B4F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DC9C8-A2B1-D0CE-B117-EE7910E3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E16B-8F5C-E7A7-5031-F30D30B8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7A6C-1350-3D83-FDE3-03568437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42571-E3A7-3D9A-3D85-292010F70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0EBD8-7A22-A5F8-21A5-9A9FD5A1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574A-8F27-6A68-B20F-7A92B024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547D4-952A-D321-4104-434A2B15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DE93-99A5-3734-41E0-C7FEA0AF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399B0-65E2-BA66-9E8F-930A724BB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5070A-B3CC-483B-6E65-2628D097C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55978-0ACD-C0A4-7E97-58168A51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FBA4-E1C7-4D2B-6079-87BED0AB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A77DE-33F8-E8FB-3D28-F99D706A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FF908-32A3-1F00-9D5F-F7FEE0D5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8F06-DE3A-893B-35B5-815A3013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71057-CDDB-604E-AF86-DA99C4F79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06D40-0161-490F-90A9-947E6EC35632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2F44-0DA7-61C3-AACA-D53F1D34F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6E7F-A2E4-30FE-3E5D-34D4C1464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90AA8-6089-4A8F-96D9-AF46A75EA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7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rendra7438/rock-paper-scissores" TargetMode="External"/><Relationship Id="rId5" Type="http://schemas.openxmlformats.org/officeDocument/2006/relationships/hyperlink" Target="https://www.youtube.com/c/ClearCode" TargetMode="External"/><Relationship Id="rId4" Type="http://schemas.openxmlformats.org/officeDocument/2006/relationships/hyperlink" Target="https://freesound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037C1C0-FADA-40C7-B923-037899A24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CD536-7820-4E96-8DD5-DE204DB0C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845" y="1167705"/>
            <a:ext cx="5620055" cy="18025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    PYTHON-PROJECT</a:t>
            </a:r>
            <a:br>
              <a:rPr lang="en-US" sz="4800" dirty="0"/>
            </a:br>
            <a:br>
              <a:rPr lang="en-US" sz="4800" dirty="0"/>
            </a:br>
            <a:r>
              <a:rPr lang="en-IN" sz="4400" b="0" i="0" u="none" strike="noStrike" baseline="0" dirty="0">
                <a:latin typeface="CIDFont+F3"/>
              </a:rPr>
              <a:t>ROCK - PAPER -SCISSORES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681B2-1369-AA3E-A51A-4B51FE6C3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2397466"/>
          </a:xfrm>
        </p:spPr>
        <p:txBody>
          <a:bodyPr>
            <a:no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                        PRESENTATION BY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     </a:t>
            </a:r>
            <a:r>
              <a:rPr lang="en-US" b="1" dirty="0"/>
              <a:t>Ponnapalli Surendra Varma</a:t>
            </a:r>
          </a:p>
          <a:p>
            <a:pPr algn="l"/>
            <a:endParaRPr lang="en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red and white logo&#10;&#10;Description automatically generated">
            <a:extLst>
              <a:ext uri="{FF2B5EF4-FFF2-40B4-BE49-F238E27FC236}">
                <a16:creationId xmlns:a16="http://schemas.microsoft.com/office/drawing/2014/main" id="{6B4DDDEA-9921-78CA-99F4-4B74E2781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6540528" y="799207"/>
            <a:ext cx="3436171" cy="3436171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logo of a university&#10;&#10;Description automatically generated">
            <a:extLst>
              <a:ext uri="{FF2B5EF4-FFF2-40B4-BE49-F238E27FC236}">
                <a16:creationId xmlns:a16="http://schemas.microsoft.com/office/drawing/2014/main" id="{F1736788-4FDD-9A2B-5328-43ECD3D5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8651201" y="2977516"/>
            <a:ext cx="3436171" cy="3436171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75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20A1-F899-E665-E07E-40053142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Testing &amp; Validation</a:t>
            </a:r>
            <a:br>
              <a:rPr lang="en-US" sz="44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</a:b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29A2603-E6A2-3422-2DAB-0E6ABE53B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02936"/>
              </p:ext>
            </p:extLst>
          </p:nvPr>
        </p:nvGraphicFramePr>
        <p:xfrm>
          <a:off x="568171" y="2379216"/>
          <a:ext cx="2405848" cy="4225770"/>
        </p:xfrm>
        <a:graphic>
          <a:graphicData uri="http://schemas.openxmlformats.org/drawingml/2006/table">
            <a:tbl>
              <a:tblPr/>
              <a:tblGrid>
                <a:gridCol w="2405848">
                  <a:extLst>
                    <a:ext uri="{9D8B030D-6E8A-4147-A177-3AD203B41FA5}">
                      <a16:colId xmlns:a16="http://schemas.microsoft.com/office/drawing/2014/main" val="3641225622"/>
                    </a:ext>
                  </a:extLst>
                </a:gridCol>
              </a:tblGrid>
              <a:tr h="42257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916071"/>
                  </a:ext>
                </a:extLst>
              </a:tr>
            </a:tbl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53D5FB79-D042-3735-EBB2-66EA2C581613}"/>
              </a:ext>
            </a:extLst>
          </p:cNvPr>
          <p:cNvGrpSpPr/>
          <p:nvPr/>
        </p:nvGrpSpPr>
        <p:grpSpPr>
          <a:xfrm>
            <a:off x="1313791" y="1410322"/>
            <a:ext cx="390722" cy="339805"/>
            <a:chOff x="0" y="0"/>
            <a:chExt cx="812800" cy="812800"/>
          </a:xfrm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2B4E5780-05B4-B792-132D-AEFBD29955B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70C7AB52-6B46-2096-9134-929A898E6A96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D57E448-E1B1-B68C-14B5-C4357C215BBA}"/>
              </a:ext>
            </a:extLst>
          </p:cNvPr>
          <p:cNvSpPr txBox="1"/>
          <p:nvPr/>
        </p:nvSpPr>
        <p:spPr>
          <a:xfrm>
            <a:off x="1233891" y="1731045"/>
            <a:ext cx="1196846" cy="652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63"/>
              </a:lnSpc>
            </a:pPr>
            <a:r>
              <a:rPr lang="en-US" sz="18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Unit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EA7D11-4078-CC3C-3C86-54B81A1442A0}"/>
              </a:ext>
            </a:extLst>
          </p:cNvPr>
          <p:cNvSpPr txBox="1"/>
          <p:nvPr/>
        </p:nvSpPr>
        <p:spPr>
          <a:xfrm>
            <a:off x="691534" y="2383083"/>
            <a:ext cx="2300242" cy="321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Verifies the functionality of individual components or methods.</a:t>
            </a:r>
          </a:p>
          <a:p>
            <a:pPr algn="l">
              <a:lnSpc>
                <a:spcPts val="2963"/>
              </a:lnSpc>
            </a:pPr>
            <a:r>
              <a:rPr lang="en-US" sz="14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Areas Tested:</a:t>
            </a:r>
          </a:p>
          <a:p>
            <a:pPr marL="367029" lvl="1" indent="-183514" algn="l">
              <a:lnSpc>
                <a:spcPts val="2651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Rock beat </a:t>
            </a:r>
            <a:r>
              <a:rPr lang="en-US" sz="14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Scissores</a:t>
            </a:r>
            <a:endParaRPr lang="en-US" sz="14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67029" lvl="1" indent="-183514" algn="l">
              <a:lnSpc>
                <a:spcPts val="2651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Scissors beat </a:t>
            </a:r>
            <a:r>
              <a:rPr lang="en-IN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paper</a:t>
            </a:r>
          </a:p>
          <a:p>
            <a:pPr marL="367029" lvl="1" indent="-183514" algn="l">
              <a:lnSpc>
                <a:spcPts val="2651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Paper beat Rock</a:t>
            </a:r>
          </a:p>
          <a:p>
            <a:pPr marL="367029" lvl="1" indent="-183514" algn="l">
              <a:lnSpc>
                <a:spcPts val="2651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Ties are correctly identified</a:t>
            </a:r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id="{93FBCF37-508A-6862-EB0D-F1FA66401830}"/>
              </a:ext>
            </a:extLst>
          </p:cNvPr>
          <p:cNvGrpSpPr/>
          <p:nvPr/>
        </p:nvGrpSpPr>
        <p:grpSpPr>
          <a:xfrm>
            <a:off x="3763806" y="1421432"/>
            <a:ext cx="390722" cy="339805"/>
            <a:chOff x="0" y="0"/>
            <a:chExt cx="812800" cy="812800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B7DDE35D-C082-D320-C409-AFE606AC760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45D75181-9CE8-EED7-EE7F-556FB9CADF06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B0B245-64CC-40E6-038E-4D495B2D9CC5}"/>
              </a:ext>
            </a:extLst>
          </p:cNvPr>
          <p:cNvSpPr txBox="1"/>
          <p:nvPr/>
        </p:nvSpPr>
        <p:spPr>
          <a:xfrm>
            <a:off x="3312850" y="1639201"/>
            <a:ext cx="1473694" cy="652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63"/>
              </a:lnSpc>
            </a:pPr>
            <a:r>
              <a:rPr lang="en-US" sz="18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Integration Testing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F3321-D152-072A-61BA-BFD6CFDC6957}"/>
              </a:ext>
            </a:extLst>
          </p:cNvPr>
          <p:cNvSpPr txBox="1"/>
          <p:nvPr/>
        </p:nvSpPr>
        <p:spPr>
          <a:xfrm>
            <a:off x="3146830" y="2350998"/>
            <a:ext cx="2300242" cy="3904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Checks how well different components interact with each other.</a:t>
            </a:r>
          </a:p>
          <a:p>
            <a:pPr algn="l">
              <a:lnSpc>
                <a:spcPts val="2963"/>
              </a:lnSpc>
            </a:pPr>
            <a:r>
              <a:rPr lang="en-US" sz="14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Areas Tested:</a:t>
            </a:r>
          </a:p>
          <a:p>
            <a:pPr marL="367029" lvl="1" indent="-183514" algn="l">
              <a:lnSpc>
                <a:spcPts val="2651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Start the game from the welcome screen </a:t>
            </a:r>
            <a:r>
              <a:rPr lang="en-US" sz="14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using_button</a:t>
            </a: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367029" lvl="1" indent="-183514" algn="l">
              <a:lnSpc>
                <a:spcPts val="2651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Click each choice (</a:t>
            </a:r>
            <a:r>
              <a:rPr lang="en-US" sz="14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rock_button</a:t>
            </a: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paper_button</a:t>
            </a: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scissors_button</a:t>
            </a: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).</a:t>
            </a:r>
          </a:p>
        </p:txBody>
      </p:sp>
      <p:grpSp>
        <p:nvGrpSpPr>
          <p:cNvPr id="22" name="Group 7">
            <a:extLst>
              <a:ext uri="{FF2B5EF4-FFF2-40B4-BE49-F238E27FC236}">
                <a16:creationId xmlns:a16="http://schemas.microsoft.com/office/drawing/2014/main" id="{913FAD19-8C3E-1F9D-24C8-A4D1F2EEB3E7}"/>
              </a:ext>
            </a:extLst>
          </p:cNvPr>
          <p:cNvGrpSpPr/>
          <p:nvPr/>
        </p:nvGrpSpPr>
        <p:grpSpPr>
          <a:xfrm>
            <a:off x="5979198" y="1395370"/>
            <a:ext cx="390722" cy="339805"/>
            <a:chOff x="0" y="0"/>
            <a:chExt cx="812800" cy="812800"/>
          </a:xfrm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5084053-E097-9614-6D56-3D5B5BA2C94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F644C825-0682-F201-C163-D40818B642E7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70642758-7011-3681-2684-123BE337632D}"/>
              </a:ext>
            </a:extLst>
          </p:cNvPr>
          <p:cNvGrpSpPr/>
          <p:nvPr/>
        </p:nvGrpSpPr>
        <p:grpSpPr>
          <a:xfrm>
            <a:off x="8405954" y="1395370"/>
            <a:ext cx="390722" cy="339805"/>
            <a:chOff x="0" y="0"/>
            <a:chExt cx="812800" cy="812800"/>
          </a:xfrm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2757753-B987-638D-ED62-C314B25738B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8D10CCCA-8E41-A89B-8F9C-A8C4C27605F7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5E2BCAC0-503A-ECC1-DB0B-50A0551ACF22}"/>
              </a:ext>
            </a:extLst>
          </p:cNvPr>
          <p:cNvGrpSpPr/>
          <p:nvPr/>
        </p:nvGrpSpPr>
        <p:grpSpPr>
          <a:xfrm>
            <a:off x="10730397" y="1425871"/>
            <a:ext cx="390722" cy="339805"/>
            <a:chOff x="0" y="0"/>
            <a:chExt cx="812800" cy="812800"/>
          </a:xfrm>
        </p:grpSpPr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E232452-870A-C01E-AB5A-5D17AD901CE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AE5C0750-7EA1-EC28-8578-400E9CCA464B}"/>
                </a:ext>
              </a:extLst>
            </p:cNvPr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46D8FD3-5153-C01D-FB8C-085B735D8B59}"/>
              </a:ext>
            </a:extLst>
          </p:cNvPr>
          <p:cNvSpPr txBox="1"/>
          <p:nvPr/>
        </p:nvSpPr>
        <p:spPr>
          <a:xfrm>
            <a:off x="5755958" y="1680324"/>
            <a:ext cx="1049045" cy="652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63"/>
              </a:lnSpc>
            </a:pPr>
            <a:r>
              <a:rPr lang="en-US" sz="18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Testing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4D37A9-A15C-CEB4-C9E1-9456575725ED}"/>
              </a:ext>
            </a:extLst>
          </p:cNvPr>
          <p:cNvSpPr txBox="1"/>
          <p:nvPr/>
        </p:nvSpPr>
        <p:spPr>
          <a:xfrm>
            <a:off x="8076793" y="1705115"/>
            <a:ext cx="1049045" cy="652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63"/>
              </a:lnSpc>
            </a:pPr>
            <a:r>
              <a:rPr lang="en-US" sz="18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Manual Testing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5DCAD9-735E-625F-1B2A-5CCD06945C68}"/>
              </a:ext>
            </a:extLst>
          </p:cNvPr>
          <p:cNvSpPr txBox="1"/>
          <p:nvPr/>
        </p:nvSpPr>
        <p:spPr>
          <a:xfrm>
            <a:off x="10217354" y="1680324"/>
            <a:ext cx="1482571" cy="652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63"/>
              </a:lnSpc>
            </a:pPr>
            <a:r>
              <a:rPr lang="en-US" sz="18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Performace</a:t>
            </a:r>
            <a:r>
              <a:rPr lang="en-US" sz="18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Testing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F1B32A-9701-CC2F-D362-130C5EB31C60}"/>
              </a:ext>
            </a:extLst>
          </p:cNvPr>
          <p:cNvSpPr txBox="1"/>
          <p:nvPr/>
        </p:nvSpPr>
        <p:spPr>
          <a:xfrm>
            <a:off x="5540588" y="2249775"/>
            <a:ext cx="2019366" cy="4250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Validates the entire game workflow to ensure it meets requirements.</a:t>
            </a:r>
          </a:p>
          <a:p>
            <a:pPr algn="l">
              <a:lnSpc>
                <a:spcPts val="2963"/>
              </a:lnSpc>
            </a:pPr>
            <a:r>
              <a:rPr lang="en-US" sz="14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Areas Tested:</a:t>
            </a:r>
          </a:p>
          <a:p>
            <a:pPr marL="367029" lvl="1" indent="-183514" algn="l">
              <a:lnSpc>
                <a:spcPts val="2651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Game Workflow  Test the Workflow Start game -&gt; make a choice -&gt; view result -&gt; close result windows.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62AB7D-7029-209F-D6B0-431C75940A40}"/>
              </a:ext>
            </a:extLst>
          </p:cNvPr>
          <p:cNvSpPr txBox="1"/>
          <p:nvPr/>
        </p:nvSpPr>
        <p:spPr>
          <a:xfrm>
            <a:off x="7559954" y="2350198"/>
            <a:ext cx="2412997" cy="4250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Game was manually played under various scenarios to identify issues.</a:t>
            </a:r>
          </a:p>
          <a:p>
            <a:pPr algn="l">
              <a:lnSpc>
                <a:spcPts val="2963"/>
              </a:lnSpc>
            </a:pPr>
            <a:r>
              <a:rPr lang="en-US" sz="14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Areas Tested:</a:t>
            </a:r>
          </a:p>
          <a:p>
            <a:pPr marL="367029" lvl="1" indent="-183514" algn="l">
              <a:lnSpc>
                <a:spcPts val="2651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Start the game and explore the interface</a:t>
            </a:r>
          </a:p>
          <a:p>
            <a:pPr marL="367029" lvl="1" indent="-183514" algn="l">
              <a:lnSpc>
                <a:spcPts val="2651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buttons         Start Game hides the Welcome screen</a:t>
            </a:r>
          </a:p>
          <a:p>
            <a:pPr marL="367029" lvl="1" indent="-183514" algn="l">
              <a:lnSpc>
                <a:spcPts val="2651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Exit closes the application.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A38D9-BCDF-489E-41DF-1387548FB06A}"/>
              </a:ext>
            </a:extLst>
          </p:cNvPr>
          <p:cNvSpPr txBox="1"/>
          <p:nvPr/>
        </p:nvSpPr>
        <p:spPr>
          <a:xfrm>
            <a:off x="9972951" y="2249775"/>
            <a:ext cx="2019366" cy="5289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400" dirty="0"/>
              <a:t>Performance testing assesses the application’s responsiveness and stability</a:t>
            </a: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2963"/>
              </a:lnSpc>
            </a:pPr>
            <a:r>
              <a:rPr lang="en-US" sz="14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Areas Tested:</a:t>
            </a:r>
          </a:p>
          <a:p>
            <a:pPr marL="367029" lvl="1" indent="-183514" algn="l">
              <a:lnSpc>
                <a:spcPts val="2651"/>
              </a:lnSpc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the animation cycle in </a:t>
            </a:r>
            <a:r>
              <a:rPr lang="en-US" sz="14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play_animation</a:t>
            </a:r>
            <a:r>
              <a:rPr lang="en-US" sz="14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() to ensure it is smooth and stops at correct time.</a:t>
            </a:r>
          </a:p>
          <a:p>
            <a:pPr algn="l">
              <a:lnSpc>
                <a:spcPts val="2651"/>
              </a:lnSpc>
            </a:pPr>
            <a:endParaRPr lang="en-US" sz="14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1EE12F-4497-C686-7740-47089B71D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05100"/>
              </p:ext>
            </p:extLst>
          </p:nvPr>
        </p:nvGraphicFramePr>
        <p:xfrm>
          <a:off x="3116062" y="2352583"/>
          <a:ext cx="2219418" cy="4270159"/>
        </p:xfrm>
        <a:graphic>
          <a:graphicData uri="http://schemas.openxmlformats.org/drawingml/2006/table">
            <a:tbl>
              <a:tblPr/>
              <a:tblGrid>
                <a:gridCol w="2219418">
                  <a:extLst>
                    <a:ext uri="{9D8B030D-6E8A-4147-A177-3AD203B41FA5}">
                      <a16:colId xmlns:a16="http://schemas.microsoft.com/office/drawing/2014/main" val="1828632335"/>
                    </a:ext>
                  </a:extLst>
                </a:gridCol>
              </a:tblGrid>
              <a:tr h="42701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95159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D78A255-5B37-D213-8BAD-7CAA03135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9393"/>
              </p:ext>
            </p:extLst>
          </p:nvPr>
        </p:nvGraphicFramePr>
        <p:xfrm>
          <a:off x="5513033" y="2357153"/>
          <a:ext cx="1917577" cy="4243568"/>
        </p:xfrm>
        <a:graphic>
          <a:graphicData uri="http://schemas.openxmlformats.org/drawingml/2006/table">
            <a:tbl>
              <a:tblPr/>
              <a:tblGrid>
                <a:gridCol w="1917577">
                  <a:extLst>
                    <a:ext uri="{9D8B030D-6E8A-4147-A177-3AD203B41FA5}">
                      <a16:colId xmlns:a16="http://schemas.microsoft.com/office/drawing/2014/main" val="994150454"/>
                    </a:ext>
                  </a:extLst>
                </a:gridCol>
              </a:tblGrid>
              <a:tr h="424356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44041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E5A0D8-A732-60BF-01F1-A74DE8920BFA}"/>
              </a:ext>
            </a:extLst>
          </p:cNvPr>
          <p:cNvGraphicFramePr>
            <a:graphicFrameLocks noGrp="1"/>
          </p:cNvGraphicFramePr>
          <p:nvPr/>
        </p:nvGraphicFramePr>
        <p:xfrm>
          <a:off x="7554897" y="2352583"/>
          <a:ext cx="2263806" cy="4305669"/>
        </p:xfrm>
        <a:graphic>
          <a:graphicData uri="http://schemas.openxmlformats.org/drawingml/2006/table">
            <a:tbl>
              <a:tblPr/>
              <a:tblGrid>
                <a:gridCol w="2263806">
                  <a:extLst>
                    <a:ext uri="{9D8B030D-6E8A-4147-A177-3AD203B41FA5}">
                      <a16:colId xmlns:a16="http://schemas.microsoft.com/office/drawing/2014/main" val="2126388536"/>
                    </a:ext>
                  </a:extLst>
                </a:gridCol>
              </a:tblGrid>
              <a:tr h="43056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80218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44FAD6E-2B16-8B6C-3096-8A44EEACB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34490"/>
              </p:ext>
            </p:extLst>
          </p:nvPr>
        </p:nvGraphicFramePr>
        <p:xfrm>
          <a:off x="9914522" y="2332362"/>
          <a:ext cx="2183907" cy="4429957"/>
        </p:xfrm>
        <a:graphic>
          <a:graphicData uri="http://schemas.openxmlformats.org/drawingml/2006/table">
            <a:tbl>
              <a:tblPr/>
              <a:tblGrid>
                <a:gridCol w="2183907">
                  <a:extLst>
                    <a:ext uri="{9D8B030D-6E8A-4147-A177-3AD203B41FA5}">
                      <a16:colId xmlns:a16="http://schemas.microsoft.com/office/drawing/2014/main" val="1669933136"/>
                    </a:ext>
                  </a:extLst>
                </a:gridCol>
              </a:tblGrid>
              <a:tr h="44299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22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27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A8CD0-D0FF-8310-FCEA-5BD5CF1C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  <a:br>
              <a:rPr lang="en-US" b="1" dirty="0">
                <a:latin typeface="DM Sans Bold"/>
                <a:ea typeface="DM Sans Bold"/>
                <a:cs typeface="DM Sans Bold"/>
                <a:sym typeface="DM Sans Bold"/>
              </a:rPr>
            </a:br>
            <a:endParaRPr lang="en-IN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F5EA08-5530-5025-649B-F744022D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33" y="1286137"/>
            <a:ext cx="5393361" cy="4747658"/>
          </a:xfrm>
        </p:spPr>
        <p:txBody>
          <a:bodyPr>
            <a:noAutofit/>
          </a:bodyPr>
          <a:lstStyle/>
          <a:p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The Rock, Paper, Scissors game implemented with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Tkinter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 provides a functional and engaging graphical user interface for players. Below is the evaluation and summary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i="0" u="none" strike="noStrike" baseline="0" dirty="0">
                <a:latin typeface="Times New Roman" panose="02020603050405020304" pitchFamily="18" charset="0"/>
              </a:rPr>
              <a:t>User Interface</a:t>
            </a: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: </a:t>
            </a:r>
          </a:p>
          <a:p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The interface is visually appealing with color-coded buttons and proper labeling. </a:t>
            </a:r>
          </a:p>
          <a:p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Images for "Rock," "Paper," and "Scissors" enhance the game's visual appeal and interactivity. </a:t>
            </a:r>
            <a:endParaRPr lang="en-IN" sz="1600" b="0" i="0" u="none" strike="noStrike" baseline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i="0" u="none" strike="noStrike" baseline="0" dirty="0">
                <a:latin typeface="Times New Roman" panose="02020603050405020304" pitchFamily="18" charset="0"/>
              </a:rPr>
              <a:t>Game Flow</a:t>
            </a: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: </a:t>
            </a:r>
          </a:p>
          <a:p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A clear separation between the welcome screen and the game screen ensures intuitive navigation. </a:t>
            </a:r>
          </a:p>
          <a:p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Animation before the result is displayed adds an enjoyable dynamic element to the game.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0" i="0" u="none" strike="noStrike" baseline="0" dirty="0"/>
              <a:t>User Feedback:</a:t>
            </a:r>
            <a:endParaRPr lang="en-IN" sz="16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A dedicated result window displays outcomes (tie, win, or loss) with both the user's and computer's choices, enhancing clarity. </a:t>
            </a:r>
          </a:p>
          <a:p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 Auto-closing the result window after 5 seconds keeps the game flow smooth. </a:t>
            </a:r>
          </a:p>
          <a:p>
            <a:pPr marL="0" indent="0">
              <a:buNone/>
            </a:pPr>
            <a:r>
              <a:rPr lang="en-IN" sz="1600" b="0" i="0" u="none" strike="noStrike" baseline="0" dirty="0"/>
              <a:t> </a:t>
            </a:r>
            <a:endParaRPr lang="en-US" sz="1600" b="0" i="0" u="none" strike="noStrike" baseline="0" dirty="0">
              <a:latin typeface="Times New Roman" panose="02020603050405020304" pitchFamily="18" charset="0"/>
            </a:endParaRPr>
          </a:p>
          <a:p>
            <a:endParaRPr lang="en-IN" sz="16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57C56-7BC5-F2A6-A32E-2000B0FF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761" y="1621880"/>
            <a:ext cx="4663752" cy="37288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78D26-15D3-05E3-6FFE-CEB0C8BB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DM Sans Bold"/>
                <a:ea typeface="DM Sans Bold"/>
                <a:cs typeface="DM Sans Bold"/>
                <a:sym typeface="DM Sans Bold"/>
              </a:rPr>
              <a:t>Reference</a:t>
            </a:r>
            <a:br>
              <a:rPr lang="en-US" b="1">
                <a:latin typeface="DM Sans Bold"/>
                <a:ea typeface="DM Sans Bold"/>
                <a:cs typeface="DM Sans Bold"/>
                <a:sym typeface="DM Sans Bold"/>
              </a:rPr>
            </a:br>
            <a:endParaRPr lang="en-IN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8C811-69BE-3EEF-8B94-30421A71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15" y="1491449"/>
            <a:ext cx="5324933" cy="32112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A6CFC6-C3E8-9EBC-5845-9FD61C116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3590734"/>
          </a:xfrm>
        </p:spPr>
        <p:txBody>
          <a:bodyPr>
            <a:normAutofit/>
          </a:bodyPr>
          <a:lstStyle/>
          <a:p>
            <a:r>
              <a:rPr lang="en-US" sz="1400" b="1" spc="149" dirty="0">
                <a:latin typeface="DM Sans Bold"/>
                <a:ea typeface="DM Sans Bold"/>
                <a:cs typeface="DM Sans Bold"/>
                <a:sym typeface="DM Sans Bold"/>
              </a:rPr>
              <a:t>Python Official Documentation:</a:t>
            </a:r>
          </a:p>
          <a:p>
            <a:pPr marL="431801" lvl="1" indent="-215900">
              <a:buFont typeface="Arial"/>
              <a:buChar char="•"/>
            </a:pPr>
            <a:r>
              <a:rPr lang="en-US" sz="1400" spc="120" dirty="0">
                <a:latin typeface="DM Sans"/>
                <a:ea typeface="DM Sans"/>
                <a:cs typeface="DM Sans"/>
                <a:sym typeface="DM Sans"/>
              </a:rPr>
              <a:t>Standard library references for </a:t>
            </a:r>
            <a:r>
              <a:rPr lang="en-US" sz="1400" spc="120" dirty="0" err="1">
                <a:latin typeface="DM Sans"/>
                <a:ea typeface="DM Sans"/>
                <a:cs typeface="DM Sans"/>
                <a:sym typeface="DM Sans"/>
              </a:rPr>
              <a:t>os</a:t>
            </a:r>
            <a:r>
              <a:rPr lang="en-US" sz="1400" spc="120" dirty="0">
                <a:latin typeface="DM Sans"/>
                <a:ea typeface="DM Sans"/>
                <a:cs typeface="DM Sans"/>
                <a:sym typeface="DM Sans"/>
              </a:rPr>
              <a:t>, random, and csv modules.</a:t>
            </a:r>
          </a:p>
          <a:p>
            <a:pPr marL="431801" lvl="1" indent="-215900">
              <a:buFont typeface="Arial"/>
              <a:buChar char="•"/>
            </a:pPr>
            <a:r>
              <a:rPr lang="en-US" sz="1400" u="sng" spc="120" dirty="0">
                <a:latin typeface="DM Sans"/>
                <a:ea typeface="DM Sans"/>
                <a:cs typeface="DM Sans"/>
                <a:sym typeface="DM Sans"/>
                <a:hlinkClick r:id="rId3" tooltip="https://docs.python.org"/>
              </a:rPr>
              <a:t>https://docs.python.org/</a:t>
            </a:r>
          </a:p>
          <a:p>
            <a:r>
              <a:rPr lang="en-US" sz="1400" b="1" spc="149" dirty="0">
                <a:latin typeface="DM Sans Bold"/>
                <a:ea typeface="DM Sans Bold"/>
                <a:cs typeface="DM Sans Bold"/>
                <a:sym typeface="DM Sans Bold"/>
              </a:rPr>
              <a:t>Freesound.org:</a:t>
            </a:r>
          </a:p>
          <a:p>
            <a:pPr marL="431801" lvl="1" indent="-215900">
              <a:buFont typeface="Arial"/>
              <a:buChar char="•"/>
            </a:pPr>
            <a:r>
              <a:rPr lang="en-US" sz="1400" spc="120" dirty="0">
                <a:latin typeface="DM Sans"/>
                <a:ea typeface="DM Sans"/>
                <a:cs typeface="DM Sans"/>
                <a:sym typeface="DM Sans"/>
              </a:rPr>
              <a:t>Repository for free sound effects and audio clips.</a:t>
            </a:r>
          </a:p>
          <a:p>
            <a:pPr marL="431801" lvl="1" indent="-215900">
              <a:buFont typeface="Arial"/>
              <a:buChar char="•"/>
            </a:pPr>
            <a:r>
              <a:rPr lang="en-US" sz="1400" u="sng" spc="120" dirty="0">
                <a:latin typeface="DM Sans"/>
                <a:ea typeface="DM Sans"/>
                <a:cs typeface="DM Sans"/>
                <a:sym typeface="DM Sans"/>
                <a:hlinkClick r:id="rId4" tooltip="https://freesound.org"/>
              </a:rPr>
              <a:t>https://freesound.org/</a:t>
            </a:r>
          </a:p>
          <a:p>
            <a:r>
              <a:rPr lang="en-US" sz="1400" b="1" spc="149" dirty="0">
                <a:latin typeface="DM Sans Bold"/>
                <a:ea typeface="DM Sans Bold"/>
                <a:cs typeface="DM Sans Bold"/>
                <a:sym typeface="DM Sans Bold"/>
              </a:rPr>
              <a:t>Clear Code YouTube Channel:</a:t>
            </a:r>
          </a:p>
          <a:p>
            <a:pPr marL="431801" lvl="1" indent="-215900">
              <a:buFont typeface="Arial"/>
              <a:buChar char="•"/>
            </a:pPr>
            <a:r>
              <a:rPr lang="en-US" sz="1400" spc="120" dirty="0">
                <a:latin typeface="DM Sans"/>
                <a:ea typeface="DM Sans"/>
                <a:cs typeface="DM Sans"/>
                <a:sym typeface="DM Sans"/>
              </a:rPr>
              <a:t>Tutorials on </a:t>
            </a:r>
            <a:r>
              <a:rPr lang="en-US" sz="1400" spc="120" dirty="0" err="1">
                <a:latin typeface="DM Sans"/>
                <a:ea typeface="DM Sans"/>
                <a:cs typeface="DM Sans"/>
                <a:sym typeface="DM Sans"/>
              </a:rPr>
              <a:t>Tkinter</a:t>
            </a:r>
            <a:r>
              <a:rPr lang="en-US" sz="1400" spc="120" dirty="0">
                <a:latin typeface="DM Sans"/>
                <a:ea typeface="DM Sans"/>
                <a:cs typeface="DM Sans"/>
                <a:sym typeface="DM Sans"/>
              </a:rPr>
              <a:t> game development.</a:t>
            </a:r>
          </a:p>
          <a:p>
            <a:pPr marL="431801" lvl="1" indent="-215900">
              <a:buFont typeface="Arial"/>
              <a:buChar char="•"/>
            </a:pPr>
            <a:r>
              <a:rPr lang="en-US" sz="1400" u="sng" spc="120" dirty="0">
                <a:latin typeface="DM Sans"/>
                <a:ea typeface="DM Sans"/>
                <a:cs typeface="DM Sans"/>
                <a:sym typeface="DM Sans"/>
                <a:hlinkClick r:id="rId5" tooltip="https://www.youtube.com/c/ClearCode"/>
              </a:rPr>
              <a:t>https://www.youtube.com/@CodingWithRuss</a:t>
            </a:r>
          </a:p>
          <a:p>
            <a:r>
              <a:rPr lang="en-US" sz="1400" b="1" spc="149" dirty="0">
                <a:latin typeface="DM Sans Bold"/>
                <a:ea typeface="DM Sans Bold"/>
                <a:cs typeface="DM Sans Bold"/>
                <a:sym typeface="DM Sans Bold"/>
              </a:rPr>
              <a:t>Project GitHub Repository:</a:t>
            </a:r>
            <a:endParaRPr lang="en-IN" sz="14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4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1400" b="0" i="0" u="none" strike="noStrike" baseline="0" dirty="0">
                <a:latin typeface="Times New Roman" panose="02020603050405020304" pitchFamily="18" charset="0"/>
                <a:hlinkClick r:id="rId6"/>
              </a:rPr>
              <a:t>https://github.com/surendra7438/rock-paper-scissores</a:t>
            </a:r>
            <a:r>
              <a:rPr lang="en-IN" sz="1400" b="0" i="0" u="none" strike="noStrike" baseline="0" dirty="0">
                <a:latin typeface="Times New Roman" panose="02020603050405020304" pitchFamily="18" charset="0"/>
              </a:rPr>
              <a:t> </a:t>
            </a:r>
            <a:endParaRPr lang="en-US" sz="1400" u="sng" spc="120" dirty="0">
              <a:latin typeface="DM Sans"/>
              <a:ea typeface="DM Sans"/>
              <a:cs typeface="DM Sans"/>
              <a:sym typeface="DM Sans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059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A287B-767B-5C30-9249-F945EEDE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3" y="1396685"/>
            <a:ext cx="4199079" cy="44489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Let’s Get Started</a:t>
            </a:r>
            <a:br>
              <a:rPr lang="en-US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</a:b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07FF-2FB1-C797-1A5A-3D8CDCCC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6332658" cy="4597249"/>
          </a:xfrm>
        </p:spPr>
        <p:txBody>
          <a:bodyPr>
            <a:normAutofit/>
          </a:bodyPr>
          <a:lstStyle/>
          <a:p>
            <a:r>
              <a:rPr lang="en-US" sz="2200" b="1" spc="-60" dirty="0"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  <a:p>
            <a:r>
              <a:rPr lang="en-US" sz="2200" b="1" spc="-60" dirty="0">
                <a:latin typeface="DM Sans Bold"/>
                <a:ea typeface="DM Sans Bold"/>
                <a:cs typeface="DM Sans Bold"/>
                <a:sym typeface="DM Sans Bold"/>
              </a:rPr>
              <a:t>Objective &amp; Scope Of the Project</a:t>
            </a:r>
          </a:p>
          <a:p>
            <a:r>
              <a:rPr lang="en-US" sz="2200" b="1" spc="-60" dirty="0">
                <a:latin typeface="DM Sans Bold"/>
                <a:ea typeface="DM Sans Bold"/>
                <a:cs typeface="DM Sans Bold"/>
                <a:sym typeface="DM Sans Bold"/>
              </a:rPr>
              <a:t>Application Tools</a:t>
            </a:r>
          </a:p>
          <a:p>
            <a:r>
              <a:rPr lang="en-US" sz="2200" b="1" spc="-60" dirty="0">
                <a:latin typeface="DM Sans Bold"/>
                <a:ea typeface="DM Sans Bold"/>
                <a:cs typeface="DM Sans Bold"/>
                <a:sym typeface="DM Sans Bold"/>
              </a:rPr>
              <a:t>Project Design</a:t>
            </a:r>
          </a:p>
          <a:p>
            <a:r>
              <a:rPr lang="en-US" sz="2200" b="1" spc="-60" dirty="0">
                <a:latin typeface="DM Sans Bold"/>
                <a:ea typeface="DM Sans Bold"/>
                <a:cs typeface="DM Sans Bold"/>
                <a:sym typeface="DM Sans Bold"/>
              </a:rPr>
              <a:t>Flowchart</a:t>
            </a:r>
          </a:p>
          <a:p>
            <a:r>
              <a:rPr lang="en-US" sz="2200" b="1" spc="-60" dirty="0">
                <a:latin typeface="DM Sans Bold"/>
                <a:ea typeface="DM Sans Bold"/>
                <a:cs typeface="DM Sans Bold"/>
                <a:sym typeface="DM Sans Bold"/>
              </a:rPr>
              <a:t>Testing And Validation</a:t>
            </a:r>
          </a:p>
          <a:p>
            <a:r>
              <a:rPr lang="en-US" sz="2200" b="1" spc="-60" dirty="0"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  <a:p>
            <a:r>
              <a:rPr lang="en-US" sz="2200" b="1" spc="-60" dirty="0">
                <a:latin typeface="DM Sans Bold"/>
                <a:ea typeface="DM Sans Bold"/>
                <a:cs typeface="DM Sans Bold"/>
                <a:sym typeface="DM Sans Bold"/>
              </a:rPr>
              <a:t>References</a:t>
            </a: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7791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729B6-6DF7-3C79-902E-3AAB98EA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INTRODUCTION</a:t>
            </a: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070D-8BD5-18DE-983B-F265DF92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>
                <a:latin typeface="CIDFont+F1"/>
              </a:rPr>
              <a:t>This project is a 2D Rock paper scissors developed using Python’s </a:t>
            </a:r>
            <a:r>
              <a:rPr lang="en-US" sz="2000" err="1">
                <a:latin typeface="CIDFont+F1"/>
              </a:rPr>
              <a:t>T</a:t>
            </a:r>
            <a:r>
              <a:rPr lang="en-US" sz="2000" b="0" i="0" u="none" strike="noStrike" baseline="0" err="1">
                <a:latin typeface="CIDFont+F1"/>
              </a:rPr>
              <a:t>kinter</a:t>
            </a:r>
            <a:r>
              <a:rPr lang="en-US" sz="2000" b="0" i="0" u="none" strike="noStrike" baseline="0">
                <a:latin typeface="CIDFont+F1"/>
              </a:rPr>
              <a:t> library. The "Rock, Paper, Scissors Game" is a simple and interactive desktop application built using Python. It allows users to play the classic game against a computer. The project demonstrates the use of graphical user interfaces (GUIs) and </a:t>
            </a:r>
            <a:r>
              <a:rPr lang="en-US" sz="2000" b="0" i="0" u="none" strike="noStrike" baseline="0" err="1">
                <a:latin typeface="CIDFont+F1"/>
              </a:rPr>
              <a:t>randomisation</a:t>
            </a:r>
            <a:r>
              <a:rPr lang="en-US" sz="2000" b="0" i="0" u="none" strike="noStrike" baseline="0">
                <a:latin typeface="CIDFont+F1"/>
              </a:rPr>
              <a:t> in Python to create a fun and engaging user experience. Users can select their choice of Rock, Paper, or Scissors, and the computer generates its choice randomly. The result of the game is displayed in a pop-up window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20797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43642-0CED-170A-B0E6-FA461EA9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OBJECTIVES AND SCOPE </a:t>
            </a:r>
            <a:endParaRPr lang="en-IN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E930-93B3-BC79-7A7E-962B1174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b="1" i="0" u="none" strike="noStrike" baseline="0">
                <a:latin typeface="Times New Roman" panose="02020603050405020304" pitchFamily="18" charset="0"/>
              </a:rPr>
              <a:t>User-Friendly Interface:</a:t>
            </a:r>
            <a:r>
              <a:rPr lang="en-IN" sz="1800" b="0" i="0" u="none" strike="noStrike" baseline="0">
                <a:latin typeface="Times New Roman" panose="02020603050405020304" pitchFamily="18" charset="0"/>
              </a:rPr>
              <a:t> </a:t>
            </a:r>
            <a:endParaRPr lang="en-US" sz="180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>
                <a:latin typeface="Times New Roman" panose="02020603050405020304" pitchFamily="18" charset="0"/>
              </a:rPr>
              <a:t> To design a simple and intuitive graphical user interface (GUI) that makes it easy for users of all age groups to play and enjoy the classic "Rock, Paper, Scissors" game. </a:t>
            </a:r>
          </a:p>
          <a:p>
            <a:r>
              <a:rPr lang="en-US" sz="1800" b="0" i="0" u="none" strike="noStrike" baseline="0">
                <a:latin typeface="Times New Roman" panose="02020603050405020304" pitchFamily="18" charset="0"/>
              </a:rPr>
              <a:t>o To ensure the application is accessible and requires no prior technical knowledge to operate. </a:t>
            </a:r>
            <a:endParaRPr lang="en-IN" sz="1800" b="0" i="0" u="none" strike="noStrike" baseline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>
                <a:latin typeface="Times New Roman" panose="02020603050405020304" pitchFamily="18" charset="0"/>
              </a:rPr>
              <a:t>Showcasing GUI Development with </a:t>
            </a:r>
            <a:r>
              <a:rPr lang="en-US" sz="1800" b="0" i="0" u="none" strike="noStrike" baseline="0" err="1">
                <a:latin typeface="Times New Roman" panose="02020603050405020304" pitchFamily="18" charset="0"/>
              </a:rPr>
              <a:t>tkinter</a:t>
            </a:r>
            <a:r>
              <a:rPr lang="en-US" sz="1800" b="0" i="0" u="none" strike="noStrike" baseline="0">
                <a:latin typeface="Times New Roman" panose="02020603050405020304" pitchFamily="18" charset="0"/>
              </a:rPr>
              <a:t>: To demonstrate the capabilities of the </a:t>
            </a:r>
            <a:r>
              <a:rPr lang="en-US" sz="1800" b="0" i="0" u="none" strike="noStrike" baseline="0" err="1">
                <a:latin typeface="Times New Roman" panose="02020603050405020304" pitchFamily="18" charset="0"/>
              </a:rPr>
              <a:t>tkinter</a:t>
            </a:r>
            <a:r>
              <a:rPr lang="en-US" sz="1800" b="0" i="0" u="none" strike="noStrike" baseline="0">
                <a:latin typeface="Times New Roman" panose="02020603050405020304" pitchFamily="18" charset="0"/>
              </a:rPr>
              <a:t> library for creating interactive desktop applications. </a:t>
            </a:r>
          </a:p>
          <a:p>
            <a:r>
              <a:rPr lang="en-US" sz="1800" b="0" i="0" u="none" strike="noStrike" baseline="0">
                <a:latin typeface="Times New Roman" panose="02020603050405020304" pitchFamily="18" charset="0"/>
              </a:rPr>
              <a:t>To provide a practical example of using </a:t>
            </a:r>
            <a:r>
              <a:rPr lang="en-US" sz="1800" b="0" i="0" u="none" strike="noStrike" baseline="0" err="1">
                <a:latin typeface="Times New Roman" panose="02020603050405020304" pitchFamily="18" charset="0"/>
              </a:rPr>
              <a:t>tkinter</a:t>
            </a:r>
            <a:r>
              <a:rPr lang="en-US" sz="1800" b="0" i="0" u="none" strike="noStrike" baseline="0">
                <a:latin typeface="Times New Roman" panose="02020603050405020304" pitchFamily="18" charset="0"/>
              </a:rPr>
              <a:t> components like buttons, labels, and windows to build a real-world project. </a:t>
            </a:r>
            <a:endParaRPr lang="en-IN" sz="1800" b="0" i="0" u="none" strike="noStrike" baseline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>
                <a:latin typeface="Times New Roman" panose="02020603050405020304" pitchFamily="18" charset="0"/>
              </a:rPr>
              <a:t>Implementation of Game Logic: To integrate simple but effective game logic that follows the standard rules of </a:t>
            </a:r>
            <a:r>
              <a:rPr lang="en-IN" sz="1800" b="0" i="0" u="none" strike="noStrike" baseline="0">
                <a:latin typeface="Times New Roman" panose="02020603050405020304" pitchFamily="18" charset="0"/>
              </a:rPr>
              <a:t>"Rock, Paper, Scissors." </a:t>
            </a:r>
          </a:p>
          <a:p>
            <a:r>
              <a:rPr lang="en-US" sz="1800" dirty="0"/>
              <a:t>Enhanced User Experience: o To ensure that the application is responsive, with quick result display and clear feedback on the game's outcome. </a:t>
            </a:r>
          </a:p>
          <a:p>
            <a:r>
              <a:rPr lang="en-US" sz="1800" dirty="0"/>
              <a:t>To add usability features, such as </a:t>
            </a:r>
            <a:r>
              <a:rPr lang="en-US" sz="1800" dirty="0" err="1"/>
              <a:t>autoclosing</a:t>
            </a:r>
            <a:r>
              <a:rPr lang="en-US" sz="1800" dirty="0"/>
              <a:t> pop-ups, ensuring a seamless gaming experience. </a:t>
            </a:r>
            <a:r>
              <a:rPr lang="en-US" sz="1800" b="0" i="0" u="none" strike="noStrike" baseline="0">
                <a:latin typeface="Times New Roman" panose="02020603050405020304" pitchFamily="18" charset="0"/>
              </a:rPr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697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2E745-9B7C-192D-1D1B-99D4FA1F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APPLICATION TOOLS</a:t>
            </a:r>
            <a:endParaRPr lang="en-IN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29F4-2DC3-1A51-4586-A502B60E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Programming Language</a:t>
            </a:r>
          </a:p>
          <a:p>
            <a:r>
              <a:rPr lang="en-US" sz="1800" dirty="0"/>
              <a:t> Python: The primary language used for coding game logic, character </a:t>
            </a:r>
            <a:r>
              <a:rPr lang="en-US" sz="1800" dirty="0" err="1"/>
              <a:t>behaviour</a:t>
            </a:r>
            <a:r>
              <a:rPr lang="en-US" sz="1800" dirty="0"/>
              <a:t> and interactions within the </a:t>
            </a:r>
            <a:r>
              <a:rPr lang="en-US" sz="1800" dirty="0" err="1"/>
              <a:t>Tkinter</a:t>
            </a:r>
            <a:r>
              <a:rPr lang="en-US" sz="1800" dirty="0"/>
              <a:t> framework.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Libraries/Packages</a:t>
            </a:r>
            <a:endParaRPr lang="en-US" sz="1800" b="1" dirty="0"/>
          </a:p>
          <a:p>
            <a:r>
              <a:rPr lang="en-US" sz="1800" dirty="0" err="1"/>
              <a:t>Tkinter</a:t>
            </a:r>
            <a:r>
              <a:rPr lang="en-US" sz="1800" dirty="0"/>
              <a:t>: The main library for creating is the standard GUI toolkit in Python.</a:t>
            </a:r>
          </a:p>
          <a:p>
            <a:r>
              <a:rPr lang="en-US" sz="1800" dirty="0"/>
              <a:t> Usage: It is used to create the graphical components of the application, including buttons, labels, windows, and layouts. </a:t>
            </a:r>
          </a:p>
          <a:p>
            <a:r>
              <a:rPr lang="en-US" sz="1800" dirty="0"/>
              <a:t> Purpose: Pillow is an image processing library in Python that is used for opening, manipulating, and saving image files. </a:t>
            </a:r>
          </a:p>
          <a:p>
            <a:r>
              <a:rPr lang="en-US" sz="1800" dirty="0"/>
              <a:t> Random: Used to add randomness in enemy </a:t>
            </a:r>
            <a:r>
              <a:rPr lang="en-US" sz="1800" dirty="0" err="1"/>
              <a:t>behaviour</a:t>
            </a:r>
            <a:r>
              <a:rPr lang="en-US" sz="1800" dirty="0"/>
              <a:t>, such as patrol patterns and idle moments. </a:t>
            </a:r>
          </a:p>
        </p:txBody>
      </p:sp>
    </p:spTree>
    <p:extLst>
      <p:ext uri="{BB962C8B-B14F-4D97-AF65-F5344CB8AC3E}">
        <p14:creationId xmlns:p14="http://schemas.microsoft.com/office/powerpoint/2010/main" val="259061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46012-B9B9-B072-5EF6-D0CDAA9E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61" y="477998"/>
            <a:ext cx="10515600" cy="4351338"/>
          </a:xfrm>
        </p:spPr>
        <p:txBody>
          <a:bodyPr>
            <a:normAutofit/>
          </a:bodyPr>
          <a:lstStyle/>
          <a:p>
            <a:endParaRPr lang="en-IN" sz="2200" b="1" dirty="0"/>
          </a:p>
          <a:p>
            <a:r>
              <a:rPr lang="en-US" sz="2200" dirty="0"/>
              <a:t>CSV: Facilitates reading level data from external CSV files, allowing for flexible and scalable level design</a:t>
            </a:r>
            <a:endParaRPr lang="en-IN" sz="2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200" b="1" dirty="0"/>
              <a:t>Integrated Development Environments (IDEs):</a:t>
            </a:r>
          </a:p>
          <a:p>
            <a:r>
              <a:rPr lang="en-US" sz="2200" dirty="0"/>
              <a:t>PyCharm: Used for coding, debugging, and managing the project files. </a:t>
            </a:r>
          </a:p>
          <a:p>
            <a:r>
              <a:rPr lang="en-US" sz="2200" dirty="0"/>
              <a:t> Visual Studio Code: An alternative IDE for quick editing, code testing, and project structuring</a:t>
            </a:r>
            <a:endParaRPr lang="en-US" sz="2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200" b="1" dirty="0"/>
              <a:t>Additional Tools:</a:t>
            </a:r>
          </a:p>
          <a:p>
            <a:r>
              <a:rPr lang="en-US" sz="2200" dirty="0"/>
              <a:t>Button Module: A custom or third-party module for managing button clicks and user interface elements, enhancing the in-game menu and navigation functionality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48905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6E9F9-1D42-9FD1-59B0-D6599B1B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PROJECT DESIGN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836F61-787B-1BC3-E642-4C7A2677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This Rock, Paper, Scissors Game is designed with a user-centric approach, ensuring a visually appealing and interactive experience. The design incorporates key GUI elements to make the application engaging and straightforward to use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Main Window</a:t>
            </a:r>
            <a:r>
              <a:rPr lang="en-IN" sz="1800" dirty="0">
                <a:latin typeface="Times New Roman" panose="02020603050405020304" pitchFamily="18" charset="0"/>
              </a:rPr>
              <a:t>    </a:t>
            </a:r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main window serves as the central interface where users can interact with the application and make their choices.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IN" sz="1800" b="1" i="0" u="none" strike="noStrike" baseline="0" dirty="0"/>
              <a:t>Buttons with Images</a:t>
            </a:r>
            <a:endParaRPr lang="en-IN" sz="1800" b="1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Users can select their choice (Rock, Paper, or Scissors) by clicking on visually intuitive buttons. </a:t>
            </a:r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Each button is enhanced with an image representing the choice (rock, paper, or scissors) for better engagement.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i="0" u="none" strike="noStrike" baseline="0" dirty="0"/>
              <a:t>Title and Labels </a:t>
            </a:r>
            <a:endParaRPr lang="en-IN" sz="1800" b="1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title is displayed at the top of the window to describe the game purpose ("Rock, Paper, Scissors Game"). </a:t>
            </a:r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Labels below each button provide text descriptions of the options, ensuring accessibility and clarity. 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6279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8360C-CFDC-1B1D-0C92-1D7A7B50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53" y="139949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200" b="1" i="0" u="none" strike="noStrike" baseline="0" dirty="0"/>
              <a:t>Layout</a:t>
            </a:r>
            <a:endParaRPr lang="en-IN" sz="22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The buttons and labels are arranged in a grid format, with equal spacing and alignment for a balanced appearance. </a:t>
            </a:r>
            <a:endParaRPr lang="en-IN" sz="22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The window uses a white background to maintain a clean and professional look, complemented by appropriately colored text and labels.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b="1" i="0" u="none" strike="noStrike" baseline="0" dirty="0">
                <a:latin typeface="Times New Roman" panose="02020603050405020304" pitchFamily="18" charset="0"/>
              </a:rPr>
              <a:t>Secondary Pop-Up Window</a:t>
            </a: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 </a:t>
            </a:r>
            <a:endParaRPr lang="en-IN" sz="22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After the user makes their selection, the game opens a secondary pop-up window to display the game results. </a:t>
            </a:r>
          </a:p>
          <a:p>
            <a:r>
              <a:rPr lang="en-IN" sz="2200" b="0" i="0" u="none" strike="noStrike" baseline="0" dirty="0"/>
              <a:t>Result Display :   </a:t>
            </a:r>
            <a:r>
              <a:rPr lang="en-US" sz="2200" b="0" i="0" u="none" strike="noStrike" baseline="0" dirty="0"/>
              <a:t>A bold and distinct message highlights the result (Win, Lose, or Tie)</a:t>
            </a:r>
          </a:p>
          <a:p>
            <a:r>
              <a:rPr lang="en-IN" sz="2200" b="0" i="0" u="none" strike="noStrike" baseline="0" dirty="0">
                <a:latin typeface="Times New Roman" panose="02020603050405020304" pitchFamily="18" charset="0"/>
              </a:rPr>
              <a:t>Timed Auto-Close : </a:t>
            </a:r>
            <a:r>
              <a:rPr lang="en-US" sz="2200" b="0" i="0" u="none" strike="noStrike" baseline="0" dirty="0">
                <a:latin typeface="Times New Roman" panose="02020603050405020304" pitchFamily="18" charset="0"/>
              </a:rPr>
              <a:t>The pop-up window automatically closes after 5 seconds, returning the user to the main window. </a:t>
            </a:r>
          </a:p>
          <a:p>
            <a:endParaRPr lang="en-US" sz="2200" b="0" i="0" u="none" strike="noStrike" baseline="0" dirty="0"/>
          </a:p>
          <a:p>
            <a:endParaRPr lang="en-US" sz="22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0" i="0" u="none" strike="noStrike" baseline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3681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B1620-B839-E21C-4F77-111B5624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6" y="2884714"/>
            <a:ext cx="2924843" cy="1159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		 FLOW CHART</a:t>
            </a:r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0889202-5F2B-3083-AA31-DB4ED24C5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547" y="163284"/>
            <a:ext cx="4636792" cy="63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3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6e2984d-00d6-4a7b-aba2-cc9feb0bb6e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7BBFCBF5593644BD7E05D5574B3A72" ma:contentTypeVersion="6" ma:contentTypeDescription="Create a new document." ma:contentTypeScope="" ma:versionID="089122924019ac15a5b66f8cdf882465">
  <xsd:schema xmlns:xsd="http://www.w3.org/2001/XMLSchema" xmlns:xs="http://www.w3.org/2001/XMLSchema" xmlns:p="http://schemas.microsoft.com/office/2006/metadata/properties" xmlns:ns3="36e2984d-00d6-4a7b-aba2-cc9feb0bb6ec" targetNamespace="http://schemas.microsoft.com/office/2006/metadata/properties" ma:root="true" ma:fieldsID="64a4f1562393ebbaa8423769098db532" ns3:_="">
    <xsd:import namespace="36e2984d-00d6-4a7b-aba2-cc9feb0bb6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2984d-00d6-4a7b-aba2-cc9feb0bb6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B0B3E8-A8B6-4437-954C-C6F4C8E98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ADC365-D1BA-4A0B-A624-FA0B6D217745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36e2984d-00d6-4a7b-aba2-cc9feb0bb6ec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2B5DED-6520-4D81-B1E9-7FA2F94B10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e2984d-00d6-4a7b-aba2-cc9feb0bb6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1165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CIDFont+F1</vt:lpstr>
      <vt:lpstr>CIDFont+F3</vt:lpstr>
      <vt:lpstr>DM Sans</vt:lpstr>
      <vt:lpstr>DM Sans Bold</vt:lpstr>
      <vt:lpstr>Times New Roman</vt:lpstr>
      <vt:lpstr>Wingdings</vt:lpstr>
      <vt:lpstr>Office Theme</vt:lpstr>
      <vt:lpstr>    PYTHON-PROJECT  ROCK - PAPER -SCISSORES</vt:lpstr>
      <vt:lpstr>Let’s Get Started </vt:lpstr>
      <vt:lpstr>INTRODUCTION</vt:lpstr>
      <vt:lpstr>OBJECTIVES AND SCOPE </vt:lpstr>
      <vt:lpstr>APPLICATION TOOLS</vt:lpstr>
      <vt:lpstr>PowerPoint Presentation</vt:lpstr>
      <vt:lpstr>PROJECT DESIGN</vt:lpstr>
      <vt:lpstr>PowerPoint Presentation</vt:lpstr>
      <vt:lpstr>   FLOW CHART</vt:lpstr>
      <vt:lpstr>Testing &amp; Validation </vt:lpstr>
      <vt:lpstr>Conclusion 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Surendra Varma Ponnapalli</dc:creator>
  <cp:lastModifiedBy>Surendra Varma Ponnapalli</cp:lastModifiedBy>
  <cp:revision>3</cp:revision>
  <dcterms:created xsi:type="dcterms:W3CDTF">2024-11-26T05:54:40Z</dcterms:created>
  <dcterms:modified xsi:type="dcterms:W3CDTF">2024-11-30T04:42:10Z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0x010100CD7BBFCBF5593644BD7E05D5574B3A72</vt:lpwstr>
  </property>
</Properties>
</file>