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8"/>
  </p:notesMasterIdLst>
  <p:handoutMasterIdLst>
    <p:handoutMasterId r:id="rId29"/>
  </p:handoutMasterIdLst>
  <p:sldIdLst>
    <p:sldId id="258" r:id="rId2"/>
    <p:sldId id="273" r:id="rId3"/>
    <p:sldId id="285" r:id="rId4"/>
    <p:sldId id="259" r:id="rId5"/>
    <p:sldId id="260" r:id="rId6"/>
    <p:sldId id="275" r:id="rId7"/>
    <p:sldId id="276" r:id="rId8"/>
    <p:sldId id="257" r:id="rId9"/>
    <p:sldId id="263" r:id="rId10"/>
    <p:sldId id="264" r:id="rId11"/>
    <p:sldId id="265" r:id="rId12"/>
    <p:sldId id="266" r:id="rId13"/>
    <p:sldId id="267" r:id="rId14"/>
    <p:sldId id="269" r:id="rId15"/>
    <p:sldId id="277" r:id="rId16"/>
    <p:sldId id="278" r:id="rId17"/>
    <p:sldId id="279" r:id="rId18"/>
    <p:sldId id="283" r:id="rId19"/>
    <p:sldId id="272" r:id="rId20"/>
    <p:sldId id="280" r:id="rId21"/>
    <p:sldId id="281" r:id="rId22"/>
    <p:sldId id="286" r:id="rId23"/>
    <p:sldId id="282" r:id="rId24"/>
    <p:sldId id="284" r:id="rId25"/>
    <p:sldId id="287"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2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7D428-937D-482E-99A6-C39C7590F34A}" v="96" dt="2019-12-07T12:35:22.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792"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EBE25F-3F78-4D9C-A21E-6D28F2E7D3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ADBE5-46F4-4EDA-8E04-4B52616896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42584-99D9-4117-A512-07262FACAD61}" type="datetimeFigureOut">
              <a:rPr lang="en-US" smtClean="0"/>
              <a:t>12/19/2019</a:t>
            </a:fld>
            <a:endParaRPr lang="en-US"/>
          </a:p>
        </p:txBody>
      </p:sp>
      <p:sp>
        <p:nvSpPr>
          <p:cNvPr id="4" name="Footer Placeholder 3">
            <a:extLst>
              <a:ext uri="{FF2B5EF4-FFF2-40B4-BE49-F238E27FC236}">
                <a16:creationId xmlns:a16="http://schemas.microsoft.com/office/drawing/2014/main" id="{4B0CF549-7EB2-442F-B96F-483788337C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04D09F-8ECE-4E0A-B69B-102AA42C48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AB5BD0-80EE-44F1-9CAA-516CA94FDC25}" type="slidenum">
              <a:rPr lang="en-US" smtClean="0"/>
              <a:t>‹#›</a:t>
            </a:fld>
            <a:endParaRPr lang="en-US"/>
          </a:p>
        </p:txBody>
      </p:sp>
    </p:spTree>
    <p:extLst>
      <p:ext uri="{BB962C8B-B14F-4D97-AF65-F5344CB8AC3E}">
        <p14:creationId xmlns:p14="http://schemas.microsoft.com/office/powerpoint/2010/main" val="50812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F9C56-63BA-47C3-B493-0D4897357871}"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1752A-876A-49FF-8EF9-17ABC0BED90F}" type="slidenum">
              <a:rPr lang="en-US" smtClean="0"/>
              <a:t>‹#›</a:t>
            </a:fld>
            <a:endParaRPr lang="en-US"/>
          </a:p>
        </p:txBody>
      </p:sp>
    </p:spTree>
    <p:extLst>
      <p:ext uri="{BB962C8B-B14F-4D97-AF65-F5344CB8AC3E}">
        <p14:creationId xmlns:p14="http://schemas.microsoft.com/office/powerpoint/2010/main" val="122846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3</a:t>
            </a:fld>
            <a:endParaRPr lang="en-US"/>
          </a:p>
        </p:txBody>
      </p:sp>
    </p:spTree>
    <p:extLst>
      <p:ext uri="{BB962C8B-B14F-4D97-AF65-F5344CB8AC3E}">
        <p14:creationId xmlns:p14="http://schemas.microsoft.com/office/powerpoint/2010/main" val="238793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20</a:t>
            </a:fld>
            <a:endParaRPr lang="en-US"/>
          </a:p>
        </p:txBody>
      </p:sp>
    </p:spTree>
    <p:extLst>
      <p:ext uri="{BB962C8B-B14F-4D97-AF65-F5344CB8AC3E}">
        <p14:creationId xmlns:p14="http://schemas.microsoft.com/office/powerpoint/2010/main" val="267841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21</a:t>
            </a:fld>
            <a:endParaRPr lang="en-US"/>
          </a:p>
        </p:txBody>
      </p:sp>
    </p:spTree>
    <p:extLst>
      <p:ext uri="{BB962C8B-B14F-4D97-AF65-F5344CB8AC3E}">
        <p14:creationId xmlns:p14="http://schemas.microsoft.com/office/powerpoint/2010/main" val="176958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EQ: Education Qualification</a:t>
            </a:r>
          </a:p>
          <a:p>
            <a:r>
              <a:rPr lang="en-US" dirty="0"/>
              <a:t>TS: Technical Skills</a:t>
            </a:r>
          </a:p>
          <a:p>
            <a:r>
              <a:rPr lang="en-US" dirty="0"/>
              <a:t>RE: Relevant Experience</a:t>
            </a:r>
          </a:p>
          <a:p>
            <a:r>
              <a:rPr lang="en-US" dirty="0"/>
              <a:t>LA: Life Achievements</a:t>
            </a:r>
          </a:p>
        </p:txBody>
      </p:sp>
      <p:sp>
        <p:nvSpPr>
          <p:cNvPr id="4" name="Slide Number Placeholder 3"/>
          <p:cNvSpPr>
            <a:spLocks noGrp="1"/>
          </p:cNvSpPr>
          <p:nvPr>
            <p:ph type="sldNum" sz="quarter" idx="5"/>
          </p:nvPr>
        </p:nvSpPr>
        <p:spPr/>
        <p:txBody>
          <a:bodyPr/>
          <a:lstStyle/>
          <a:p>
            <a:fld id="{6641752A-876A-49FF-8EF9-17ABC0BED90F}" type="slidenum">
              <a:rPr lang="en-US" smtClean="0"/>
              <a:t>23</a:t>
            </a:fld>
            <a:endParaRPr lang="en-US"/>
          </a:p>
        </p:txBody>
      </p:sp>
    </p:spTree>
    <p:extLst>
      <p:ext uri="{BB962C8B-B14F-4D97-AF65-F5344CB8AC3E}">
        <p14:creationId xmlns:p14="http://schemas.microsoft.com/office/powerpoint/2010/main" val="3428997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a:t>
            </a:r>
          </a:p>
        </p:txBody>
      </p:sp>
      <p:sp>
        <p:nvSpPr>
          <p:cNvPr id="4" name="Slide Number Placeholder 3"/>
          <p:cNvSpPr>
            <a:spLocks noGrp="1"/>
          </p:cNvSpPr>
          <p:nvPr>
            <p:ph type="sldNum" sz="quarter" idx="5"/>
          </p:nvPr>
        </p:nvSpPr>
        <p:spPr/>
        <p:txBody>
          <a:bodyPr/>
          <a:lstStyle/>
          <a:p>
            <a:fld id="{6641752A-876A-49FF-8EF9-17ABC0BED90F}" type="slidenum">
              <a:rPr lang="en-US" smtClean="0"/>
              <a:t>25</a:t>
            </a:fld>
            <a:endParaRPr lang="en-US"/>
          </a:p>
        </p:txBody>
      </p:sp>
    </p:spTree>
    <p:extLst>
      <p:ext uri="{BB962C8B-B14F-4D97-AF65-F5344CB8AC3E}">
        <p14:creationId xmlns:p14="http://schemas.microsoft.com/office/powerpoint/2010/main" val="395085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Beautiful soup, NLTK, Tokenization</a:t>
            </a:r>
          </a:p>
        </p:txBody>
      </p:sp>
      <p:sp>
        <p:nvSpPr>
          <p:cNvPr id="4" name="Slide Number Placeholder 3"/>
          <p:cNvSpPr>
            <a:spLocks noGrp="1"/>
          </p:cNvSpPr>
          <p:nvPr>
            <p:ph type="sldNum" sz="quarter" idx="5"/>
          </p:nvPr>
        </p:nvSpPr>
        <p:spPr/>
        <p:txBody>
          <a:bodyPr/>
          <a:lstStyle/>
          <a:p>
            <a:fld id="{6641752A-876A-49FF-8EF9-17ABC0BED90F}" type="slidenum">
              <a:rPr lang="en-US" smtClean="0"/>
              <a:t>12</a:t>
            </a:fld>
            <a:endParaRPr lang="en-US"/>
          </a:p>
        </p:txBody>
      </p:sp>
    </p:spTree>
    <p:extLst>
      <p:ext uri="{BB962C8B-B14F-4D97-AF65-F5344CB8AC3E}">
        <p14:creationId xmlns:p14="http://schemas.microsoft.com/office/powerpoint/2010/main" val="4246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Manual Labelling 2. K-Means clustering . </a:t>
            </a:r>
            <a:r>
              <a:rPr lang="en-US" dirty="0" err="1"/>
              <a:t>Scikit</a:t>
            </a:r>
            <a:r>
              <a:rPr lang="en-US" dirty="0"/>
              <a:t> learn Supervised learning</a:t>
            </a:r>
          </a:p>
        </p:txBody>
      </p:sp>
      <p:sp>
        <p:nvSpPr>
          <p:cNvPr id="4" name="Slide Number Placeholder 3"/>
          <p:cNvSpPr>
            <a:spLocks noGrp="1"/>
          </p:cNvSpPr>
          <p:nvPr>
            <p:ph type="sldNum" sz="quarter" idx="5"/>
          </p:nvPr>
        </p:nvSpPr>
        <p:spPr/>
        <p:txBody>
          <a:bodyPr/>
          <a:lstStyle/>
          <a:p>
            <a:fld id="{6641752A-876A-49FF-8EF9-17ABC0BED90F}" type="slidenum">
              <a:rPr lang="en-US" smtClean="0"/>
              <a:t>13</a:t>
            </a:fld>
            <a:endParaRPr lang="en-US"/>
          </a:p>
        </p:txBody>
      </p:sp>
    </p:spTree>
    <p:extLst>
      <p:ext uri="{BB962C8B-B14F-4D97-AF65-F5344CB8AC3E}">
        <p14:creationId xmlns:p14="http://schemas.microsoft.com/office/powerpoint/2010/main" val="380762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14</a:t>
            </a:fld>
            <a:endParaRPr lang="en-US"/>
          </a:p>
        </p:txBody>
      </p:sp>
    </p:spTree>
    <p:extLst>
      <p:ext uri="{BB962C8B-B14F-4D97-AF65-F5344CB8AC3E}">
        <p14:creationId xmlns:p14="http://schemas.microsoft.com/office/powerpoint/2010/main" val="62610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15</a:t>
            </a:fld>
            <a:endParaRPr lang="en-US"/>
          </a:p>
        </p:txBody>
      </p:sp>
    </p:spTree>
    <p:extLst>
      <p:ext uri="{BB962C8B-B14F-4D97-AF65-F5344CB8AC3E}">
        <p14:creationId xmlns:p14="http://schemas.microsoft.com/office/powerpoint/2010/main" val="273306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16</a:t>
            </a:fld>
            <a:endParaRPr lang="en-US"/>
          </a:p>
        </p:txBody>
      </p:sp>
    </p:spTree>
    <p:extLst>
      <p:ext uri="{BB962C8B-B14F-4D97-AF65-F5344CB8AC3E}">
        <p14:creationId xmlns:p14="http://schemas.microsoft.com/office/powerpoint/2010/main" val="347923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17</a:t>
            </a:fld>
            <a:endParaRPr lang="en-US"/>
          </a:p>
        </p:txBody>
      </p:sp>
    </p:spTree>
    <p:extLst>
      <p:ext uri="{BB962C8B-B14F-4D97-AF65-F5344CB8AC3E}">
        <p14:creationId xmlns:p14="http://schemas.microsoft.com/office/powerpoint/2010/main" val="291789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41752A-876A-49FF-8EF9-17ABC0BED90F}" type="slidenum">
              <a:rPr lang="en-US" smtClean="0"/>
              <a:t>18</a:t>
            </a:fld>
            <a:endParaRPr lang="en-US"/>
          </a:p>
        </p:txBody>
      </p:sp>
    </p:spTree>
    <p:extLst>
      <p:ext uri="{BB962C8B-B14F-4D97-AF65-F5344CB8AC3E}">
        <p14:creationId xmlns:p14="http://schemas.microsoft.com/office/powerpoint/2010/main" val="3210069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EQ: Education Qualification</a:t>
            </a:r>
          </a:p>
          <a:p>
            <a:r>
              <a:rPr lang="en-US" dirty="0"/>
              <a:t>TS: Technical Skills</a:t>
            </a:r>
          </a:p>
          <a:p>
            <a:r>
              <a:rPr lang="en-US" dirty="0"/>
              <a:t>RE: Relevant Experience</a:t>
            </a:r>
          </a:p>
          <a:p>
            <a:r>
              <a:rPr lang="en-US" dirty="0"/>
              <a:t>LA: Life Achievements</a:t>
            </a:r>
          </a:p>
        </p:txBody>
      </p:sp>
      <p:sp>
        <p:nvSpPr>
          <p:cNvPr id="4" name="Slide Number Placeholder 3"/>
          <p:cNvSpPr>
            <a:spLocks noGrp="1"/>
          </p:cNvSpPr>
          <p:nvPr>
            <p:ph type="sldNum" sz="quarter" idx="5"/>
          </p:nvPr>
        </p:nvSpPr>
        <p:spPr/>
        <p:txBody>
          <a:bodyPr/>
          <a:lstStyle/>
          <a:p>
            <a:fld id="{6641752A-876A-49FF-8EF9-17ABC0BED90F}" type="slidenum">
              <a:rPr lang="en-US" smtClean="0"/>
              <a:t>19</a:t>
            </a:fld>
            <a:endParaRPr lang="en-US"/>
          </a:p>
        </p:txBody>
      </p:sp>
    </p:spTree>
    <p:extLst>
      <p:ext uri="{BB962C8B-B14F-4D97-AF65-F5344CB8AC3E}">
        <p14:creationId xmlns:p14="http://schemas.microsoft.com/office/powerpoint/2010/main" val="35298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98DA-D656-448B-89EB-53E410D71F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38183-E4EA-419F-BF63-150AA1A2B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54580-414D-435E-AD27-EB09CFA2E8C9}"/>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EA37782E-24D6-4AB4-8969-8CCA2326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2347-D477-4C98-833F-B720149957AC}"/>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242202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2736-3013-4FF7-8714-2FC9658ED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1007BD-F77C-4BD4-8D8A-1BE348F05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6FAB4-0D9F-4DD6-8F91-5899E7C9887C}"/>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8FAEA7C6-ABC9-42EF-867D-1B45554F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FEAE2-C4E2-4829-8407-EC2BC1E9555E}"/>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284440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25CD7-B93E-4A7F-94C0-313F9F3B0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39377-36F6-4E13-A9F7-7DB8E5B28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1009D-081B-438B-844B-54D9BF97CDE2}"/>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F973DB3C-95EB-4E00-92D7-CEC863007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17909-0E49-4F69-94F5-FA3A2AB9B3B8}"/>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362519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B786-59EA-4E11-868F-94C5A29C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6E4B5-D148-4973-A861-FB2EAA2C7E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EA6AE-E84E-455B-A789-756552F413F4}"/>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C3E94263-500A-46F2-BD35-8A9EBD934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BB463-AE6D-4B85-A01A-2D70CF86599F}"/>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68615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4B18-D0CB-4214-AA10-4DE8C286A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468275-D323-4B94-A8EB-96B9810D4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A1A85-1EAD-4804-BF82-4CBF8800AEED}"/>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E69CC2AB-DC4F-43E8-B00E-5D0ED2400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A180A-C762-45A7-A3B9-C82BC439213D}"/>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16907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F9CB-CD16-46B4-959B-CE78C1F00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0D7A3-3551-49FA-A68C-973FB9307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49B59-5B23-4A7D-9F5C-848827BA8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BBB4BA-3A46-488F-A70F-E9F9E782AFD0}"/>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6" name="Footer Placeholder 5">
            <a:extLst>
              <a:ext uri="{FF2B5EF4-FFF2-40B4-BE49-F238E27FC236}">
                <a16:creationId xmlns:a16="http://schemas.microsoft.com/office/drawing/2014/main" id="{82330890-8232-4F53-93B9-338A3DF4E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E7EB3-5E87-4D97-AEE3-988A0F9BBBB3}"/>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36005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3433-5DEC-4B8F-A6B7-F7C5B9930C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D151BB-AB9B-4A6A-A811-F02931C18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ECF6FC-4442-4A79-9CDE-832F1D10F4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A79C63-322F-45D8-9ABA-17B0AE379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887B4-875F-4A7C-817F-B5867CE24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4EEA7-4483-4467-9AEE-FCEFAD9E589B}"/>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8" name="Footer Placeholder 7">
            <a:extLst>
              <a:ext uri="{FF2B5EF4-FFF2-40B4-BE49-F238E27FC236}">
                <a16:creationId xmlns:a16="http://schemas.microsoft.com/office/drawing/2014/main" id="{C853BBCD-E33B-4C29-8876-1808A4B839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243C0-5A20-458B-8A80-6A51FC9D2947}"/>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343348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A0E3-5961-4DDB-B928-A2F566B7B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FC431-86C3-456A-B7B8-8DF9E649ACF1}"/>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4" name="Footer Placeholder 3">
            <a:extLst>
              <a:ext uri="{FF2B5EF4-FFF2-40B4-BE49-F238E27FC236}">
                <a16:creationId xmlns:a16="http://schemas.microsoft.com/office/drawing/2014/main" id="{1C3398C3-CA8B-4DE7-BD66-2CB174F87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B6B475-50E2-4946-955D-B77C9D7EE00D}"/>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392440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4F691-C801-4A06-B60D-C8DDC828E40E}"/>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3" name="Footer Placeholder 2">
            <a:extLst>
              <a:ext uri="{FF2B5EF4-FFF2-40B4-BE49-F238E27FC236}">
                <a16:creationId xmlns:a16="http://schemas.microsoft.com/office/drawing/2014/main" id="{0E33ECB6-9684-45E5-868A-6B29AA9AC9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FF9206-D2A1-4259-8E18-7E10FEDEBC8B}"/>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285632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F2CC-BB1B-4E2A-A0F7-E30C44C5E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06B803-FE1D-4A01-914B-3E2C3ADC8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E0FB2-FBC6-4267-878A-05BA13C78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1CBAC-BE06-49F7-84CF-71D35349AE7B}"/>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6" name="Footer Placeholder 5">
            <a:extLst>
              <a:ext uri="{FF2B5EF4-FFF2-40B4-BE49-F238E27FC236}">
                <a16:creationId xmlns:a16="http://schemas.microsoft.com/office/drawing/2014/main" id="{30C37121-6266-4CB4-AF3B-693081D4F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3CD77-3BC6-412D-8083-CDA01C66A7A5}"/>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132453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9523-194C-4B78-88BE-2F6816BF2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5A1A0D-5FF4-45A6-8031-DE9E83A29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72D32-D37F-4806-A368-DD843719F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9752-8BE5-4465-BB73-2E089493847C}"/>
              </a:ext>
            </a:extLst>
          </p:cNvPr>
          <p:cNvSpPr>
            <a:spLocks noGrp="1"/>
          </p:cNvSpPr>
          <p:nvPr>
            <p:ph type="dt" sz="half" idx="10"/>
          </p:nvPr>
        </p:nvSpPr>
        <p:spPr/>
        <p:txBody>
          <a:bodyPr/>
          <a:lstStyle/>
          <a:p>
            <a:fld id="{F1003663-6C0F-478C-805B-5CB360F7F45A}" type="datetimeFigureOut">
              <a:rPr lang="en-US" smtClean="0"/>
              <a:t>12/19/2019</a:t>
            </a:fld>
            <a:endParaRPr lang="en-US"/>
          </a:p>
        </p:txBody>
      </p:sp>
      <p:sp>
        <p:nvSpPr>
          <p:cNvPr id="6" name="Footer Placeholder 5">
            <a:extLst>
              <a:ext uri="{FF2B5EF4-FFF2-40B4-BE49-F238E27FC236}">
                <a16:creationId xmlns:a16="http://schemas.microsoft.com/office/drawing/2014/main" id="{F01BECE6-478A-42C4-97D0-E8ACB2195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67FD7-A17C-474E-8472-D0596B720E09}"/>
              </a:ext>
            </a:extLst>
          </p:cNvPr>
          <p:cNvSpPr>
            <a:spLocks noGrp="1"/>
          </p:cNvSpPr>
          <p:nvPr>
            <p:ph type="sldNum" sz="quarter" idx="12"/>
          </p:nvPr>
        </p:nvSpPr>
        <p:spPr/>
        <p:txBody>
          <a:bodyPr/>
          <a:lstStyle/>
          <a:p>
            <a:fld id="{EADEE149-10E4-4385-BAC6-DC5D9F36C791}" type="slidenum">
              <a:rPr lang="en-US" smtClean="0"/>
              <a:t>‹#›</a:t>
            </a:fld>
            <a:endParaRPr lang="en-US"/>
          </a:p>
        </p:txBody>
      </p:sp>
    </p:spTree>
    <p:extLst>
      <p:ext uri="{BB962C8B-B14F-4D97-AF65-F5344CB8AC3E}">
        <p14:creationId xmlns:p14="http://schemas.microsoft.com/office/powerpoint/2010/main" val="33684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7C946-BC3F-41E8-9D49-96B4A16AA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E326B-AE75-4967-A273-262AD56C6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BAFDC-EE19-4467-91AF-997A34735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03663-6C0F-478C-805B-5CB360F7F45A}" type="datetimeFigureOut">
              <a:rPr lang="en-US" smtClean="0"/>
              <a:t>12/19/2019</a:t>
            </a:fld>
            <a:endParaRPr lang="en-US"/>
          </a:p>
        </p:txBody>
      </p:sp>
      <p:sp>
        <p:nvSpPr>
          <p:cNvPr id="5" name="Footer Placeholder 4">
            <a:extLst>
              <a:ext uri="{FF2B5EF4-FFF2-40B4-BE49-F238E27FC236}">
                <a16:creationId xmlns:a16="http://schemas.microsoft.com/office/drawing/2014/main" id="{81A0EA32-F022-442C-92DE-940A2AE7F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0CD3B6-80CF-49D1-ABF1-7376B9D9E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EE149-10E4-4385-BAC6-DC5D9F36C791}" type="slidenum">
              <a:rPr lang="en-US" smtClean="0"/>
              <a:t>‹#›</a:t>
            </a:fld>
            <a:endParaRPr lang="en-US"/>
          </a:p>
        </p:txBody>
      </p:sp>
    </p:spTree>
    <p:extLst>
      <p:ext uri="{BB962C8B-B14F-4D97-AF65-F5344CB8AC3E}">
        <p14:creationId xmlns:p14="http://schemas.microsoft.com/office/powerpoint/2010/main" val="34436707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F649E0-4703-4EE1-8824-55224FD9AEAA}"/>
              </a:ext>
            </a:extLst>
          </p:cNvPr>
          <p:cNvSpPr txBox="1"/>
          <p:nvPr/>
        </p:nvSpPr>
        <p:spPr>
          <a:xfrm>
            <a:off x="3470793" y="2721114"/>
            <a:ext cx="4755056" cy="707886"/>
          </a:xfrm>
          <a:prstGeom prst="rect">
            <a:avLst/>
          </a:prstGeom>
          <a:noFill/>
        </p:spPr>
        <p:txBody>
          <a:bodyPr wrap="square" rtlCol="0">
            <a:spAutoFit/>
          </a:bodyPr>
          <a:lstStyle/>
          <a:p>
            <a:pPr algn="ctr"/>
            <a:r>
              <a:rPr lang="en-US" sz="2000" dirty="0">
                <a:solidFill>
                  <a:srgbClr val="4BB2CB"/>
                </a:solidFill>
                <a:latin typeface="Adobe Clean Light" panose="020B0303020404020204" pitchFamily="34" charset="0"/>
              </a:rPr>
              <a:t>Client Mentor: </a:t>
            </a:r>
            <a:r>
              <a:rPr lang="en-US" sz="2000" dirty="0">
                <a:latin typeface="Adobe Clean Light" panose="020B0303020404020204" pitchFamily="34" charset="0"/>
              </a:rPr>
              <a:t>Mr. Surendra Dattatrey</a:t>
            </a:r>
          </a:p>
          <a:p>
            <a:pPr algn="ctr"/>
            <a:r>
              <a:rPr lang="en-US" sz="2000" dirty="0">
                <a:solidFill>
                  <a:srgbClr val="4BB2CB"/>
                </a:solidFill>
                <a:latin typeface="Adobe Clean Light" panose="020B0303020404020204" pitchFamily="34" charset="0"/>
              </a:rPr>
              <a:t>Mentor: </a:t>
            </a:r>
            <a:r>
              <a:rPr lang="en-US" sz="2000" dirty="0">
                <a:latin typeface="Adobe Clean Light" panose="020B0303020404020204" pitchFamily="34" charset="0"/>
              </a:rPr>
              <a:t>Prof. S M Bendre </a:t>
            </a:r>
          </a:p>
        </p:txBody>
      </p:sp>
      <p:sp>
        <p:nvSpPr>
          <p:cNvPr id="6" name="Rectangle 5">
            <a:extLst>
              <a:ext uri="{FF2B5EF4-FFF2-40B4-BE49-F238E27FC236}">
                <a16:creationId xmlns:a16="http://schemas.microsoft.com/office/drawing/2014/main" id="{D412C653-5382-4FF4-9BD1-EF5621C0529F}"/>
              </a:ext>
            </a:extLst>
          </p:cNvPr>
          <p:cNvSpPr/>
          <p:nvPr/>
        </p:nvSpPr>
        <p:spPr>
          <a:xfrm>
            <a:off x="3240504" y="2184582"/>
            <a:ext cx="5682253" cy="523220"/>
          </a:xfrm>
          <a:prstGeom prst="rect">
            <a:avLst/>
          </a:prstGeom>
        </p:spPr>
        <p:txBody>
          <a:bodyPr wrap="square">
            <a:spAutoFit/>
          </a:bodyPr>
          <a:lstStyle/>
          <a:p>
            <a:pPr algn="ctr"/>
            <a:r>
              <a:rPr lang="en-US" sz="2800" dirty="0">
                <a:latin typeface="Adobe Clean Light" panose="020B0303020404020204" pitchFamily="34" charset="0"/>
              </a:rPr>
              <a:t>Project: E-recruitment using ML</a:t>
            </a:r>
          </a:p>
        </p:txBody>
      </p:sp>
      <p:sp>
        <p:nvSpPr>
          <p:cNvPr id="7" name="Rectangle 6">
            <a:extLst>
              <a:ext uri="{FF2B5EF4-FFF2-40B4-BE49-F238E27FC236}">
                <a16:creationId xmlns:a16="http://schemas.microsoft.com/office/drawing/2014/main" id="{934B3A73-B95D-4667-B881-91D82880F0EF}"/>
              </a:ext>
            </a:extLst>
          </p:cNvPr>
          <p:cNvSpPr/>
          <p:nvPr/>
        </p:nvSpPr>
        <p:spPr>
          <a:xfrm>
            <a:off x="3720095" y="3929115"/>
            <a:ext cx="4256452" cy="1631216"/>
          </a:xfrm>
          <a:prstGeom prst="rect">
            <a:avLst/>
          </a:prstGeom>
        </p:spPr>
        <p:txBody>
          <a:bodyPr wrap="square">
            <a:spAutoFit/>
          </a:bodyPr>
          <a:lstStyle/>
          <a:p>
            <a:pPr algn="ctr"/>
            <a:r>
              <a:rPr lang="en-US" sz="2000" dirty="0">
                <a:solidFill>
                  <a:srgbClr val="4BB2CB"/>
                </a:solidFill>
                <a:latin typeface="Adobe Clean Light" panose="020B0303020404020204" pitchFamily="34" charset="0"/>
              </a:rPr>
              <a:t>Core Team: </a:t>
            </a:r>
          </a:p>
          <a:p>
            <a:pPr algn="ctr"/>
            <a:r>
              <a:rPr lang="en-US" sz="2000" dirty="0">
                <a:latin typeface="Adobe Clean Light" panose="020B0303020404020204" pitchFamily="34" charset="0"/>
              </a:rPr>
              <a:t>Vikash S Negi - 11810048, </a:t>
            </a:r>
          </a:p>
          <a:p>
            <a:pPr algn="ctr"/>
            <a:r>
              <a:rPr lang="en-US" sz="2000" dirty="0">
                <a:latin typeface="Adobe Clean Light" panose="020B0303020404020204" pitchFamily="34" charset="0"/>
              </a:rPr>
              <a:t>Devender Bansal - 11810089, </a:t>
            </a:r>
          </a:p>
          <a:p>
            <a:pPr algn="ctr"/>
            <a:r>
              <a:rPr lang="en-US" sz="2000" dirty="0">
                <a:latin typeface="Adobe Clean Light" panose="020B0303020404020204" pitchFamily="34" charset="0"/>
              </a:rPr>
              <a:t>Atul Sharma - 11810126, </a:t>
            </a:r>
          </a:p>
          <a:p>
            <a:pPr algn="ctr"/>
            <a:r>
              <a:rPr lang="en-US" sz="2000" dirty="0">
                <a:latin typeface="Adobe Clean Light" panose="020B0303020404020204" pitchFamily="34" charset="0"/>
              </a:rPr>
              <a:t>Sandeep Kumar Singh - 11810014</a:t>
            </a:r>
          </a:p>
        </p:txBody>
      </p:sp>
      <p:pic>
        <p:nvPicPr>
          <p:cNvPr id="3" name="Picture 2" descr="A picture containing object&#10;&#10;Description automatically generated">
            <a:extLst>
              <a:ext uri="{FF2B5EF4-FFF2-40B4-BE49-F238E27FC236}">
                <a16:creationId xmlns:a16="http://schemas.microsoft.com/office/drawing/2014/main" id="{CDA91A41-FA16-425A-B0A4-DFCF3F12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02" y="233285"/>
            <a:ext cx="2688008" cy="732677"/>
          </a:xfrm>
          <a:prstGeom prst="rect">
            <a:avLst/>
          </a:prstGeom>
        </p:spPr>
      </p:pic>
      <p:pic>
        <p:nvPicPr>
          <p:cNvPr id="22" name="Picture 21" descr="A picture containing clipart&#10;&#10;Description automatically generated">
            <a:extLst>
              <a:ext uri="{FF2B5EF4-FFF2-40B4-BE49-F238E27FC236}">
                <a16:creationId xmlns:a16="http://schemas.microsoft.com/office/drawing/2014/main" id="{0912D1F0-40EA-4687-A146-FCE15436F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266" y="233284"/>
            <a:ext cx="2834304" cy="732677"/>
          </a:xfrm>
          <a:prstGeom prst="rect">
            <a:avLst/>
          </a:prstGeom>
        </p:spPr>
      </p:pic>
      <p:grpSp>
        <p:nvGrpSpPr>
          <p:cNvPr id="8" name="Group 2432">
            <a:extLst>
              <a:ext uri="{FF2B5EF4-FFF2-40B4-BE49-F238E27FC236}">
                <a16:creationId xmlns:a16="http://schemas.microsoft.com/office/drawing/2014/main" id="{515A905E-9C5B-4A5F-AD53-6C5976320B44}"/>
              </a:ext>
            </a:extLst>
          </p:cNvPr>
          <p:cNvGrpSpPr>
            <a:grpSpLocks/>
          </p:cNvGrpSpPr>
          <p:nvPr/>
        </p:nvGrpSpPr>
        <p:grpSpPr bwMode="auto">
          <a:xfrm>
            <a:off x="3139070" y="2063605"/>
            <a:ext cx="581025" cy="650875"/>
            <a:chOff x="8293100" y="1381125"/>
            <a:chExt cx="581025" cy="650875"/>
          </a:xfrm>
        </p:grpSpPr>
        <p:sp>
          <p:nvSpPr>
            <p:cNvPr id="9" name="Freeform 309">
              <a:extLst>
                <a:ext uri="{FF2B5EF4-FFF2-40B4-BE49-F238E27FC236}">
                  <a16:creationId xmlns:a16="http://schemas.microsoft.com/office/drawing/2014/main" id="{4C889932-1C08-4581-B59A-3A5C1A2C1C9B}"/>
                </a:ext>
              </a:extLst>
            </p:cNvPr>
            <p:cNvSpPr>
              <a:spLocks/>
            </p:cNvSpPr>
            <p:nvPr/>
          </p:nvSpPr>
          <p:spPr bwMode="auto">
            <a:xfrm>
              <a:off x="8455025" y="1755775"/>
              <a:ext cx="260350" cy="15875"/>
            </a:xfrm>
            <a:custGeom>
              <a:avLst/>
              <a:gdLst>
                <a:gd name="T0" fmla="*/ 0 w 82"/>
                <a:gd name="T1" fmla="*/ 2147483646 h 5"/>
                <a:gd name="T2" fmla="*/ 2147483646 w 82"/>
                <a:gd name="T3" fmla="*/ 2147483646 h 5"/>
                <a:gd name="T4" fmla="*/ 2147483646 w 82"/>
                <a:gd name="T5" fmla="*/ 2147483646 h 5"/>
                <a:gd name="T6" fmla="*/ 2147483646 w 82"/>
                <a:gd name="T7" fmla="*/ 2147483646 h 5"/>
                <a:gd name="T8" fmla="*/ 2147483646 w 82"/>
                <a:gd name="T9" fmla="*/ 0 h 5"/>
                <a:gd name="T10" fmla="*/ 2147483646 w 82"/>
                <a:gd name="T11" fmla="*/ 0 h 5"/>
                <a:gd name="T12" fmla="*/ 0 w 82"/>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5">
                  <a:moveTo>
                    <a:pt x="0" y="3"/>
                  </a:moveTo>
                  <a:cubicBezTo>
                    <a:pt x="0" y="4"/>
                    <a:pt x="1" y="5"/>
                    <a:pt x="3" y="5"/>
                  </a:cubicBezTo>
                  <a:cubicBezTo>
                    <a:pt x="80" y="5"/>
                    <a:pt x="80" y="5"/>
                    <a:pt x="80" y="5"/>
                  </a:cubicBezTo>
                  <a:cubicBezTo>
                    <a:pt x="81" y="5"/>
                    <a:pt x="82" y="4"/>
                    <a:pt x="82" y="3"/>
                  </a:cubicBezTo>
                  <a:cubicBezTo>
                    <a:pt x="82" y="1"/>
                    <a:pt x="81" y="0"/>
                    <a:pt x="80" y="0"/>
                  </a:cubicBezTo>
                  <a:cubicBezTo>
                    <a:pt x="3" y="0"/>
                    <a:pt x="3" y="0"/>
                    <a:pt x="3" y="0"/>
                  </a:cubicBezTo>
                  <a:cubicBezTo>
                    <a:pt x="1" y="0"/>
                    <a:pt x="0" y="1"/>
                    <a:pt x="0" y="3"/>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310">
              <a:extLst>
                <a:ext uri="{FF2B5EF4-FFF2-40B4-BE49-F238E27FC236}">
                  <a16:creationId xmlns:a16="http://schemas.microsoft.com/office/drawing/2014/main" id="{EB5EFAEE-F9E4-4E06-8D96-4F89E4D8D4E4}"/>
                </a:ext>
              </a:extLst>
            </p:cNvPr>
            <p:cNvSpPr>
              <a:spLocks/>
            </p:cNvSpPr>
            <p:nvPr/>
          </p:nvSpPr>
          <p:spPr bwMode="auto">
            <a:xfrm>
              <a:off x="8455025" y="1806575"/>
              <a:ext cx="260350" cy="15875"/>
            </a:xfrm>
            <a:custGeom>
              <a:avLst/>
              <a:gdLst>
                <a:gd name="T0" fmla="*/ 2147483646 w 82"/>
                <a:gd name="T1" fmla="*/ 0 h 5"/>
                <a:gd name="T2" fmla="*/ 2147483646 w 82"/>
                <a:gd name="T3" fmla="*/ 0 h 5"/>
                <a:gd name="T4" fmla="*/ 0 w 82"/>
                <a:gd name="T5" fmla="*/ 2147483646 h 5"/>
                <a:gd name="T6" fmla="*/ 2147483646 w 82"/>
                <a:gd name="T7" fmla="*/ 2147483646 h 5"/>
                <a:gd name="T8" fmla="*/ 2147483646 w 82"/>
                <a:gd name="T9" fmla="*/ 2147483646 h 5"/>
                <a:gd name="T10" fmla="*/ 2147483646 w 82"/>
                <a:gd name="T11" fmla="*/ 2147483646 h 5"/>
                <a:gd name="T12" fmla="*/ 2147483646 w 8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5">
                  <a:moveTo>
                    <a:pt x="80" y="0"/>
                  </a:moveTo>
                  <a:cubicBezTo>
                    <a:pt x="3" y="0"/>
                    <a:pt x="3" y="0"/>
                    <a:pt x="3" y="0"/>
                  </a:cubicBezTo>
                  <a:cubicBezTo>
                    <a:pt x="1" y="0"/>
                    <a:pt x="0" y="1"/>
                    <a:pt x="0" y="2"/>
                  </a:cubicBezTo>
                  <a:cubicBezTo>
                    <a:pt x="0" y="4"/>
                    <a:pt x="1" y="5"/>
                    <a:pt x="3" y="5"/>
                  </a:cubicBezTo>
                  <a:cubicBezTo>
                    <a:pt x="80" y="5"/>
                    <a:pt x="80" y="5"/>
                    <a:pt x="80" y="5"/>
                  </a:cubicBezTo>
                  <a:cubicBezTo>
                    <a:pt x="81" y="5"/>
                    <a:pt x="82" y="4"/>
                    <a:pt x="82" y="2"/>
                  </a:cubicBezTo>
                  <a:cubicBezTo>
                    <a:pt x="82" y="1"/>
                    <a:pt x="81" y="0"/>
                    <a:pt x="80"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311">
              <a:extLst>
                <a:ext uri="{FF2B5EF4-FFF2-40B4-BE49-F238E27FC236}">
                  <a16:creationId xmlns:a16="http://schemas.microsoft.com/office/drawing/2014/main" id="{F3B8CD2A-234C-4F73-95E5-7C73E83A4233}"/>
                </a:ext>
              </a:extLst>
            </p:cNvPr>
            <p:cNvSpPr>
              <a:spLocks/>
            </p:cNvSpPr>
            <p:nvPr/>
          </p:nvSpPr>
          <p:spPr bwMode="auto">
            <a:xfrm>
              <a:off x="8356600" y="1755775"/>
              <a:ext cx="66675" cy="66675"/>
            </a:xfrm>
            <a:custGeom>
              <a:avLst/>
              <a:gdLst>
                <a:gd name="T0" fmla="*/ 2147483646 w 21"/>
                <a:gd name="T1" fmla="*/ 0 h 21"/>
                <a:gd name="T2" fmla="*/ 2147483646 w 21"/>
                <a:gd name="T3" fmla="*/ 0 h 21"/>
                <a:gd name="T4" fmla="*/ 0 w 21"/>
                <a:gd name="T5" fmla="*/ 2147483646 h 21"/>
                <a:gd name="T6" fmla="*/ 0 w 21"/>
                <a:gd name="T7" fmla="*/ 2147483646 h 21"/>
                <a:gd name="T8" fmla="*/ 2147483646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1">
                  <a:moveTo>
                    <a:pt x="16" y="0"/>
                  </a:moveTo>
                  <a:cubicBezTo>
                    <a:pt x="5" y="0"/>
                    <a:pt x="5" y="0"/>
                    <a:pt x="5" y="0"/>
                  </a:cubicBezTo>
                  <a:cubicBezTo>
                    <a:pt x="3" y="0"/>
                    <a:pt x="0" y="3"/>
                    <a:pt x="0" y="5"/>
                  </a:cubicBezTo>
                  <a:cubicBezTo>
                    <a:pt x="0" y="16"/>
                    <a:pt x="0" y="16"/>
                    <a:pt x="0" y="16"/>
                  </a:cubicBezTo>
                  <a:cubicBezTo>
                    <a:pt x="0" y="18"/>
                    <a:pt x="3" y="21"/>
                    <a:pt x="5" y="21"/>
                  </a:cubicBezTo>
                  <a:cubicBezTo>
                    <a:pt x="16" y="21"/>
                    <a:pt x="16" y="21"/>
                    <a:pt x="16" y="21"/>
                  </a:cubicBezTo>
                  <a:cubicBezTo>
                    <a:pt x="19" y="21"/>
                    <a:pt x="21" y="18"/>
                    <a:pt x="21" y="16"/>
                  </a:cubicBezTo>
                  <a:cubicBezTo>
                    <a:pt x="21" y="5"/>
                    <a:pt x="21" y="5"/>
                    <a:pt x="21" y="5"/>
                  </a:cubicBezTo>
                  <a:cubicBezTo>
                    <a:pt x="21" y="3"/>
                    <a:pt x="19" y="0"/>
                    <a:pt x="16"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12">
              <a:extLst>
                <a:ext uri="{FF2B5EF4-FFF2-40B4-BE49-F238E27FC236}">
                  <a16:creationId xmlns:a16="http://schemas.microsoft.com/office/drawing/2014/main" id="{70597D32-A80F-4C9E-97B8-CF1148DF9196}"/>
                </a:ext>
              </a:extLst>
            </p:cNvPr>
            <p:cNvSpPr>
              <a:spLocks/>
            </p:cNvSpPr>
            <p:nvPr/>
          </p:nvSpPr>
          <p:spPr bwMode="auto">
            <a:xfrm>
              <a:off x="8455025" y="1641475"/>
              <a:ext cx="146050" cy="15875"/>
            </a:xfrm>
            <a:custGeom>
              <a:avLst/>
              <a:gdLst>
                <a:gd name="T0" fmla="*/ 2147483646 w 46"/>
                <a:gd name="T1" fmla="*/ 2147483646 h 5"/>
                <a:gd name="T2" fmla="*/ 2147483646 w 46"/>
                <a:gd name="T3" fmla="*/ 2147483646 h 5"/>
                <a:gd name="T4" fmla="*/ 2147483646 w 46"/>
                <a:gd name="T5" fmla="*/ 2147483646 h 5"/>
                <a:gd name="T6" fmla="*/ 2147483646 w 46"/>
                <a:gd name="T7" fmla="*/ 0 h 5"/>
                <a:gd name="T8" fmla="*/ 2147483646 w 46"/>
                <a:gd name="T9" fmla="*/ 0 h 5"/>
                <a:gd name="T10" fmla="*/ 0 w 46"/>
                <a:gd name="T11" fmla="*/ 2147483646 h 5"/>
                <a:gd name="T12" fmla="*/ 2147483646 w 46"/>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5">
                  <a:moveTo>
                    <a:pt x="3" y="5"/>
                  </a:moveTo>
                  <a:cubicBezTo>
                    <a:pt x="44" y="5"/>
                    <a:pt x="44" y="5"/>
                    <a:pt x="44" y="5"/>
                  </a:cubicBezTo>
                  <a:cubicBezTo>
                    <a:pt x="45" y="5"/>
                    <a:pt x="46" y="4"/>
                    <a:pt x="46" y="3"/>
                  </a:cubicBezTo>
                  <a:cubicBezTo>
                    <a:pt x="46" y="1"/>
                    <a:pt x="45" y="0"/>
                    <a:pt x="44" y="0"/>
                  </a:cubicBezTo>
                  <a:cubicBezTo>
                    <a:pt x="3" y="0"/>
                    <a:pt x="3" y="0"/>
                    <a:pt x="3" y="0"/>
                  </a:cubicBezTo>
                  <a:cubicBezTo>
                    <a:pt x="1" y="0"/>
                    <a:pt x="0" y="1"/>
                    <a:pt x="0" y="3"/>
                  </a:cubicBezTo>
                  <a:cubicBezTo>
                    <a:pt x="0" y="4"/>
                    <a:pt x="1" y="5"/>
                    <a:pt x="3" y="5"/>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13">
              <a:extLst>
                <a:ext uri="{FF2B5EF4-FFF2-40B4-BE49-F238E27FC236}">
                  <a16:creationId xmlns:a16="http://schemas.microsoft.com/office/drawing/2014/main" id="{45BED7E7-4B7C-46AC-8C53-B64DF2734EF5}"/>
                </a:ext>
              </a:extLst>
            </p:cNvPr>
            <p:cNvSpPr>
              <a:spLocks/>
            </p:cNvSpPr>
            <p:nvPr/>
          </p:nvSpPr>
          <p:spPr bwMode="auto">
            <a:xfrm>
              <a:off x="8455025" y="1692275"/>
              <a:ext cx="146050" cy="15875"/>
            </a:xfrm>
            <a:custGeom>
              <a:avLst/>
              <a:gdLst>
                <a:gd name="T0" fmla="*/ 2147483646 w 46"/>
                <a:gd name="T1" fmla="*/ 2147483646 h 5"/>
                <a:gd name="T2" fmla="*/ 2147483646 w 46"/>
                <a:gd name="T3" fmla="*/ 2147483646 h 5"/>
                <a:gd name="T4" fmla="*/ 2147483646 w 46"/>
                <a:gd name="T5" fmla="*/ 2147483646 h 5"/>
                <a:gd name="T6" fmla="*/ 2147483646 w 46"/>
                <a:gd name="T7" fmla="*/ 0 h 5"/>
                <a:gd name="T8" fmla="*/ 2147483646 w 46"/>
                <a:gd name="T9" fmla="*/ 0 h 5"/>
                <a:gd name="T10" fmla="*/ 0 w 46"/>
                <a:gd name="T11" fmla="*/ 2147483646 h 5"/>
                <a:gd name="T12" fmla="*/ 2147483646 w 46"/>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5">
                  <a:moveTo>
                    <a:pt x="3" y="5"/>
                  </a:moveTo>
                  <a:cubicBezTo>
                    <a:pt x="44" y="5"/>
                    <a:pt x="44" y="5"/>
                    <a:pt x="44" y="5"/>
                  </a:cubicBezTo>
                  <a:cubicBezTo>
                    <a:pt x="45" y="5"/>
                    <a:pt x="46" y="4"/>
                    <a:pt x="46" y="2"/>
                  </a:cubicBezTo>
                  <a:cubicBezTo>
                    <a:pt x="46" y="1"/>
                    <a:pt x="45" y="0"/>
                    <a:pt x="44" y="0"/>
                  </a:cubicBezTo>
                  <a:cubicBezTo>
                    <a:pt x="3" y="0"/>
                    <a:pt x="3" y="0"/>
                    <a:pt x="3" y="0"/>
                  </a:cubicBezTo>
                  <a:cubicBezTo>
                    <a:pt x="1" y="0"/>
                    <a:pt x="0" y="1"/>
                    <a:pt x="0" y="2"/>
                  </a:cubicBezTo>
                  <a:cubicBezTo>
                    <a:pt x="0" y="4"/>
                    <a:pt x="1" y="5"/>
                    <a:pt x="3" y="5"/>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314">
              <a:extLst>
                <a:ext uri="{FF2B5EF4-FFF2-40B4-BE49-F238E27FC236}">
                  <a16:creationId xmlns:a16="http://schemas.microsoft.com/office/drawing/2014/main" id="{F3A03CE0-8A8B-45B6-A011-63E11588818A}"/>
                </a:ext>
              </a:extLst>
            </p:cNvPr>
            <p:cNvSpPr>
              <a:spLocks/>
            </p:cNvSpPr>
            <p:nvPr/>
          </p:nvSpPr>
          <p:spPr bwMode="auto">
            <a:xfrm>
              <a:off x="8356600" y="1641475"/>
              <a:ext cx="66675" cy="66675"/>
            </a:xfrm>
            <a:custGeom>
              <a:avLst/>
              <a:gdLst>
                <a:gd name="T0" fmla="*/ 2147483646 w 21"/>
                <a:gd name="T1" fmla="*/ 0 h 21"/>
                <a:gd name="T2" fmla="*/ 2147483646 w 21"/>
                <a:gd name="T3" fmla="*/ 0 h 21"/>
                <a:gd name="T4" fmla="*/ 0 w 21"/>
                <a:gd name="T5" fmla="*/ 2147483646 h 21"/>
                <a:gd name="T6" fmla="*/ 0 w 21"/>
                <a:gd name="T7" fmla="*/ 2147483646 h 21"/>
                <a:gd name="T8" fmla="*/ 2147483646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1">
                  <a:moveTo>
                    <a:pt x="16" y="0"/>
                  </a:moveTo>
                  <a:cubicBezTo>
                    <a:pt x="5" y="0"/>
                    <a:pt x="5" y="0"/>
                    <a:pt x="5" y="0"/>
                  </a:cubicBezTo>
                  <a:cubicBezTo>
                    <a:pt x="3" y="0"/>
                    <a:pt x="0" y="3"/>
                    <a:pt x="0" y="5"/>
                  </a:cubicBezTo>
                  <a:cubicBezTo>
                    <a:pt x="0" y="16"/>
                    <a:pt x="0" y="16"/>
                    <a:pt x="0" y="16"/>
                  </a:cubicBezTo>
                  <a:cubicBezTo>
                    <a:pt x="0" y="19"/>
                    <a:pt x="3" y="21"/>
                    <a:pt x="5" y="21"/>
                  </a:cubicBezTo>
                  <a:cubicBezTo>
                    <a:pt x="16" y="21"/>
                    <a:pt x="16" y="21"/>
                    <a:pt x="16" y="21"/>
                  </a:cubicBezTo>
                  <a:cubicBezTo>
                    <a:pt x="19" y="21"/>
                    <a:pt x="21" y="19"/>
                    <a:pt x="21" y="16"/>
                  </a:cubicBezTo>
                  <a:cubicBezTo>
                    <a:pt x="21" y="5"/>
                    <a:pt x="21" y="5"/>
                    <a:pt x="21" y="5"/>
                  </a:cubicBezTo>
                  <a:cubicBezTo>
                    <a:pt x="21" y="3"/>
                    <a:pt x="19" y="0"/>
                    <a:pt x="16"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315">
              <a:extLst>
                <a:ext uri="{FF2B5EF4-FFF2-40B4-BE49-F238E27FC236}">
                  <a16:creationId xmlns:a16="http://schemas.microsoft.com/office/drawing/2014/main" id="{30446003-3AE6-4F76-9BD4-577C211F5A3E}"/>
                </a:ext>
              </a:extLst>
            </p:cNvPr>
            <p:cNvSpPr>
              <a:spLocks/>
            </p:cNvSpPr>
            <p:nvPr/>
          </p:nvSpPr>
          <p:spPr bwMode="auto">
            <a:xfrm>
              <a:off x="8455025" y="1870075"/>
              <a:ext cx="146050" cy="15875"/>
            </a:xfrm>
            <a:custGeom>
              <a:avLst/>
              <a:gdLst>
                <a:gd name="T0" fmla="*/ 2147483646 w 46"/>
                <a:gd name="T1" fmla="*/ 0 h 5"/>
                <a:gd name="T2" fmla="*/ 2147483646 w 46"/>
                <a:gd name="T3" fmla="*/ 0 h 5"/>
                <a:gd name="T4" fmla="*/ 0 w 46"/>
                <a:gd name="T5" fmla="*/ 2147483646 h 5"/>
                <a:gd name="T6" fmla="*/ 2147483646 w 46"/>
                <a:gd name="T7" fmla="*/ 2147483646 h 5"/>
                <a:gd name="T8" fmla="*/ 2147483646 w 46"/>
                <a:gd name="T9" fmla="*/ 2147483646 h 5"/>
                <a:gd name="T10" fmla="*/ 2147483646 w 46"/>
                <a:gd name="T11" fmla="*/ 2147483646 h 5"/>
                <a:gd name="T12" fmla="*/ 2147483646 w 4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5">
                  <a:moveTo>
                    <a:pt x="44" y="0"/>
                  </a:moveTo>
                  <a:cubicBezTo>
                    <a:pt x="3" y="0"/>
                    <a:pt x="3" y="0"/>
                    <a:pt x="3" y="0"/>
                  </a:cubicBezTo>
                  <a:cubicBezTo>
                    <a:pt x="1" y="0"/>
                    <a:pt x="0" y="1"/>
                    <a:pt x="0" y="3"/>
                  </a:cubicBezTo>
                  <a:cubicBezTo>
                    <a:pt x="0" y="4"/>
                    <a:pt x="1" y="5"/>
                    <a:pt x="3" y="5"/>
                  </a:cubicBezTo>
                  <a:cubicBezTo>
                    <a:pt x="44" y="5"/>
                    <a:pt x="44" y="5"/>
                    <a:pt x="44" y="5"/>
                  </a:cubicBezTo>
                  <a:cubicBezTo>
                    <a:pt x="45" y="5"/>
                    <a:pt x="46" y="4"/>
                    <a:pt x="46" y="3"/>
                  </a:cubicBezTo>
                  <a:cubicBezTo>
                    <a:pt x="46" y="1"/>
                    <a:pt x="45" y="0"/>
                    <a:pt x="44"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316">
              <a:extLst>
                <a:ext uri="{FF2B5EF4-FFF2-40B4-BE49-F238E27FC236}">
                  <a16:creationId xmlns:a16="http://schemas.microsoft.com/office/drawing/2014/main" id="{5FE36424-A48A-49CC-A75A-8FDC6F0DD8B3}"/>
                </a:ext>
              </a:extLst>
            </p:cNvPr>
            <p:cNvSpPr>
              <a:spLocks/>
            </p:cNvSpPr>
            <p:nvPr/>
          </p:nvSpPr>
          <p:spPr bwMode="auto">
            <a:xfrm>
              <a:off x="8455025" y="1920875"/>
              <a:ext cx="146050" cy="15875"/>
            </a:xfrm>
            <a:custGeom>
              <a:avLst/>
              <a:gdLst>
                <a:gd name="T0" fmla="*/ 2147483646 w 46"/>
                <a:gd name="T1" fmla="*/ 0 h 5"/>
                <a:gd name="T2" fmla="*/ 2147483646 w 46"/>
                <a:gd name="T3" fmla="*/ 0 h 5"/>
                <a:gd name="T4" fmla="*/ 0 w 46"/>
                <a:gd name="T5" fmla="*/ 2147483646 h 5"/>
                <a:gd name="T6" fmla="*/ 2147483646 w 46"/>
                <a:gd name="T7" fmla="*/ 2147483646 h 5"/>
                <a:gd name="T8" fmla="*/ 2147483646 w 46"/>
                <a:gd name="T9" fmla="*/ 2147483646 h 5"/>
                <a:gd name="T10" fmla="*/ 2147483646 w 46"/>
                <a:gd name="T11" fmla="*/ 2147483646 h 5"/>
                <a:gd name="T12" fmla="*/ 2147483646 w 4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5">
                  <a:moveTo>
                    <a:pt x="44" y="0"/>
                  </a:moveTo>
                  <a:cubicBezTo>
                    <a:pt x="3" y="0"/>
                    <a:pt x="3" y="0"/>
                    <a:pt x="3" y="0"/>
                  </a:cubicBezTo>
                  <a:cubicBezTo>
                    <a:pt x="1" y="0"/>
                    <a:pt x="0" y="1"/>
                    <a:pt x="0" y="2"/>
                  </a:cubicBezTo>
                  <a:cubicBezTo>
                    <a:pt x="0" y="4"/>
                    <a:pt x="1" y="5"/>
                    <a:pt x="3" y="5"/>
                  </a:cubicBezTo>
                  <a:cubicBezTo>
                    <a:pt x="44" y="5"/>
                    <a:pt x="44" y="5"/>
                    <a:pt x="44" y="5"/>
                  </a:cubicBezTo>
                  <a:cubicBezTo>
                    <a:pt x="45" y="5"/>
                    <a:pt x="46" y="4"/>
                    <a:pt x="46" y="2"/>
                  </a:cubicBezTo>
                  <a:cubicBezTo>
                    <a:pt x="46" y="1"/>
                    <a:pt x="45" y="0"/>
                    <a:pt x="44"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17">
              <a:extLst>
                <a:ext uri="{FF2B5EF4-FFF2-40B4-BE49-F238E27FC236}">
                  <a16:creationId xmlns:a16="http://schemas.microsoft.com/office/drawing/2014/main" id="{F25282CA-B521-4CE2-856D-7D0E2AC90AF6}"/>
                </a:ext>
              </a:extLst>
            </p:cNvPr>
            <p:cNvSpPr>
              <a:spLocks/>
            </p:cNvSpPr>
            <p:nvPr/>
          </p:nvSpPr>
          <p:spPr bwMode="auto">
            <a:xfrm>
              <a:off x="8356600" y="1870075"/>
              <a:ext cx="66675" cy="66675"/>
            </a:xfrm>
            <a:custGeom>
              <a:avLst/>
              <a:gdLst>
                <a:gd name="T0" fmla="*/ 2147483646 w 21"/>
                <a:gd name="T1" fmla="*/ 0 h 21"/>
                <a:gd name="T2" fmla="*/ 2147483646 w 21"/>
                <a:gd name="T3" fmla="*/ 0 h 21"/>
                <a:gd name="T4" fmla="*/ 0 w 21"/>
                <a:gd name="T5" fmla="*/ 2147483646 h 21"/>
                <a:gd name="T6" fmla="*/ 0 w 21"/>
                <a:gd name="T7" fmla="*/ 2147483646 h 21"/>
                <a:gd name="T8" fmla="*/ 2147483646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1">
                  <a:moveTo>
                    <a:pt x="16" y="0"/>
                  </a:moveTo>
                  <a:cubicBezTo>
                    <a:pt x="5" y="0"/>
                    <a:pt x="5" y="0"/>
                    <a:pt x="5" y="0"/>
                  </a:cubicBezTo>
                  <a:cubicBezTo>
                    <a:pt x="3" y="0"/>
                    <a:pt x="0" y="2"/>
                    <a:pt x="0" y="5"/>
                  </a:cubicBezTo>
                  <a:cubicBezTo>
                    <a:pt x="0" y="16"/>
                    <a:pt x="0" y="16"/>
                    <a:pt x="0" y="16"/>
                  </a:cubicBezTo>
                  <a:cubicBezTo>
                    <a:pt x="0" y="18"/>
                    <a:pt x="3" y="21"/>
                    <a:pt x="5" y="21"/>
                  </a:cubicBezTo>
                  <a:cubicBezTo>
                    <a:pt x="16" y="21"/>
                    <a:pt x="16" y="21"/>
                    <a:pt x="16" y="21"/>
                  </a:cubicBezTo>
                  <a:cubicBezTo>
                    <a:pt x="19" y="21"/>
                    <a:pt x="21" y="18"/>
                    <a:pt x="21" y="16"/>
                  </a:cubicBezTo>
                  <a:cubicBezTo>
                    <a:pt x="21" y="5"/>
                    <a:pt x="21" y="5"/>
                    <a:pt x="21" y="5"/>
                  </a:cubicBezTo>
                  <a:cubicBezTo>
                    <a:pt x="21" y="2"/>
                    <a:pt x="19" y="0"/>
                    <a:pt x="16"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18">
              <a:extLst>
                <a:ext uri="{FF2B5EF4-FFF2-40B4-BE49-F238E27FC236}">
                  <a16:creationId xmlns:a16="http://schemas.microsoft.com/office/drawing/2014/main" id="{DA6158D0-AEDB-42F7-9E44-F79BF7F141C8}"/>
                </a:ext>
              </a:extLst>
            </p:cNvPr>
            <p:cNvSpPr>
              <a:spLocks/>
            </p:cNvSpPr>
            <p:nvPr/>
          </p:nvSpPr>
          <p:spPr bwMode="auto">
            <a:xfrm>
              <a:off x="8455025" y="1527175"/>
              <a:ext cx="146050" cy="19050"/>
            </a:xfrm>
            <a:custGeom>
              <a:avLst/>
              <a:gdLst>
                <a:gd name="T0" fmla="*/ 2147483646 w 46"/>
                <a:gd name="T1" fmla="*/ 2147483646 h 6"/>
                <a:gd name="T2" fmla="*/ 2147483646 w 46"/>
                <a:gd name="T3" fmla="*/ 2147483646 h 6"/>
                <a:gd name="T4" fmla="*/ 2147483646 w 46"/>
                <a:gd name="T5" fmla="*/ 2147483646 h 6"/>
                <a:gd name="T6" fmla="*/ 2147483646 w 46"/>
                <a:gd name="T7" fmla="*/ 0 h 6"/>
                <a:gd name="T8" fmla="*/ 2147483646 w 46"/>
                <a:gd name="T9" fmla="*/ 0 h 6"/>
                <a:gd name="T10" fmla="*/ 0 w 46"/>
                <a:gd name="T11" fmla="*/ 2147483646 h 6"/>
                <a:gd name="T12" fmla="*/ 2147483646 w 46"/>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6">
                  <a:moveTo>
                    <a:pt x="3" y="6"/>
                  </a:moveTo>
                  <a:cubicBezTo>
                    <a:pt x="44" y="6"/>
                    <a:pt x="44" y="6"/>
                    <a:pt x="44" y="6"/>
                  </a:cubicBezTo>
                  <a:cubicBezTo>
                    <a:pt x="45" y="6"/>
                    <a:pt x="46" y="4"/>
                    <a:pt x="46" y="3"/>
                  </a:cubicBezTo>
                  <a:cubicBezTo>
                    <a:pt x="46" y="2"/>
                    <a:pt x="45" y="0"/>
                    <a:pt x="44" y="0"/>
                  </a:cubicBezTo>
                  <a:cubicBezTo>
                    <a:pt x="3" y="0"/>
                    <a:pt x="3" y="0"/>
                    <a:pt x="3" y="0"/>
                  </a:cubicBezTo>
                  <a:cubicBezTo>
                    <a:pt x="1" y="0"/>
                    <a:pt x="0" y="2"/>
                    <a:pt x="0" y="3"/>
                  </a:cubicBezTo>
                  <a:cubicBezTo>
                    <a:pt x="0" y="4"/>
                    <a:pt x="1" y="6"/>
                    <a:pt x="3" y="6"/>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19">
              <a:extLst>
                <a:ext uri="{FF2B5EF4-FFF2-40B4-BE49-F238E27FC236}">
                  <a16:creationId xmlns:a16="http://schemas.microsoft.com/office/drawing/2014/main" id="{FC6A84D5-08A6-4B3C-BE97-15E9F7BA36A3}"/>
                </a:ext>
              </a:extLst>
            </p:cNvPr>
            <p:cNvSpPr>
              <a:spLocks/>
            </p:cNvSpPr>
            <p:nvPr/>
          </p:nvSpPr>
          <p:spPr bwMode="auto">
            <a:xfrm>
              <a:off x="8455025" y="1577975"/>
              <a:ext cx="146050" cy="15875"/>
            </a:xfrm>
            <a:custGeom>
              <a:avLst/>
              <a:gdLst>
                <a:gd name="T0" fmla="*/ 2147483646 w 46"/>
                <a:gd name="T1" fmla="*/ 2147483646 h 5"/>
                <a:gd name="T2" fmla="*/ 2147483646 w 46"/>
                <a:gd name="T3" fmla="*/ 2147483646 h 5"/>
                <a:gd name="T4" fmla="*/ 2147483646 w 46"/>
                <a:gd name="T5" fmla="*/ 2147483646 h 5"/>
                <a:gd name="T6" fmla="*/ 2147483646 w 46"/>
                <a:gd name="T7" fmla="*/ 0 h 5"/>
                <a:gd name="T8" fmla="*/ 2147483646 w 46"/>
                <a:gd name="T9" fmla="*/ 0 h 5"/>
                <a:gd name="T10" fmla="*/ 0 w 46"/>
                <a:gd name="T11" fmla="*/ 2147483646 h 5"/>
                <a:gd name="T12" fmla="*/ 2147483646 w 46"/>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5">
                  <a:moveTo>
                    <a:pt x="3" y="5"/>
                  </a:moveTo>
                  <a:cubicBezTo>
                    <a:pt x="44" y="5"/>
                    <a:pt x="44" y="5"/>
                    <a:pt x="44" y="5"/>
                  </a:cubicBezTo>
                  <a:cubicBezTo>
                    <a:pt x="45" y="5"/>
                    <a:pt x="46" y="4"/>
                    <a:pt x="46" y="2"/>
                  </a:cubicBezTo>
                  <a:cubicBezTo>
                    <a:pt x="46" y="1"/>
                    <a:pt x="45" y="0"/>
                    <a:pt x="44" y="0"/>
                  </a:cubicBezTo>
                  <a:cubicBezTo>
                    <a:pt x="3" y="0"/>
                    <a:pt x="3" y="0"/>
                    <a:pt x="3" y="0"/>
                  </a:cubicBezTo>
                  <a:cubicBezTo>
                    <a:pt x="1" y="0"/>
                    <a:pt x="0" y="1"/>
                    <a:pt x="0" y="2"/>
                  </a:cubicBezTo>
                  <a:cubicBezTo>
                    <a:pt x="0" y="4"/>
                    <a:pt x="1" y="5"/>
                    <a:pt x="3" y="5"/>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20">
              <a:extLst>
                <a:ext uri="{FF2B5EF4-FFF2-40B4-BE49-F238E27FC236}">
                  <a16:creationId xmlns:a16="http://schemas.microsoft.com/office/drawing/2014/main" id="{9576B9C5-FD3B-4D11-A3FC-5A14F701047F}"/>
                </a:ext>
              </a:extLst>
            </p:cNvPr>
            <p:cNvSpPr>
              <a:spLocks/>
            </p:cNvSpPr>
            <p:nvPr/>
          </p:nvSpPr>
          <p:spPr bwMode="auto">
            <a:xfrm>
              <a:off x="8356600" y="1527175"/>
              <a:ext cx="66675" cy="66675"/>
            </a:xfrm>
            <a:custGeom>
              <a:avLst/>
              <a:gdLst>
                <a:gd name="T0" fmla="*/ 2147483646 w 21"/>
                <a:gd name="T1" fmla="*/ 0 h 21"/>
                <a:gd name="T2" fmla="*/ 2147483646 w 21"/>
                <a:gd name="T3" fmla="*/ 0 h 21"/>
                <a:gd name="T4" fmla="*/ 0 w 21"/>
                <a:gd name="T5" fmla="*/ 2147483646 h 21"/>
                <a:gd name="T6" fmla="*/ 0 w 21"/>
                <a:gd name="T7" fmla="*/ 2147483646 h 21"/>
                <a:gd name="T8" fmla="*/ 2147483646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1">
                  <a:moveTo>
                    <a:pt x="16" y="0"/>
                  </a:moveTo>
                  <a:cubicBezTo>
                    <a:pt x="5" y="0"/>
                    <a:pt x="5" y="0"/>
                    <a:pt x="5" y="0"/>
                  </a:cubicBezTo>
                  <a:cubicBezTo>
                    <a:pt x="3" y="0"/>
                    <a:pt x="0" y="3"/>
                    <a:pt x="0" y="6"/>
                  </a:cubicBezTo>
                  <a:cubicBezTo>
                    <a:pt x="0" y="16"/>
                    <a:pt x="0" y="16"/>
                    <a:pt x="0" y="16"/>
                  </a:cubicBezTo>
                  <a:cubicBezTo>
                    <a:pt x="0" y="19"/>
                    <a:pt x="3" y="21"/>
                    <a:pt x="5" y="21"/>
                  </a:cubicBezTo>
                  <a:cubicBezTo>
                    <a:pt x="16" y="21"/>
                    <a:pt x="16" y="21"/>
                    <a:pt x="16" y="21"/>
                  </a:cubicBezTo>
                  <a:cubicBezTo>
                    <a:pt x="19" y="21"/>
                    <a:pt x="21" y="19"/>
                    <a:pt x="21" y="16"/>
                  </a:cubicBezTo>
                  <a:cubicBezTo>
                    <a:pt x="21" y="6"/>
                    <a:pt x="21" y="6"/>
                    <a:pt x="21" y="6"/>
                  </a:cubicBezTo>
                  <a:cubicBezTo>
                    <a:pt x="21" y="3"/>
                    <a:pt x="19" y="0"/>
                    <a:pt x="16"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21">
              <a:extLst>
                <a:ext uri="{FF2B5EF4-FFF2-40B4-BE49-F238E27FC236}">
                  <a16:creationId xmlns:a16="http://schemas.microsoft.com/office/drawing/2014/main" id="{F17B8BC7-BA32-4BD5-B449-4069AE98BE56}"/>
                </a:ext>
              </a:extLst>
            </p:cNvPr>
            <p:cNvSpPr>
              <a:spLocks noEditPoints="1"/>
            </p:cNvSpPr>
            <p:nvPr/>
          </p:nvSpPr>
          <p:spPr bwMode="auto">
            <a:xfrm>
              <a:off x="8293100" y="1381125"/>
              <a:ext cx="581025" cy="650875"/>
            </a:xfrm>
            <a:custGeom>
              <a:avLst/>
              <a:gdLst>
                <a:gd name="T0" fmla="*/ 2147483646 w 183"/>
                <a:gd name="T1" fmla="*/ 2147483646 h 205"/>
                <a:gd name="T2" fmla="*/ 2147483646 w 183"/>
                <a:gd name="T3" fmla="*/ 2147483646 h 205"/>
                <a:gd name="T4" fmla="*/ 2147483646 w 183"/>
                <a:gd name="T5" fmla="*/ 2147483646 h 205"/>
                <a:gd name="T6" fmla="*/ 2147483646 w 183"/>
                <a:gd name="T7" fmla="*/ 2147483646 h 205"/>
                <a:gd name="T8" fmla="*/ 2147483646 w 183"/>
                <a:gd name="T9" fmla="*/ 2147483646 h 205"/>
                <a:gd name="T10" fmla="*/ 2147483646 w 183"/>
                <a:gd name="T11" fmla="*/ 2147483646 h 205"/>
                <a:gd name="T12" fmla="*/ 2147483646 w 183"/>
                <a:gd name="T13" fmla="*/ 2147483646 h 205"/>
                <a:gd name="T14" fmla="*/ 2147483646 w 183"/>
                <a:gd name="T15" fmla="*/ 0 h 205"/>
                <a:gd name="T16" fmla="*/ 2147483646 w 183"/>
                <a:gd name="T17" fmla="*/ 0 h 205"/>
                <a:gd name="T18" fmla="*/ 2147483646 w 183"/>
                <a:gd name="T19" fmla="*/ 2147483646 h 205"/>
                <a:gd name="T20" fmla="*/ 2147483646 w 183"/>
                <a:gd name="T21" fmla="*/ 2147483646 h 205"/>
                <a:gd name="T22" fmla="*/ 2147483646 w 183"/>
                <a:gd name="T23" fmla="*/ 2147483646 h 205"/>
                <a:gd name="T24" fmla="*/ 2147483646 w 183"/>
                <a:gd name="T25" fmla="*/ 2147483646 h 205"/>
                <a:gd name="T26" fmla="*/ 2147483646 w 183"/>
                <a:gd name="T27" fmla="*/ 2147483646 h 205"/>
                <a:gd name="T28" fmla="*/ 0 w 183"/>
                <a:gd name="T29" fmla="*/ 2147483646 h 205"/>
                <a:gd name="T30" fmla="*/ 0 w 183"/>
                <a:gd name="T31" fmla="*/ 2147483646 h 205"/>
                <a:gd name="T32" fmla="*/ 2147483646 w 183"/>
                <a:gd name="T33" fmla="*/ 2147483646 h 205"/>
                <a:gd name="T34" fmla="*/ 2147483646 w 183"/>
                <a:gd name="T35" fmla="*/ 2147483646 h 205"/>
                <a:gd name="T36" fmla="*/ 2147483646 w 183"/>
                <a:gd name="T37" fmla="*/ 2147483646 h 205"/>
                <a:gd name="T38" fmla="*/ 2147483646 w 183"/>
                <a:gd name="T39" fmla="*/ 2147483646 h 205"/>
                <a:gd name="T40" fmla="*/ 2147483646 w 183"/>
                <a:gd name="T41" fmla="*/ 2147483646 h 205"/>
                <a:gd name="T42" fmla="*/ 2147483646 w 183"/>
                <a:gd name="T43" fmla="*/ 2147483646 h 205"/>
                <a:gd name="T44" fmla="*/ 2147483646 w 183"/>
                <a:gd name="T45" fmla="*/ 2147483646 h 205"/>
                <a:gd name="T46" fmla="*/ 2147483646 w 183"/>
                <a:gd name="T47" fmla="*/ 2147483646 h 205"/>
                <a:gd name="T48" fmla="*/ 2147483646 w 183"/>
                <a:gd name="T49" fmla="*/ 2147483646 h 205"/>
                <a:gd name="T50" fmla="*/ 2147483646 w 183"/>
                <a:gd name="T51" fmla="*/ 2147483646 h 205"/>
                <a:gd name="T52" fmla="*/ 2147483646 w 183"/>
                <a:gd name="T53" fmla="*/ 2147483646 h 205"/>
                <a:gd name="T54" fmla="*/ 2147483646 w 183"/>
                <a:gd name="T55" fmla="*/ 2147483646 h 205"/>
                <a:gd name="T56" fmla="*/ 2147483646 w 183"/>
                <a:gd name="T57" fmla="*/ 2147483646 h 205"/>
                <a:gd name="T58" fmla="*/ 2147483646 w 183"/>
                <a:gd name="T59" fmla="*/ 2147483646 h 205"/>
                <a:gd name="T60" fmla="*/ 2147483646 w 183"/>
                <a:gd name="T61" fmla="*/ 2147483646 h 205"/>
                <a:gd name="T62" fmla="*/ 2147483646 w 183"/>
                <a:gd name="T63" fmla="*/ 2147483646 h 205"/>
                <a:gd name="T64" fmla="*/ 2147483646 w 183"/>
                <a:gd name="T65" fmla="*/ 2147483646 h 205"/>
                <a:gd name="T66" fmla="*/ 2147483646 w 183"/>
                <a:gd name="T67" fmla="*/ 2147483646 h 205"/>
                <a:gd name="T68" fmla="*/ 2147483646 w 183"/>
                <a:gd name="T69" fmla="*/ 2147483646 h 205"/>
                <a:gd name="T70" fmla="*/ 2147483646 w 183"/>
                <a:gd name="T71" fmla="*/ 2147483646 h 205"/>
                <a:gd name="T72" fmla="*/ 2147483646 w 183"/>
                <a:gd name="T73" fmla="*/ 2147483646 h 205"/>
                <a:gd name="T74" fmla="*/ 2147483646 w 183"/>
                <a:gd name="T75" fmla="*/ 2147483646 h 205"/>
                <a:gd name="T76" fmla="*/ 2147483646 w 183"/>
                <a:gd name="T77" fmla="*/ 2147483646 h 205"/>
                <a:gd name="T78" fmla="*/ 2147483646 w 183"/>
                <a:gd name="T79" fmla="*/ 2147483646 h 205"/>
                <a:gd name="T80" fmla="*/ 2147483646 w 183"/>
                <a:gd name="T81" fmla="*/ 2147483646 h 205"/>
                <a:gd name="T82" fmla="*/ 2147483646 w 183"/>
                <a:gd name="T83" fmla="*/ 2147483646 h 205"/>
                <a:gd name="T84" fmla="*/ 2147483646 w 183"/>
                <a:gd name="T85" fmla="*/ 2147483646 h 205"/>
                <a:gd name="T86" fmla="*/ 2147483646 w 183"/>
                <a:gd name="T87" fmla="*/ 2147483646 h 205"/>
                <a:gd name="T88" fmla="*/ 2147483646 w 183"/>
                <a:gd name="T89" fmla="*/ 2147483646 h 205"/>
                <a:gd name="T90" fmla="*/ 2147483646 w 183"/>
                <a:gd name="T91" fmla="*/ 2147483646 h 205"/>
                <a:gd name="T92" fmla="*/ 2147483646 w 183"/>
                <a:gd name="T93" fmla="*/ 2147483646 h 205"/>
                <a:gd name="T94" fmla="*/ 2147483646 w 183"/>
                <a:gd name="T95" fmla="*/ 2147483646 h 205"/>
                <a:gd name="T96" fmla="*/ 2147483646 w 183"/>
                <a:gd name="T97" fmla="*/ 2147483646 h 205"/>
                <a:gd name="T98" fmla="*/ 2147483646 w 183"/>
                <a:gd name="T99" fmla="*/ 2147483646 h 205"/>
                <a:gd name="T100" fmla="*/ 2147483646 w 183"/>
                <a:gd name="T101" fmla="*/ 2147483646 h 205"/>
                <a:gd name="T102" fmla="*/ 2147483646 w 183"/>
                <a:gd name="T103" fmla="*/ 2147483646 h 205"/>
                <a:gd name="T104" fmla="*/ 2147483646 w 183"/>
                <a:gd name="T105" fmla="*/ 2147483646 h 205"/>
                <a:gd name="T106" fmla="*/ 2147483646 w 183"/>
                <a:gd name="T107" fmla="*/ 2147483646 h 205"/>
                <a:gd name="T108" fmla="*/ 2147483646 w 183"/>
                <a:gd name="T109" fmla="*/ 2147483646 h 205"/>
                <a:gd name="T110" fmla="*/ 2147483646 w 183"/>
                <a:gd name="T111" fmla="*/ 2147483646 h 205"/>
                <a:gd name="T112" fmla="*/ 2147483646 w 183"/>
                <a:gd name="T113" fmla="*/ 2147483646 h 205"/>
                <a:gd name="T114" fmla="*/ 2147483646 w 183"/>
                <a:gd name="T115" fmla="*/ 2147483646 h 205"/>
                <a:gd name="T116" fmla="*/ 2147483646 w 183"/>
                <a:gd name="T117" fmla="*/ 2147483646 h 205"/>
                <a:gd name="T118" fmla="*/ 2147483646 w 183"/>
                <a:gd name="T119" fmla="*/ 2147483646 h 205"/>
                <a:gd name="T120" fmla="*/ 2147483646 w 183"/>
                <a:gd name="T121" fmla="*/ 2147483646 h 205"/>
                <a:gd name="T122" fmla="*/ 2147483646 w 183"/>
                <a:gd name="T123" fmla="*/ 2147483646 h 205"/>
                <a:gd name="T124" fmla="*/ 2147483646 w 183"/>
                <a:gd name="T125" fmla="*/ 2147483646 h 2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3" h="205">
                  <a:moveTo>
                    <a:pt x="154" y="32"/>
                  </a:moveTo>
                  <a:cubicBezTo>
                    <a:pt x="154" y="21"/>
                    <a:pt x="154" y="21"/>
                    <a:pt x="154" y="21"/>
                  </a:cubicBezTo>
                  <a:cubicBezTo>
                    <a:pt x="154" y="18"/>
                    <a:pt x="151" y="16"/>
                    <a:pt x="149" y="16"/>
                  </a:cubicBezTo>
                  <a:cubicBezTo>
                    <a:pt x="102" y="16"/>
                    <a:pt x="102" y="16"/>
                    <a:pt x="102" y="16"/>
                  </a:cubicBezTo>
                  <a:cubicBezTo>
                    <a:pt x="102" y="10"/>
                    <a:pt x="102" y="10"/>
                    <a:pt x="102" y="10"/>
                  </a:cubicBezTo>
                  <a:cubicBezTo>
                    <a:pt x="102" y="8"/>
                    <a:pt x="100" y="5"/>
                    <a:pt x="97" y="5"/>
                  </a:cubicBezTo>
                  <a:cubicBezTo>
                    <a:pt x="92" y="5"/>
                    <a:pt x="92" y="5"/>
                    <a:pt x="92" y="5"/>
                  </a:cubicBezTo>
                  <a:cubicBezTo>
                    <a:pt x="92" y="3"/>
                    <a:pt x="90" y="0"/>
                    <a:pt x="87" y="0"/>
                  </a:cubicBezTo>
                  <a:cubicBezTo>
                    <a:pt x="67" y="0"/>
                    <a:pt x="67" y="0"/>
                    <a:pt x="67" y="0"/>
                  </a:cubicBezTo>
                  <a:cubicBezTo>
                    <a:pt x="64" y="0"/>
                    <a:pt x="61" y="3"/>
                    <a:pt x="61" y="5"/>
                  </a:cubicBezTo>
                  <a:cubicBezTo>
                    <a:pt x="56" y="5"/>
                    <a:pt x="56" y="5"/>
                    <a:pt x="56" y="5"/>
                  </a:cubicBezTo>
                  <a:cubicBezTo>
                    <a:pt x="53" y="5"/>
                    <a:pt x="51" y="8"/>
                    <a:pt x="51" y="10"/>
                  </a:cubicBezTo>
                  <a:cubicBezTo>
                    <a:pt x="51" y="16"/>
                    <a:pt x="51" y="16"/>
                    <a:pt x="51" y="16"/>
                  </a:cubicBezTo>
                  <a:cubicBezTo>
                    <a:pt x="5" y="16"/>
                    <a:pt x="5" y="16"/>
                    <a:pt x="5" y="16"/>
                  </a:cubicBezTo>
                  <a:cubicBezTo>
                    <a:pt x="2" y="16"/>
                    <a:pt x="0" y="18"/>
                    <a:pt x="0" y="21"/>
                  </a:cubicBezTo>
                  <a:cubicBezTo>
                    <a:pt x="0" y="200"/>
                    <a:pt x="0" y="200"/>
                    <a:pt x="0" y="200"/>
                  </a:cubicBezTo>
                  <a:cubicBezTo>
                    <a:pt x="0" y="203"/>
                    <a:pt x="2" y="205"/>
                    <a:pt x="5" y="205"/>
                  </a:cubicBezTo>
                  <a:cubicBezTo>
                    <a:pt x="108" y="205"/>
                    <a:pt x="108" y="205"/>
                    <a:pt x="108" y="205"/>
                  </a:cubicBezTo>
                  <a:cubicBezTo>
                    <a:pt x="149" y="205"/>
                    <a:pt x="149" y="205"/>
                    <a:pt x="149" y="205"/>
                  </a:cubicBezTo>
                  <a:cubicBezTo>
                    <a:pt x="151" y="205"/>
                    <a:pt x="154" y="203"/>
                    <a:pt x="154" y="200"/>
                  </a:cubicBezTo>
                  <a:cubicBezTo>
                    <a:pt x="154" y="159"/>
                    <a:pt x="154" y="159"/>
                    <a:pt x="154" y="159"/>
                  </a:cubicBezTo>
                  <a:cubicBezTo>
                    <a:pt x="154" y="107"/>
                    <a:pt x="154" y="107"/>
                    <a:pt x="154" y="107"/>
                  </a:cubicBezTo>
                  <a:cubicBezTo>
                    <a:pt x="171" y="103"/>
                    <a:pt x="183" y="88"/>
                    <a:pt x="183" y="69"/>
                  </a:cubicBezTo>
                  <a:cubicBezTo>
                    <a:pt x="183" y="51"/>
                    <a:pt x="171" y="36"/>
                    <a:pt x="154" y="32"/>
                  </a:cubicBezTo>
                  <a:close/>
                  <a:moveTo>
                    <a:pt x="145" y="108"/>
                  </a:moveTo>
                  <a:cubicBezTo>
                    <a:pt x="145" y="159"/>
                    <a:pt x="145" y="159"/>
                    <a:pt x="145" y="159"/>
                  </a:cubicBezTo>
                  <a:cubicBezTo>
                    <a:pt x="118" y="159"/>
                    <a:pt x="118" y="159"/>
                    <a:pt x="118" y="159"/>
                  </a:cubicBezTo>
                  <a:cubicBezTo>
                    <a:pt x="112" y="159"/>
                    <a:pt x="108" y="164"/>
                    <a:pt x="108" y="170"/>
                  </a:cubicBezTo>
                  <a:cubicBezTo>
                    <a:pt x="108" y="195"/>
                    <a:pt x="108" y="195"/>
                    <a:pt x="108" y="195"/>
                  </a:cubicBezTo>
                  <a:cubicBezTo>
                    <a:pt x="15" y="195"/>
                    <a:pt x="15" y="195"/>
                    <a:pt x="15" y="195"/>
                  </a:cubicBezTo>
                  <a:cubicBezTo>
                    <a:pt x="12" y="195"/>
                    <a:pt x="10" y="193"/>
                    <a:pt x="10" y="190"/>
                  </a:cubicBezTo>
                  <a:cubicBezTo>
                    <a:pt x="10" y="31"/>
                    <a:pt x="10" y="31"/>
                    <a:pt x="10" y="31"/>
                  </a:cubicBezTo>
                  <a:cubicBezTo>
                    <a:pt x="10" y="28"/>
                    <a:pt x="12" y="26"/>
                    <a:pt x="15" y="26"/>
                  </a:cubicBezTo>
                  <a:cubicBezTo>
                    <a:pt x="51" y="26"/>
                    <a:pt x="51" y="26"/>
                    <a:pt x="51" y="26"/>
                  </a:cubicBezTo>
                  <a:cubicBezTo>
                    <a:pt x="51" y="29"/>
                    <a:pt x="53" y="31"/>
                    <a:pt x="56" y="31"/>
                  </a:cubicBezTo>
                  <a:cubicBezTo>
                    <a:pt x="97" y="31"/>
                    <a:pt x="97" y="31"/>
                    <a:pt x="97" y="31"/>
                  </a:cubicBezTo>
                  <a:cubicBezTo>
                    <a:pt x="100" y="31"/>
                    <a:pt x="102" y="29"/>
                    <a:pt x="102" y="26"/>
                  </a:cubicBezTo>
                  <a:cubicBezTo>
                    <a:pt x="140" y="26"/>
                    <a:pt x="140" y="26"/>
                    <a:pt x="140" y="26"/>
                  </a:cubicBezTo>
                  <a:cubicBezTo>
                    <a:pt x="143" y="26"/>
                    <a:pt x="145" y="28"/>
                    <a:pt x="145" y="31"/>
                  </a:cubicBezTo>
                  <a:cubicBezTo>
                    <a:pt x="124" y="31"/>
                    <a:pt x="106" y="48"/>
                    <a:pt x="106" y="69"/>
                  </a:cubicBezTo>
                  <a:cubicBezTo>
                    <a:pt x="106" y="91"/>
                    <a:pt x="124" y="108"/>
                    <a:pt x="145" y="108"/>
                  </a:cubicBezTo>
                  <a:close/>
                  <a:moveTo>
                    <a:pt x="113" y="195"/>
                  </a:moveTo>
                  <a:cubicBezTo>
                    <a:pt x="113" y="170"/>
                    <a:pt x="113" y="170"/>
                    <a:pt x="113" y="170"/>
                  </a:cubicBezTo>
                  <a:cubicBezTo>
                    <a:pt x="113" y="167"/>
                    <a:pt x="115" y="164"/>
                    <a:pt x="118" y="164"/>
                  </a:cubicBezTo>
                  <a:cubicBezTo>
                    <a:pt x="141" y="164"/>
                    <a:pt x="141" y="164"/>
                    <a:pt x="141" y="164"/>
                  </a:cubicBezTo>
                  <a:cubicBezTo>
                    <a:pt x="145" y="165"/>
                    <a:pt x="145" y="165"/>
                    <a:pt x="145" y="165"/>
                  </a:cubicBezTo>
                  <a:lnTo>
                    <a:pt x="113" y="195"/>
                  </a:lnTo>
                  <a:close/>
                  <a:moveTo>
                    <a:pt x="82" y="5"/>
                  </a:moveTo>
                  <a:cubicBezTo>
                    <a:pt x="85" y="5"/>
                    <a:pt x="87" y="8"/>
                    <a:pt x="87" y="10"/>
                  </a:cubicBezTo>
                  <a:cubicBezTo>
                    <a:pt x="67" y="10"/>
                    <a:pt x="67" y="10"/>
                    <a:pt x="67" y="10"/>
                  </a:cubicBezTo>
                  <a:cubicBezTo>
                    <a:pt x="67" y="8"/>
                    <a:pt x="69" y="5"/>
                    <a:pt x="72" y="5"/>
                  </a:cubicBezTo>
                  <a:lnTo>
                    <a:pt x="82" y="5"/>
                  </a:lnTo>
                  <a:close/>
                  <a:moveTo>
                    <a:pt x="154" y="78"/>
                  </a:moveTo>
                  <a:cubicBezTo>
                    <a:pt x="145" y="92"/>
                    <a:pt x="145" y="92"/>
                    <a:pt x="145" y="92"/>
                  </a:cubicBezTo>
                  <a:cubicBezTo>
                    <a:pt x="141" y="98"/>
                    <a:pt x="141" y="98"/>
                    <a:pt x="141" y="98"/>
                  </a:cubicBezTo>
                  <a:cubicBezTo>
                    <a:pt x="121" y="77"/>
                    <a:pt x="121" y="77"/>
                    <a:pt x="121" y="77"/>
                  </a:cubicBezTo>
                  <a:cubicBezTo>
                    <a:pt x="128" y="70"/>
                    <a:pt x="128" y="70"/>
                    <a:pt x="128" y="70"/>
                  </a:cubicBezTo>
                  <a:cubicBezTo>
                    <a:pt x="139" y="82"/>
                    <a:pt x="139" y="82"/>
                    <a:pt x="139" y="82"/>
                  </a:cubicBezTo>
                  <a:cubicBezTo>
                    <a:pt x="145" y="73"/>
                    <a:pt x="145" y="73"/>
                    <a:pt x="145" y="73"/>
                  </a:cubicBezTo>
                  <a:cubicBezTo>
                    <a:pt x="154" y="58"/>
                    <a:pt x="154" y="58"/>
                    <a:pt x="154" y="58"/>
                  </a:cubicBezTo>
                  <a:cubicBezTo>
                    <a:pt x="161" y="46"/>
                    <a:pt x="161" y="46"/>
                    <a:pt x="161" y="46"/>
                  </a:cubicBezTo>
                  <a:cubicBezTo>
                    <a:pt x="170" y="52"/>
                    <a:pt x="170" y="52"/>
                    <a:pt x="170" y="52"/>
                  </a:cubicBezTo>
                  <a:lnTo>
                    <a:pt x="154" y="7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3530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2707249">
            <a:off x="2000607" y="3296340"/>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2924436">
            <a:off x="2052952" y="4870897"/>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ectangle 1">
            <a:extLst>
              <a:ext uri="{FF2B5EF4-FFF2-40B4-BE49-F238E27FC236}">
                <a16:creationId xmlns:a16="http://schemas.microsoft.com/office/drawing/2014/main" id="{F3406EAE-7422-4DF7-8139-4FE4F01197DF}"/>
              </a:ext>
            </a:extLst>
          </p:cNvPr>
          <p:cNvSpPr/>
          <p:nvPr/>
        </p:nvSpPr>
        <p:spPr>
          <a:xfrm>
            <a:off x="3415951" y="1200032"/>
            <a:ext cx="74296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HTML</a:t>
            </a:r>
          </a:p>
        </p:txBody>
      </p:sp>
      <p:sp>
        <p:nvSpPr>
          <p:cNvPr id="27" name="Rectangle 26">
            <a:extLst>
              <a:ext uri="{FF2B5EF4-FFF2-40B4-BE49-F238E27FC236}">
                <a16:creationId xmlns:a16="http://schemas.microsoft.com/office/drawing/2014/main" id="{3C2B66D6-CE3C-4991-AA6E-64186D0E6CB6}"/>
              </a:ext>
            </a:extLst>
          </p:cNvPr>
          <p:cNvSpPr/>
          <p:nvPr/>
        </p:nvSpPr>
        <p:spPr>
          <a:xfrm>
            <a:off x="470818" y="1808906"/>
            <a:ext cx="11591930" cy="1077218"/>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As a second step, we have converted the input resumes into HTML file. As during our EDA, we found out that many resumes had tables.</a:t>
            </a:r>
          </a:p>
          <a:p>
            <a:pPr marL="285750"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Converting to HTML helped us to extract the table content without too much of complexity</a:t>
            </a:r>
          </a:p>
          <a:p>
            <a:pPr marL="285750"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The HTML format also gave us the flexibility to use HTML tags while extracting text.</a:t>
            </a:r>
          </a:p>
          <a:p>
            <a:pPr marL="285750"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We also could use an important library Beautiful Soup in Python for extracting text once format was converted to HTML</a:t>
            </a:r>
          </a:p>
        </p:txBody>
      </p:sp>
      <p:sp>
        <p:nvSpPr>
          <p:cNvPr id="28" name="Rectangle 27">
            <a:extLst>
              <a:ext uri="{FF2B5EF4-FFF2-40B4-BE49-F238E27FC236}">
                <a16:creationId xmlns:a16="http://schemas.microsoft.com/office/drawing/2014/main" id="{591E0BB4-6DCF-4725-B9EA-997D10487320}"/>
              </a:ext>
            </a:extLst>
          </p:cNvPr>
          <p:cNvSpPr/>
          <p:nvPr/>
        </p:nvSpPr>
        <p:spPr>
          <a:xfrm>
            <a:off x="759743" y="2929453"/>
            <a:ext cx="1931619"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Technique &amp; Codes</a:t>
            </a:r>
          </a:p>
        </p:txBody>
      </p:sp>
      <p:sp>
        <p:nvSpPr>
          <p:cNvPr id="29" name="Rectangle 28">
            <a:extLst>
              <a:ext uri="{FF2B5EF4-FFF2-40B4-BE49-F238E27FC236}">
                <a16:creationId xmlns:a16="http://schemas.microsoft.com/office/drawing/2014/main" id="{27369715-53AA-420B-87B7-E81B8B268C6D}"/>
              </a:ext>
            </a:extLst>
          </p:cNvPr>
          <p:cNvSpPr/>
          <p:nvPr/>
        </p:nvSpPr>
        <p:spPr>
          <a:xfrm>
            <a:off x="685113" y="4460116"/>
            <a:ext cx="202164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Important Packages</a:t>
            </a:r>
          </a:p>
        </p:txBody>
      </p:sp>
      <p:grpSp>
        <p:nvGrpSpPr>
          <p:cNvPr id="19" name="Group 3081">
            <a:extLst>
              <a:ext uri="{FF2B5EF4-FFF2-40B4-BE49-F238E27FC236}">
                <a16:creationId xmlns:a16="http://schemas.microsoft.com/office/drawing/2014/main" id="{F8BF1D23-F24B-43A3-8BD0-BB8C04F3E123}"/>
              </a:ext>
            </a:extLst>
          </p:cNvPr>
          <p:cNvGrpSpPr>
            <a:grpSpLocks/>
          </p:cNvGrpSpPr>
          <p:nvPr/>
        </p:nvGrpSpPr>
        <p:grpSpPr bwMode="auto">
          <a:xfrm>
            <a:off x="3002359" y="1078495"/>
            <a:ext cx="498475" cy="647700"/>
            <a:chOff x="307975" y="1460500"/>
            <a:chExt cx="498475" cy="647700"/>
          </a:xfrm>
        </p:grpSpPr>
        <p:sp>
          <p:nvSpPr>
            <p:cNvPr id="23" name="Freeform 19">
              <a:extLst>
                <a:ext uri="{FF2B5EF4-FFF2-40B4-BE49-F238E27FC236}">
                  <a16:creationId xmlns:a16="http://schemas.microsoft.com/office/drawing/2014/main" id="{631634E4-1AA3-4234-8584-EE3268034CD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F12E443-B654-4499-B55E-AE00127A4CDC}"/>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5D2F253B-8469-485E-B435-CFFA3F661031}"/>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318418" y="1118182"/>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 name="Rectangle 35">
            <a:extLst>
              <a:ext uri="{FF2B5EF4-FFF2-40B4-BE49-F238E27FC236}">
                <a16:creationId xmlns:a16="http://schemas.microsoft.com/office/drawing/2014/main" id="{4FEC3354-C8CB-4CB3-916A-0C7F631AB7B1}"/>
              </a:ext>
            </a:extLst>
          </p:cNvPr>
          <p:cNvSpPr/>
          <p:nvPr/>
        </p:nvSpPr>
        <p:spPr>
          <a:xfrm>
            <a:off x="883568" y="1212924"/>
            <a:ext cx="121552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 file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2006351" y="1396244"/>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6683707-680C-44BF-8AED-27F06FC5A845}"/>
              </a:ext>
            </a:extLst>
          </p:cNvPr>
          <p:cNvPicPr/>
          <p:nvPr/>
        </p:nvPicPr>
        <p:blipFill rotWithShape="1">
          <a:blip r:embed="rId2"/>
          <a:srcRect b="47598"/>
          <a:stretch/>
        </p:blipFill>
        <p:spPr bwMode="auto">
          <a:xfrm>
            <a:off x="3060860" y="3067816"/>
            <a:ext cx="4238625" cy="114300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07F13DDB-FB0F-4F57-9865-39CEFEA7D03F}"/>
              </a:ext>
            </a:extLst>
          </p:cNvPr>
          <p:cNvSpPr/>
          <p:nvPr/>
        </p:nvSpPr>
        <p:spPr>
          <a:xfrm>
            <a:off x="3002359" y="4460116"/>
            <a:ext cx="8705732" cy="869469"/>
          </a:xfrm>
          <a:prstGeom prst="rect">
            <a:avLst/>
          </a:prstGeom>
        </p:spPr>
        <p:txBody>
          <a:bodyPr wrap="square">
            <a:spAutoFit/>
          </a:bodyPr>
          <a:lstStyle/>
          <a:p>
            <a:pPr>
              <a:lnSpc>
                <a:spcPct val="107000"/>
              </a:lnSpc>
              <a:spcAft>
                <a:spcPts val="800"/>
              </a:spcAft>
              <a:tabLst>
                <a:tab pos="678180" algn="l"/>
              </a:tabLst>
            </a:pPr>
            <a:r>
              <a:rPr lang="en-US" sz="1600" dirty="0">
                <a:latin typeface="Adobe Clean Light" panose="020B0303020404020204" pitchFamily="34" charset="0"/>
                <a:ea typeface="Calibri" panose="020F0502020204030204" pitchFamily="34" charset="0"/>
                <a:cs typeface="Times New Roman" panose="02020603050405020304" pitchFamily="18" charset="0"/>
              </a:rPr>
              <a:t>We have spent lot of men hours finding the best suited libraries for our requirement. We decided on </a:t>
            </a:r>
            <a:r>
              <a:rPr lang="en-US" sz="1600" b="1" dirty="0">
                <a:latin typeface="Adobe Clean Light" panose="020B0303020404020204" pitchFamily="34" charset="0"/>
                <a:ea typeface="Calibri" panose="020F0502020204030204" pitchFamily="34" charset="0"/>
                <a:cs typeface="Times New Roman" panose="02020603050405020304" pitchFamily="18" charset="0"/>
              </a:rPr>
              <a:t>mammoth</a:t>
            </a:r>
            <a:r>
              <a:rPr lang="en-US" sz="1600" dirty="0">
                <a:latin typeface="Adobe Clean Light" panose="020B0303020404020204" pitchFamily="34" charset="0"/>
                <a:ea typeface="Calibri" panose="020F0502020204030204" pitchFamily="34" charset="0"/>
                <a:cs typeface="Times New Roman" panose="02020603050405020304" pitchFamily="18" charset="0"/>
              </a:rPr>
              <a:t> for docx to HTML conversion &amp; </a:t>
            </a:r>
            <a:r>
              <a:rPr lang="en-US" sz="1600" b="1" dirty="0" err="1">
                <a:latin typeface="Adobe Clean Light" panose="020B0303020404020204" pitchFamily="34" charset="0"/>
                <a:ea typeface="Calibri" panose="020F0502020204030204" pitchFamily="34" charset="0"/>
                <a:cs typeface="Times New Roman" panose="02020603050405020304" pitchFamily="18" charset="0"/>
              </a:rPr>
              <a:t>pdfminer.six</a:t>
            </a:r>
            <a:r>
              <a:rPr lang="en-US" sz="1600" dirty="0">
                <a:latin typeface="Adobe Clean Light" panose="020B0303020404020204" pitchFamily="34" charset="0"/>
                <a:ea typeface="Calibri" panose="020F0502020204030204" pitchFamily="34" charset="0"/>
                <a:cs typeface="Times New Roman" panose="02020603050405020304" pitchFamily="18" charset="0"/>
              </a:rPr>
              <a:t> for converting .pdf to HTML owing to simplicity and non- availability of single library to work on both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7" name="Picture 36">
            <a:extLst>
              <a:ext uri="{FF2B5EF4-FFF2-40B4-BE49-F238E27FC236}">
                <a16:creationId xmlns:a16="http://schemas.microsoft.com/office/drawing/2014/main" id="{2486CC58-52E7-4E91-9F4B-0DAC1E08C754}"/>
              </a:ext>
            </a:extLst>
          </p:cNvPr>
          <p:cNvPicPr/>
          <p:nvPr/>
        </p:nvPicPr>
        <p:blipFill rotWithShape="1">
          <a:blip r:embed="rId3"/>
          <a:srcRect b="2016"/>
          <a:stretch/>
        </p:blipFill>
        <p:spPr bwMode="auto">
          <a:xfrm>
            <a:off x="3060860" y="5419134"/>
            <a:ext cx="5372100" cy="1156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168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2707249">
            <a:off x="4988277" y="4387791"/>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2924436">
            <a:off x="2609879" y="5613523"/>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ectangle 1">
            <a:extLst>
              <a:ext uri="{FF2B5EF4-FFF2-40B4-BE49-F238E27FC236}">
                <a16:creationId xmlns:a16="http://schemas.microsoft.com/office/drawing/2014/main" id="{F3406EAE-7422-4DF7-8139-4FE4F01197DF}"/>
              </a:ext>
            </a:extLst>
          </p:cNvPr>
          <p:cNvSpPr/>
          <p:nvPr/>
        </p:nvSpPr>
        <p:spPr>
          <a:xfrm>
            <a:off x="3415951" y="1200032"/>
            <a:ext cx="74296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HTML</a:t>
            </a:r>
          </a:p>
        </p:txBody>
      </p:sp>
      <p:sp>
        <p:nvSpPr>
          <p:cNvPr id="27" name="Rectangle 26">
            <a:extLst>
              <a:ext uri="{FF2B5EF4-FFF2-40B4-BE49-F238E27FC236}">
                <a16:creationId xmlns:a16="http://schemas.microsoft.com/office/drawing/2014/main" id="{3C2B66D6-CE3C-4991-AA6E-64186D0E6CB6}"/>
              </a:ext>
            </a:extLst>
          </p:cNvPr>
          <p:cNvSpPr/>
          <p:nvPr/>
        </p:nvSpPr>
        <p:spPr>
          <a:xfrm>
            <a:off x="318418" y="1760807"/>
            <a:ext cx="11591930" cy="2062103"/>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In this step, we started extracting the text from the converted HTML formats. The Text extraction was a regular process and it was undertaken for various purposes</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EDA process – We used The Text Extraction at EDA phase using the Beautiful Python library and using HTML tags</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Building corpus for labeling the paragraphs in the next phase</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Extracting Text from unlabeled Resume</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Extracting Text from Job Description</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Technique &amp; Codes</a:t>
            </a:r>
          </a:p>
          <a:p>
            <a:pPr algn="just"/>
            <a:r>
              <a:rPr lang="en-US" sz="1600" dirty="0">
                <a:latin typeface="Adobe Clean Light" panose="020B0303020404020204" pitchFamily="34" charset="0"/>
                <a:ea typeface="Times New Roman" panose="02020603050405020304" pitchFamily="18" charset="0"/>
              </a:rPr>
              <a:t>The Soup. Text technique along with Sentence Tokenization was employed to get the output as paragraphs.</a:t>
            </a:r>
          </a:p>
        </p:txBody>
      </p:sp>
      <p:sp>
        <p:nvSpPr>
          <p:cNvPr id="28" name="Rectangle 27">
            <a:extLst>
              <a:ext uri="{FF2B5EF4-FFF2-40B4-BE49-F238E27FC236}">
                <a16:creationId xmlns:a16="http://schemas.microsoft.com/office/drawing/2014/main" id="{591E0BB4-6DCF-4725-B9EA-997D10487320}"/>
              </a:ext>
            </a:extLst>
          </p:cNvPr>
          <p:cNvSpPr/>
          <p:nvPr/>
        </p:nvSpPr>
        <p:spPr>
          <a:xfrm>
            <a:off x="3925370" y="3868542"/>
            <a:ext cx="1931619"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Technique &amp; Codes</a:t>
            </a:r>
          </a:p>
        </p:txBody>
      </p:sp>
      <p:sp>
        <p:nvSpPr>
          <p:cNvPr id="29" name="Rectangle 28">
            <a:extLst>
              <a:ext uri="{FF2B5EF4-FFF2-40B4-BE49-F238E27FC236}">
                <a16:creationId xmlns:a16="http://schemas.microsoft.com/office/drawing/2014/main" id="{27369715-53AA-420B-87B7-E81B8B268C6D}"/>
              </a:ext>
            </a:extLst>
          </p:cNvPr>
          <p:cNvSpPr/>
          <p:nvPr/>
        </p:nvSpPr>
        <p:spPr>
          <a:xfrm>
            <a:off x="1394307" y="5141224"/>
            <a:ext cx="202164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Important Packages</a:t>
            </a:r>
          </a:p>
        </p:txBody>
      </p:sp>
      <p:grpSp>
        <p:nvGrpSpPr>
          <p:cNvPr id="19" name="Group 3081">
            <a:extLst>
              <a:ext uri="{FF2B5EF4-FFF2-40B4-BE49-F238E27FC236}">
                <a16:creationId xmlns:a16="http://schemas.microsoft.com/office/drawing/2014/main" id="{F8BF1D23-F24B-43A3-8BD0-BB8C04F3E123}"/>
              </a:ext>
            </a:extLst>
          </p:cNvPr>
          <p:cNvGrpSpPr>
            <a:grpSpLocks/>
          </p:cNvGrpSpPr>
          <p:nvPr/>
        </p:nvGrpSpPr>
        <p:grpSpPr bwMode="auto">
          <a:xfrm>
            <a:off x="3002359" y="1078495"/>
            <a:ext cx="498475" cy="647700"/>
            <a:chOff x="307975" y="1460500"/>
            <a:chExt cx="498475" cy="647700"/>
          </a:xfrm>
        </p:grpSpPr>
        <p:sp>
          <p:nvSpPr>
            <p:cNvPr id="23" name="Freeform 19">
              <a:extLst>
                <a:ext uri="{FF2B5EF4-FFF2-40B4-BE49-F238E27FC236}">
                  <a16:creationId xmlns:a16="http://schemas.microsoft.com/office/drawing/2014/main" id="{631634E4-1AA3-4234-8584-EE3268034CD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F12E443-B654-4499-B55E-AE00127A4CDC}"/>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5D2F253B-8469-485E-B435-CFFA3F661031}"/>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318418" y="1118182"/>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 name="Rectangle 35">
            <a:extLst>
              <a:ext uri="{FF2B5EF4-FFF2-40B4-BE49-F238E27FC236}">
                <a16:creationId xmlns:a16="http://schemas.microsoft.com/office/drawing/2014/main" id="{4FEC3354-C8CB-4CB3-916A-0C7F631AB7B1}"/>
              </a:ext>
            </a:extLst>
          </p:cNvPr>
          <p:cNvSpPr/>
          <p:nvPr/>
        </p:nvSpPr>
        <p:spPr>
          <a:xfrm>
            <a:off x="883568" y="1212924"/>
            <a:ext cx="121552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 file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2006351" y="1397593"/>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C09FD-2A2C-4EF5-B432-2756040ED678}"/>
              </a:ext>
            </a:extLst>
          </p:cNvPr>
          <p:cNvCxnSpPr>
            <a:cxnSpLocks/>
          </p:cNvCxnSpPr>
          <p:nvPr/>
        </p:nvCxnSpPr>
        <p:spPr>
          <a:xfrm>
            <a:off x="4158911" y="1393994"/>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60">
            <a:extLst>
              <a:ext uri="{FF2B5EF4-FFF2-40B4-BE49-F238E27FC236}">
                <a16:creationId xmlns:a16="http://schemas.microsoft.com/office/drawing/2014/main" id="{2DCE775C-3944-4E64-8EBC-B7AC82960767}"/>
              </a:ext>
            </a:extLst>
          </p:cNvPr>
          <p:cNvGrpSpPr>
            <a:grpSpLocks/>
          </p:cNvGrpSpPr>
          <p:nvPr/>
        </p:nvGrpSpPr>
        <p:grpSpPr bwMode="auto">
          <a:xfrm>
            <a:off x="5135287" y="1102845"/>
            <a:ext cx="653628" cy="647693"/>
            <a:chOff x="4749800" y="5915025"/>
            <a:chExt cx="790575" cy="765175"/>
          </a:xfrm>
        </p:grpSpPr>
        <p:sp>
          <p:nvSpPr>
            <p:cNvPr id="26" name="Freeform 375">
              <a:extLst>
                <a:ext uri="{FF2B5EF4-FFF2-40B4-BE49-F238E27FC236}">
                  <a16:creationId xmlns:a16="http://schemas.microsoft.com/office/drawing/2014/main" id="{A2E50E2F-2D6B-40B7-8EBF-B8BD17C5EB20}"/>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376">
              <a:extLst>
                <a:ext uri="{FF2B5EF4-FFF2-40B4-BE49-F238E27FC236}">
                  <a16:creationId xmlns:a16="http://schemas.microsoft.com/office/drawing/2014/main" id="{46413BF5-6B63-4D28-A101-CFE4A0C0706B}"/>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77">
              <a:extLst>
                <a:ext uri="{FF2B5EF4-FFF2-40B4-BE49-F238E27FC236}">
                  <a16:creationId xmlns:a16="http://schemas.microsoft.com/office/drawing/2014/main" id="{A2B7DC4E-C21F-4483-83A3-29C6FDEDD3B3}"/>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78">
              <a:extLst>
                <a:ext uri="{FF2B5EF4-FFF2-40B4-BE49-F238E27FC236}">
                  <a16:creationId xmlns:a16="http://schemas.microsoft.com/office/drawing/2014/main" id="{C61832C4-1EB5-493A-885F-2AC69B950AFC}"/>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79">
              <a:extLst>
                <a:ext uri="{FF2B5EF4-FFF2-40B4-BE49-F238E27FC236}">
                  <a16:creationId xmlns:a16="http://schemas.microsoft.com/office/drawing/2014/main" id="{91A2862B-FC7D-4AC0-982F-B137379873C1}"/>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80">
              <a:extLst>
                <a:ext uri="{FF2B5EF4-FFF2-40B4-BE49-F238E27FC236}">
                  <a16:creationId xmlns:a16="http://schemas.microsoft.com/office/drawing/2014/main" id="{75E5E278-9D72-4B8E-B392-701BA2B3748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81">
              <a:extLst>
                <a:ext uri="{FF2B5EF4-FFF2-40B4-BE49-F238E27FC236}">
                  <a16:creationId xmlns:a16="http://schemas.microsoft.com/office/drawing/2014/main" id="{023AB7E7-30F9-41E4-B9FE-A9780C106660}"/>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82">
              <a:extLst>
                <a:ext uri="{FF2B5EF4-FFF2-40B4-BE49-F238E27FC236}">
                  <a16:creationId xmlns:a16="http://schemas.microsoft.com/office/drawing/2014/main" id="{B18363D3-C9B9-4A9E-9E2B-347DBD59FC27}"/>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83">
              <a:extLst>
                <a:ext uri="{FF2B5EF4-FFF2-40B4-BE49-F238E27FC236}">
                  <a16:creationId xmlns:a16="http://schemas.microsoft.com/office/drawing/2014/main" id="{4C715ADF-8BFF-4009-92C2-970317BF440A}"/>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 name="Rectangle 44">
            <a:extLst>
              <a:ext uri="{FF2B5EF4-FFF2-40B4-BE49-F238E27FC236}">
                <a16:creationId xmlns:a16="http://schemas.microsoft.com/office/drawing/2014/main" id="{10080552-9BCD-48C1-BE6B-238FACECD43B}"/>
              </a:ext>
            </a:extLst>
          </p:cNvPr>
          <p:cNvSpPr/>
          <p:nvPr/>
        </p:nvSpPr>
        <p:spPr>
          <a:xfrm>
            <a:off x="5761816" y="1210727"/>
            <a:ext cx="1515608"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Text Extraction</a:t>
            </a:r>
          </a:p>
        </p:txBody>
      </p:sp>
      <p:pic>
        <p:nvPicPr>
          <p:cNvPr id="48" name="Picture 47">
            <a:extLst>
              <a:ext uri="{FF2B5EF4-FFF2-40B4-BE49-F238E27FC236}">
                <a16:creationId xmlns:a16="http://schemas.microsoft.com/office/drawing/2014/main" id="{8A89733D-A250-4C0E-8BA4-7BE2B155A08A}"/>
              </a:ext>
            </a:extLst>
          </p:cNvPr>
          <p:cNvPicPr>
            <a:picLocks noChangeAspect="1"/>
          </p:cNvPicPr>
          <p:nvPr/>
        </p:nvPicPr>
        <p:blipFill>
          <a:blip r:embed="rId2"/>
          <a:stretch>
            <a:fillRect/>
          </a:stretch>
        </p:blipFill>
        <p:spPr>
          <a:xfrm>
            <a:off x="3573152" y="5771542"/>
            <a:ext cx="2400300" cy="828675"/>
          </a:xfrm>
          <a:prstGeom prst="rect">
            <a:avLst/>
          </a:prstGeom>
        </p:spPr>
      </p:pic>
      <p:pic>
        <p:nvPicPr>
          <p:cNvPr id="46" name="Picture 45">
            <a:extLst>
              <a:ext uri="{FF2B5EF4-FFF2-40B4-BE49-F238E27FC236}">
                <a16:creationId xmlns:a16="http://schemas.microsoft.com/office/drawing/2014/main" id="{351DBAC0-957C-4EA2-A24F-39F5D1CEA38A}"/>
              </a:ext>
            </a:extLst>
          </p:cNvPr>
          <p:cNvPicPr/>
          <p:nvPr/>
        </p:nvPicPr>
        <p:blipFill>
          <a:blip r:embed="rId3"/>
          <a:stretch>
            <a:fillRect/>
          </a:stretch>
        </p:blipFill>
        <p:spPr>
          <a:xfrm>
            <a:off x="6559068" y="3883682"/>
            <a:ext cx="4238625" cy="2181225"/>
          </a:xfrm>
          <a:prstGeom prst="rect">
            <a:avLst/>
          </a:prstGeom>
        </p:spPr>
      </p:pic>
    </p:spTree>
    <p:extLst>
      <p:ext uri="{BB962C8B-B14F-4D97-AF65-F5344CB8AC3E}">
        <p14:creationId xmlns:p14="http://schemas.microsoft.com/office/powerpoint/2010/main" val="291313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2707249">
            <a:off x="2616549" y="3919913"/>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2924436">
            <a:off x="2609879" y="5613523"/>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ectangle 1">
            <a:extLst>
              <a:ext uri="{FF2B5EF4-FFF2-40B4-BE49-F238E27FC236}">
                <a16:creationId xmlns:a16="http://schemas.microsoft.com/office/drawing/2014/main" id="{F3406EAE-7422-4DF7-8139-4FE4F01197DF}"/>
              </a:ext>
            </a:extLst>
          </p:cNvPr>
          <p:cNvSpPr/>
          <p:nvPr/>
        </p:nvSpPr>
        <p:spPr>
          <a:xfrm>
            <a:off x="3415951" y="1200032"/>
            <a:ext cx="74296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HTML</a:t>
            </a:r>
          </a:p>
        </p:txBody>
      </p:sp>
      <p:sp>
        <p:nvSpPr>
          <p:cNvPr id="28" name="Rectangle 27">
            <a:extLst>
              <a:ext uri="{FF2B5EF4-FFF2-40B4-BE49-F238E27FC236}">
                <a16:creationId xmlns:a16="http://schemas.microsoft.com/office/drawing/2014/main" id="{591E0BB4-6DCF-4725-B9EA-997D10487320}"/>
              </a:ext>
            </a:extLst>
          </p:cNvPr>
          <p:cNvSpPr/>
          <p:nvPr/>
        </p:nvSpPr>
        <p:spPr>
          <a:xfrm>
            <a:off x="1535332" y="3516388"/>
            <a:ext cx="155760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Sample Output</a:t>
            </a:r>
          </a:p>
        </p:txBody>
      </p:sp>
      <p:sp>
        <p:nvSpPr>
          <p:cNvPr id="29" name="Rectangle 28">
            <a:extLst>
              <a:ext uri="{FF2B5EF4-FFF2-40B4-BE49-F238E27FC236}">
                <a16:creationId xmlns:a16="http://schemas.microsoft.com/office/drawing/2014/main" id="{27369715-53AA-420B-87B7-E81B8B268C6D}"/>
              </a:ext>
            </a:extLst>
          </p:cNvPr>
          <p:cNvSpPr/>
          <p:nvPr/>
        </p:nvSpPr>
        <p:spPr>
          <a:xfrm>
            <a:off x="1394307" y="5141224"/>
            <a:ext cx="202164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Important Packages</a:t>
            </a:r>
          </a:p>
        </p:txBody>
      </p:sp>
      <p:grpSp>
        <p:nvGrpSpPr>
          <p:cNvPr id="19" name="Group 3081">
            <a:extLst>
              <a:ext uri="{FF2B5EF4-FFF2-40B4-BE49-F238E27FC236}">
                <a16:creationId xmlns:a16="http://schemas.microsoft.com/office/drawing/2014/main" id="{F8BF1D23-F24B-43A3-8BD0-BB8C04F3E123}"/>
              </a:ext>
            </a:extLst>
          </p:cNvPr>
          <p:cNvGrpSpPr>
            <a:grpSpLocks/>
          </p:cNvGrpSpPr>
          <p:nvPr/>
        </p:nvGrpSpPr>
        <p:grpSpPr bwMode="auto">
          <a:xfrm>
            <a:off x="3002359" y="1078495"/>
            <a:ext cx="498475" cy="647700"/>
            <a:chOff x="307975" y="1460500"/>
            <a:chExt cx="498475" cy="647700"/>
          </a:xfrm>
        </p:grpSpPr>
        <p:sp>
          <p:nvSpPr>
            <p:cNvPr id="23" name="Freeform 19">
              <a:extLst>
                <a:ext uri="{FF2B5EF4-FFF2-40B4-BE49-F238E27FC236}">
                  <a16:creationId xmlns:a16="http://schemas.microsoft.com/office/drawing/2014/main" id="{631634E4-1AA3-4234-8584-EE3268034CD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F12E443-B654-4499-B55E-AE00127A4CDC}"/>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5D2F253B-8469-485E-B435-CFFA3F661031}"/>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318418" y="1118182"/>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 name="Rectangle 35">
            <a:extLst>
              <a:ext uri="{FF2B5EF4-FFF2-40B4-BE49-F238E27FC236}">
                <a16:creationId xmlns:a16="http://schemas.microsoft.com/office/drawing/2014/main" id="{4FEC3354-C8CB-4CB3-916A-0C7F631AB7B1}"/>
              </a:ext>
            </a:extLst>
          </p:cNvPr>
          <p:cNvSpPr/>
          <p:nvPr/>
        </p:nvSpPr>
        <p:spPr>
          <a:xfrm>
            <a:off x="883568" y="1212924"/>
            <a:ext cx="121552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 file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2006351" y="1397593"/>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C09FD-2A2C-4EF5-B432-2756040ED678}"/>
              </a:ext>
            </a:extLst>
          </p:cNvPr>
          <p:cNvCxnSpPr>
            <a:cxnSpLocks/>
          </p:cNvCxnSpPr>
          <p:nvPr/>
        </p:nvCxnSpPr>
        <p:spPr>
          <a:xfrm>
            <a:off x="4158911" y="1393994"/>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60">
            <a:extLst>
              <a:ext uri="{FF2B5EF4-FFF2-40B4-BE49-F238E27FC236}">
                <a16:creationId xmlns:a16="http://schemas.microsoft.com/office/drawing/2014/main" id="{2DCE775C-3944-4E64-8EBC-B7AC82960767}"/>
              </a:ext>
            </a:extLst>
          </p:cNvPr>
          <p:cNvGrpSpPr>
            <a:grpSpLocks/>
          </p:cNvGrpSpPr>
          <p:nvPr/>
        </p:nvGrpSpPr>
        <p:grpSpPr bwMode="auto">
          <a:xfrm>
            <a:off x="5135287" y="1102845"/>
            <a:ext cx="653628" cy="647693"/>
            <a:chOff x="4749800" y="5915025"/>
            <a:chExt cx="790575" cy="765175"/>
          </a:xfrm>
        </p:grpSpPr>
        <p:sp>
          <p:nvSpPr>
            <p:cNvPr id="26" name="Freeform 375">
              <a:extLst>
                <a:ext uri="{FF2B5EF4-FFF2-40B4-BE49-F238E27FC236}">
                  <a16:creationId xmlns:a16="http://schemas.microsoft.com/office/drawing/2014/main" id="{A2E50E2F-2D6B-40B7-8EBF-B8BD17C5EB20}"/>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376">
              <a:extLst>
                <a:ext uri="{FF2B5EF4-FFF2-40B4-BE49-F238E27FC236}">
                  <a16:creationId xmlns:a16="http://schemas.microsoft.com/office/drawing/2014/main" id="{46413BF5-6B63-4D28-A101-CFE4A0C0706B}"/>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77">
              <a:extLst>
                <a:ext uri="{FF2B5EF4-FFF2-40B4-BE49-F238E27FC236}">
                  <a16:creationId xmlns:a16="http://schemas.microsoft.com/office/drawing/2014/main" id="{A2B7DC4E-C21F-4483-83A3-29C6FDEDD3B3}"/>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78">
              <a:extLst>
                <a:ext uri="{FF2B5EF4-FFF2-40B4-BE49-F238E27FC236}">
                  <a16:creationId xmlns:a16="http://schemas.microsoft.com/office/drawing/2014/main" id="{C61832C4-1EB5-493A-885F-2AC69B950AFC}"/>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79">
              <a:extLst>
                <a:ext uri="{FF2B5EF4-FFF2-40B4-BE49-F238E27FC236}">
                  <a16:creationId xmlns:a16="http://schemas.microsoft.com/office/drawing/2014/main" id="{91A2862B-FC7D-4AC0-982F-B137379873C1}"/>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80">
              <a:extLst>
                <a:ext uri="{FF2B5EF4-FFF2-40B4-BE49-F238E27FC236}">
                  <a16:creationId xmlns:a16="http://schemas.microsoft.com/office/drawing/2014/main" id="{75E5E278-9D72-4B8E-B392-701BA2B3748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81">
              <a:extLst>
                <a:ext uri="{FF2B5EF4-FFF2-40B4-BE49-F238E27FC236}">
                  <a16:creationId xmlns:a16="http://schemas.microsoft.com/office/drawing/2014/main" id="{023AB7E7-30F9-41E4-B9FE-A9780C106660}"/>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82">
              <a:extLst>
                <a:ext uri="{FF2B5EF4-FFF2-40B4-BE49-F238E27FC236}">
                  <a16:creationId xmlns:a16="http://schemas.microsoft.com/office/drawing/2014/main" id="{B18363D3-C9B9-4A9E-9E2B-347DBD59FC27}"/>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83">
              <a:extLst>
                <a:ext uri="{FF2B5EF4-FFF2-40B4-BE49-F238E27FC236}">
                  <a16:creationId xmlns:a16="http://schemas.microsoft.com/office/drawing/2014/main" id="{4C715ADF-8BFF-4009-92C2-970317BF440A}"/>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 name="Rectangle 44">
            <a:extLst>
              <a:ext uri="{FF2B5EF4-FFF2-40B4-BE49-F238E27FC236}">
                <a16:creationId xmlns:a16="http://schemas.microsoft.com/office/drawing/2014/main" id="{10080552-9BCD-48C1-BE6B-238FACECD43B}"/>
              </a:ext>
            </a:extLst>
          </p:cNvPr>
          <p:cNvSpPr/>
          <p:nvPr/>
        </p:nvSpPr>
        <p:spPr>
          <a:xfrm>
            <a:off x="5761816" y="1210727"/>
            <a:ext cx="1515608"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Text Extraction</a:t>
            </a:r>
          </a:p>
        </p:txBody>
      </p:sp>
      <p:grpSp>
        <p:nvGrpSpPr>
          <p:cNvPr id="46" name="Group 2455">
            <a:extLst>
              <a:ext uri="{FF2B5EF4-FFF2-40B4-BE49-F238E27FC236}">
                <a16:creationId xmlns:a16="http://schemas.microsoft.com/office/drawing/2014/main" id="{DB60979D-0641-427E-97FD-DA4A76B0523C}"/>
              </a:ext>
            </a:extLst>
          </p:cNvPr>
          <p:cNvGrpSpPr>
            <a:grpSpLocks/>
          </p:cNvGrpSpPr>
          <p:nvPr/>
        </p:nvGrpSpPr>
        <p:grpSpPr bwMode="auto">
          <a:xfrm>
            <a:off x="8282473" y="1175148"/>
            <a:ext cx="517525" cy="419100"/>
            <a:chOff x="7165975" y="4940300"/>
            <a:chExt cx="517525" cy="419100"/>
          </a:xfrm>
        </p:grpSpPr>
        <p:sp>
          <p:nvSpPr>
            <p:cNvPr id="47" name="Freeform 395">
              <a:extLst>
                <a:ext uri="{FF2B5EF4-FFF2-40B4-BE49-F238E27FC236}">
                  <a16:creationId xmlns:a16="http://schemas.microsoft.com/office/drawing/2014/main" id="{446BC7F9-A4CE-43E7-AA14-2208A4717389}"/>
                </a:ext>
              </a:extLst>
            </p:cNvPr>
            <p:cNvSpPr>
              <a:spLocks/>
            </p:cNvSpPr>
            <p:nvPr/>
          </p:nvSpPr>
          <p:spPr bwMode="auto">
            <a:xfrm>
              <a:off x="7372350" y="5232400"/>
              <a:ext cx="15875" cy="60325"/>
            </a:xfrm>
            <a:custGeom>
              <a:avLst/>
              <a:gdLst>
                <a:gd name="T0" fmla="*/ 0 w 10"/>
                <a:gd name="T1" fmla="*/ 2147483646 h 38"/>
                <a:gd name="T2" fmla="*/ 2147483646 w 10"/>
                <a:gd name="T3" fmla="*/ 0 h 38"/>
                <a:gd name="T4" fmla="*/ 2147483646 w 10"/>
                <a:gd name="T5" fmla="*/ 2147483646 h 38"/>
                <a:gd name="T6" fmla="*/ 0 w 10"/>
                <a:gd name="T7" fmla="*/ 2147483646 h 38"/>
                <a:gd name="T8" fmla="*/ 0 w 10"/>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8">
                  <a:moveTo>
                    <a:pt x="0" y="6"/>
                  </a:moveTo>
                  <a:lnTo>
                    <a:pt x="10" y="0"/>
                  </a:lnTo>
                  <a:lnTo>
                    <a:pt x="10" y="30"/>
                  </a:lnTo>
                  <a:lnTo>
                    <a:pt x="0" y="38"/>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96">
              <a:extLst>
                <a:ext uri="{FF2B5EF4-FFF2-40B4-BE49-F238E27FC236}">
                  <a16:creationId xmlns:a16="http://schemas.microsoft.com/office/drawing/2014/main" id="{8065D4E6-8AA7-476C-A0DE-857E7921F79D}"/>
                </a:ext>
              </a:extLst>
            </p:cNvPr>
            <p:cNvSpPr>
              <a:spLocks noEditPoints="1"/>
            </p:cNvSpPr>
            <p:nvPr/>
          </p:nvSpPr>
          <p:spPr bwMode="auto">
            <a:xfrm>
              <a:off x="7448550" y="4953000"/>
              <a:ext cx="234950" cy="406400"/>
            </a:xfrm>
            <a:custGeom>
              <a:avLst/>
              <a:gdLst>
                <a:gd name="T0" fmla="*/ 2147483646 w 148"/>
                <a:gd name="T1" fmla="*/ 2147483646 h 256"/>
                <a:gd name="T2" fmla="*/ 2147483646 w 148"/>
                <a:gd name="T3" fmla="*/ 2147483646 h 256"/>
                <a:gd name="T4" fmla="*/ 2147483646 w 148"/>
                <a:gd name="T5" fmla="*/ 2147483646 h 256"/>
                <a:gd name="T6" fmla="*/ 2147483646 w 148"/>
                <a:gd name="T7" fmla="*/ 2147483646 h 256"/>
                <a:gd name="T8" fmla="*/ 2147483646 w 148"/>
                <a:gd name="T9" fmla="*/ 2147483646 h 256"/>
                <a:gd name="T10" fmla="*/ 2147483646 w 148"/>
                <a:gd name="T11" fmla="*/ 2147483646 h 256"/>
                <a:gd name="T12" fmla="*/ 2147483646 w 148"/>
                <a:gd name="T13" fmla="*/ 2147483646 h 256"/>
                <a:gd name="T14" fmla="*/ 2147483646 w 148"/>
                <a:gd name="T15" fmla="*/ 2147483646 h 256"/>
                <a:gd name="T16" fmla="*/ 2147483646 w 148"/>
                <a:gd name="T17" fmla="*/ 0 h 256"/>
                <a:gd name="T18" fmla="*/ 2147483646 w 148"/>
                <a:gd name="T19" fmla="*/ 2147483646 h 256"/>
                <a:gd name="T20" fmla="*/ 2147483646 w 148"/>
                <a:gd name="T21" fmla="*/ 2147483646 h 256"/>
                <a:gd name="T22" fmla="*/ 2147483646 w 148"/>
                <a:gd name="T23" fmla="*/ 2147483646 h 256"/>
                <a:gd name="T24" fmla="*/ 2147483646 w 148"/>
                <a:gd name="T25" fmla="*/ 2147483646 h 256"/>
                <a:gd name="T26" fmla="*/ 2147483646 w 148"/>
                <a:gd name="T27" fmla="*/ 2147483646 h 256"/>
                <a:gd name="T28" fmla="*/ 2147483646 w 148"/>
                <a:gd name="T29" fmla="*/ 2147483646 h 256"/>
                <a:gd name="T30" fmla="*/ 2147483646 w 148"/>
                <a:gd name="T31" fmla="*/ 2147483646 h 256"/>
                <a:gd name="T32" fmla="*/ 2147483646 w 148"/>
                <a:gd name="T33" fmla="*/ 2147483646 h 256"/>
                <a:gd name="T34" fmla="*/ 2147483646 w 148"/>
                <a:gd name="T35" fmla="*/ 2147483646 h 256"/>
                <a:gd name="T36" fmla="*/ 2147483646 w 148"/>
                <a:gd name="T37" fmla="*/ 2147483646 h 256"/>
                <a:gd name="T38" fmla="*/ 2147483646 w 148"/>
                <a:gd name="T39" fmla="*/ 2147483646 h 256"/>
                <a:gd name="T40" fmla="*/ 2147483646 w 148"/>
                <a:gd name="T41" fmla="*/ 2147483646 h 256"/>
                <a:gd name="T42" fmla="*/ 2147483646 w 148"/>
                <a:gd name="T43" fmla="*/ 2147483646 h 256"/>
                <a:gd name="T44" fmla="*/ 0 w 148"/>
                <a:gd name="T45" fmla="*/ 2147483646 h 256"/>
                <a:gd name="T46" fmla="*/ 2147483646 w 148"/>
                <a:gd name="T47" fmla="*/ 2147483646 h 256"/>
                <a:gd name="T48" fmla="*/ 2147483646 w 148"/>
                <a:gd name="T49" fmla="*/ 2147483646 h 256"/>
                <a:gd name="T50" fmla="*/ 0 w 148"/>
                <a:gd name="T51" fmla="*/ 2147483646 h 256"/>
                <a:gd name="T52" fmla="*/ 0 w 148"/>
                <a:gd name="T53" fmla="*/ 2147483646 h 256"/>
                <a:gd name="T54" fmla="*/ 0 w 148"/>
                <a:gd name="T55" fmla="*/ 2147483646 h 256"/>
                <a:gd name="T56" fmla="*/ 2147483646 w 148"/>
                <a:gd name="T57" fmla="*/ 2147483646 h 256"/>
                <a:gd name="T58" fmla="*/ 2147483646 w 148"/>
                <a:gd name="T59" fmla="*/ 2147483646 h 256"/>
                <a:gd name="T60" fmla="*/ 2147483646 w 148"/>
                <a:gd name="T61" fmla="*/ 2147483646 h 256"/>
                <a:gd name="T62" fmla="*/ 2147483646 w 148"/>
                <a:gd name="T63" fmla="*/ 2147483646 h 256"/>
                <a:gd name="T64" fmla="*/ 2147483646 w 148"/>
                <a:gd name="T65" fmla="*/ 2147483646 h 256"/>
                <a:gd name="T66" fmla="*/ 2147483646 w 148"/>
                <a:gd name="T67" fmla="*/ 2147483646 h 256"/>
                <a:gd name="T68" fmla="*/ 2147483646 w 148"/>
                <a:gd name="T69" fmla="*/ 2147483646 h 256"/>
                <a:gd name="T70" fmla="*/ 2147483646 w 148"/>
                <a:gd name="T71" fmla="*/ 2147483646 h 256"/>
                <a:gd name="T72" fmla="*/ 2147483646 w 148"/>
                <a:gd name="T73" fmla="*/ 2147483646 h 256"/>
                <a:gd name="T74" fmla="*/ 2147483646 w 148"/>
                <a:gd name="T75" fmla="*/ 2147483646 h 256"/>
                <a:gd name="T76" fmla="*/ 0 w 148"/>
                <a:gd name="T77" fmla="*/ 2147483646 h 256"/>
                <a:gd name="T78" fmla="*/ 0 w 148"/>
                <a:gd name="T79" fmla="*/ 2147483646 h 256"/>
                <a:gd name="T80" fmla="*/ 2147483646 w 148"/>
                <a:gd name="T81" fmla="*/ 2147483646 h 256"/>
                <a:gd name="T82" fmla="*/ 2147483646 w 148"/>
                <a:gd name="T83" fmla="*/ 2147483646 h 256"/>
                <a:gd name="T84" fmla="*/ 0 w 148"/>
                <a:gd name="T85" fmla="*/ 2147483646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8" h="256">
                  <a:moveTo>
                    <a:pt x="8" y="40"/>
                  </a:moveTo>
                  <a:lnTo>
                    <a:pt x="74" y="82"/>
                  </a:lnTo>
                  <a:lnTo>
                    <a:pt x="102" y="64"/>
                  </a:lnTo>
                  <a:lnTo>
                    <a:pt x="36" y="24"/>
                  </a:lnTo>
                  <a:lnTo>
                    <a:pt x="8" y="40"/>
                  </a:lnTo>
                  <a:close/>
                  <a:moveTo>
                    <a:pt x="114" y="58"/>
                  </a:moveTo>
                  <a:lnTo>
                    <a:pt x="46" y="18"/>
                  </a:lnTo>
                  <a:lnTo>
                    <a:pt x="74" y="0"/>
                  </a:lnTo>
                  <a:lnTo>
                    <a:pt x="142" y="40"/>
                  </a:lnTo>
                  <a:lnTo>
                    <a:pt x="114" y="58"/>
                  </a:lnTo>
                  <a:close/>
                  <a:moveTo>
                    <a:pt x="148" y="50"/>
                  </a:moveTo>
                  <a:lnTo>
                    <a:pt x="148" y="124"/>
                  </a:lnTo>
                  <a:lnTo>
                    <a:pt x="82" y="168"/>
                  </a:lnTo>
                  <a:lnTo>
                    <a:pt x="82" y="94"/>
                  </a:lnTo>
                  <a:lnTo>
                    <a:pt x="110" y="76"/>
                  </a:lnTo>
                  <a:lnTo>
                    <a:pt x="110" y="104"/>
                  </a:lnTo>
                  <a:lnTo>
                    <a:pt x="120" y="96"/>
                  </a:lnTo>
                  <a:lnTo>
                    <a:pt x="120" y="68"/>
                  </a:lnTo>
                  <a:lnTo>
                    <a:pt x="148" y="50"/>
                  </a:lnTo>
                  <a:close/>
                  <a:moveTo>
                    <a:pt x="0" y="52"/>
                  </a:moveTo>
                  <a:lnTo>
                    <a:pt x="68" y="94"/>
                  </a:lnTo>
                  <a:lnTo>
                    <a:pt x="68" y="168"/>
                  </a:lnTo>
                  <a:lnTo>
                    <a:pt x="0" y="126"/>
                  </a:lnTo>
                  <a:lnTo>
                    <a:pt x="0" y="52"/>
                  </a:lnTo>
                  <a:close/>
                  <a:moveTo>
                    <a:pt x="148" y="140"/>
                  </a:moveTo>
                  <a:lnTo>
                    <a:pt x="120" y="156"/>
                  </a:lnTo>
                  <a:lnTo>
                    <a:pt x="120" y="186"/>
                  </a:lnTo>
                  <a:lnTo>
                    <a:pt x="110" y="192"/>
                  </a:lnTo>
                  <a:lnTo>
                    <a:pt x="110" y="164"/>
                  </a:lnTo>
                  <a:lnTo>
                    <a:pt x="82" y="182"/>
                  </a:lnTo>
                  <a:lnTo>
                    <a:pt x="82" y="256"/>
                  </a:lnTo>
                  <a:lnTo>
                    <a:pt x="148" y="214"/>
                  </a:lnTo>
                  <a:lnTo>
                    <a:pt x="148" y="140"/>
                  </a:lnTo>
                  <a:close/>
                  <a:moveTo>
                    <a:pt x="0" y="140"/>
                  </a:moveTo>
                  <a:lnTo>
                    <a:pt x="0" y="214"/>
                  </a:lnTo>
                  <a:lnTo>
                    <a:pt x="68" y="256"/>
                  </a:lnTo>
                  <a:lnTo>
                    <a:pt x="68" y="182"/>
                  </a:lnTo>
                  <a:lnTo>
                    <a:pt x="0" y="14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397">
              <a:extLst>
                <a:ext uri="{FF2B5EF4-FFF2-40B4-BE49-F238E27FC236}">
                  <a16:creationId xmlns:a16="http://schemas.microsoft.com/office/drawing/2014/main" id="{DF8BE17B-E510-4F01-A8F4-7DAA7E2487B0}"/>
                </a:ext>
              </a:extLst>
            </p:cNvPr>
            <p:cNvSpPr>
              <a:spLocks noEditPoints="1"/>
            </p:cNvSpPr>
            <p:nvPr/>
          </p:nvSpPr>
          <p:spPr bwMode="auto">
            <a:xfrm>
              <a:off x="7197725" y="5095875"/>
              <a:ext cx="234950" cy="263525"/>
            </a:xfrm>
            <a:custGeom>
              <a:avLst/>
              <a:gdLst>
                <a:gd name="T0" fmla="*/ 2147483646 w 148"/>
                <a:gd name="T1" fmla="*/ 2147483646 h 166"/>
                <a:gd name="T2" fmla="*/ 2147483646 w 148"/>
                <a:gd name="T3" fmla="*/ 2147483646 h 166"/>
                <a:gd name="T4" fmla="*/ 2147483646 w 148"/>
                <a:gd name="T5" fmla="*/ 2147483646 h 166"/>
                <a:gd name="T6" fmla="*/ 2147483646 w 148"/>
                <a:gd name="T7" fmla="*/ 2147483646 h 166"/>
                <a:gd name="T8" fmla="*/ 2147483646 w 148"/>
                <a:gd name="T9" fmla="*/ 2147483646 h 166"/>
                <a:gd name="T10" fmla="*/ 2147483646 w 148"/>
                <a:gd name="T11" fmla="*/ 2147483646 h 166"/>
                <a:gd name="T12" fmla="*/ 2147483646 w 148"/>
                <a:gd name="T13" fmla="*/ 2147483646 h 166"/>
                <a:gd name="T14" fmla="*/ 2147483646 w 148"/>
                <a:gd name="T15" fmla="*/ 2147483646 h 166"/>
                <a:gd name="T16" fmla="*/ 2147483646 w 148"/>
                <a:gd name="T17" fmla="*/ 0 h 166"/>
                <a:gd name="T18" fmla="*/ 2147483646 w 148"/>
                <a:gd name="T19" fmla="*/ 2147483646 h 166"/>
                <a:gd name="T20" fmla="*/ 2147483646 w 148"/>
                <a:gd name="T21" fmla="*/ 2147483646 h 166"/>
                <a:gd name="T22" fmla="*/ 2147483646 w 148"/>
                <a:gd name="T23" fmla="*/ 2147483646 h 166"/>
                <a:gd name="T24" fmla="*/ 2147483646 w 148"/>
                <a:gd name="T25" fmla="*/ 2147483646 h 166"/>
                <a:gd name="T26" fmla="*/ 2147483646 w 148"/>
                <a:gd name="T27" fmla="*/ 2147483646 h 166"/>
                <a:gd name="T28" fmla="*/ 2147483646 w 148"/>
                <a:gd name="T29" fmla="*/ 2147483646 h 166"/>
                <a:gd name="T30" fmla="*/ 2147483646 w 148"/>
                <a:gd name="T31" fmla="*/ 2147483646 h 166"/>
                <a:gd name="T32" fmla="*/ 2147483646 w 148"/>
                <a:gd name="T33" fmla="*/ 2147483646 h 166"/>
                <a:gd name="T34" fmla="*/ 2147483646 w 148"/>
                <a:gd name="T35" fmla="*/ 2147483646 h 166"/>
                <a:gd name="T36" fmla="*/ 2147483646 w 148"/>
                <a:gd name="T37" fmla="*/ 2147483646 h 166"/>
                <a:gd name="T38" fmla="*/ 2147483646 w 148"/>
                <a:gd name="T39" fmla="*/ 2147483646 h 166"/>
                <a:gd name="T40" fmla="*/ 2147483646 w 148"/>
                <a:gd name="T41" fmla="*/ 2147483646 h 166"/>
                <a:gd name="T42" fmla="*/ 2147483646 w 148"/>
                <a:gd name="T43" fmla="*/ 2147483646 h 166"/>
                <a:gd name="T44" fmla="*/ 0 w 148"/>
                <a:gd name="T45" fmla="*/ 2147483646 h 166"/>
                <a:gd name="T46" fmla="*/ 2147483646 w 148"/>
                <a:gd name="T47" fmla="*/ 2147483646 h 166"/>
                <a:gd name="T48" fmla="*/ 2147483646 w 148"/>
                <a:gd name="T49" fmla="*/ 2147483646 h 166"/>
                <a:gd name="T50" fmla="*/ 0 w 148"/>
                <a:gd name="T51" fmla="*/ 2147483646 h 166"/>
                <a:gd name="T52" fmla="*/ 0 w 148"/>
                <a:gd name="T53" fmla="*/ 2147483646 h 1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8" h="166">
                  <a:moveTo>
                    <a:pt x="8" y="40"/>
                  </a:moveTo>
                  <a:lnTo>
                    <a:pt x="74" y="80"/>
                  </a:lnTo>
                  <a:lnTo>
                    <a:pt x="102" y="64"/>
                  </a:lnTo>
                  <a:lnTo>
                    <a:pt x="34" y="24"/>
                  </a:lnTo>
                  <a:lnTo>
                    <a:pt x="8" y="40"/>
                  </a:lnTo>
                  <a:close/>
                  <a:moveTo>
                    <a:pt x="112" y="56"/>
                  </a:moveTo>
                  <a:lnTo>
                    <a:pt x="46" y="16"/>
                  </a:lnTo>
                  <a:lnTo>
                    <a:pt x="74" y="0"/>
                  </a:lnTo>
                  <a:lnTo>
                    <a:pt x="140" y="40"/>
                  </a:lnTo>
                  <a:lnTo>
                    <a:pt x="112" y="56"/>
                  </a:lnTo>
                  <a:close/>
                  <a:moveTo>
                    <a:pt x="148" y="50"/>
                  </a:moveTo>
                  <a:lnTo>
                    <a:pt x="148" y="124"/>
                  </a:lnTo>
                  <a:lnTo>
                    <a:pt x="80" y="166"/>
                  </a:lnTo>
                  <a:lnTo>
                    <a:pt x="80" y="92"/>
                  </a:lnTo>
                  <a:lnTo>
                    <a:pt x="108" y="74"/>
                  </a:lnTo>
                  <a:lnTo>
                    <a:pt x="108" y="102"/>
                  </a:lnTo>
                  <a:lnTo>
                    <a:pt x="120" y="96"/>
                  </a:lnTo>
                  <a:lnTo>
                    <a:pt x="120" y="66"/>
                  </a:lnTo>
                  <a:lnTo>
                    <a:pt x="148" y="50"/>
                  </a:lnTo>
                  <a:close/>
                  <a:moveTo>
                    <a:pt x="0" y="50"/>
                  </a:moveTo>
                  <a:lnTo>
                    <a:pt x="68" y="92"/>
                  </a:lnTo>
                  <a:lnTo>
                    <a:pt x="68" y="166"/>
                  </a:lnTo>
                  <a:lnTo>
                    <a:pt x="0" y="124"/>
                  </a:lnTo>
                  <a:lnTo>
                    <a:pt x="0" y="5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398">
              <a:extLst>
                <a:ext uri="{FF2B5EF4-FFF2-40B4-BE49-F238E27FC236}">
                  <a16:creationId xmlns:a16="http://schemas.microsoft.com/office/drawing/2014/main" id="{125048CE-60BD-4500-85F1-A88A2458092A}"/>
                </a:ext>
              </a:extLst>
            </p:cNvPr>
            <p:cNvSpPr>
              <a:spLocks/>
            </p:cNvSpPr>
            <p:nvPr/>
          </p:nvSpPr>
          <p:spPr bwMode="auto">
            <a:xfrm>
              <a:off x="7165975" y="4940300"/>
              <a:ext cx="276225" cy="190500"/>
            </a:xfrm>
            <a:custGeom>
              <a:avLst/>
              <a:gdLst>
                <a:gd name="T0" fmla="*/ 2147483646 w 87"/>
                <a:gd name="T1" fmla="*/ 2147483646 h 60"/>
                <a:gd name="T2" fmla="*/ 2147483646 w 87"/>
                <a:gd name="T3" fmla="*/ 2147483646 h 60"/>
                <a:gd name="T4" fmla="*/ 2147483646 w 87"/>
                <a:gd name="T5" fmla="*/ 2147483646 h 60"/>
                <a:gd name="T6" fmla="*/ 2147483646 w 87"/>
                <a:gd name="T7" fmla="*/ 2147483646 h 60"/>
                <a:gd name="T8" fmla="*/ 2147483646 w 87"/>
                <a:gd name="T9" fmla="*/ 2147483646 h 60"/>
                <a:gd name="T10" fmla="*/ 2147483646 w 87"/>
                <a:gd name="T11" fmla="*/ 0 h 60"/>
                <a:gd name="T12" fmla="*/ 2147483646 w 87"/>
                <a:gd name="T13" fmla="*/ 214748364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 h="60">
                  <a:moveTo>
                    <a:pt x="87" y="23"/>
                  </a:moveTo>
                  <a:cubicBezTo>
                    <a:pt x="49" y="47"/>
                    <a:pt x="49" y="47"/>
                    <a:pt x="49" y="47"/>
                  </a:cubicBezTo>
                  <a:cubicBezTo>
                    <a:pt x="49" y="34"/>
                    <a:pt x="49" y="34"/>
                    <a:pt x="49" y="34"/>
                  </a:cubicBezTo>
                  <a:cubicBezTo>
                    <a:pt x="31" y="34"/>
                    <a:pt x="11" y="43"/>
                    <a:pt x="11" y="60"/>
                  </a:cubicBezTo>
                  <a:cubicBezTo>
                    <a:pt x="0" y="44"/>
                    <a:pt x="18" y="13"/>
                    <a:pt x="49" y="13"/>
                  </a:cubicBezTo>
                  <a:cubicBezTo>
                    <a:pt x="49" y="0"/>
                    <a:pt x="49" y="0"/>
                    <a:pt x="49" y="0"/>
                  </a:cubicBezTo>
                  <a:lnTo>
                    <a:pt x="87" y="23"/>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51" name="Straight Arrow Connector 50">
            <a:extLst>
              <a:ext uri="{FF2B5EF4-FFF2-40B4-BE49-F238E27FC236}">
                <a16:creationId xmlns:a16="http://schemas.microsoft.com/office/drawing/2014/main" id="{29AC8598-FCD5-4B3C-91A8-501EBCD8E385}"/>
              </a:ext>
            </a:extLst>
          </p:cNvPr>
          <p:cNvCxnSpPr>
            <a:cxnSpLocks/>
          </p:cNvCxnSpPr>
          <p:nvPr/>
        </p:nvCxnSpPr>
        <p:spPr>
          <a:xfrm>
            <a:off x="7215502" y="1393960"/>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08C6704-9701-442A-B2E8-AAD4FF74471C}"/>
              </a:ext>
            </a:extLst>
          </p:cNvPr>
          <p:cNvSpPr/>
          <p:nvPr/>
        </p:nvSpPr>
        <p:spPr>
          <a:xfrm>
            <a:off x="8799998" y="1210727"/>
            <a:ext cx="1867691"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Corpus for Training</a:t>
            </a:r>
          </a:p>
        </p:txBody>
      </p:sp>
      <p:sp>
        <p:nvSpPr>
          <p:cNvPr id="53" name="Rectangle 52">
            <a:extLst>
              <a:ext uri="{FF2B5EF4-FFF2-40B4-BE49-F238E27FC236}">
                <a16:creationId xmlns:a16="http://schemas.microsoft.com/office/drawing/2014/main" id="{7F392190-A41D-4E3F-839F-18B4AB020196}"/>
              </a:ext>
            </a:extLst>
          </p:cNvPr>
          <p:cNvSpPr/>
          <p:nvPr/>
        </p:nvSpPr>
        <p:spPr>
          <a:xfrm>
            <a:off x="318418" y="1808633"/>
            <a:ext cx="11591930" cy="1077218"/>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In this step, we created text corpus for training. We employed the aforementioned Text Extraction technique on a set of 48 Resumes. The output of the resumes was a list of  550+ paragraphs.</a:t>
            </a:r>
          </a:p>
          <a:p>
            <a:pPr algn="just"/>
            <a:r>
              <a:rPr lang="en-US" sz="1600" dirty="0">
                <a:latin typeface="Adobe Clean Light" panose="020B0303020404020204" pitchFamily="34" charset="0"/>
                <a:ea typeface="Times New Roman" panose="02020603050405020304" pitchFamily="18" charset="0"/>
              </a:rPr>
              <a:t>This is further be used for segmenting the unlabeled resume. Since, we faced challenge in segmenting the data into required segments through any method. </a:t>
            </a:r>
          </a:p>
        </p:txBody>
      </p:sp>
      <p:pic>
        <p:nvPicPr>
          <p:cNvPr id="3076" name="Picture 4">
            <a:extLst>
              <a:ext uri="{FF2B5EF4-FFF2-40B4-BE49-F238E27FC236}">
                <a16:creationId xmlns:a16="http://schemas.microsoft.com/office/drawing/2014/main" id="{5ACC4B72-9294-4489-B335-E0F3A27B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748" y="2759857"/>
            <a:ext cx="3418329" cy="244166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0664CEB7-7A22-4542-9AD0-9855E378B3A9}"/>
              </a:ext>
            </a:extLst>
          </p:cNvPr>
          <p:cNvPicPr/>
          <p:nvPr/>
        </p:nvPicPr>
        <p:blipFill>
          <a:blip r:embed="rId4"/>
          <a:stretch>
            <a:fillRect/>
          </a:stretch>
        </p:blipFill>
        <p:spPr>
          <a:xfrm>
            <a:off x="3656742" y="5845847"/>
            <a:ext cx="5943600" cy="631825"/>
          </a:xfrm>
          <a:prstGeom prst="rect">
            <a:avLst/>
          </a:prstGeom>
        </p:spPr>
      </p:pic>
      <p:sp>
        <p:nvSpPr>
          <p:cNvPr id="3" name="Rectangle 2">
            <a:extLst>
              <a:ext uri="{FF2B5EF4-FFF2-40B4-BE49-F238E27FC236}">
                <a16:creationId xmlns:a16="http://schemas.microsoft.com/office/drawing/2014/main" id="{A70986AC-6398-4B7D-9550-F30AB5FD42A0}"/>
              </a:ext>
            </a:extLst>
          </p:cNvPr>
          <p:cNvSpPr/>
          <p:nvPr/>
        </p:nvSpPr>
        <p:spPr>
          <a:xfrm>
            <a:off x="3656742" y="5381828"/>
            <a:ext cx="8122957" cy="342530"/>
          </a:xfrm>
          <a:prstGeom prst="rect">
            <a:avLst/>
          </a:prstGeom>
        </p:spPr>
        <p:txBody>
          <a:bodyPr wrap="square">
            <a:spAutoFit/>
          </a:bodyPr>
          <a:lstStyle/>
          <a:p>
            <a:pPr>
              <a:lnSpc>
                <a:spcPct val="107000"/>
              </a:lnSpc>
              <a:spcAft>
                <a:spcPts val="800"/>
              </a:spcAft>
              <a:tabLst>
                <a:tab pos="678180" algn="l"/>
              </a:tabLst>
            </a:pPr>
            <a:r>
              <a:rPr lang="en-US" sz="1600" dirty="0">
                <a:latin typeface="Adobe Clean Light" panose="020B0303020404020204" pitchFamily="34" charset="0"/>
                <a:ea typeface="Calibri" panose="020F0502020204030204" pitchFamily="34" charset="0"/>
                <a:cs typeface="Times New Roman" panose="02020603050405020304" pitchFamily="18" charset="0"/>
              </a:rPr>
              <a:t>We used NLTK package for sentence tokenization while Pandas was used for creating Data Frames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217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sp>
        <p:nvSpPr>
          <p:cNvPr id="2" name="Rectangle 1">
            <a:extLst>
              <a:ext uri="{FF2B5EF4-FFF2-40B4-BE49-F238E27FC236}">
                <a16:creationId xmlns:a16="http://schemas.microsoft.com/office/drawing/2014/main" id="{F3406EAE-7422-4DF7-8139-4FE4F01197DF}"/>
              </a:ext>
            </a:extLst>
          </p:cNvPr>
          <p:cNvSpPr/>
          <p:nvPr/>
        </p:nvSpPr>
        <p:spPr>
          <a:xfrm>
            <a:off x="3415951" y="1200032"/>
            <a:ext cx="74296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HTML</a:t>
            </a:r>
          </a:p>
        </p:txBody>
      </p:sp>
      <p:grpSp>
        <p:nvGrpSpPr>
          <p:cNvPr id="19" name="Group 3081">
            <a:extLst>
              <a:ext uri="{FF2B5EF4-FFF2-40B4-BE49-F238E27FC236}">
                <a16:creationId xmlns:a16="http://schemas.microsoft.com/office/drawing/2014/main" id="{F8BF1D23-F24B-43A3-8BD0-BB8C04F3E123}"/>
              </a:ext>
            </a:extLst>
          </p:cNvPr>
          <p:cNvGrpSpPr>
            <a:grpSpLocks/>
          </p:cNvGrpSpPr>
          <p:nvPr/>
        </p:nvGrpSpPr>
        <p:grpSpPr bwMode="auto">
          <a:xfrm>
            <a:off x="3002359" y="1078495"/>
            <a:ext cx="498475" cy="647700"/>
            <a:chOff x="307975" y="1460500"/>
            <a:chExt cx="498475" cy="647700"/>
          </a:xfrm>
        </p:grpSpPr>
        <p:sp>
          <p:nvSpPr>
            <p:cNvPr id="23" name="Freeform 19">
              <a:extLst>
                <a:ext uri="{FF2B5EF4-FFF2-40B4-BE49-F238E27FC236}">
                  <a16:creationId xmlns:a16="http://schemas.microsoft.com/office/drawing/2014/main" id="{631634E4-1AA3-4234-8584-EE3268034CD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F12E443-B654-4499-B55E-AE00127A4CDC}"/>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5D2F253B-8469-485E-B435-CFFA3F661031}"/>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318418" y="1118182"/>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 name="Rectangle 35">
            <a:extLst>
              <a:ext uri="{FF2B5EF4-FFF2-40B4-BE49-F238E27FC236}">
                <a16:creationId xmlns:a16="http://schemas.microsoft.com/office/drawing/2014/main" id="{4FEC3354-C8CB-4CB3-916A-0C7F631AB7B1}"/>
              </a:ext>
            </a:extLst>
          </p:cNvPr>
          <p:cNvSpPr/>
          <p:nvPr/>
        </p:nvSpPr>
        <p:spPr>
          <a:xfrm>
            <a:off x="883568" y="1212924"/>
            <a:ext cx="121552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 file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2006351" y="1397593"/>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C09FD-2A2C-4EF5-B432-2756040ED678}"/>
              </a:ext>
            </a:extLst>
          </p:cNvPr>
          <p:cNvCxnSpPr>
            <a:cxnSpLocks/>
          </p:cNvCxnSpPr>
          <p:nvPr/>
        </p:nvCxnSpPr>
        <p:spPr>
          <a:xfrm>
            <a:off x="4158911" y="1393994"/>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60">
            <a:extLst>
              <a:ext uri="{FF2B5EF4-FFF2-40B4-BE49-F238E27FC236}">
                <a16:creationId xmlns:a16="http://schemas.microsoft.com/office/drawing/2014/main" id="{2DCE775C-3944-4E64-8EBC-B7AC82960767}"/>
              </a:ext>
            </a:extLst>
          </p:cNvPr>
          <p:cNvGrpSpPr>
            <a:grpSpLocks/>
          </p:cNvGrpSpPr>
          <p:nvPr/>
        </p:nvGrpSpPr>
        <p:grpSpPr bwMode="auto">
          <a:xfrm>
            <a:off x="5135287" y="1102845"/>
            <a:ext cx="653628" cy="647693"/>
            <a:chOff x="4749800" y="5915025"/>
            <a:chExt cx="790575" cy="765175"/>
          </a:xfrm>
        </p:grpSpPr>
        <p:sp>
          <p:nvSpPr>
            <p:cNvPr id="26" name="Freeform 375">
              <a:extLst>
                <a:ext uri="{FF2B5EF4-FFF2-40B4-BE49-F238E27FC236}">
                  <a16:creationId xmlns:a16="http://schemas.microsoft.com/office/drawing/2014/main" id="{A2E50E2F-2D6B-40B7-8EBF-B8BD17C5EB20}"/>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376">
              <a:extLst>
                <a:ext uri="{FF2B5EF4-FFF2-40B4-BE49-F238E27FC236}">
                  <a16:creationId xmlns:a16="http://schemas.microsoft.com/office/drawing/2014/main" id="{46413BF5-6B63-4D28-A101-CFE4A0C0706B}"/>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77">
              <a:extLst>
                <a:ext uri="{FF2B5EF4-FFF2-40B4-BE49-F238E27FC236}">
                  <a16:creationId xmlns:a16="http://schemas.microsoft.com/office/drawing/2014/main" id="{A2B7DC4E-C21F-4483-83A3-29C6FDEDD3B3}"/>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78">
              <a:extLst>
                <a:ext uri="{FF2B5EF4-FFF2-40B4-BE49-F238E27FC236}">
                  <a16:creationId xmlns:a16="http://schemas.microsoft.com/office/drawing/2014/main" id="{C61832C4-1EB5-493A-885F-2AC69B950AFC}"/>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79">
              <a:extLst>
                <a:ext uri="{FF2B5EF4-FFF2-40B4-BE49-F238E27FC236}">
                  <a16:creationId xmlns:a16="http://schemas.microsoft.com/office/drawing/2014/main" id="{91A2862B-FC7D-4AC0-982F-B137379873C1}"/>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80">
              <a:extLst>
                <a:ext uri="{FF2B5EF4-FFF2-40B4-BE49-F238E27FC236}">
                  <a16:creationId xmlns:a16="http://schemas.microsoft.com/office/drawing/2014/main" id="{75E5E278-9D72-4B8E-B392-701BA2B3748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81">
              <a:extLst>
                <a:ext uri="{FF2B5EF4-FFF2-40B4-BE49-F238E27FC236}">
                  <a16:creationId xmlns:a16="http://schemas.microsoft.com/office/drawing/2014/main" id="{023AB7E7-30F9-41E4-B9FE-A9780C106660}"/>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82">
              <a:extLst>
                <a:ext uri="{FF2B5EF4-FFF2-40B4-BE49-F238E27FC236}">
                  <a16:creationId xmlns:a16="http://schemas.microsoft.com/office/drawing/2014/main" id="{B18363D3-C9B9-4A9E-9E2B-347DBD59FC27}"/>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83">
              <a:extLst>
                <a:ext uri="{FF2B5EF4-FFF2-40B4-BE49-F238E27FC236}">
                  <a16:creationId xmlns:a16="http://schemas.microsoft.com/office/drawing/2014/main" id="{4C715ADF-8BFF-4009-92C2-970317BF440A}"/>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 name="Rectangle 44">
            <a:extLst>
              <a:ext uri="{FF2B5EF4-FFF2-40B4-BE49-F238E27FC236}">
                <a16:creationId xmlns:a16="http://schemas.microsoft.com/office/drawing/2014/main" id="{10080552-9BCD-48C1-BE6B-238FACECD43B}"/>
              </a:ext>
            </a:extLst>
          </p:cNvPr>
          <p:cNvSpPr/>
          <p:nvPr/>
        </p:nvSpPr>
        <p:spPr>
          <a:xfrm>
            <a:off x="5761816" y="1210727"/>
            <a:ext cx="1515608"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Text Extraction</a:t>
            </a:r>
          </a:p>
        </p:txBody>
      </p:sp>
      <p:grpSp>
        <p:nvGrpSpPr>
          <p:cNvPr id="46" name="Group 2455">
            <a:extLst>
              <a:ext uri="{FF2B5EF4-FFF2-40B4-BE49-F238E27FC236}">
                <a16:creationId xmlns:a16="http://schemas.microsoft.com/office/drawing/2014/main" id="{DB60979D-0641-427E-97FD-DA4A76B0523C}"/>
              </a:ext>
            </a:extLst>
          </p:cNvPr>
          <p:cNvGrpSpPr>
            <a:grpSpLocks/>
          </p:cNvGrpSpPr>
          <p:nvPr/>
        </p:nvGrpSpPr>
        <p:grpSpPr bwMode="auto">
          <a:xfrm>
            <a:off x="8282473" y="1175148"/>
            <a:ext cx="517525" cy="419100"/>
            <a:chOff x="7165975" y="4940300"/>
            <a:chExt cx="517525" cy="419100"/>
          </a:xfrm>
        </p:grpSpPr>
        <p:sp>
          <p:nvSpPr>
            <p:cNvPr id="47" name="Freeform 395">
              <a:extLst>
                <a:ext uri="{FF2B5EF4-FFF2-40B4-BE49-F238E27FC236}">
                  <a16:creationId xmlns:a16="http://schemas.microsoft.com/office/drawing/2014/main" id="{446BC7F9-A4CE-43E7-AA14-2208A4717389}"/>
                </a:ext>
              </a:extLst>
            </p:cNvPr>
            <p:cNvSpPr>
              <a:spLocks/>
            </p:cNvSpPr>
            <p:nvPr/>
          </p:nvSpPr>
          <p:spPr bwMode="auto">
            <a:xfrm>
              <a:off x="7372350" y="5232400"/>
              <a:ext cx="15875" cy="60325"/>
            </a:xfrm>
            <a:custGeom>
              <a:avLst/>
              <a:gdLst>
                <a:gd name="T0" fmla="*/ 0 w 10"/>
                <a:gd name="T1" fmla="*/ 2147483646 h 38"/>
                <a:gd name="T2" fmla="*/ 2147483646 w 10"/>
                <a:gd name="T3" fmla="*/ 0 h 38"/>
                <a:gd name="T4" fmla="*/ 2147483646 w 10"/>
                <a:gd name="T5" fmla="*/ 2147483646 h 38"/>
                <a:gd name="T6" fmla="*/ 0 w 10"/>
                <a:gd name="T7" fmla="*/ 2147483646 h 38"/>
                <a:gd name="T8" fmla="*/ 0 w 10"/>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8">
                  <a:moveTo>
                    <a:pt x="0" y="6"/>
                  </a:moveTo>
                  <a:lnTo>
                    <a:pt x="10" y="0"/>
                  </a:lnTo>
                  <a:lnTo>
                    <a:pt x="10" y="30"/>
                  </a:lnTo>
                  <a:lnTo>
                    <a:pt x="0" y="38"/>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96">
              <a:extLst>
                <a:ext uri="{FF2B5EF4-FFF2-40B4-BE49-F238E27FC236}">
                  <a16:creationId xmlns:a16="http://schemas.microsoft.com/office/drawing/2014/main" id="{8065D4E6-8AA7-476C-A0DE-857E7921F79D}"/>
                </a:ext>
              </a:extLst>
            </p:cNvPr>
            <p:cNvSpPr>
              <a:spLocks noEditPoints="1"/>
            </p:cNvSpPr>
            <p:nvPr/>
          </p:nvSpPr>
          <p:spPr bwMode="auto">
            <a:xfrm>
              <a:off x="7448550" y="4953000"/>
              <a:ext cx="234950" cy="406400"/>
            </a:xfrm>
            <a:custGeom>
              <a:avLst/>
              <a:gdLst>
                <a:gd name="T0" fmla="*/ 2147483646 w 148"/>
                <a:gd name="T1" fmla="*/ 2147483646 h 256"/>
                <a:gd name="T2" fmla="*/ 2147483646 w 148"/>
                <a:gd name="T3" fmla="*/ 2147483646 h 256"/>
                <a:gd name="T4" fmla="*/ 2147483646 w 148"/>
                <a:gd name="T5" fmla="*/ 2147483646 h 256"/>
                <a:gd name="T6" fmla="*/ 2147483646 w 148"/>
                <a:gd name="T7" fmla="*/ 2147483646 h 256"/>
                <a:gd name="T8" fmla="*/ 2147483646 w 148"/>
                <a:gd name="T9" fmla="*/ 2147483646 h 256"/>
                <a:gd name="T10" fmla="*/ 2147483646 w 148"/>
                <a:gd name="T11" fmla="*/ 2147483646 h 256"/>
                <a:gd name="T12" fmla="*/ 2147483646 w 148"/>
                <a:gd name="T13" fmla="*/ 2147483646 h 256"/>
                <a:gd name="T14" fmla="*/ 2147483646 w 148"/>
                <a:gd name="T15" fmla="*/ 2147483646 h 256"/>
                <a:gd name="T16" fmla="*/ 2147483646 w 148"/>
                <a:gd name="T17" fmla="*/ 0 h 256"/>
                <a:gd name="T18" fmla="*/ 2147483646 w 148"/>
                <a:gd name="T19" fmla="*/ 2147483646 h 256"/>
                <a:gd name="T20" fmla="*/ 2147483646 w 148"/>
                <a:gd name="T21" fmla="*/ 2147483646 h 256"/>
                <a:gd name="T22" fmla="*/ 2147483646 w 148"/>
                <a:gd name="T23" fmla="*/ 2147483646 h 256"/>
                <a:gd name="T24" fmla="*/ 2147483646 w 148"/>
                <a:gd name="T25" fmla="*/ 2147483646 h 256"/>
                <a:gd name="T26" fmla="*/ 2147483646 w 148"/>
                <a:gd name="T27" fmla="*/ 2147483646 h 256"/>
                <a:gd name="T28" fmla="*/ 2147483646 w 148"/>
                <a:gd name="T29" fmla="*/ 2147483646 h 256"/>
                <a:gd name="T30" fmla="*/ 2147483646 w 148"/>
                <a:gd name="T31" fmla="*/ 2147483646 h 256"/>
                <a:gd name="T32" fmla="*/ 2147483646 w 148"/>
                <a:gd name="T33" fmla="*/ 2147483646 h 256"/>
                <a:gd name="T34" fmla="*/ 2147483646 w 148"/>
                <a:gd name="T35" fmla="*/ 2147483646 h 256"/>
                <a:gd name="T36" fmla="*/ 2147483646 w 148"/>
                <a:gd name="T37" fmla="*/ 2147483646 h 256"/>
                <a:gd name="T38" fmla="*/ 2147483646 w 148"/>
                <a:gd name="T39" fmla="*/ 2147483646 h 256"/>
                <a:gd name="T40" fmla="*/ 2147483646 w 148"/>
                <a:gd name="T41" fmla="*/ 2147483646 h 256"/>
                <a:gd name="T42" fmla="*/ 2147483646 w 148"/>
                <a:gd name="T43" fmla="*/ 2147483646 h 256"/>
                <a:gd name="T44" fmla="*/ 0 w 148"/>
                <a:gd name="T45" fmla="*/ 2147483646 h 256"/>
                <a:gd name="T46" fmla="*/ 2147483646 w 148"/>
                <a:gd name="T47" fmla="*/ 2147483646 h 256"/>
                <a:gd name="T48" fmla="*/ 2147483646 w 148"/>
                <a:gd name="T49" fmla="*/ 2147483646 h 256"/>
                <a:gd name="T50" fmla="*/ 0 w 148"/>
                <a:gd name="T51" fmla="*/ 2147483646 h 256"/>
                <a:gd name="T52" fmla="*/ 0 w 148"/>
                <a:gd name="T53" fmla="*/ 2147483646 h 256"/>
                <a:gd name="T54" fmla="*/ 0 w 148"/>
                <a:gd name="T55" fmla="*/ 2147483646 h 256"/>
                <a:gd name="T56" fmla="*/ 2147483646 w 148"/>
                <a:gd name="T57" fmla="*/ 2147483646 h 256"/>
                <a:gd name="T58" fmla="*/ 2147483646 w 148"/>
                <a:gd name="T59" fmla="*/ 2147483646 h 256"/>
                <a:gd name="T60" fmla="*/ 2147483646 w 148"/>
                <a:gd name="T61" fmla="*/ 2147483646 h 256"/>
                <a:gd name="T62" fmla="*/ 2147483646 w 148"/>
                <a:gd name="T63" fmla="*/ 2147483646 h 256"/>
                <a:gd name="T64" fmla="*/ 2147483646 w 148"/>
                <a:gd name="T65" fmla="*/ 2147483646 h 256"/>
                <a:gd name="T66" fmla="*/ 2147483646 w 148"/>
                <a:gd name="T67" fmla="*/ 2147483646 h 256"/>
                <a:gd name="T68" fmla="*/ 2147483646 w 148"/>
                <a:gd name="T69" fmla="*/ 2147483646 h 256"/>
                <a:gd name="T70" fmla="*/ 2147483646 w 148"/>
                <a:gd name="T71" fmla="*/ 2147483646 h 256"/>
                <a:gd name="T72" fmla="*/ 2147483646 w 148"/>
                <a:gd name="T73" fmla="*/ 2147483646 h 256"/>
                <a:gd name="T74" fmla="*/ 2147483646 w 148"/>
                <a:gd name="T75" fmla="*/ 2147483646 h 256"/>
                <a:gd name="T76" fmla="*/ 0 w 148"/>
                <a:gd name="T77" fmla="*/ 2147483646 h 256"/>
                <a:gd name="T78" fmla="*/ 0 w 148"/>
                <a:gd name="T79" fmla="*/ 2147483646 h 256"/>
                <a:gd name="T80" fmla="*/ 2147483646 w 148"/>
                <a:gd name="T81" fmla="*/ 2147483646 h 256"/>
                <a:gd name="T82" fmla="*/ 2147483646 w 148"/>
                <a:gd name="T83" fmla="*/ 2147483646 h 256"/>
                <a:gd name="T84" fmla="*/ 0 w 148"/>
                <a:gd name="T85" fmla="*/ 2147483646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8" h="256">
                  <a:moveTo>
                    <a:pt x="8" y="40"/>
                  </a:moveTo>
                  <a:lnTo>
                    <a:pt x="74" y="82"/>
                  </a:lnTo>
                  <a:lnTo>
                    <a:pt x="102" y="64"/>
                  </a:lnTo>
                  <a:lnTo>
                    <a:pt x="36" y="24"/>
                  </a:lnTo>
                  <a:lnTo>
                    <a:pt x="8" y="40"/>
                  </a:lnTo>
                  <a:close/>
                  <a:moveTo>
                    <a:pt x="114" y="58"/>
                  </a:moveTo>
                  <a:lnTo>
                    <a:pt x="46" y="18"/>
                  </a:lnTo>
                  <a:lnTo>
                    <a:pt x="74" y="0"/>
                  </a:lnTo>
                  <a:lnTo>
                    <a:pt x="142" y="40"/>
                  </a:lnTo>
                  <a:lnTo>
                    <a:pt x="114" y="58"/>
                  </a:lnTo>
                  <a:close/>
                  <a:moveTo>
                    <a:pt x="148" y="50"/>
                  </a:moveTo>
                  <a:lnTo>
                    <a:pt x="148" y="124"/>
                  </a:lnTo>
                  <a:lnTo>
                    <a:pt x="82" y="168"/>
                  </a:lnTo>
                  <a:lnTo>
                    <a:pt x="82" y="94"/>
                  </a:lnTo>
                  <a:lnTo>
                    <a:pt x="110" y="76"/>
                  </a:lnTo>
                  <a:lnTo>
                    <a:pt x="110" y="104"/>
                  </a:lnTo>
                  <a:lnTo>
                    <a:pt x="120" y="96"/>
                  </a:lnTo>
                  <a:lnTo>
                    <a:pt x="120" y="68"/>
                  </a:lnTo>
                  <a:lnTo>
                    <a:pt x="148" y="50"/>
                  </a:lnTo>
                  <a:close/>
                  <a:moveTo>
                    <a:pt x="0" y="52"/>
                  </a:moveTo>
                  <a:lnTo>
                    <a:pt x="68" y="94"/>
                  </a:lnTo>
                  <a:lnTo>
                    <a:pt x="68" y="168"/>
                  </a:lnTo>
                  <a:lnTo>
                    <a:pt x="0" y="126"/>
                  </a:lnTo>
                  <a:lnTo>
                    <a:pt x="0" y="52"/>
                  </a:lnTo>
                  <a:close/>
                  <a:moveTo>
                    <a:pt x="148" y="140"/>
                  </a:moveTo>
                  <a:lnTo>
                    <a:pt x="120" y="156"/>
                  </a:lnTo>
                  <a:lnTo>
                    <a:pt x="120" y="186"/>
                  </a:lnTo>
                  <a:lnTo>
                    <a:pt x="110" y="192"/>
                  </a:lnTo>
                  <a:lnTo>
                    <a:pt x="110" y="164"/>
                  </a:lnTo>
                  <a:lnTo>
                    <a:pt x="82" y="182"/>
                  </a:lnTo>
                  <a:lnTo>
                    <a:pt x="82" y="256"/>
                  </a:lnTo>
                  <a:lnTo>
                    <a:pt x="148" y="214"/>
                  </a:lnTo>
                  <a:lnTo>
                    <a:pt x="148" y="140"/>
                  </a:lnTo>
                  <a:close/>
                  <a:moveTo>
                    <a:pt x="0" y="140"/>
                  </a:moveTo>
                  <a:lnTo>
                    <a:pt x="0" y="214"/>
                  </a:lnTo>
                  <a:lnTo>
                    <a:pt x="68" y="256"/>
                  </a:lnTo>
                  <a:lnTo>
                    <a:pt x="68" y="182"/>
                  </a:lnTo>
                  <a:lnTo>
                    <a:pt x="0" y="14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397">
              <a:extLst>
                <a:ext uri="{FF2B5EF4-FFF2-40B4-BE49-F238E27FC236}">
                  <a16:creationId xmlns:a16="http://schemas.microsoft.com/office/drawing/2014/main" id="{DF8BE17B-E510-4F01-A8F4-7DAA7E2487B0}"/>
                </a:ext>
              </a:extLst>
            </p:cNvPr>
            <p:cNvSpPr>
              <a:spLocks noEditPoints="1"/>
            </p:cNvSpPr>
            <p:nvPr/>
          </p:nvSpPr>
          <p:spPr bwMode="auto">
            <a:xfrm>
              <a:off x="7197725" y="5095875"/>
              <a:ext cx="234950" cy="263525"/>
            </a:xfrm>
            <a:custGeom>
              <a:avLst/>
              <a:gdLst>
                <a:gd name="T0" fmla="*/ 2147483646 w 148"/>
                <a:gd name="T1" fmla="*/ 2147483646 h 166"/>
                <a:gd name="T2" fmla="*/ 2147483646 w 148"/>
                <a:gd name="T3" fmla="*/ 2147483646 h 166"/>
                <a:gd name="T4" fmla="*/ 2147483646 w 148"/>
                <a:gd name="T5" fmla="*/ 2147483646 h 166"/>
                <a:gd name="T6" fmla="*/ 2147483646 w 148"/>
                <a:gd name="T7" fmla="*/ 2147483646 h 166"/>
                <a:gd name="T8" fmla="*/ 2147483646 w 148"/>
                <a:gd name="T9" fmla="*/ 2147483646 h 166"/>
                <a:gd name="T10" fmla="*/ 2147483646 w 148"/>
                <a:gd name="T11" fmla="*/ 2147483646 h 166"/>
                <a:gd name="T12" fmla="*/ 2147483646 w 148"/>
                <a:gd name="T13" fmla="*/ 2147483646 h 166"/>
                <a:gd name="T14" fmla="*/ 2147483646 w 148"/>
                <a:gd name="T15" fmla="*/ 2147483646 h 166"/>
                <a:gd name="T16" fmla="*/ 2147483646 w 148"/>
                <a:gd name="T17" fmla="*/ 0 h 166"/>
                <a:gd name="T18" fmla="*/ 2147483646 w 148"/>
                <a:gd name="T19" fmla="*/ 2147483646 h 166"/>
                <a:gd name="T20" fmla="*/ 2147483646 w 148"/>
                <a:gd name="T21" fmla="*/ 2147483646 h 166"/>
                <a:gd name="T22" fmla="*/ 2147483646 w 148"/>
                <a:gd name="T23" fmla="*/ 2147483646 h 166"/>
                <a:gd name="T24" fmla="*/ 2147483646 w 148"/>
                <a:gd name="T25" fmla="*/ 2147483646 h 166"/>
                <a:gd name="T26" fmla="*/ 2147483646 w 148"/>
                <a:gd name="T27" fmla="*/ 2147483646 h 166"/>
                <a:gd name="T28" fmla="*/ 2147483646 w 148"/>
                <a:gd name="T29" fmla="*/ 2147483646 h 166"/>
                <a:gd name="T30" fmla="*/ 2147483646 w 148"/>
                <a:gd name="T31" fmla="*/ 2147483646 h 166"/>
                <a:gd name="T32" fmla="*/ 2147483646 w 148"/>
                <a:gd name="T33" fmla="*/ 2147483646 h 166"/>
                <a:gd name="T34" fmla="*/ 2147483646 w 148"/>
                <a:gd name="T35" fmla="*/ 2147483646 h 166"/>
                <a:gd name="T36" fmla="*/ 2147483646 w 148"/>
                <a:gd name="T37" fmla="*/ 2147483646 h 166"/>
                <a:gd name="T38" fmla="*/ 2147483646 w 148"/>
                <a:gd name="T39" fmla="*/ 2147483646 h 166"/>
                <a:gd name="T40" fmla="*/ 2147483646 w 148"/>
                <a:gd name="T41" fmla="*/ 2147483646 h 166"/>
                <a:gd name="T42" fmla="*/ 2147483646 w 148"/>
                <a:gd name="T43" fmla="*/ 2147483646 h 166"/>
                <a:gd name="T44" fmla="*/ 0 w 148"/>
                <a:gd name="T45" fmla="*/ 2147483646 h 166"/>
                <a:gd name="T46" fmla="*/ 2147483646 w 148"/>
                <a:gd name="T47" fmla="*/ 2147483646 h 166"/>
                <a:gd name="T48" fmla="*/ 2147483646 w 148"/>
                <a:gd name="T49" fmla="*/ 2147483646 h 166"/>
                <a:gd name="T50" fmla="*/ 0 w 148"/>
                <a:gd name="T51" fmla="*/ 2147483646 h 166"/>
                <a:gd name="T52" fmla="*/ 0 w 148"/>
                <a:gd name="T53" fmla="*/ 2147483646 h 1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8" h="166">
                  <a:moveTo>
                    <a:pt x="8" y="40"/>
                  </a:moveTo>
                  <a:lnTo>
                    <a:pt x="74" y="80"/>
                  </a:lnTo>
                  <a:lnTo>
                    <a:pt x="102" y="64"/>
                  </a:lnTo>
                  <a:lnTo>
                    <a:pt x="34" y="24"/>
                  </a:lnTo>
                  <a:lnTo>
                    <a:pt x="8" y="40"/>
                  </a:lnTo>
                  <a:close/>
                  <a:moveTo>
                    <a:pt x="112" y="56"/>
                  </a:moveTo>
                  <a:lnTo>
                    <a:pt x="46" y="16"/>
                  </a:lnTo>
                  <a:lnTo>
                    <a:pt x="74" y="0"/>
                  </a:lnTo>
                  <a:lnTo>
                    <a:pt x="140" y="40"/>
                  </a:lnTo>
                  <a:lnTo>
                    <a:pt x="112" y="56"/>
                  </a:lnTo>
                  <a:close/>
                  <a:moveTo>
                    <a:pt x="148" y="50"/>
                  </a:moveTo>
                  <a:lnTo>
                    <a:pt x="148" y="124"/>
                  </a:lnTo>
                  <a:lnTo>
                    <a:pt x="80" y="166"/>
                  </a:lnTo>
                  <a:lnTo>
                    <a:pt x="80" y="92"/>
                  </a:lnTo>
                  <a:lnTo>
                    <a:pt x="108" y="74"/>
                  </a:lnTo>
                  <a:lnTo>
                    <a:pt x="108" y="102"/>
                  </a:lnTo>
                  <a:lnTo>
                    <a:pt x="120" y="96"/>
                  </a:lnTo>
                  <a:lnTo>
                    <a:pt x="120" y="66"/>
                  </a:lnTo>
                  <a:lnTo>
                    <a:pt x="148" y="50"/>
                  </a:lnTo>
                  <a:close/>
                  <a:moveTo>
                    <a:pt x="0" y="50"/>
                  </a:moveTo>
                  <a:lnTo>
                    <a:pt x="68" y="92"/>
                  </a:lnTo>
                  <a:lnTo>
                    <a:pt x="68" y="166"/>
                  </a:lnTo>
                  <a:lnTo>
                    <a:pt x="0" y="124"/>
                  </a:lnTo>
                  <a:lnTo>
                    <a:pt x="0" y="5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398">
              <a:extLst>
                <a:ext uri="{FF2B5EF4-FFF2-40B4-BE49-F238E27FC236}">
                  <a16:creationId xmlns:a16="http://schemas.microsoft.com/office/drawing/2014/main" id="{125048CE-60BD-4500-85F1-A88A2458092A}"/>
                </a:ext>
              </a:extLst>
            </p:cNvPr>
            <p:cNvSpPr>
              <a:spLocks/>
            </p:cNvSpPr>
            <p:nvPr/>
          </p:nvSpPr>
          <p:spPr bwMode="auto">
            <a:xfrm>
              <a:off x="7165975" y="4940300"/>
              <a:ext cx="276225" cy="190500"/>
            </a:xfrm>
            <a:custGeom>
              <a:avLst/>
              <a:gdLst>
                <a:gd name="T0" fmla="*/ 2147483646 w 87"/>
                <a:gd name="T1" fmla="*/ 2147483646 h 60"/>
                <a:gd name="T2" fmla="*/ 2147483646 w 87"/>
                <a:gd name="T3" fmla="*/ 2147483646 h 60"/>
                <a:gd name="T4" fmla="*/ 2147483646 w 87"/>
                <a:gd name="T5" fmla="*/ 2147483646 h 60"/>
                <a:gd name="T6" fmla="*/ 2147483646 w 87"/>
                <a:gd name="T7" fmla="*/ 2147483646 h 60"/>
                <a:gd name="T8" fmla="*/ 2147483646 w 87"/>
                <a:gd name="T9" fmla="*/ 2147483646 h 60"/>
                <a:gd name="T10" fmla="*/ 2147483646 w 87"/>
                <a:gd name="T11" fmla="*/ 0 h 60"/>
                <a:gd name="T12" fmla="*/ 2147483646 w 87"/>
                <a:gd name="T13" fmla="*/ 214748364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 h="60">
                  <a:moveTo>
                    <a:pt x="87" y="23"/>
                  </a:moveTo>
                  <a:cubicBezTo>
                    <a:pt x="49" y="47"/>
                    <a:pt x="49" y="47"/>
                    <a:pt x="49" y="47"/>
                  </a:cubicBezTo>
                  <a:cubicBezTo>
                    <a:pt x="49" y="34"/>
                    <a:pt x="49" y="34"/>
                    <a:pt x="49" y="34"/>
                  </a:cubicBezTo>
                  <a:cubicBezTo>
                    <a:pt x="31" y="34"/>
                    <a:pt x="11" y="43"/>
                    <a:pt x="11" y="60"/>
                  </a:cubicBezTo>
                  <a:cubicBezTo>
                    <a:pt x="0" y="44"/>
                    <a:pt x="18" y="13"/>
                    <a:pt x="49" y="13"/>
                  </a:cubicBezTo>
                  <a:cubicBezTo>
                    <a:pt x="49" y="0"/>
                    <a:pt x="49" y="0"/>
                    <a:pt x="49" y="0"/>
                  </a:cubicBezTo>
                  <a:lnTo>
                    <a:pt x="87" y="23"/>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51" name="Straight Arrow Connector 50">
            <a:extLst>
              <a:ext uri="{FF2B5EF4-FFF2-40B4-BE49-F238E27FC236}">
                <a16:creationId xmlns:a16="http://schemas.microsoft.com/office/drawing/2014/main" id="{29AC8598-FCD5-4B3C-91A8-501EBCD8E385}"/>
              </a:ext>
            </a:extLst>
          </p:cNvPr>
          <p:cNvCxnSpPr>
            <a:cxnSpLocks/>
          </p:cNvCxnSpPr>
          <p:nvPr/>
        </p:nvCxnSpPr>
        <p:spPr>
          <a:xfrm>
            <a:off x="7215502" y="1393960"/>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08C6704-9701-442A-B2E8-AAD4FF74471C}"/>
              </a:ext>
            </a:extLst>
          </p:cNvPr>
          <p:cNvSpPr/>
          <p:nvPr/>
        </p:nvSpPr>
        <p:spPr>
          <a:xfrm>
            <a:off x="8799998" y="1210727"/>
            <a:ext cx="1867691"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Corpus for Training</a:t>
            </a:r>
          </a:p>
        </p:txBody>
      </p:sp>
      <p:cxnSp>
        <p:nvCxnSpPr>
          <p:cNvPr id="54" name="Straight Arrow Connector 53">
            <a:extLst>
              <a:ext uri="{FF2B5EF4-FFF2-40B4-BE49-F238E27FC236}">
                <a16:creationId xmlns:a16="http://schemas.microsoft.com/office/drawing/2014/main" id="{724B587A-0D83-47C5-B2AA-027F75825404}"/>
              </a:ext>
            </a:extLst>
          </p:cNvPr>
          <p:cNvCxnSpPr>
            <a:cxnSpLocks/>
          </p:cNvCxnSpPr>
          <p:nvPr/>
        </p:nvCxnSpPr>
        <p:spPr>
          <a:xfrm>
            <a:off x="9391905" y="1613757"/>
            <a:ext cx="0" cy="410881"/>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72F5DC1-455B-48A9-96AE-A137AF468F9B}"/>
              </a:ext>
            </a:extLst>
          </p:cNvPr>
          <p:cNvSpPr/>
          <p:nvPr/>
        </p:nvSpPr>
        <p:spPr>
          <a:xfrm>
            <a:off x="8918955" y="1995423"/>
            <a:ext cx="94590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Labeling</a:t>
            </a:r>
          </a:p>
        </p:txBody>
      </p:sp>
      <p:grpSp>
        <p:nvGrpSpPr>
          <p:cNvPr id="56" name="Group 2457">
            <a:extLst>
              <a:ext uri="{FF2B5EF4-FFF2-40B4-BE49-F238E27FC236}">
                <a16:creationId xmlns:a16="http://schemas.microsoft.com/office/drawing/2014/main" id="{1BABD1DE-2AC2-477D-AB07-3A731320DB1C}"/>
              </a:ext>
            </a:extLst>
          </p:cNvPr>
          <p:cNvGrpSpPr>
            <a:grpSpLocks/>
          </p:cNvGrpSpPr>
          <p:nvPr/>
        </p:nvGrpSpPr>
        <p:grpSpPr bwMode="auto">
          <a:xfrm>
            <a:off x="8341018" y="1930618"/>
            <a:ext cx="551252" cy="452953"/>
            <a:chOff x="1409700" y="6029325"/>
            <a:chExt cx="593725" cy="536575"/>
          </a:xfrm>
        </p:grpSpPr>
        <p:sp>
          <p:nvSpPr>
            <p:cNvPr id="57" name="Freeform 393">
              <a:extLst>
                <a:ext uri="{FF2B5EF4-FFF2-40B4-BE49-F238E27FC236}">
                  <a16:creationId xmlns:a16="http://schemas.microsoft.com/office/drawing/2014/main" id="{BC3EC1F5-8747-414F-898A-F6C2481CA4E4}"/>
                </a:ext>
              </a:extLst>
            </p:cNvPr>
            <p:cNvSpPr>
              <a:spLocks noEditPoints="1"/>
            </p:cNvSpPr>
            <p:nvPr/>
          </p:nvSpPr>
          <p:spPr bwMode="auto">
            <a:xfrm>
              <a:off x="1409700" y="6029325"/>
              <a:ext cx="593725" cy="536575"/>
            </a:xfrm>
            <a:custGeom>
              <a:avLst/>
              <a:gdLst>
                <a:gd name="T0" fmla="*/ 0 w 374"/>
                <a:gd name="T1" fmla="*/ 2147483646 h 338"/>
                <a:gd name="T2" fmla="*/ 2147483646 w 374"/>
                <a:gd name="T3" fmla="*/ 0 h 338"/>
                <a:gd name="T4" fmla="*/ 2147483646 w 374"/>
                <a:gd name="T5" fmla="*/ 2147483646 h 338"/>
                <a:gd name="T6" fmla="*/ 2147483646 w 374"/>
                <a:gd name="T7" fmla="*/ 2147483646 h 338"/>
                <a:gd name="T8" fmla="*/ 2147483646 w 374"/>
                <a:gd name="T9" fmla="*/ 2147483646 h 338"/>
                <a:gd name="T10" fmla="*/ 0 w 374"/>
                <a:gd name="T11" fmla="*/ 2147483646 h 338"/>
                <a:gd name="T12" fmla="*/ 0 w 374"/>
                <a:gd name="T13" fmla="*/ 2147483646 h 338"/>
                <a:gd name="T14" fmla="*/ 0 w 374"/>
                <a:gd name="T15" fmla="*/ 2147483646 h 338"/>
                <a:gd name="T16" fmla="*/ 2147483646 w 374"/>
                <a:gd name="T17" fmla="*/ 2147483646 h 338"/>
                <a:gd name="T18" fmla="*/ 2147483646 w 374"/>
                <a:gd name="T19" fmla="*/ 2147483646 h 338"/>
                <a:gd name="T20" fmla="*/ 2147483646 w 374"/>
                <a:gd name="T21" fmla="*/ 2147483646 h 338"/>
                <a:gd name="T22" fmla="*/ 2147483646 w 374"/>
                <a:gd name="T23" fmla="*/ 2147483646 h 338"/>
                <a:gd name="T24" fmla="*/ 2147483646 w 374"/>
                <a:gd name="T25" fmla="*/ 2147483646 h 338"/>
                <a:gd name="T26" fmla="*/ 2147483646 w 374"/>
                <a:gd name="T27" fmla="*/ 2147483646 h 338"/>
                <a:gd name="T28" fmla="*/ 2147483646 w 374"/>
                <a:gd name="T29" fmla="*/ 2147483646 h 338"/>
                <a:gd name="T30" fmla="*/ 2147483646 w 374"/>
                <a:gd name="T31" fmla="*/ 2147483646 h 338"/>
                <a:gd name="T32" fmla="*/ 2147483646 w 374"/>
                <a:gd name="T33" fmla="*/ 2147483646 h 338"/>
                <a:gd name="T34" fmla="*/ 2147483646 w 374"/>
                <a:gd name="T35" fmla="*/ 2147483646 h 338"/>
                <a:gd name="T36" fmla="*/ 2147483646 w 374"/>
                <a:gd name="T37" fmla="*/ 2147483646 h 338"/>
                <a:gd name="T38" fmla="*/ 2147483646 w 374"/>
                <a:gd name="T39" fmla="*/ 2147483646 h 338"/>
                <a:gd name="T40" fmla="*/ 2147483646 w 374"/>
                <a:gd name="T41" fmla="*/ 2147483646 h 338"/>
                <a:gd name="T42" fmla="*/ 2147483646 w 374"/>
                <a:gd name="T43" fmla="*/ 2147483646 h 338"/>
                <a:gd name="T44" fmla="*/ 2147483646 w 374"/>
                <a:gd name="T45" fmla="*/ 2147483646 h 338"/>
                <a:gd name="T46" fmla="*/ 2147483646 w 374"/>
                <a:gd name="T47" fmla="*/ 2147483646 h 338"/>
                <a:gd name="T48" fmla="*/ 2147483646 w 374"/>
                <a:gd name="T49" fmla="*/ 2147483646 h 338"/>
                <a:gd name="T50" fmla="*/ 2147483646 w 374"/>
                <a:gd name="T51" fmla="*/ 2147483646 h 338"/>
                <a:gd name="T52" fmla="*/ 2147483646 w 374"/>
                <a:gd name="T53" fmla="*/ 2147483646 h 338"/>
                <a:gd name="T54" fmla="*/ 2147483646 w 374"/>
                <a:gd name="T55" fmla="*/ 2147483646 h 338"/>
                <a:gd name="T56" fmla="*/ 2147483646 w 374"/>
                <a:gd name="T57" fmla="*/ 2147483646 h 338"/>
                <a:gd name="T58" fmla="*/ 2147483646 w 374"/>
                <a:gd name="T59" fmla="*/ 2147483646 h 338"/>
                <a:gd name="T60" fmla="*/ 2147483646 w 374"/>
                <a:gd name="T61" fmla="*/ 2147483646 h 338"/>
                <a:gd name="T62" fmla="*/ 2147483646 w 374"/>
                <a:gd name="T63" fmla="*/ 2147483646 h 338"/>
                <a:gd name="T64" fmla="*/ 2147483646 w 374"/>
                <a:gd name="T65" fmla="*/ 2147483646 h 338"/>
                <a:gd name="T66" fmla="*/ 2147483646 w 374"/>
                <a:gd name="T67" fmla="*/ 2147483646 h 338"/>
                <a:gd name="T68" fmla="*/ 2147483646 w 374"/>
                <a:gd name="T69" fmla="*/ 2147483646 h 338"/>
                <a:gd name="T70" fmla="*/ 2147483646 w 374"/>
                <a:gd name="T71" fmla="*/ 2147483646 h 338"/>
                <a:gd name="T72" fmla="*/ 2147483646 w 374"/>
                <a:gd name="T73" fmla="*/ 2147483646 h 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4" h="338">
                  <a:moveTo>
                    <a:pt x="0" y="86"/>
                  </a:moveTo>
                  <a:lnTo>
                    <a:pt x="186" y="0"/>
                  </a:lnTo>
                  <a:lnTo>
                    <a:pt x="374" y="86"/>
                  </a:lnTo>
                  <a:lnTo>
                    <a:pt x="374" y="126"/>
                  </a:lnTo>
                  <a:lnTo>
                    <a:pt x="186" y="42"/>
                  </a:lnTo>
                  <a:lnTo>
                    <a:pt x="0" y="126"/>
                  </a:lnTo>
                  <a:lnTo>
                    <a:pt x="0" y="86"/>
                  </a:lnTo>
                  <a:close/>
                  <a:moveTo>
                    <a:pt x="76" y="236"/>
                  </a:moveTo>
                  <a:lnTo>
                    <a:pt x="118" y="236"/>
                  </a:lnTo>
                  <a:lnTo>
                    <a:pt x="118" y="266"/>
                  </a:lnTo>
                  <a:lnTo>
                    <a:pt x="134" y="266"/>
                  </a:lnTo>
                  <a:lnTo>
                    <a:pt x="134" y="236"/>
                  </a:lnTo>
                  <a:lnTo>
                    <a:pt x="178" y="236"/>
                  </a:lnTo>
                  <a:lnTo>
                    <a:pt x="178" y="338"/>
                  </a:lnTo>
                  <a:lnTo>
                    <a:pt x="76" y="338"/>
                  </a:lnTo>
                  <a:lnTo>
                    <a:pt x="76" y="236"/>
                  </a:lnTo>
                  <a:close/>
                  <a:moveTo>
                    <a:pt x="196" y="236"/>
                  </a:moveTo>
                  <a:lnTo>
                    <a:pt x="240" y="236"/>
                  </a:lnTo>
                  <a:lnTo>
                    <a:pt x="240" y="266"/>
                  </a:lnTo>
                  <a:lnTo>
                    <a:pt x="254" y="266"/>
                  </a:lnTo>
                  <a:lnTo>
                    <a:pt x="254" y="236"/>
                  </a:lnTo>
                  <a:lnTo>
                    <a:pt x="298" y="236"/>
                  </a:lnTo>
                  <a:lnTo>
                    <a:pt x="298" y="338"/>
                  </a:lnTo>
                  <a:lnTo>
                    <a:pt x="196" y="338"/>
                  </a:lnTo>
                  <a:lnTo>
                    <a:pt x="196" y="236"/>
                  </a:lnTo>
                  <a:close/>
                  <a:moveTo>
                    <a:pt x="196" y="116"/>
                  </a:moveTo>
                  <a:lnTo>
                    <a:pt x="196" y="218"/>
                  </a:lnTo>
                  <a:lnTo>
                    <a:pt x="298" y="218"/>
                  </a:lnTo>
                  <a:lnTo>
                    <a:pt x="298" y="116"/>
                  </a:lnTo>
                  <a:lnTo>
                    <a:pt x="254" y="116"/>
                  </a:lnTo>
                  <a:lnTo>
                    <a:pt x="254" y="146"/>
                  </a:lnTo>
                  <a:lnTo>
                    <a:pt x="240" y="146"/>
                  </a:lnTo>
                  <a:lnTo>
                    <a:pt x="240" y="116"/>
                  </a:lnTo>
                  <a:lnTo>
                    <a:pt x="196" y="116"/>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394">
              <a:extLst>
                <a:ext uri="{FF2B5EF4-FFF2-40B4-BE49-F238E27FC236}">
                  <a16:creationId xmlns:a16="http://schemas.microsoft.com/office/drawing/2014/main" id="{39730802-BF2E-42EE-B37B-22406A6CBF18}"/>
                </a:ext>
              </a:extLst>
            </p:cNvPr>
            <p:cNvSpPr>
              <a:spLocks/>
            </p:cNvSpPr>
            <p:nvPr/>
          </p:nvSpPr>
          <p:spPr bwMode="auto">
            <a:xfrm>
              <a:off x="1530350" y="6213475"/>
              <a:ext cx="161925" cy="161925"/>
            </a:xfrm>
            <a:custGeom>
              <a:avLst/>
              <a:gdLst>
                <a:gd name="T0" fmla="*/ 0 w 102"/>
                <a:gd name="T1" fmla="*/ 0 h 102"/>
                <a:gd name="T2" fmla="*/ 2147483646 w 102"/>
                <a:gd name="T3" fmla="*/ 0 h 102"/>
                <a:gd name="T4" fmla="*/ 2147483646 w 102"/>
                <a:gd name="T5" fmla="*/ 2147483646 h 102"/>
                <a:gd name="T6" fmla="*/ 2147483646 w 102"/>
                <a:gd name="T7" fmla="*/ 2147483646 h 102"/>
                <a:gd name="T8" fmla="*/ 2147483646 w 102"/>
                <a:gd name="T9" fmla="*/ 0 h 102"/>
                <a:gd name="T10" fmla="*/ 2147483646 w 102"/>
                <a:gd name="T11" fmla="*/ 0 h 102"/>
                <a:gd name="T12" fmla="*/ 2147483646 w 102"/>
                <a:gd name="T13" fmla="*/ 2147483646 h 102"/>
                <a:gd name="T14" fmla="*/ 0 w 102"/>
                <a:gd name="T15" fmla="*/ 2147483646 h 102"/>
                <a:gd name="T16" fmla="*/ 0 w 102"/>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 h="102">
                  <a:moveTo>
                    <a:pt x="0" y="0"/>
                  </a:moveTo>
                  <a:lnTo>
                    <a:pt x="42" y="0"/>
                  </a:lnTo>
                  <a:lnTo>
                    <a:pt x="42" y="30"/>
                  </a:lnTo>
                  <a:lnTo>
                    <a:pt x="58" y="30"/>
                  </a:lnTo>
                  <a:lnTo>
                    <a:pt x="58" y="0"/>
                  </a:lnTo>
                  <a:lnTo>
                    <a:pt x="102" y="0"/>
                  </a:lnTo>
                  <a:lnTo>
                    <a:pt x="102" y="102"/>
                  </a:lnTo>
                  <a:lnTo>
                    <a:pt x="0" y="102"/>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59" name="Straight Arrow Connector 58">
            <a:extLst>
              <a:ext uri="{FF2B5EF4-FFF2-40B4-BE49-F238E27FC236}">
                <a16:creationId xmlns:a16="http://schemas.microsoft.com/office/drawing/2014/main" id="{D5ED1038-9BF7-4B60-B353-C3DE5DF46204}"/>
              </a:ext>
            </a:extLst>
          </p:cNvPr>
          <p:cNvCxnSpPr>
            <a:cxnSpLocks/>
          </p:cNvCxnSpPr>
          <p:nvPr/>
        </p:nvCxnSpPr>
        <p:spPr>
          <a:xfrm flipH="1" flipV="1">
            <a:off x="9592562" y="2344741"/>
            <a:ext cx="107535" cy="174015"/>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3FD7BA-3BD3-4D27-A38C-FAD785C7EF84}"/>
              </a:ext>
            </a:extLst>
          </p:cNvPr>
          <p:cNvCxnSpPr>
            <a:cxnSpLocks/>
          </p:cNvCxnSpPr>
          <p:nvPr/>
        </p:nvCxnSpPr>
        <p:spPr>
          <a:xfrm flipV="1">
            <a:off x="9111017" y="2352423"/>
            <a:ext cx="104767" cy="161789"/>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F72751B-B55C-48BE-A209-75D97B69458D}"/>
              </a:ext>
            </a:extLst>
          </p:cNvPr>
          <p:cNvSpPr/>
          <p:nvPr/>
        </p:nvSpPr>
        <p:spPr>
          <a:xfrm>
            <a:off x="8696027" y="2492268"/>
            <a:ext cx="643574"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Manual</a:t>
            </a:r>
          </a:p>
        </p:txBody>
      </p:sp>
      <p:sp>
        <p:nvSpPr>
          <p:cNvPr id="62" name="Rectangle 61">
            <a:extLst>
              <a:ext uri="{FF2B5EF4-FFF2-40B4-BE49-F238E27FC236}">
                <a16:creationId xmlns:a16="http://schemas.microsoft.com/office/drawing/2014/main" id="{AC31588F-592E-4189-9381-EDB0FD4CF727}"/>
              </a:ext>
            </a:extLst>
          </p:cNvPr>
          <p:cNvSpPr/>
          <p:nvPr/>
        </p:nvSpPr>
        <p:spPr>
          <a:xfrm>
            <a:off x="9230713" y="2482638"/>
            <a:ext cx="1982530"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K-Mean Clustering (Proposed)</a:t>
            </a:r>
          </a:p>
        </p:txBody>
      </p:sp>
      <p:sp>
        <p:nvSpPr>
          <p:cNvPr id="63" name="Rectangle 62">
            <a:extLst>
              <a:ext uri="{FF2B5EF4-FFF2-40B4-BE49-F238E27FC236}">
                <a16:creationId xmlns:a16="http://schemas.microsoft.com/office/drawing/2014/main" id="{70BCB860-B1B3-4D98-9929-FC3646803022}"/>
              </a:ext>
            </a:extLst>
          </p:cNvPr>
          <p:cNvSpPr/>
          <p:nvPr/>
        </p:nvSpPr>
        <p:spPr>
          <a:xfrm>
            <a:off x="288579" y="2761677"/>
            <a:ext cx="11591930" cy="3539430"/>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In the Next step, we decided to Label the extracted paragraphs from 48 resumes.</a:t>
            </a:r>
          </a:p>
          <a:p>
            <a:pPr algn="just"/>
            <a:r>
              <a:rPr lang="en-US" sz="1600" dirty="0">
                <a:latin typeface="Adobe Clean Light" panose="020B0303020404020204" pitchFamily="34" charset="0"/>
                <a:ea typeface="Times New Roman" panose="02020603050405020304" pitchFamily="18" charset="0"/>
              </a:rPr>
              <a:t>This was needed to build a supervised model for paragraph Classification. A Supervised Paragraph model would help us to classify the text of a resume and JD into predefined segments.</a:t>
            </a:r>
          </a:p>
          <a:p>
            <a:pPr algn="just"/>
            <a:endParaRPr lang="en-US" sz="1600" dirty="0">
              <a:latin typeface="Adobe Clean Light" panose="020B0303020404020204" pitchFamily="34" charset="0"/>
              <a:ea typeface="Times New Roman" panose="02020603050405020304" pitchFamily="18" charset="0"/>
            </a:endParaRPr>
          </a:p>
          <a:p>
            <a:pPr algn="just"/>
            <a:r>
              <a:rPr lang="en-US" sz="1600" dirty="0">
                <a:latin typeface="Adobe Clean Light" panose="020B0303020404020204" pitchFamily="34" charset="0"/>
                <a:ea typeface="Times New Roman" panose="02020603050405020304" pitchFamily="18" charset="0"/>
              </a:rPr>
              <a:t>To Label data, we had two options</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Manual Labeling</a:t>
            </a:r>
          </a:p>
          <a:p>
            <a:pPr marL="742950" lvl="1" indent="-285750" algn="just">
              <a:buFont typeface="Wingdings" panose="05000000000000000000" pitchFamily="2" charset="2"/>
              <a:buChar char="§"/>
            </a:pPr>
            <a:r>
              <a:rPr lang="en-US" sz="1600" dirty="0">
                <a:latin typeface="Adobe Clean Light" panose="020B0303020404020204" pitchFamily="34" charset="0"/>
                <a:ea typeface="Times New Roman" panose="02020603050405020304" pitchFamily="18" charset="0"/>
              </a:rPr>
              <a:t>Employing Clustering Techniques like K-Means</a:t>
            </a:r>
          </a:p>
          <a:p>
            <a:pPr algn="just"/>
            <a:r>
              <a:rPr lang="en-US" sz="1600" dirty="0">
                <a:latin typeface="Adobe Clean Light" panose="020B0303020404020204" pitchFamily="34" charset="0"/>
                <a:ea typeface="Times New Roman" panose="02020603050405020304" pitchFamily="18" charset="0"/>
              </a:rPr>
              <a:t>Considering the low number of resumes and total of only 550+ paragraphs to be labeled. We went ahead did the manual labeling.</a:t>
            </a:r>
          </a:p>
          <a:p>
            <a:pPr algn="just"/>
            <a:r>
              <a:rPr lang="en-US" sz="1600" dirty="0">
                <a:latin typeface="Adobe Clean Light" panose="020B0303020404020204" pitchFamily="34" charset="0"/>
                <a:ea typeface="Times New Roman" panose="02020603050405020304" pitchFamily="18" charset="0"/>
              </a:rPr>
              <a:t>However, considering our project is open for improvements. It is strongly recommended to increase the number of resumes and employ Clustering technique to label the Paragraphs</a:t>
            </a:r>
          </a:p>
          <a:p>
            <a:pPr algn="just"/>
            <a:endParaRPr lang="en-US" sz="1600" dirty="0">
              <a:latin typeface="Adobe Clean Light" panose="020B0303020404020204" pitchFamily="34" charset="0"/>
              <a:ea typeface="Times New Roman" panose="02020603050405020304" pitchFamily="18" charset="0"/>
            </a:endParaRPr>
          </a:p>
          <a:p>
            <a:pPr algn="just"/>
            <a:r>
              <a:rPr lang="en-US" sz="1600" dirty="0">
                <a:latin typeface="Adobe Clean Light" panose="020B0303020404020204" pitchFamily="34" charset="0"/>
                <a:ea typeface="Times New Roman" panose="02020603050405020304" pitchFamily="18" charset="0"/>
              </a:rPr>
              <a:t>Technique &amp; Codes</a:t>
            </a:r>
          </a:p>
          <a:p>
            <a:pPr marL="742950" lvl="1" indent="-285750" algn="just">
              <a:buFont typeface="Wingdings" panose="05000000000000000000" pitchFamily="2" charset="2"/>
              <a:buChar char="Ø"/>
            </a:pPr>
            <a:r>
              <a:rPr lang="en-US" sz="1600" dirty="0">
                <a:latin typeface="Adobe Clean Light" panose="020B0303020404020204" pitchFamily="34" charset="0"/>
                <a:ea typeface="Times New Roman" panose="02020603050405020304" pitchFamily="18" charset="0"/>
              </a:rPr>
              <a:t>Manual Labeling </a:t>
            </a:r>
          </a:p>
          <a:p>
            <a:pPr marL="742950" lvl="1" indent="-285750" algn="just">
              <a:buFont typeface="Wingdings" panose="05000000000000000000" pitchFamily="2" charset="2"/>
              <a:buChar char="Ø"/>
            </a:pPr>
            <a:r>
              <a:rPr lang="en-US" sz="1600" dirty="0">
                <a:latin typeface="Adobe Clean Light" panose="020B0303020404020204" pitchFamily="34" charset="0"/>
                <a:ea typeface="Times New Roman" panose="02020603050405020304" pitchFamily="18" charset="0"/>
              </a:rPr>
              <a:t>K-Mean (Proposed) </a:t>
            </a:r>
          </a:p>
        </p:txBody>
      </p:sp>
    </p:spTree>
    <p:extLst>
      <p:ext uri="{BB962C8B-B14F-4D97-AF65-F5344CB8AC3E}">
        <p14:creationId xmlns:p14="http://schemas.microsoft.com/office/powerpoint/2010/main" val="256699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2707249">
            <a:off x="7321464" y="4729078"/>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2924436">
            <a:off x="3432325" y="6114408"/>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ectangle 1">
            <a:extLst>
              <a:ext uri="{FF2B5EF4-FFF2-40B4-BE49-F238E27FC236}">
                <a16:creationId xmlns:a16="http://schemas.microsoft.com/office/drawing/2014/main" id="{F3406EAE-7422-4DF7-8139-4FE4F01197DF}"/>
              </a:ext>
            </a:extLst>
          </p:cNvPr>
          <p:cNvSpPr/>
          <p:nvPr/>
        </p:nvSpPr>
        <p:spPr>
          <a:xfrm>
            <a:off x="3415951" y="1200032"/>
            <a:ext cx="74296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HTML</a:t>
            </a:r>
          </a:p>
        </p:txBody>
      </p:sp>
      <p:sp>
        <p:nvSpPr>
          <p:cNvPr id="28" name="Rectangle 27">
            <a:extLst>
              <a:ext uri="{FF2B5EF4-FFF2-40B4-BE49-F238E27FC236}">
                <a16:creationId xmlns:a16="http://schemas.microsoft.com/office/drawing/2014/main" id="{591E0BB4-6DCF-4725-B9EA-997D10487320}"/>
              </a:ext>
            </a:extLst>
          </p:cNvPr>
          <p:cNvSpPr/>
          <p:nvPr/>
        </p:nvSpPr>
        <p:spPr>
          <a:xfrm>
            <a:off x="5314859" y="4478721"/>
            <a:ext cx="1931619"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Technique &amp; Codes</a:t>
            </a:r>
          </a:p>
        </p:txBody>
      </p:sp>
      <p:sp>
        <p:nvSpPr>
          <p:cNvPr id="29" name="Rectangle 28">
            <a:extLst>
              <a:ext uri="{FF2B5EF4-FFF2-40B4-BE49-F238E27FC236}">
                <a16:creationId xmlns:a16="http://schemas.microsoft.com/office/drawing/2014/main" id="{27369715-53AA-420B-87B7-E81B8B268C6D}"/>
              </a:ext>
            </a:extLst>
          </p:cNvPr>
          <p:cNvSpPr/>
          <p:nvPr/>
        </p:nvSpPr>
        <p:spPr>
          <a:xfrm>
            <a:off x="1967122" y="5670999"/>
            <a:ext cx="202164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Important Packages</a:t>
            </a:r>
          </a:p>
        </p:txBody>
      </p:sp>
      <p:grpSp>
        <p:nvGrpSpPr>
          <p:cNvPr id="19" name="Group 3081">
            <a:extLst>
              <a:ext uri="{FF2B5EF4-FFF2-40B4-BE49-F238E27FC236}">
                <a16:creationId xmlns:a16="http://schemas.microsoft.com/office/drawing/2014/main" id="{F8BF1D23-F24B-43A3-8BD0-BB8C04F3E123}"/>
              </a:ext>
            </a:extLst>
          </p:cNvPr>
          <p:cNvGrpSpPr>
            <a:grpSpLocks/>
          </p:cNvGrpSpPr>
          <p:nvPr/>
        </p:nvGrpSpPr>
        <p:grpSpPr bwMode="auto">
          <a:xfrm>
            <a:off x="3002359" y="1078495"/>
            <a:ext cx="498475" cy="647700"/>
            <a:chOff x="307975" y="1460500"/>
            <a:chExt cx="498475" cy="647700"/>
          </a:xfrm>
        </p:grpSpPr>
        <p:sp>
          <p:nvSpPr>
            <p:cNvPr id="23" name="Freeform 19">
              <a:extLst>
                <a:ext uri="{FF2B5EF4-FFF2-40B4-BE49-F238E27FC236}">
                  <a16:creationId xmlns:a16="http://schemas.microsoft.com/office/drawing/2014/main" id="{631634E4-1AA3-4234-8584-EE3268034CD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F12E443-B654-4499-B55E-AE00127A4CDC}"/>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5D2F253B-8469-485E-B435-CFFA3F661031}"/>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318418" y="1118182"/>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 name="Rectangle 35">
            <a:extLst>
              <a:ext uri="{FF2B5EF4-FFF2-40B4-BE49-F238E27FC236}">
                <a16:creationId xmlns:a16="http://schemas.microsoft.com/office/drawing/2014/main" id="{4FEC3354-C8CB-4CB3-916A-0C7F631AB7B1}"/>
              </a:ext>
            </a:extLst>
          </p:cNvPr>
          <p:cNvSpPr/>
          <p:nvPr/>
        </p:nvSpPr>
        <p:spPr>
          <a:xfrm>
            <a:off x="883568" y="1212924"/>
            <a:ext cx="1215526"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 file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2006351" y="1397593"/>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C09FD-2A2C-4EF5-B432-2756040ED678}"/>
              </a:ext>
            </a:extLst>
          </p:cNvPr>
          <p:cNvCxnSpPr>
            <a:cxnSpLocks/>
          </p:cNvCxnSpPr>
          <p:nvPr/>
        </p:nvCxnSpPr>
        <p:spPr>
          <a:xfrm>
            <a:off x="4158911" y="1393994"/>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60">
            <a:extLst>
              <a:ext uri="{FF2B5EF4-FFF2-40B4-BE49-F238E27FC236}">
                <a16:creationId xmlns:a16="http://schemas.microsoft.com/office/drawing/2014/main" id="{2DCE775C-3944-4E64-8EBC-B7AC82960767}"/>
              </a:ext>
            </a:extLst>
          </p:cNvPr>
          <p:cNvGrpSpPr>
            <a:grpSpLocks/>
          </p:cNvGrpSpPr>
          <p:nvPr/>
        </p:nvGrpSpPr>
        <p:grpSpPr bwMode="auto">
          <a:xfrm>
            <a:off x="5135287" y="1102845"/>
            <a:ext cx="653628" cy="647693"/>
            <a:chOff x="4749800" y="5915025"/>
            <a:chExt cx="790575" cy="765175"/>
          </a:xfrm>
        </p:grpSpPr>
        <p:sp>
          <p:nvSpPr>
            <p:cNvPr id="26" name="Freeform 375">
              <a:extLst>
                <a:ext uri="{FF2B5EF4-FFF2-40B4-BE49-F238E27FC236}">
                  <a16:creationId xmlns:a16="http://schemas.microsoft.com/office/drawing/2014/main" id="{A2E50E2F-2D6B-40B7-8EBF-B8BD17C5EB20}"/>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376">
              <a:extLst>
                <a:ext uri="{FF2B5EF4-FFF2-40B4-BE49-F238E27FC236}">
                  <a16:creationId xmlns:a16="http://schemas.microsoft.com/office/drawing/2014/main" id="{46413BF5-6B63-4D28-A101-CFE4A0C0706B}"/>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77">
              <a:extLst>
                <a:ext uri="{FF2B5EF4-FFF2-40B4-BE49-F238E27FC236}">
                  <a16:creationId xmlns:a16="http://schemas.microsoft.com/office/drawing/2014/main" id="{A2B7DC4E-C21F-4483-83A3-29C6FDEDD3B3}"/>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78">
              <a:extLst>
                <a:ext uri="{FF2B5EF4-FFF2-40B4-BE49-F238E27FC236}">
                  <a16:creationId xmlns:a16="http://schemas.microsoft.com/office/drawing/2014/main" id="{C61832C4-1EB5-493A-885F-2AC69B950AFC}"/>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79">
              <a:extLst>
                <a:ext uri="{FF2B5EF4-FFF2-40B4-BE49-F238E27FC236}">
                  <a16:creationId xmlns:a16="http://schemas.microsoft.com/office/drawing/2014/main" id="{91A2862B-FC7D-4AC0-982F-B137379873C1}"/>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80">
              <a:extLst>
                <a:ext uri="{FF2B5EF4-FFF2-40B4-BE49-F238E27FC236}">
                  <a16:creationId xmlns:a16="http://schemas.microsoft.com/office/drawing/2014/main" id="{75E5E278-9D72-4B8E-B392-701BA2B3748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81">
              <a:extLst>
                <a:ext uri="{FF2B5EF4-FFF2-40B4-BE49-F238E27FC236}">
                  <a16:creationId xmlns:a16="http://schemas.microsoft.com/office/drawing/2014/main" id="{023AB7E7-30F9-41E4-B9FE-A9780C106660}"/>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82">
              <a:extLst>
                <a:ext uri="{FF2B5EF4-FFF2-40B4-BE49-F238E27FC236}">
                  <a16:creationId xmlns:a16="http://schemas.microsoft.com/office/drawing/2014/main" id="{B18363D3-C9B9-4A9E-9E2B-347DBD59FC27}"/>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83">
              <a:extLst>
                <a:ext uri="{FF2B5EF4-FFF2-40B4-BE49-F238E27FC236}">
                  <a16:creationId xmlns:a16="http://schemas.microsoft.com/office/drawing/2014/main" id="{4C715ADF-8BFF-4009-92C2-970317BF440A}"/>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 name="Rectangle 44">
            <a:extLst>
              <a:ext uri="{FF2B5EF4-FFF2-40B4-BE49-F238E27FC236}">
                <a16:creationId xmlns:a16="http://schemas.microsoft.com/office/drawing/2014/main" id="{10080552-9BCD-48C1-BE6B-238FACECD43B}"/>
              </a:ext>
            </a:extLst>
          </p:cNvPr>
          <p:cNvSpPr/>
          <p:nvPr/>
        </p:nvSpPr>
        <p:spPr>
          <a:xfrm>
            <a:off x="5761816" y="1210727"/>
            <a:ext cx="1515608"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Text Extraction</a:t>
            </a:r>
          </a:p>
        </p:txBody>
      </p:sp>
      <p:grpSp>
        <p:nvGrpSpPr>
          <p:cNvPr id="46" name="Group 2455">
            <a:extLst>
              <a:ext uri="{FF2B5EF4-FFF2-40B4-BE49-F238E27FC236}">
                <a16:creationId xmlns:a16="http://schemas.microsoft.com/office/drawing/2014/main" id="{DB60979D-0641-427E-97FD-DA4A76B0523C}"/>
              </a:ext>
            </a:extLst>
          </p:cNvPr>
          <p:cNvGrpSpPr>
            <a:grpSpLocks/>
          </p:cNvGrpSpPr>
          <p:nvPr/>
        </p:nvGrpSpPr>
        <p:grpSpPr bwMode="auto">
          <a:xfrm>
            <a:off x="8282473" y="1175148"/>
            <a:ext cx="517525" cy="419100"/>
            <a:chOff x="7165975" y="4940300"/>
            <a:chExt cx="517525" cy="419100"/>
          </a:xfrm>
        </p:grpSpPr>
        <p:sp>
          <p:nvSpPr>
            <p:cNvPr id="47" name="Freeform 395">
              <a:extLst>
                <a:ext uri="{FF2B5EF4-FFF2-40B4-BE49-F238E27FC236}">
                  <a16:creationId xmlns:a16="http://schemas.microsoft.com/office/drawing/2014/main" id="{446BC7F9-A4CE-43E7-AA14-2208A4717389}"/>
                </a:ext>
              </a:extLst>
            </p:cNvPr>
            <p:cNvSpPr>
              <a:spLocks/>
            </p:cNvSpPr>
            <p:nvPr/>
          </p:nvSpPr>
          <p:spPr bwMode="auto">
            <a:xfrm>
              <a:off x="7372350" y="5232400"/>
              <a:ext cx="15875" cy="60325"/>
            </a:xfrm>
            <a:custGeom>
              <a:avLst/>
              <a:gdLst>
                <a:gd name="T0" fmla="*/ 0 w 10"/>
                <a:gd name="T1" fmla="*/ 2147483646 h 38"/>
                <a:gd name="T2" fmla="*/ 2147483646 w 10"/>
                <a:gd name="T3" fmla="*/ 0 h 38"/>
                <a:gd name="T4" fmla="*/ 2147483646 w 10"/>
                <a:gd name="T5" fmla="*/ 2147483646 h 38"/>
                <a:gd name="T6" fmla="*/ 0 w 10"/>
                <a:gd name="T7" fmla="*/ 2147483646 h 38"/>
                <a:gd name="T8" fmla="*/ 0 w 10"/>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8">
                  <a:moveTo>
                    <a:pt x="0" y="6"/>
                  </a:moveTo>
                  <a:lnTo>
                    <a:pt x="10" y="0"/>
                  </a:lnTo>
                  <a:lnTo>
                    <a:pt x="10" y="30"/>
                  </a:lnTo>
                  <a:lnTo>
                    <a:pt x="0" y="38"/>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96">
              <a:extLst>
                <a:ext uri="{FF2B5EF4-FFF2-40B4-BE49-F238E27FC236}">
                  <a16:creationId xmlns:a16="http://schemas.microsoft.com/office/drawing/2014/main" id="{8065D4E6-8AA7-476C-A0DE-857E7921F79D}"/>
                </a:ext>
              </a:extLst>
            </p:cNvPr>
            <p:cNvSpPr>
              <a:spLocks noEditPoints="1"/>
            </p:cNvSpPr>
            <p:nvPr/>
          </p:nvSpPr>
          <p:spPr bwMode="auto">
            <a:xfrm>
              <a:off x="7448550" y="4953000"/>
              <a:ext cx="234950" cy="406400"/>
            </a:xfrm>
            <a:custGeom>
              <a:avLst/>
              <a:gdLst>
                <a:gd name="T0" fmla="*/ 2147483646 w 148"/>
                <a:gd name="T1" fmla="*/ 2147483646 h 256"/>
                <a:gd name="T2" fmla="*/ 2147483646 w 148"/>
                <a:gd name="T3" fmla="*/ 2147483646 h 256"/>
                <a:gd name="T4" fmla="*/ 2147483646 w 148"/>
                <a:gd name="T5" fmla="*/ 2147483646 h 256"/>
                <a:gd name="T6" fmla="*/ 2147483646 w 148"/>
                <a:gd name="T7" fmla="*/ 2147483646 h 256"/>
                <a:gd name="T8" fmla="*/ 2147483646 w 148"/>
                <a:gd name="T9" fmla="*/ 2147483646 h 256"/>
                <a:gd name="T10" fmla="*/ 2147483646 w 148"/>
                <a:gd name="T11" fmla="*/ 2147483646 h 256"/>
                <a:gd name="T12" fmla="*/ 2147483646 w 148"/>
                <a:gd name="T13" fmla="*/ 2147483646 h 256"/>
                <a:gd name="T14" fmla="*/ 2147483646 w 148"/>
                <a:gd name="T15" fmla="*/ 2147483646 h 256"/>
                <a:gd name="T16" fmla="*/ 2147483646 w 148"/>
                <a:gd name="T17" fmla="*/ 0 h 256"/>
                <a:gd name="T18" fmla="*/ 2147483646 w 148"/>
                <a:gd name="T19" fmla="*/ 2147483646 h 256"/>
                <a:gd name="T20" fmla="*/ 2147483646 w 148"/>
                <a:gd name="T21" fmla="*/ 2147483646 h 256"/>
                <a:gd name="T22" fmla="*/ 2147483646 w 148"/>
                <a:gd name="T23" fmla="*/ 2147483646 h 256"/>
                <a:gd name="T24" fmla="*/ 2147483646 w 148"/>
                <a:gd name="T25" fmla="*/ 2147483646 h 256"/>
                <a:gd name="T26" fmla="*/ 2147483646 w 148"/>
                <a:gd name="T27" fmla="*/ 2147483646 h 256"/>
                <a:gd name="T28" fmla="*/ 2147483646 w 148"/>
                <a:gd name="T29" fmla="*/ 2147483646 h 256"/>
                <a:gd name="T30" fmla="*/ 2147483646 w 148"/>
                <a:gd name="T31" fmla="*/ 2147483646 h 256"/>
                <a:gd name="T32" fmla="*/ 2147483646 w 148"/>
                <a:gd name="T33" fmla="*/ 2147483646 h 256"/>
                <a:gd name="T34" fmla="*/ 2147483646 w 148"/>
                <a:gd name="T35" fmla="*/ 2147483646 h 256"/>
                <a:gd name="T36" fmla="*/ 2147483646 w 148"/>
                <a:gd name="T37" fmla="*/ 2147483646 h 256"/>
                <a:gd name="T38" fmla="*/ 2147483646 w 148"/>
                <a:gd name="T39" fmla="*/ 2147483646 h 256"/>
                <a:gd name="T40" fmla="*/ 2147483646 w 148"/>
                <a:gd name="T41" fmla="*/ 2147483646 h 256"/>
                <a:gd name="T42" fmla="*/ 2147483646 w 148"/>
                <a:gd name="T43" fmla="*/ 2147483646 h 256"/>
                <a:gd name="T44" fmla="*/ 0 w 148"/>
                <a:gd name="T45" fmla="*/ 2147483646 h 256"/>
                <a:gd name="T46" fmla="*/ 2147483646 w 148"/>
                <a:gd name="T47" fmla="*/ 2147483646 h 256"/>
                <a:gd name="T48" fmla="*/ 2147483646 w 148"/>
                <a:gd name="T49" fmla="*/ 2147483646 h 256"/>
                <a:gd name="T50" fmla="*/ 0 w 148"/>
                <a:gd name="T51" fmla="*/ 2147483646 h 256"/>
                <a:gd name="T52" fmla="*/ 0 w 148"/>
                <a:gd name="T53" fmla="*/ 2147483646 h 256"/>
                <a:gd name="T54" fmla="*/ 0 w 148"/>
                <a:gd name="T55" fmla="*/ 2147483646 h 256"/>
                <a:gd name="T56" fmla="*/ 2147483646 w 148"/>
                <a:gd name="T57" fmla="*/ 2147483646 h 256"/>
                <a:gd name="T58" fmla="*/ 2147483646 w 148"/>
                <a:gd name="T59" fmla="*/ 2147483646 h 256"/>
                <a:gd name="T60" fmla="*/ 2147483646 w 148"/>
                <a:gd name="T61" fmla="*/ 2147483646 h 256"/>
                <a:gd name="T62" fmla="*/ 2147483646 w 148"/>
                <a:gd name="T63" fmla="*/ 2147483646 h 256"/>
                <a:gd name="T64" fmla="*/ 2147483646 w 148"/>
                <a:gd name="T65" fmla="*/ 2147483646 h 256"/>
                <a:gd name="T66" fmla="*/ 2147483646 w 148"/>
                <a:gd name="T67" fmla="*/ 2147483646 h 256"/>
                <a:gd name="T68" fmla="*/ 2147483646 w 148"/>
                <a:gd name="T69" fmla="*/ 2147483646 h 256"/>
                <a:gd name="T70" fmla="*/ 2147483646 w 148"/>
                <a:gd name="T71" fmla="*/ 2147483646 h 256"/>
                <a:gd name="T72" fmla="*/ 2147483646 w 148"/>
                <a:gd name="T73" fmla="*/ 2147483646 h 256"/>
                <a:gd name="T74" fmla="*/ 2147483646 w 148"/>
                <a:gd name="T75" fmla="*/ 2147483646 h 256"/>
                <a:gd name="T76" fmla="*/ 0 w 148"/>
                <a:gd name="T77" fmla="*/ 2147483646 h 256"/>
                <a:gd name="T78" fmla="*/ 0 w 148"/>
                <a:gd name="T79" fmla="*/ 2147483646 h 256"/>
                <a:gd name="T80" fmla="*/ 2147483646 w 148"/>
                <a:gd name="T81" fmla="*/ 2147483646 h 256"/>
                <a:gd name="T82" fmla="*/ 2147483646 w 148"/>
                <a:gd name="T83" fmla="*/ 2147483646 h 256"/>
                <a:gd name="T84" fmla="*/ 0 w 148"/>
                <a:gd name="T85" fmla="*/ 2147483646 h 2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8" h="256">
                  <a:moveTo>
                    <a:pt x="8" y="40"/>
                  </a:moveTo>
                  <a:lnTo>
                    <a:pt x="74" y="82"/>
                  </a:lnTo>
                  <a:lnTo>
                    <a:pt x="102" y="64"/>
                  </a:lnTo>
                  <a:lnTo>
                    <a:pt x="36" y="24"/>
                  </a:lnTo>
                  <a:lnTo>
                    <a:pt x="8" y="40"/>
                  </a:lnTo>
                  <a:close/>
                  <a:moveTo>
                    <a:pt x="114" y="58"/>
                  </a:moveTo>
                  <a:lnTo>
                    <a:pt x="46" y="18"/>
                  </a:lnTo>
                  <a:lnTo>
                    <a:pt x="74" y="0"/>
                  </a:lnTo>
                  <a:lnTo>
                    <a:pt x="142" y="40"/>
                  </a:lnTo>
                  <a:lnTo>
                    <a:pt x="114" y="58"/>
                  </a:lnTo>
                  <a:close/>
                  <a:moveTo>
                    <a:pt x="148" y="50"/>
                  </a:moveTo>
                  <a:lnTo>
                    <a:pt x="148" y="124"/>
                  </a:lnTo>
                  <a:lnTo>
                    <a:pt x="82" y="168"/>
                  </a:lnTo>
                  <a:lnTo>
                    <a:pt x="82" y="94"/>
                  </a:lnTo>
                  <a:lnTo>
                    <a:pt x="110" y="76"/>
                  </a:lnTo>
                  <a:lnTo>
                    <a:pt x="110" y="104"/>
                  </a:lnTo>
                  <a:lnTo>
                    <a:pt x="120" y="96"/>
                  </a:lnTo>
                  <a:lnTo>
                    <a:pt x="120" y="68"/>
                  </a:lnTo>
                  <a:lnTo>
                    <a:pt x="148" y="50"/>
                  </a:lnTo>
                  <a:close/>
                  <a:moveTo>
                    <a:pt x="0" y="52"/>
                  </a:moveTo>
                  <a:lnTo>
                    <a:pt x="68" y="94"/>
                  </a:lnTo>
                  <a:lnTo>
                    <a:pt x="68" y="168"/>
                  </a:lnTo>
                  <a:lnTo>
                    <a:pt x="0" y="126"/>
                  </a:lnTo>
                  <a:lnTo>
                    <a:pt x="0" y="52"/>
                  </a:lnTo>
                  <a:close/>
                  <a:moveTo>
                    <a:pt x="148" y="140"/>
                  </a:moveTo>
                  <a:lnTo>
                    <a:pt x="120" y="156"/>
                  </a:lnTo>
                  <a:lnTo>
                    <a:pt x="120" y="186"/>
                  </a:lnTo>
                  <a:lnTo>
                    <a:pt x="110" y="192"/>
                  </a:lnTo>
                  <a:lnTo>
                    <a:pt x="110" y="164"/>
                  </a:lnTo>
                  <a:lnTo>
                    <a:pt x="82" y="182"/>
                  </a:lnTo>
                  <a:lnTo>
                    <a:pt x="82" y="256"/>
                  </a:lnTo>
                  <a:lnTo>
                    <a:pt x="148" y="214"/>
                  </a:lnTo>
                  <a:lnTo>
                    <a:pt x="148" y="140"/>
                  </a:lnTo>
                  <a:close/>
                  <a:moveTo>
                    <a:pt x="0" y="140"/>
                  </a:moveTo>
                  <a:lnTo>
                    <a:pt x="0" y="214"/>
                  </a:lnTo>
                  <a:lnTo>
                    <a:pt x="68" y="256"/>
                  </a:lnTo>
                  <a:lnTo>
                    <a:pt x="68" y="182"/>
                  </a:lnTo>
                  <a:lnTo>
                    <a:pt x="0" y="14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397">
              <a:extLst>
                <a:ext uri="{FF2B5EF4-FFF2-40B4-BE49-F238E27FC236}">
                  <a16:creationId xmlns:a16="http://schemas.microsoft.com/office/drawing/2014/main" id="{DF8BE17B-E510-4F01-A8F4-7DAA7E2487B0}"/>
                </a:ext>
              </a:extLst>
            </p:cNvPr>
            <p:cNvSpPr>
              <a:spLocks noEditPoints="1"/>
            </p:cNvSpPr>
            <p:nvPr/>
          </p:nvSpPr>
          <p:spPr bwMode="auto">
            <a:xfrm>
              <a:off x="7197725" y="5095875"/>
              <a:ext cx="234950" cy="263525"/>
            </a:xfrm>
            <a:custGeom>
              <a:avLst/>
              <a:gdLst>
                <a:gd name="T0" fmla="*/ 2147483646 w 148"/>
                <a:gd name="T1" fmla="*/ 2147483646 h 166"/>
                <a:gd name="T2" fmla="*/ 2147483646 w 148"/>
                <a:gd name="T3" fmla="*/ 2147483646 h 166"/>
                <a:gd name="T4" fmla="*/ 2147483646 w 148"/>
                <a:gd name="T5" fmla="*/ 2147483646 h 166"/>
                <a:gd name="T6" fmla="*/ 2147483646 w 148"/>
                <a:gd name="T7" fmla="*/ 2147483646 h 166"/>
                <a:gd name="T8" fmla="*/ 2147483646 w 148"/>
                <a:gd name="T9" fmla="*/ 2147483646 h 166"/>
                <a:gd name="T10" fmla="*/ 2147483646 w 148"/>
                <a:gd name="T11" fmla="*/ 2147483646 h 166"/>
                <a:gd name="T12" fmla="*/ 2147483646 w 148"/>
                <a:gd name="T13" fmla="*/ 2147483646 h 166"/>
                <a:gd name="T14" fmla="*/ 2147483646 w 148"/>
                <a:gd name="T15" fmla="*/ 2147483646 h 166"/>
                <a:gd name="T16" fmla="*/ 2147483646 w 148"/>
                <a:gd name="T17" fmla="*/ 0 h 166"/>
                <a:gd name="T18" fmla="*/ 2147483646 w 148"/>
                <a:gd name="T19" fmla="*/ 2147483646 h 166"/>
                <a:gd name="T20" fmla="*/ 2147483646 w 148"/>
                <a:gd name="T21" fmla="*/ 2147483646 h 166"/>
                <a:gd name="T22" fmla="*/ 2147483646 w 148"/>
                <a:gd name="T23" fmla="*/ 2147483646 h 166"/>
                <a:gd name="T24" fmla="*/ 2147483646 w 148"/>
                <a:gd name="T25" fmla="*/ 2147483646 h 166"/>
                <a:gd name="T26" fmla="*/ 2147483646 w 148"/>
                <a:gd name="T27" fmla="*/ 2147483646 h 166"/>
                <a:gd name="T28" fmla="*/ 2147483646 w 148"/>
                <a:gd name="T29" fmla="*/ 2147483646 h 166"/>
                <a:gd name="T30" fmla="*/ 2147483646 w 148"/>
                <a:gd name="T31" fmla="*/ 2147483646 h 166"/>
                <a:gd name="T32" fmla="*/ 2147483646 w 148"/>
                <a:gd name="T33" fmla="*/ 2147483646 h 166"/>
                <a:gd name="T34" fmla="*/ 2147483646 w 148"/>
                <a:gd name="T35" fmla="*/ 2147483646 h 166"/>
                <a:gd name="T36" fmla="*/ 2147483646 w 148"/>
                <a:gd name="T37" fmla="*/ 2147483646 h 166"/>
                <a:gd name="T38" fmla="*/ 2147483646 w 148"/>
                <a:gd name="T39" fmla="*/ 2147483646 h 166"/>
                <a:gd name="T40" fmla="*/ 2147483646 w 148"/>
                <a:gd name="T41" fmla="*/ 2147483646 h 166"/>
                <a:gd name="T42" fmla="*/ 2147483646 w 148"/>
                <a:gd name="T43" fmla="*/ 2147483646 h 166"/>
                <a:gd name="T44" fmla="*/ 0 w 148"/>
                <a:gd name="T45" fmla="*/ 2147483646 h 166"/>
                <a:gd name="T46" fmla="*/ 2147483646 w 148"/>
                <a:gd name="T47" fmla="*/ 2147483646 h 166"/>
                <a:gd name="T48" fmla="*/ 2147483646 w 148"/>
                <a:gd name="T49" fmla="*/ 2147483646 h 166"/>
                <a:gd name="T50" fmla="*/ 0 w 148"/>
                <a:gd name="T51" fmla="*/ 2147483646 h 166"/>
                <a:gd name="T52" fmla="*/ 0 w 148"/>
                <a:gd name="T53" fmla="*/ 2147483646 h 1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8" h="166">
                  <a:moveTo>
                    <a:pt x="8" y="40"/>
                  </a:moveTo>
                  <a:lnTo>
                    <a:pt x="74" y="80"/>
                  </a:lnTo>
                  <a:lnTo>
                    <a:pt x="102" y="64"/>
                  </a:lnTo>
                  <a:lnTo>
                    <a:pt x="34" y="24"/>
                  </a:lnTo>
                  <a:lnTo>
                    <a:pt x="8" y="40"/>
                  </a:lnTo>
                  <a:close/>
                  <a:moveTo>
                    <a:pt x="112" y="56"/>
                  </a:moveTo>
                  <a:lnTo>
                    <a:pt x="46" y="16"/>
                  </a:lnTo>
                  <a:lnTo>
                    <a:pt x="74" y="0"/>
                  </a:lnTo>
                  <a:lnTo>
                    <a:pt x="140" y="40"/>
                  </a:lnTo>
                  <a:lnTo>
                    <a:pt x="112" y="56"/>
                  </a:lnTo>
                  <a:close/>
                  <a:moveTo>
                    <a:pt x="148" y="50"/>
                  </a:moveTo>
                  <a:lnTo>
                    <a:pt x="148" y="124"/>
                  </a:lnTo>
                  <a:lnTo>
                    <a:pt x="80" y="166"/>
                  </a:lnTo>
                  <a:lnTo>
                    <a:pt x="80" y="92"/>
                  </a:lnTo>
                  <a:lnTo>
                    <a:pt x="108" y="74"/>
                  </a:lnTo>
                  <a:lnTo>
                    <a:pt x="108" y="102"/>
                  </a:lnTo>
                  <a:lnTo>
                    <a:pt x="120" y="96"/>
                  </a:lnTo>
                  <a:lnTo>
                    <a:pt x="120" y="66"/>
                  </a:lnTo>
                  <a:lnTo>
                    <a:pt x="148" y="50"/>
                  </a:lnTo>
                  <a:close/>
                  <a:moveTo>
                    <a:pt x="0" y="50"/>
                  </a:moveTo>
                  <a:lnTo>
                    <a:pt x="68" y="92"/>
                  </a:lnTo>
                  <a:lnTo>
                    <a:pt x="68" y="166"/>
                  </a:lnTo>
                  <a:lnTo>
                    <a:pt x="0" y="124"/>
                  </a:lnTo>
                  <a:lnTo>
                    <a:pt x="0" y="5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398">
              <a:extLst>
                <a:ext uri="{FF2B5EF4-FFF2-40B4-BE49-F238E27FC236}">
                  <a16:creationId xmlns:a16="http://schemas.microsoft.com/office/drawing/2014/main" id="{125048CE-60BD-4500-85F1-A88A2458092A}"/>
                </a:ext>
              </a:extLst>
            </p:cNvPr>
            <p:cNvSpPr>
              <a:spLocks/>
            </p:cNvSpPr>
            <p:nvPr/>
          </p:nvSpPr>
          <p:spPr bwMode="auto">
            <a:xfrm>
              <a:off x="7165975" y="4940300"/>
              <a:ext cx="276225" cy="190500"/>
            </a:xfrm>
            <a:custGeom>
              <a:avLst/>
              <a:gdLst>
                <a:gd name="T0" fmla="*/ 2147483646 w 87"/>
                <a:gd name="T1" fmla="*/ 2147483646 h 60"/>
                <a:gd name="T2" fmla="*/ 2147483646 w 87"/>
                <a:gd name="T3" fmla="*/ 2147483646 h 60"/>
                <a:gd name="T4" fmla="*/ 2147483646 w 87"/>
                <a:gd name="T5" fmla="*/ 2147483646 h 60"/>
                <a:gd name="T6" fmla="*/ 2147483646 w 87"/>
                <a:gd name="T7" fmla="*/ 2147483646 h 60"/>
                <a:gd name="T8" fmla="*/ 2147483646 w 87"/>
                <a:gd name="T9" fmla="*/ 2147483646 h 60"/>
                <a:gd name="T10" fmla="*/ 2147483646 w 87"/>
                <a:gd name="T11" fmla="*/ 0 h 60"/>
                <a:gd name="T12" fmla="*/ 2147483646 w 87"/>
                <a:gd name="T13" fmla="*/ 214748364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 h="60">
                  <a:moveTo>
                    <a:pt x="87" y="23"/>
                  </a:moveTo>
                  <a:cubicBezTo>
                    <a:pt x="49" y="47"/>
                    <a:pt x="49" y="47"/>
                    <a:pt x="49" y="47"/>
                  </a:cubicBezTo>
                  <a:cubicBezTo>
                    <a:pt x="49" y="34"/>
                    <a:pt x="49" y="34"/>
                    <a:pt x="49" y="34"/>
                  </a:cubicBezTo>
                  <a:cubicBezTo>
                    <a:pt x="31" y="34"/>
                    <a:pt x="11" y="43"/>
                    <a:pt x="11" y="60"/>
                  </a:cubicBezTo>
                  <a:cubicBezTo>
                    <a:pt x="0" y="44"/>
                    <a:pt x="18" y="13"/>
                    <a:pt x="49" y="13"/>
                  </a:cubicBezTo>
                  <a:cubicBezTo>
                    <a:pt x="49" y="0"/>
                    <a:pt x="49" y="0"/>
                    <a:pt x="49" y="0"/>
                  </a:cubicBezTo>
                  <a:lnTo>
                    <a:pt x="87" y="23"/>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51" name="Straight Arrow Connector 50">
            <a:extLst>
              <a:ext uri="{FF2B5EF4-FFF2-40B4-BE49-F238E27FC236}">
                <a16:creationId xmlns:a16="http://schemas.microsoft.com/office/drawing/2014/main" id="{29AC8598-FCD5-4B3C-91A8-501EBCD8E385}"/>
              </a:ext>
            </a:extLst>
          </p:cNvPr>
          <p:cNvCxnSpPr>
            <a:cxnSpLocks/>
          </p:cNvCxnSpPr>
          <p:nvPr/>
        </p:nvCxnSpPr>
        <p:spPr>
          <a:xfrm>
            <a:off x="7215502" y="1393960"/>
            <a:ext cx="92033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08C6704-9701-442A-B2E8-AAD4FF74471C}"/>
              </a:ext>
            </a:extLst>
          </p:cNvPr>
          <p:cNvSpPr/>
          <p:nvPr/>
        </p:nvSpPr>
        <p:spPr>
          <a:xfrm>
            <a:off x="8799998" y="1210727"/>
            <a:ext cx="1867691"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Corpus for Training</a:t>
            </a:r>
          </a:p>
        </p:txBody>
      </p:sp>
      <p:cxnSp>
        <p:nvCxnSpPr>
          <p:cNvPr id="54" name="Straight Arrow Connector 53">
            <a:extLst>
              <a:ext uri="{FF2B5EF4-FFF2-40B4-BE49-F238E27FC236}">
                <a16:creationId xmlns:a16="http://schemas.microsoft.com/office/drawing/2014/main" id="{724B587A-0D83-47C5-B2AA-027F75825404}"/>
              </a:ext>
            </a:extLst>
          </p:cNvPr>
          <p:cNvCxnSpPr>
            <a:cxnSpLocks/>
          </p:cNvCxnSpPr>
          <p:nvPr/>
        </p:nvCxnSpPr>
        <p:spPr>
          <a:xfrm>
            <a:off x="9623686" y="1613522"/>
            <a:ext cx="0" cy="410881"/>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72F5DC1-455B-48A9-96AE-A137AF468F9B}"/>
              </a:ext>
            </a:extLst>
          </p:cNvPr>
          <p:cNvSpPr/>
          <p:nvPr/>
        </p:nvSpPr>
        <p:spPr>
          <a:xfrm>
            <a:off x="9203040" y="1995423"/>
            <a:ext cx="945900"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Labeling</a:t>
            </a:r>
          </a:p>
        </p:txBody>
      </p:sp>
      <p:grpSp>
        <p:nvGrpSpPr>
          <p:cNvPr id="56" name="Group 2457">
            <a:extLst>
              <a:ext uri="{FF2B5EF4-FFF2-40B4-BE49-F238E27FC236}">
                <a16:creationId xmlns:a16="http://schemas.microsoft.com/office/drawing/2014/main" id="{1BABD1DE-2AC2-477D-AB07-3A731320DB1C}"/>
              </a:ext>
            </a:extLst>
          </p:cNvPr>
          <p:cNvGrpSpPr>
            <a:grpSpLocks/>
          </p:cNvGrpSpPr>
          <p:nvPr/>
        </p:nvGrpSpPr>
        <p:grpSpPr bwMode="auto">
          <a:xfrm>
            <a:off x="8625103" y="1930618"/>
            <a:ext cx="551252" cy="452953"/>
            <a:chOff x="1409700" y="6029325"/>
            <a:chExt cx="593725" cy="536575"/>
          </a:xfrm>
        </p:grpSpPr>
        <p:sp>
          <p:nvSpPr>
            <p:cNvPr id="57" name="Freeform 393">
              <a:extLst>
                <a:ext uri="{FF2B5EF4-FFF2-40B4-BE49-F238E27FC236}">
                  <a16:creationId xmlns:a16="http://schemas.microsoft.com/office/drawing/2014/main" id="{BC3EC1F5-8747-414F-898A-F6C2481CA4E4}"/>
                </a:ext>
              </a:extLst>
            </p:cNvPr>
            <p:cNvSpPr>
              <a:spLocks noEditPoints="1"/>
            </p:cNvSpPr>
            <p:nvPr/>
          </p:nvSpPr>
          <p:spPr bwMode="auto">
            <a:xfrm>
              <a:off x="1409700" y="6029325"/>
              <a:ext cx="593725" cy="536575"/>
            </a:xfrm>
            <a:custGeom>
              <a:avLst/>
              <a:gdLst>
                <a:gd name="T0" fmla="*/ 0 w 374"/>
                <a:gd name="T1" fmla="*/ 2147483646 h 338"/>
                <a:gd name="T2" fmla="*/ 2147483646 w 374"/>
                <a:gd name="T3" fmla="*/ 0 h 338"/>
                <a:gd name="T4" fmla="*/ 2147483646 w 374"/>
                <a:gd name="T5" fmla="*/ 2147483646 h 338"/>
                <a:gd name="T6" fmla="*/ 2147483646 w 374"/>
                <a:gd name="T7" fmla="*/ 2147483646 h 338"/>
                <a:gd name="T8" fmla="*/ 2147483646 w 374"/>
                <a:gd name="T9" fmla="*/ 2147483646 h 338"/>
                <a:gd name="T10" fmla="*/ 0 w 374"/>
                <a:gd name="T11" fmla="*/ 2147483646 h 338"/>
                <a:gd name="T12" fmla="*/ 0 w 374"/>
                <a:gd name="T13" fmla="*/ 2147483646 h 338"/>
                <a:gd name="T14" fmla="*/ 0 w 374"/>
                <a:gd name="T15" fmla="*/ 2147483646 h 338"/>
                <a:gd name="T16" fmla="*/ 2147483646 w 374"/>
                <a:gd name="T17" fmla="*/ 2147483646 h 338"/>
                <a:gd name="T18" fmla="*/ 2147483646 w 374"/>
                <a:gd name="T19" fmla="*/ 2147483646 h 338"/>
                <a:gd name="T20" fmla="*/ 2147483646 w 374"/>
                <a:gd name="T21" fmla="*/ 2147483646 h 338"/>
                <a:gd name="T22" fmla="*/ 2147483646 w 374"/>
                <a:gd name="T23" fmla="*/ 2147483646 h 338"/>
                <a:gd name="T24" fmla="*/ 2147483646 w 374"/>
                <a:gd name="T25" fmla="*/ 2147483646 h 338"/>
                <a:gd name="T26" fmla="*/ 2147483646 w 374"/>
                <a:gd name="T27" fmla="*/ 2147483646 h 338"/>
                <a:gd name="T28" fmla="*/ 2147483646 w 374"/>
                <a:gd name="T29" fmla="*/ 2147483646 h 338"/>
                <a:gd name="T30" fmla="*/ 2147483646 w 374"/>
                <a:gd name="T31" fmla="*/ 2147483646 h 338"/>
                <a:gd name="T32" fmla="*/ 2147483646 w 374"/>
                <a:gd name="T33" fmla="*/ 2147483646 h 338"/>
                <a:gd name="T34" fmla="*/ 2147483646 w 374"/>
                <a:gd name="T35" fmla="*/ 2147483646 h 338"/>
                <a:gd name="T36" fmla="*/ 2147483646 w 374"/>
                <a:gd name="T37" fmla="*/ 2147483646 h 338"/>
                <a:gd name="T38" fmla="*/ 2147483646 w 374"/>
                <a:gd name="T39" fmla="*/ 2147483646 h 338"/>
                <a:gd name="T40" fmla="*/ 2147483646 w 374"/>
                <a:gd name="T41" fmla="*/ 2147483646 h 338"/>
                <a:gd name="T42" fmla="*/ 2147483646 w 374"/>
                <a:gd name="T43" fmla="*/ 2147483646 h 338"/>
                <a:gd name="T44" fmla="*/ 2147483646 w 374"/>
                <a:gd name="T45" fmla="*/ 2147483646 h 338"/>
                <a:gd name="T46" fmla="*/ 2147483646 w 374"/>
                <a:gd name="T47" fmla="*/ 2147483646 h 338"/>
                <a:gd name="T48" fmla="*/ 2147483646 w 374"/>
                <a:gd name="T49" fmla="*/ 2147483646 h 338"/>
                <a:gd name="T50" fmla="*/ 2147483646 w 374"/>
                <a:gd name="T51" fmla="*/ 2147483646 h 338"/>
                <a:gd name="T52" fmla="*/ 2147483646 w 374"/>
                <a:gd name="T53" fmla="*/ 2147483646 h 338"/>
                <a:gd name="T54" fmla="*/ 2147483646 w 374"/>
                <a:gd name="T55" fmla="*/ 2147483646 h 338"/>
                <a:gd name="T56" fmla="*/ 2147483646 w 374"/>
                <a:gd name="T57" fmla="*/ 2147483646 h 338"/>
                <a:gd name="T58" fmla="*/ 2147483646 w 374"/>
                <a:gd name="T59" fmla="*/ 2147483646 h 338"/>
                <a:gd name="T60" fmla="*/ 2147483646 w 374"/>
                <a:gd name="T61" fmla="*/ 2147483646 h 338"/>
                <a:gd name="T62" fmla="*/ 2147483646 w 374"/>
                <a:gd name="T63" fmla="*/ 2147483646 h 338"/>
                <a:gd name="T64" fmla="*/ 2147483646 w 374"/>
                <a:gd name="T65" fmla="*/ 2147483646 h 338"/>
                <a:gd name="T66" fmla="*/ 2147483646 w 374"/>
                <a:gd name="T67" fmla="*/ 2147483646 h 338"/>
                <a:gd name="T68" fmla="*/ 2147483646 w 374"/>
                <a:gd name="T69" fmla="*/ 2147483646 h 338"/>
                <a:gd name="T70" fmla="*/ 2147483646 w 374"/>
                <a:gd name="T71" fmla="*/ 2147483646 h 338"/>
                <a:gd name="T72" fmla="*/ 2147483646 w 374"/>
                <a:gd name="T73" fmla="*/ 2147483646 h 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4" h="338">
                  <a:moveTo>
                    <a:pt x="0" y="86"/>
                  </a:moveTo>
                  <a:lnTo>
                    <a:pt x="186" y="0"/>
                  </a:lnTo>
                  <a:lnTo>
                    <a:pt x="374" y="86"/>
                  </a:lnTo>
                  <a:lnTo>
                    <a:pt x="374" y="126"/>
                  </a:lnTo>
                  <a:lnTo>
                    <a:pt x="186" y="42"/>
                  </a:lnTo>
                  <a:lnTo>
                    <a:pt x="0" y="126"/>
                  </a:lnTo>
                  <a:lnTo>
                    <a:pt x="0" y="86"/>
                  </a:lnTo>
                  <a:close/>
                  <a:moveTo>
                    <a:pt x="76" y="236"/>
                  </a:moveTo>
                  <a:lnTo>
                    <a:pt x="118" y="236"/>
                  </a:lnTo>
                  <a:lnTo>
                    <a:pt x="118" y="266"/>
                  </a:lnTo>
                  <a:lnTo>
                    <a:pt x="134" y="266"/>
                  </a:lnTo>
                  <a:lnTo>
                    <a:pt x="134" y="236"/>
                  </a:lnTo>
                  <a:lnTo>
                    <a:pt x="178" y="236"/>
                  </a:lnTo>
                  <a:lnTo>
                    <a:pt x="178" y="338"/>
                  </a:lnTo>
                  <a:lnTo>
                    <a:pt x="76" y="338"/>
                  </a:lnTo>
                  <a:lnTo>
                    <a:pt x="76" y="236"/>
                  </a:lnTo>
                  <a:close/>
                  <a:moveTo>
                    <a:pt x="196" y="236"/>
                  </a:moveTo>
                  <a:lnTo>
                    <a:pt x="240" y="236"/>
                  </a:lnTo>
                  <a:lnTo>
                    <a:pt x="240" y="266"/>
                  </a:lnTo>
                  <a:lnTo>
                    <a:pt x="254" y="266"/>
                  </a:lnTo>
                  <a:lnTo>
                    <a:pt x="254" y="236"/>
                  </a:lnTo>
                  <a:lnTo>
                    <a:pt x="298" y="236"/>
                  </a:lnTo>
                  <a:lnTo>
                    <a:pt x="298" y="338"/>
                  </a:lnTo>
                  <a:lnTo>
                    <a:pt x="196" y="338"/>
                  </a:lnTo>
                  <a:lnTo>
                    <a:pt x="196" y="236"/>
                  </a:lnTo>
                  <a:close/>
                  <a:moveTo>
                    <a:pt x="196" y="116"/>
                  </a:moveTo>
                  <a:lnTo>
                    <a:pt x="196" y="218"/>
                  </a:lnTo>
                  <a:lnTo>
                    <a:pt x="298" y="218"/>
                  </a:lnTo>
                  <a:lnTo>
                    <a:pt x="298" y="116"/>
                  </a:lnTo>
                  <a:lnTo>
                    <a:pt x="254" y="116"/>
                  </a:lnTo>
                  <a:lnTo>
                    <a:pt x="254" y="146"/>
                  </a:lnTo>
                  <a:lnTo>
                    <a:pt x="240" y="146"/>
                  </a:lnTo>
                  <a:lnTo>
                    <a:pt x="240" y="116"/>
                  </a:lnTo>
                  <a:lnTo>
                    <a:pt x="196" y="116"/>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394">
              <a:extLst>
                <a:ext uri="{FF2B5EF4-FFF2-40B4-BE49-F238E27FC236}">
                  <a16:creationId xmlns:a16="http://schemas.microsoft.com/office/drawing/2014/main" id="{39730802-BF2E-42EE-B37B-22406A6CBF18}"/>
                </a:ext>
              </a:extLst>
            </p:cNvPr>
            <p:cNvSpPr>
              <a:spLocks/>
            </p:cNvSpPr>
            <p:nvPr/>
          </p:nvSpPr>
          <p:spPr bwMode="auto">
            <a:xfrm>
              <a:off x="1530350" y="6213475"/>
              <a:ext cx="161925" cy="161925"/>
            </a:xfrm>
            <a:custGeom>
              <a:avLst/>
              <a:gdLst>
                <a:gd name="T0" fmla="*/ 0 w 102"/>
                <a:gd name="T1" fmla="*/ 0 h 102"/>
                <a:gd name="T2" fmla="*/ 2147483646 w 102"/>
                <a:gd name="T3" fmla="*/ 0 h 102"/>
                <a:gd name="T4" fmla="*/ 2147483646 w 102"/>
                <a:gd name="T5" fmla="*/ 2147483646 h 102"/>
                <a:gd name="T6" fmla="*/ 2147483646 w 102"/>
                <a:gd name="T7" fmla="*/ 2147483646 h 102"/>
                <a:gd name="T8" fmla="*/ 2147483646 w 102"/>
                <a:gd name="T9" fmla="*/ 0 h 102"/>
                <a:gd name="T10" fmla="*/ 2147483646 w 102"/>
                <a:gd name="T11" fmla="*/ 0 h 102"/>
                <a:gd name="T12" fmla="*/ 2147483646 w 102"/>
                <a:gd name="T13" fmla="*/ 2147483646 h 102"/>
                <a:gd name="T14" fmla="*/ 0 w 102"/>
                <a:gd name="T15" fmla="*/ 2147483646 h 102"/>
                <a:gd name="T16" fmla="*/ 0 w 102"/>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 h="102">
                  <a:moveTo>
                    <a:pt x="0" y="0"/>
                  </a:moveTo>
                  <a:lnTo>
                    <a:pt x="42" y="0"/>
                  </a:lnTo>
                  <a:lnTo>
                    <a:pt x="42" y="30"/>
                  </a:lnTo>
                  <a:lnTo>
                    <a:pt x="58" y="30"/>
                  </a:lnTo>
                  <a:lnTo>
                    <a:pt x="58" y="0"/>
                  </a:lnTo>
                  <a:lnTo>
                    <a:pt x="102" y="0"/>
                  </a:lnTo>
                  <a:lnTo>
                    <a:pt x="102" y="102"/>
                  </a:lnTo>
                  <a:lnTo>
                    <a:pt x="0" y="102"/>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59" name="Straight Arrow Connector 58">
            <a:extLst>
              <a:ext uri="{FF2B5EF4-FFF2-40B4-BE49-F238E27FC236}">
                <a16:creationId xmlns:a16="http://schemas.microsoft.com/office/drawing/2014/main" id="{D5ED1038-9BF7-4B60-B353-C3DE5DF46204}"/>
              </a:ext>
            </a:extLst>
          </p:cNvPr>
          <p:cNvCxnSpPr>
            <a:cxnSpLocks/>
          </p:cNvCxnSpPr>
          <p:nvPr/>
        </p:nvCxnSpPr>
        <p:spPr>
          <a:xfrm flipH="1" flipV="1">
            <a:off x="9876647" y="2344741"/>
            <a:ext cx="107535" cy="174015"/>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3FD7BA-3BD3-4D27-A38C-FAD785C7EF84}"/>
              </a:ext>
            </a:extLst>
          </p:cNvPr>
          <p:cNvCxnSpPr>
            <a:cxnSpLocks/>
          </p:cNvCxnSpPr>
          <p:nvPr/>
        </p:nvCxnSpPr>
        <p:spPr>
          <a:xfrm flipV="1">
            <a:off x="9395102" y="2352423"/>
            <a:ext cx="104767" cy="161789"/>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F72751B-B55C-48BE-A209-75D97B69458D}"/>
              </a:ext>
            </a:extLst>
          </p:cNvPr>
          <p:cNvSpPr/>
          <p:nvPr/>
        </p:nvSpPr>
        <p:spPr>
          <a:xfrm>
            <a:off x="8980112" y="2492268"/>
            <a:ext cx="643574"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Manual</a:t>
            </a:r>
          </a:p>
        </p:txBody>
      </p:sp>
      <p:sp>
        <p:nvSpPr>
          <p:cNvPr id="62" name="Rectangle 61">
            <a:extLst>
              <a:ext uri="{FF2B5EF4-FFF2-40B4-BE49-F238E27FC236}">
                <a16:creationId xmlns:a16="http://schemas.microsoft.com/office/drawing/2014/main" id="{AC31588F-592E-4189-9381-EDB0FD4CF727}"/>
              </a:ext>
            </a:extLst>
          </p:cNvPr>
          <p:cNvSpPr/>
          <p:nvPr/>
        </p:nvSpPr>
        <p:spPr>
          <a:xfrm>
            <a:off x="9718616" y="2492267"/>
            <a:ext cx="1279389"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K-Mean Clustering</a:t>
            </a:r>
          </a:p>
        </p:txBody>
      </p:sp>
      <p:sp>
        <p:nvSpPr>
          <p:cNvPr id="63" name="Rectangle 62">
            <a:extLst>
              <a:ext uri="{FF2B5EF4-FFF2-40B4-BE49-F238E27FC236}">
                <a16:creationId xmlns:a16="http://schemas.microsoft.com/office/drawing/2014/main" id="{70BCB860-B1B3-4D98-9929-FC3646803022}"/>
              </a:ext>
            </a:extLst>
          </p:cNvPr>
          <p:cNvSpPr/>
          <p:nvPr/>
        </p:nvSpPr>
        <p:spPr>
          <a:xfrm>
            <a:off x="205178" y="2783345"/>
            <a:ext cx="11851704" cy="1569660"/>
          </a:xfrm>
          <a:prstGeom prst="rect">
            <a:avLst/>
          </a:prstGeom>
        </p:spPr>
        <p:txBody>
          <a:bodyPr wrap="square">
            <a:spAutoFit/>
          </a:bodyPr>
          <a:lstStyle/>
          <a:p>
            <a:r>
              <a:rPr lang="en-US" sz="1600" dirty="0">
                <a:latin typeface="Abadi Extra Light" panose="020B0604020202020204" pitchFamily="34" charset="0"/>
              </a:rPr>
              <a:t>In this Step we built a Text Classifier from the training Data. We first converted the paragraphs into vectors. And then trained using Logistic Regression Classifier.</a:t>
            </a:r>
          </a:p>
          <a:p>
            <a:r>
              <a:rPr lang="en-US" sz="1600" dirty="0">
                <a:latin typeface="Abadi Extra Light" panose="020B0604020202020204" pitchFamily="34" charset="0"/>
              </a:rPr>
              <a:t>We test with other classifiers including Linear SVC and multinomial Naïve Bayes. However, as we received better accuracy on the validation set. We went ahead with Count Vectorizer and Logistical Classifier.</a:t>
            </a:r>
          </a:p>
          <a:p>
            <a:r>
              <a:rPr lang="en-US" sz="1600" dirty="0">
                <a:latin typeface="Abadi Extra Light" panose="020B0604020202020204" pitchFamily="34" charset="0"/>
              </a:rPr>
              <a:t>As this is the training model and we require the same vectorizer to be fit while prediction for new resume. This Vectorizer was saved for non- label paragraphs</a:t>
            </a:r>
          </a:p>
        </p:txBody>
      </p:sp>
      <p:cxnSp>
        <p:nvCxnSpPr>
          <p:cNvPr id="53" name="Straight Arrow Connector 52">
            <a:extLst>
              <a:ext uri="{FF2B5EF4-FFF2-40B4-BE49-F238E27FC236}">
                <a16:creationId xmlns:a16="http://schemas.microsoft.com/office/drawing/2014/main" id="{DD5553F2-E075-45AA-9F22-DF7CE0434814}"/>
              </a:ext>
            </a:extLst>
          </p:cNvPr>
          <p:cNvCxnSpPr>
            <a:cxnSpLocks/>
          </p:cNvCxnSpPr>
          <p:nvPr/>
        </p:nvCxnSpPr>
        <p:spPr>
          <a:xfrm flipH="1">
            <a:off x="7556918" y="2241823"/>
            <a:ext cx="992255"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9A99AF7E-E55A-41DF-933C-E5A8915C5657}"/>
              </a:ext>
            </a:extLst>
          </p:cNvPr>
          <p:cNvSpPr/>
          <p:nvPr/>
        </p:nvSpPr>
        <p:spPr>
          <a:xfrm>
            <a:off x="5975093" y="2046491"/>
            <a:ext cx="1444691"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Segmentation</a:t>
            </a:r>
          </a:p>
        </p:txBody>
      </p:sp>
      <p:grpSp>
        <p:nvGrpSpPr>
          <p:cNvPr id="65" name="Group 8304">
            <a:extLst>
              <a:ext uri="{FF2B5EF4-FFF2-40B4-BE49-F238E27FC236}">
                <a16:creationId xmlns:a16="http://schemas.microsoft.com/office/drawing/2014/main" id="{947DDFCA-5436-4C26-9B50-AD270D9033D1}"/>
              </a:ext>
            </a:extLst>
          </p:cNvPr>
          <p:cNvGrpSpPr>
            <a:grpSpLocks/>
          </p:cNvGrpSpPr>
          <p:nvPr/>
        </p:nvGrpSpPr>
        <p:grpSpPr bwMode="auto">
          <a:xfrm>
            <a:off x="5039803" y="1866752"/>
            <a:ext cx="820074" cy="623814"/>
            <a:chOff x="12102759" y="3582609"/>
            <a:chExt cx="941055" cy="692223"/>
          </a:xfrm>
        </p:grpSpPr>
        <p:sp>
          <p:nvSpPr>
            <p:cNvPr id="66" name="Oval 15">
              <a:extLst>
                <a:ext uri="{FF2B5EF4-FFF2-40B4-BE49-F238E27FC236}">
                  <a16:creationId xmlns:a16="http://schemas.microsoft.com/office/drawing/2014/main" id="{A68D0F7A-8D41-4A88-AEF5-17C69481D099}"/>
                </a:ext>
              </a:extLst>
            </p:cNvPr>
            <p:cNvSpPr>
              <a:spLocks noChangeArrowheads="1"/>
            </p:cNvSpPr>
            <p:nvPr/>
          </p:nvSpPr>
          <p:spPr bwMode="auto">
            <a:xfrm>
              <a:off x="12606270" y="3925798"/>
              <a:ext cx="52606" cy="5511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7" name="Oval 16">
              <a:extLst>
                <a:ext uri="{FF2B5EF4-FFF2-40B4-BE49-F238E27FC236}">
                  <a16:creationId xmlns:a16="http://schemas.microsoft.com/office/drawing/2014/main" id="{F7E9B53C-6F1C-4940-B7DE-90B138551EB6}"/>
                </a:ext>
              </a:extLst>
            </p:cNvPr>
            <p:cNvSpPr>
              <a:spLocks noChangeArrowheads="1"/>
            </p:cNvSpPr>
            <p:nvPr/>
          </p:nvSpPr>
          <p:spPr bwMode="auto">
            <a:xfrm>
              <a:off x="12744046" y="3870687"/>
              <a:ext cx="55111" cy="5260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8" name="Oval 17">
              <a:extLst>
                <a:ext uri="{FF2B5EF4-FFF2-40B4-BE49-F238E27FC236}">
                  <a16:creationId xmlns:a16="http://schemas.microsoft.com/office/drawing/2014/main" id="{56ED188F-B1C1-4899-BD8C-CD5F7809B3BD}"/>
                </a:ext>
              </a:extLst>
            </p:cNvPr>
            <p:cNvSpPr>
              <a:spLocks noChangeArrowheads="1"/>
            </p:cNvSpPr>
            <p:nvPr/>
          </p:nvSpPr>
          <p:spPr bwMode="auto">
            <a:xfrm>
              <a:off x="12708141" y="4146240"/>
              <a:ext cx="53441" cy="559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9" name="Oval 18">
              <a:extLst>
                <a:ext uri="{FF2B5EF4-FFF2-40B4-BE49-F238E27FC236}">
                  <a16:creationId xmlns:a16="http://schemas.microsoft.com/office/drawing/2014/main" id="{EBCAB70F-3AEF-4D37-B88C-B7F1B5F5FD6C}"/>
                </a:ext>
              </a:extLst>
            </p:cNvPr>
            <p:cNvSpPr>
              <a:spLocks noChangeArrowheads="1"/>
            </p:cNvSpPr>
            <p:nvPr/>
          </p:nvSpPr>
          <p:spPr bwMode="auto">
            <a:xfrm>
              <a:off x="12506904" y="4146240"/>
              <a:ext cx="55946" cy="559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70" name="Oval 19">
              <a:extLst>
                <a:ext uri="{FF2B5EF4-FFF2-40B4-BE49-F238E27FC236}">
                  <a16:creationId xmlns:a16="http://schemas.microsoft.com/office/drawing/2014/main" id="{789553A0-611F-4D00-B8FD-B48F0A640709}"/>
                </a:ext>
              </a:extLst>
            </p:cNvPr>
            <p:cNvSpPr>
              <a:spLocks noChangeArrowheads="1"/>
            </p:cNvSpPr>
            <p:nvPr/>
          </p:nvSpPr>
          <p:spPr bwMode="auto">
            <a:xfrm>
              <a:off x="12396682" y="4024329"/>
              <a:ext cx="53441" cy="5344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71" name="Freeform 20">
              <a:extLst>
                <a:ext uri="{FF2B5EF4-FFF2-40B4-BE49-F238E27FC236}">
                  <a16:creationId xmlns:a16="http://schemas.microsoft.com/office/drawing/2014/main" id="{F1734DD9-C5B9-426E-8124-57AF7AB8C249}"/>
                </a:ext>
              </a:extLst>
            </p:cNvPr>
            <p:cNvSpPr>
              <a:spLocks noEditPoints="1"/>
            </p:cNvSpPr>
            <p:nvPr/>
          </p:nvSpPr>
          <p:spPr bwMode="auto">
            <a:xfrm>
              <a:off x="12410878" y="3824762"/>
              <a:ext cx="445895" cy="450070"/>
            </a:xfrm>
            <a:custGeom>
              <a:avLst/>
              <a:gdLst>
                <a:gd name="T0" fmla="*/ 2147483646 w 226"/>
                <a:gd name="T1" fmla="*/ 2147483646 h 228"/>
                <a:gd name="T2" fmla="*/ 2147483646 w 226"/>
                <a:gd name="T3" fmla="*/ 2147483646 h 228"/>
                <a:gd name="T4" fmla="*/ 2147483646 w 226"/>
                <a:gd name="T5" fmla="*/ 2147483646 h 228"/>
                <a:gd name="T6" fmla="*/ 2147483646 w 226"/>
                <a:gd name="T7" fmla="*/ 2147483646 h 228"/>
                <a:gd name="T8" fmla="*/ 2147483646 w 226"/>
                <a:gd name="T9" fmla="*/ 2147483646 h 228"/>
                <a:gd name="T10" fmla="*/ 2147483646 w 226"/>
                <a:gd name="T11" fmla="*/ 2147483646 h 228"/>
                <a:gd name="T12" fmla="*/ 0 w 226"/>
                <a:gd name="T13" fmla="*/ 2147483646 h 228"/>
                <a:gd name="T14" fmla="*/ 2147483646 w 226"/>
                <a:gd name="T15" fmla="*/ 2147483646 h 228"/>
                <a:gd name="T16" fmla="*/ 2147483646 w 226"/>
                <a:gd name="T17" fmla="*/ 2147483646 h 228"/>
                <a:gd name="T18" fmla="*/ 2147483646 w 226"/>
                <a:gd name="T19" fmla="*/ 2147483646 h 228"/>
                <a:gd name="T20" fmla="*/ 2147483646 w 226"/>
                <a:gd name="T21" fmla="*/ 2147483646 h 228"/>
                <a:gd name="T22" fmla="*/ 2147483646 w 226"/>
                <a:gd name="T23" fmla="*/ 2147483646 h 228"/>
                <a:gd name="T24" fmla="*/ 2147483646 w 226"/>
                <a:gd name="T25" fmla="*/ 2147483646 h 228"/>
                <a:gd name="T26" fmla="*/ 2147483646 w 226"/>
                <a:gd name="T27" fmla="*/ 2147483646 h 228"/>
                <a:gd name="T28" fmla="*/ 2147483646 w 226"/>
                <a:gd name="T29" fmla="*/ 2147483646 h 228"/>
                <a:gd name="T30" fmla="*/ 2147483646 w 226"/>
                <a:gd name="T31" fmla="*/ 2147483646 h 228"/>
                <a:gd name="T32" fmla="*/ 2147483646 w 226"/>
                <a:gd name="T33" fmla="*/ 2147483646 h 228"/>
                <a:gd name="T34" fmla="*/ 2147483646 w 226"/>
                <a:gd name="T35" fmla="*/ 2147483646 h 228"/>
                <a:gd name="T36" fmla="*/ 2147483646 w 226"/>
                <a:gd name="T37" fmla="*/ 2147483646 h 228"/>
                <a:gd name="T38" fmla="*/ 2147483646 w 226"/>
                <a:gd name="T39" fmla="*/ 2147483646 h 228"/>
                <a:gd name="T40" fmla="*/ 2147483646 w 226"/>
                <a:gd name="T41" fmla="*/ 2147483646 h 228"/>
                <a:gd name="T42" fmla="*/ 2147483646 w 226"/>
                <a:gd name="T43" fmla="*/ 2147483646 h 228"/>
                <a:gd name="T44" fmla="*/ 2147483646 w 226"/>
                <a:gd name="T45" fmla="*/ 2147483646 h 228"/>
                <a:gd name="T46" fmla="*/ 2147483646 w 226"/>
                <a:gd name="T47" fmla="*/ 2147483646 h 228"/>
                <a:gd name="T48" fmla="*/ 2147483646 w 226"/>
                <a:gd name="T49" fmla="*/ 2147483646 h 228"/>
                <a:gd name="T50" fmla="*/ 2147483646 w 226"/>
                <a:gd name="T51" fmla="*/ 2147483646 h 228"/>
                <a:gd name="T52" fmla="*/ 2147483646 w 226"/>
                <a:gd name="T53" fmla="*/ 2147483646 h 228"/>
                <a:gd name="T54" fmla="*/ 2147483646 w 226"/>
                <a:gd name="T55" fmla="*/ 2147483646 h 228"/>
                <a:gd name="T56" fmla="*/ 2147483646 w 226"/>
                <a:gd name="T57" fmla="*/ 2147483646 h 228"/>
                <a:gd name="T58" fmla="*/ 2147483646 w 226"/>
                <a:gd name="T59" fmla="*/ 2147483646 h 228"/>
                <a:gd name="T60" fmla="*/ 2147483646 w 226"/>
                <a:gd name="T61" fmla="*/ 2147483646 h 228"/>
                <a:gd name="T62" fmla="*/ 2147483646 w 226"/>
                <a:gd name="T63" fmla="*/ 2147483646 h 228"/>
                <a:gd name="T64" fmla="*/ 2147483646 w 226"/>
                <a:gd name="T65" fmla="*/ 2147483646 h 228"/>
                <a:gd name="T66" fmla="*/ 2147483646 w 226"/>
                <a:gd name="T67" fmla="*/ 2147483646 h 228"/>
                <a:gd name="T68" fmla="*/ 2147483646 w 226"/>
                <a:gd name="T69" fmla="*/ 2147483646 h 228"/>
                <a:gd name="T70" fmla="*/ 2147483646 w 226"/>
                <a:gd name="T71" fmla="*/ 2147483646 h 228"/>
                <a:gd name="T72" fmla="*/ 2147483646 w 226"/>
                <a:gd name="T73" fmla="*/ 2147483646 h 228"/>
                <a:gd name="T74" fmla="*/ 2147483646 w 226"/>
                <a:gd name="T75" fmla="*/ 2147483646 h 228"/>
                <a:gd name="T76" fmla="*/ 2147483646 w 226"/>
                <a:gd name="T77" fmla="*/ 2147483646 h 228"/>
                <a:gd name="T78" fmla="*/ 2147483646 w 226"/>
                <a:gd name="T79" fmla="*/ 2147483646 h 228"/>
                <a:gd name="T80" fmla="*/ 2147483646 w 226"/>
                <a:gd name="T81" fmla="*/ 2147483646 h 228"/>
                <a:gd name="T82" fmla="*/ 2147483646 w 226"/>
                <a:gd name="T83" fmla="*/ 2147483646 h 228"/>
                <a:gd name="T84" fmla="*/ 2147483646 w 226"/>
                <a:gd name="T85" fmla="*/ 2147483646 h 228"/>
                <a:gd name="T86" fmla="*/ 2147483646 w 226"/>
                <a:gd name="T87" fmla="*/ 2147483646 h 228"/>
                <a:gd name="T88" fmla="*/ 2147483646 w 226"/>
                <a:gd name="T89" fmla="*/ 2147483646 h 228"/>
                <a:gd name="T90" fmla="*/ 2147483646 w 226"/>
                <a:gd name="T91" fmla="*/ 2147483646 h 228"/>
                <a:gd name="T92" fmla="*/ 2147483646 w 226"/>
                <a:gd name="T93" fmla="*/ 2147483646 h 228"/>
                <a:gd name="T94" fmla="*/ 2147483646 w 226"/>
                <a:gd name="T95" fmla="*/ 2147483646 h 228"/>
                <a:gd name="T96" fmla="*/ 2147483646 w 226"/>
                <a:gd name="T97" fmla="*/ 2147483646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6" h="228">
                  <a:moveTo>
                    <a:pt x="201" y="43"/>
                  </a:moveTo>
                  <a:cubicBezTo>
                    <a:pt x="199" y="47"/>
                    <a:pt x="196" y="50"/>
                    <a:pt x="193" y="52"/>
                  </a:cubicBezTo>
                  <a:cubicBezTo>
                    <a:pt x="205" y="69"/>
                    <a:pt x="213" y="89"/>
                    <a:pt x="214" y="110"/>
                  </a:cubicBezTo>
                  <a:cubicBezTo>
                    <a:pt x="180" y="110"/>
                    <a:pt x="180" y="110"/>
                    <a:pt x="180" y="110"/>
                  </a:cubicBezTo>
                  <a:cubicBezTo>
                    <a:pt x="179" y="90"/>
                    <a:pt x="175" y="70"/>
                    <a:pt x="169" y="53"/>
                  </a:cubicBezTo>
                  <a:cubicBezTo>
                    <a:pt x="170" y="53"/>
                    <a:pt x="171" y="52"/>
                    <a:pt x="172" y="51"/>
                  </a:cubicBezTo>
                  <a:cubicBezTo>
                    <a:pt x="170" y="50"/>
                    <a:pt x="168" y="48"/>
                    <a:pt x="167" y="45"/>
                  </a:cubicBezTo>
                  <a:cubicBezTo>
                    <a:pt x="166" y="45"/>
                    <a:pt x="166" y="45"/>
                    <a:pt x="166" y="46"/>
                  </a:cubicBezTo>
                  <a:cubicBezTo>
                    <a:pt x="164" y="42"/>
                    <a:pt x="162" y="39"/>
                    <a:pt x="161" y="36"/>
                  </a:cubicBezTo>
                  <a:cubicBezTo>
                    <a:pt x="157" y="30"/>
                    <a:pt x="153" y="24"/>
                    <a:pt x="148" y="19"/>
                  </a:cubicBezTo>
                  <a:cubicBezTo>
                    <a:pt x="154" y="22"/>
                    <a:pt x="161" y="25"/>
                    <a:pt x="166" y="28"/>
                  </a:cubicBezTo>
                  <a:cubicBezTo>
                    <a:pt x="168" y="24"/>
                    <a:pt x="171" y="21"/>
                    <a:pt x="175" y="19"/>
                  </a:cubicBezTo>
                  <a:cubicBezTo>
                    <a:pt x="157" y="7"/>
                    <a:pt x="136" y="0"/>
                    <a:pt x="112" y="0"/>
                  </a:cubicBezTo>
                  <a:cubicBezTo>
                    <a:pt x="55" y="0"/>
                    <a:pt x="8" y="42"/>
                    <a:pt x="0" y="97"/>
                  </a:cubicBezTo>
                  <a:cubicBezTo>
                    <a:pt x="2" y="96"/>
                    <a:pt x="4" y="96"/>
                    <a:pt x="7" y="96"/>
                  </a:cubicBezTo>
                  <a:cubicBezTo>
                    <a:pt x="9" y="96"/>
                    <a:pt x="10" y="96"/>
                    <a:pt x="12" y="97"/>
                  </a:cubicBezTo>
                  <a:cubicBezTo>
                    <a:pt x="16" y="76"/>
                    <a:pt x="26" y="57"/>
                    <a:pt x="40" y="43"/>
                  </a:cubicBezTo>
                  <a:cubicBezTo>
                    <a:pt x="45" y="47"/>
                    <a:pt x="50" y="50"/>
                    <a:pt x="56" y="53"/>
                  </a:cubicBezTo>
                  <a:cubicBezTo>
                    <a:pt x="49" y="70"/>
                    <a:pt x="46" y="90"/>
                    <a:pt x="45" y="110"/>
                  </a:cubicBezTo>
                  <a:cubicBezTo>
                    <a:pt x="25" y="110"/>
                    <a:pt x="25" y="110"/>
                    <a:pt x="25" y="110"/>
                  </a:cubicBezTo>
                  <a:cubicBezTo>
                    <a:pt x="25" y="112"/>
                    <a:pt x="25" y="113"/>
                    <a:pt x="25" y="114"/>
                  </a:cubicBezTo>
                  <a:cubicBezTo>
                    <a:pt x="25" y="116"/>
                    <a:pt x="25" y="117"/>
                    <a:pt x="25" y="118"/>
                  </a:cubicBezTo>
                  <a:cubicBezTo>
                    <a:pt x="45" y="118"/>
                    <a:pt x="45" y="118"/>
                    <a:pt x="45" y="118"/>
                  </a:cubicBezTo>
                  <a:cubicBezTo>
                    <a:pt x="45" y="134"/>
                    <a:pt x="48" y="149"/>
                    <a:pt x="51" y="163"/>
                  </a:cubicBezTo>
                  <a:cubicBezTo>
                    <a:pt x="54" y="161"/>
                    <a:pt x="56" y="160"/>
                    <a:pt x="59" y="159"/>
                  </a:cubicBezTo>
                  <a:cubicBezTo>
                    <a:pt x="56" y="146"/>
                    <a:pt x="54" y="133"/>
                    <a:pt x="53" y="118"/>
                  </a:cubicBezTo>
                  <a:cubicBezTo>
                    <a:pt x="108" y="118"/>
                    <a:pt x="108" y="118"/>
                    <a:pt x="108" y="118"/>
                  </a:cubicBezTo>
                  <a:cubicBezTo>
                    <a:pt x="108" y="160"/>
                    <a:pt x="108" y="160"/>
                    <a:pt x="108" y="160"/>
                  </a:cubicBezTo>
                  <a:cubicBezTo>
                    <a:pt x="97" y="160"/>
                    <a:pt x="87" y="162"/>
                    <a:pt x="77" y="166"/>
                  </a:cubicBezTo>
                  <a:cubicBezTo>
                    <a:pt x="79" y="168"/>
                    <a:pt x="80" y="170"/>
                    <a:pt x="81" y="173"/>
                  </a:cubicBezTo>
                  <a:cubicBezTo>
                    <a:pt x="90" y="170"/>
                    <a:pt x="99" y="169"/>
                    <a:pt x="108" y="168"/>
                  </a:cubicBezTo>
                  <a:cubicBezTo>
                    <a:pt x="108" y="216"/>
                    <a:pt x="108" y="216"/>
                    <a:pt x="108" y="216"/>
                  </a:cubicBezTo>
                  <a:cubicBezTo>
                    <a:pt x="105" y="216"/>
                    <a:pt x="101" y="215"/>
                    <a:pt x="98" y="215"/>
                  </a:cubicBezTo>
                  <a:cubicBezTo>
                    <a:pt x="89" y="211"/>
                    <a:pt x="81" y="203"/>
                    <a:pt x="74" y="192"/>
                  </a:cubicBezTo>
                  <a:cubicBezTo>
                    <a:pt x="71" y="194"/>
                    <a:pt x="69" y="195"/>
                    <a:pt x="66" y="196"/>
                  </a:cubicBezTo>
                  <a:cubicBezTo>
                    <a:pt x="69" y="201"/>
                    <a:pt x="73" y="206"/>
                    <a:pt x="77" y="210"/>
                  </a:cubicBezTo>
                  <a:cubicBezTo>
                    <a:pt x="66" y="205"/>
                    <a:pt x="55" y="199"/>
                    <a:pt x="47" y="192"/>
                  </a:cubicBezTo>
                  <a:cubicBezTo>
                    <a:pt x="47" y="191"/>
                    <a:pt x="48" y="190"/>
                    <a:pt x="49" y="190"/>
                  </a:cubicBezTo>
                  <a:cubicBezTo>
                    <a:pt x="47" y="188"/>
                    <a:pt x="46" y="185"/>
                    <a:pt x="45" y="183"/>
                  </a:cubicBezTo>
                  <a:cubicBezTo>
                    <a:pt x="43" y="184"/>
                    <a:pt x="42" y="185"/>
                    <a:pt x="40" y="186"/>
                  </a:cubicBezTo>
                  <a:cubicBezTo>
                    <a:pt x="26" y="172"/>
                    <a:pt x="16" y="153"/>
                    <a:pt x="12" y="132"/>
                  </a:cubicBezTo>
                  <a:cubicBezTo>
                    <a:pt x="10" y="133"/>
                    <a:pt x="9" y="133"/>
                    <a:pt x="7" y="133"/>
                  </a:cubicBezTo>
                  <a:cubicBezTo>
                    <a:pt x="4" y="133"/>
                    <a:pt x="2" y="133"/>
                    <a:pt x="0" y="132"/>
                  </a:cubicBezTo>
                  <a:cubicBezTo>
                    <a:pt x="8" y="186"/>
                    <a:pt x="55" y="228"/>
                    <a:pt x="112" y="228"/>
                  </a:cubicBezTo>
                  <a:cubicBezTo>
                    <a:pt x="175" y="228"/>
                    <a:pt x="226" y="177"/>
                    <a:pt x="226" y="114"/>
                  </a:cubicBezTo>
                  <a:cubicBezTo>
                    <a:pt x="226" y="87"/>
                    <a:pt x="217" y="62"/>
                    <a:pt x="201" y="43"/>
                  </a:cubicBezTo>
                  <a:close/>
                  <a:moveTo>
                    <a:pt x="47" y="37"/>
                  </a:moveTo>
                  <a:cubicBezTo>
                    <a:pt x="55" y="29"/>
                    <a:pt x="66" y="23"/>
                    <a:pt x="77" y="19"/>
                  </a:cubicBezTo>
                  <a:cubicBezTo>
                    <a:pt x="72" y="24"/>
                    <a:pt x="68" y="30"/>
                    <a:pt x="64" y="36"/>
                  </a:cubicBezTo>
                  <a:cubicBezTo>
                    <a:pt x="62" y="39"/>
                    <a:pt x="61" y="42"/>
                    <a:pt x="59" y="46"/>
                  </a:cubicBezTo>
                  <a:cubicBezTo>
                    <a:pt x="55" y="43"/>
                    <a:pt x="51" y="40"/>
                    <a:pt x="47" y="37"/>
                  </a:cubicBezTo>
                  <a:close/>
                  <a:moveTo>
                    <a:pt x="112" y="84"/>
                  </a:moveTo>
                  <a:cubicBezTo>
                    <a:pt x="111" y="84"/>
                    <a:pt x="110" y="83"/>
                    <a:pt x="108" y="83"/>
                  </a:cubicBezTo>
                  <a:cubicBezTo>
                    <a:pt x="108" y="110"/>
                    <a:pt x="108" y="110"/>
                    <a:pt x="108" y="110"/>
                  </a:cubicBezTo>
                  <a:cubicBezTo>
                    <a:pt x="53" y="110"/>
                    <a:pt x="53" y="110"/>
                    <a:pt x="53" y="110"/>
                  </a:cubicBezTo>
                  <a:cubicBezTo>
                    <a:pt x="54" y="91"/>
                    <a:pt x="57" y="73"/>
                    <a:pt x="63" y="57"/>
                  </a:cubicBezTo>
                  <a:cubicBezTo>
                    <a:pt x="73" y="62"/>
                    <a:pt x="83" y="65"/>
                    <a:pt x="94" y="67"/>
                  </a:cubicBezTo>
                  <a:cubicBezTo>
                    <a:pt x="94" y="66"/>
                    <a:pt x="94" y="66"/>
                    <a:pt x="94" y="65"/>
                  </a:cubicBezTo>
                  <a:cubicBezTo>
                    <a:pt x="94" y="63"/>
                    <a:pt x="94" y="61"/>
                    <a:pt x="95" y="59"/>
                  </a:cubicBezTo>
                  <a:cubicBezTo>
                    <a:pt x="85" y="57"/>
                    <a:pt x="75" y="54"/>
                    <a:pt x="66" y="50"/>
                  </a:cubicBezTo>
                  <a:cubicBezTo>
                    <a:pt x="68" y="46"/>
                    <a:pt x="69" y="43"/>
                    <a:pt x="71" y="40"/>
                  </a:cubicBezTo>
                  <a:cubicBezTo>
                    <a:pt x="79" y="27"/>
                    <a:pt x="88" y="18"/>
                    <a:pt x="98" y="14"/>
                  </a:cubicBezTo>
                  <a:cubicBezTo>
                    <a:pt x="101" y="13"/>
                    <a:pt x="105" y="13"/>
                    <a:pt x="108" y="13"/>
                  </a:cubicBezTo>
                  <a:cubicBezTo>
                    <a:pt x="108" y="47"/>
                    <a:pt x="108" y="47"/>
                    <a:pt x="108" y="47"/>
                  </a:cubicBezTo>
                  <a:cubicBezTo>
                    <a:pt x="110" y="47"/>
                    <a:pt x="111" y="46"/>
                    <a:pt x="112" y="46"/>
                  </a:cubicBezTo>
                  <a:cubicBezTo>
                    <a:pt x="114" y="46"/>
                    <a:pt x="115" y="47"/>
                    <a:pt x="116" y="47"/>
                  </a:cubicBezTo>
                  <a:cubicBezTo>
                    <a:pt x="116" y="13"/>
                    <a:pt x="116" y="13"/>
                    <a:pt x="116" y="13"/>
                  </a:cubicBezTo>
                  <a:cubicBezTo>
                    <a:pt x="120" y="13"/>
                    <a:pt x="123" y="13"/>
                    <a:pt x="127" y="14"/>
                  </a:cubicBezTo>
                  <a:cubicBezTo>
                    <a:pt x="137" y="18"/>
                    <a:pt x="146" y="27"/>
                    <a:pt x="153" y="40"/>
                  </a:cubicBezTo>
                  <a:cubicBezTo>
                    <a:pt x="155" y="43"/>
                    <a:pt x="157" y="46"/>
                    <a:pt x="158" y="50"/>
                  </a:cubicBezTo>
                  <a:cubicBezTo>
                    <a:pt x="150" y="54"/>
                    <a:pt x="140" y="57"/>
                    <a:pt x="130" y="59"/>
                  </a:cubicBezTo>
                  <a:cubicBezTo>
                    <a:pt x="131" y="61"/>
                    <a:pt x="131" y="63"/>
                    <a:pt x="131" y="65"/>
                  </a:cubicBezTo>
                  <a:cubicBezTo>
                    <a:pt x="131" y="66"/>
                    <a:pt x="131" y="66"/>
                    <a:pt x="131" y="67"/>
                  </a:cubicBezTo>
                  <a:cubicBezTo>
                    <a:pt x="142" y="65"/>
                    <a:pt x="152" y="62"/>
                    <a:pt x="162" y="57"/>
                  </a:cubicBezTo>
                  <a:cubicBezTo>
                    <a:pt x="168" y="73"/>
                    <a:pt x="171" y="91"/>
                    <a:pt x="171" y="110"/>
                  </a:cubicBezTo>
                  <a:cubicBezTo>
                    <a:pt x="116" y="110"/>
                    <a:pt x="116" y="110"/>
                    <a:pt x="116" y="110"/>
                  </a:cubicBezTo>
                  <a:cubicBezTo>
                    <a:pt x="116" y="83"/>
                    <a:pt x="116" y="83"/>
                    <a:pt x="116" y="83"/>
                  </a:cubicBezTo>
                  <a:cubicBezTo>
                    <a:pt x="115" y="83"/>
                    <a:pt x="114" y="84"/>
                    <a:pt x="112" y="84"/>
                  </a:cubicBezTo>
                  <a:close/>
                  <a:moveTo>
                    <a:pt x="184" y="186"/>
                  </a:moveTo>
                  <a:cubicBezTo>
                    <a:pt x="183" y="186"/>
                    <a:pt x="183" y="185"/>
                    <a:pt x="182" y="184"/>
                  </a:cubicBezTo>
                  <a:cubicBezTo>
                    <a:pt x="181" y="187"/>
                    <a:pt x="179" y="189"/>
                    <a:pt x="177" y="191"/>
                  </a:cubicBezTo>
                  <a:cubicBezTo>
                    <a:pt x="177" y="191"/>
                    <a:pt x="178" y="192"/>
                    <a:pt x="178" y="192"/>
                  </a:cubicBezTo>
                  <a:cubicBezTo>
                    <a:pt x="169" y="199"/>
                    <a:pt x="159" y="205"/>
                    <a:pt x="148" y="210"/>
                  </a:cubicBezTo>
                  <a:cubicBezTo>
                    <a:pt x="152" y="205"/>
                    <a:pt x="156" y="201"/>
                    <a:pt x="159" y="195"/>
                  </a:cubicBezTo>
                  <a:cubicBezTo>
                    <a:pt x="156" y="194"/>
                    <a:pt x="154" y="193"/>
                    <a:pt x="152" y="191"/>
                  </a:cubicBezTo>
                  <a:cubicBezTo>
                    <a:pt x="145" y="203"/>
                    <a:pt x="136" y="211"/>
                    <a:pt x="127" y="215"/>
                  </a:cubicBezTo>
                  <a:cubicBezTo>
                    <a:pt x="123" y="215"/>
                    <a:pt x="120" y="216"/>
                    <a:pt x="116" y="216"/>
                  </a:cubicBezTo>
                  <a:cubicBezTo>
                    <a:pt x="116" y="168"/>
                    <a:pt x="116" y="168"/>
                    <a:pt x="116" y="168"/>
                  </a:cubicBezTo>
                  <a:cubicBezTo>
                    <a:pt x="127" y="169"/>
                    <a:pt x="137" y="171"/>
                    <a:pt x="146" y="174"/>
                  </a:cubicBezTo>
                  <a:cubicBezTo>
                    <a:pt x="147" y="171"/>
                    <a:pt x="148" y="169"/>
                    <a:pt x="150" y="166"/>
                  </a:cubicBezTo>
                  <a:cubicBezTo>
                    <a:pt x="139" y="163"/>
                    <a:pt x="128" y="160"/>
                    <a:pt x="116" y="160"/>
                  </a:cubicBezTo>
                  <a:cubicBezTo>
                    <a:pt x="116" y="118"/>
                    <a:pt x="116" y="118"/>
                    <a:pt x="116" y="118"/>
                  </a:cubicBezTo>
                  <a:cubicBezTo>
                    <a:pt x="171" y="118"/>
                    <a:pt x="171" y="118"/>
                    <a:pt x="171" y="118"/>
                  </a:cubicBezTo>
                  <a:cubicBezTo>
                    <a:pt x="171" y="133"/>
                    <a:pt x="169" y="146"/>
                    <a:pt x="166" y="159"/>
                  </a:cubicBezTo>
                  <a:cubicBezTo>
                    <a:pt x="169" y="159"/>
                    <a:pt x="171" y="160"/>
                    <a:pt x="174" y="161"/>
                  </a:cubicBezTo>
                  <a:cubicBezTo>
                    <a:pt x="177" y="148"/>
                    <a:pt x="179" y="133"/>
                    <a:pt x="180" y="118"/>
                  </a:cubicBezTo>
                  <a:cubicBezTo>
                    <a:pt x="214" y="118"/>
                    <a:pt x="214" y="118"/>
                    <a:pt x="214" y="118"/>
                  </a:cubicBezTo>
                  <a:cubicBezTo>
                    <a:pt x="213" y="145"/>
                    <a:pt x="202" y="169"/>
                    <a:pt x="184" y="186"/>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4BB2CB"/>
                </a:solidFill>
              </a:endParaRPr>
            </a:p>
          </p:txBody>
        </p:sp>
        <p:sp>
          <p:nvSpPr>
            <p:cNvPr id="72" name="Freeform 21">
              <a:extLst>
                <a:ext uri="{FF2B5EF4-FFF2-40B4-BE49-F238E27FC236}">
                  <a16:creationId xmlns:a16="http://schemas.microsoft.com/office/drawing/2014/main" id="{6E13B202-92E2-40C0-8A07-E779F26654C2}"/>
                </a:ext>
              </a:extLst>
            </p:cNvPr>
            <p:cNvSpPr>
              <a:spLocks noEditPoints="1"/>
            </p:cNvSpPr>
            <p:nvPr/>
          </p:nvSpPr>
          <p:spPr bwMode="auto">
            <a:xfrm>
              <a:off x="12102759" y="3951683"/>
              <a:ext cx="315633" cy="198732"/>
            </a:xfrm>
            <a:custGeom>
              <a:avLst/>
              <a:gdLst>
                <a:gd name="T0" fmla="*/ 0 w 160"/>
                <a:gd name="T1" fmla="*/ 2147483646 h 101"/>
                <a:gd name="T2" fmla="*/ 2147483646 w 160"/>
                <a:gd name="T3" fmla="*/ 2147483646 h 101"/>
                <a:gd name="T4" fmla="*/ 2147483646 w 160"/>
                <a:gd name="T5" fmla="*/ 2147483646 h 101"/>
                <a:gd name="T6" fmla="*/ 2147483646 w 160"/>
                <a:gd name="T7" fmla="*/ 2147483646 h 101"/>
                <a:gd name="T8" fmla="*/ 2147483646 w 160"/>
                <a:gd name="T9" fmla="*/ 2147483646 h 101"/>
                <a:gd name="T10" fmla="*/ 2147483646 w 160"/>
                <a:gd name="T11" fmla="*/ 2147483646 h 101"/>
                <a:gd name="T12" fmla="*/ 2147483646 w 160"/>
                <a:gd name="T13" fmla="*/ 0 h 101"/>
                <a:gd name="T14" fmla="*/ 0 w 160"/>
                <a:gd name="T15" fmla="*/ 2147483646 h 101"/>
                <a:gd name="T16" fmla="*/ 2147483646 w 160"/>
                <a:gd name="T17" fmla="*/ 2147483646 h 101"/>
                <a:gd name="T18" fmla="*/ 2147483646 w 160"/>
                <a:gd name="T19" fmla="*/ 2147483646 h 101"/>
                <a:gd name="T20" fmla="*/ 2147483646 w 160"/>
                <a:gd name="T21" fmla="*/ 2147483646 h 101"/>
                <a:gd name="T22" fmla="*/ 2147483646 w 160"/>
                <a:gd name="T23" fmla="*/ 2147483646 h 101"/>
                <a:gd name="T24" fmla="*/ 2147483646 w 160"/>
                <a:gd name="T25" fmla="*/ 2147483646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01">
                  <a:moveTo>
                    <a:pt x="0" y="50"/>
                  </a:moveTo>
                  <a:cubicBezTo>
                    <a:pt x="0" y="78"/>
                    <a:pt x="22" y="101"/>
                    <a:pt x="50" y="101"/>
                  </a:cubicBezTo>
                  <a:cubicBezTo>
                    <a:pt x="70" y="101"/>
                    <a:pt x="87" y="90"/>
                    <a:pt x="95" y="73"/>
                  </a:cubicBezTo>
                  <a:cubicBezTo>
                    <a:pt x="117" y="65"/>
                    <a:pt x="139" y="58"/>
                    <a:pt x="160" y="50"/>
                  </a:cubicBezTo>
                  <a:cubicBezTo>
                    <a:pt x="116" y="34"/>
                    <a:pt x="116" y="34"/>
                    <a:pt x="116" y="34"/>
                  </a:cubicBezTo>
                  <a:cubicBezTo>
                    <a:pt x="94" y="26"/>
                    <a:pt x="94" y="26"/>
                    <a:pt x="94" y="26"/>
                  </a:cubicBezTo>
                  <a:cubicBezTo>
                    <a:pt x="85" y="10"/>
                    <a:pt x="69" y="0"/>
                    <a:pt x="50" y="0"/>
                  </a:cubicBezTo>
                  <a:cubicBezTo>
                    <a:pt x="22" y="0"/>
                    <a:pt x="0" y="23"/>
                    <a:pt x="0" y="50"/>
                  </a:cubicBezTo>
                  <a:close/>
                  <a:moveTo>
                    <a:pt x="87" y="50"/>
                  </a:moveTo>
                  <a:cubicBezTo>
                    <a:pt x="87" y="71"/>
                    <a:pt x="71" y="88"/>
                    <a:pt x="50" y="88"/>
                  </a:cubicBezTo>
                  <a:cubicBezTo>
                    <a:pt x="29" y="88"/>
                    <a:pt x="12" y="71"/>
                    <a:pt x="12" y="50"/>
                  </a:cubicBezTo>
                  <a:cubicBezTo>
                    <a:pt x="12" y="30"/>
                    <a:pt x="29" y="13"/>
                    <a:pt x="50" y="13"/>
                  </a:cubicBezTo>
                  <a:cubicBezTo>
                    <a:pt x="71" y="13"/>
                    <a:pt x="87" y="30"/>
                    <a:pt x="87" y="5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2">
              <a:extLst>
                <a:ext uri="{FF2B5EF4-FFF2-40B4-BE49-F238E27FC236}">
                  <a16:creationId xmlns:a16="http://schemas.microsoft.com/office/drawing/2014/main" id="{890836A4-486E-47FD-A509-C9429BD6CC98}"/>
                </a:ext>
              </a:extLst>
            </p:cNvPr>
            <p:cNvSpPr>
              <a:spLocks noEditPoints="1"/>
            </p:cNvSpPr>
            <p:nvPr/>
          </p:nvSpPr>
          <p:spPr bwMode="auto">
            <a:xfrm>
              <a:off x="12726511" y="4075264"/>
              <a:ext cx="317303" cy="199567"/>
            </a:xfrm>
            <a:custGeom>
              <a:avLst/>
              <a:gdLst>
                <a:gd name="T0" fmla="*/ 2147483646 w 161"/>
                <a:gd name="T1" fmla="*/ 2147483646 h 101"/>
                <a:gd name="T2" fmla="*/ 2147483646 w 161"/>
                <a:gd name="T3" fmla="*/ 0 h 101"/>
                <a:gd name="T4" fmla="*/ 2147483646 w 161"/>
                <a:gd name="T5" fmla="*/ 2147483646 h 101"/>
                <a:gd name="T6" fmla="*/ 0 w 161"/>
                <a:gd name="T7" fmla="*/ 2147483646 h 101"/>
                <a:gd name="T8" fmla="*/ 2147483646 w 161"/>
                <a:gd name="T9" fmla="*/ 2147483646 h 101"/>
                <a:gd name="T10" fmla="*/ 2147483646 w 161"/>
                <a:gd name="T11" fmla="*/ 2147483646 h 101"/>
                <a:gd name="T12" fmla="*/ 2147483646 w 161"/>
                <a:gd name="T13" fmla="*/ 2147483646 h 101"/>
                <a:gd name="T14" fmla="*/ 2147483646 w 161"/>
                <a:gd name="T15" fmla="*/ 2147483646 h 101"/>
                <a:gd name="T16" fmla="*/ 2147483646 w 161"/>
                <a:gd name="T17" fmla="*/ 2147483646 h 101"/>
                <a:gd name="T18" fmla="*/ 2147483646 w 161"/>
                <a:gd name="T19" fmla="*/ 2147483646 h 101"/>
                <a:gd name="T20" fmla="*/ 2147483646 w 161"/>
                <a:gd name="T21" fmla="*/ 2147483646 h 101"/>
                <a:gd name="T22" fmla="*/ 2147483646 w 161"/>
                <a:gd name="T23" fmla="*/ 2147483646 h 101"/>
                <a:gd name="T24" fmla="*/ 2147483646 w 161"/>
                <a:gd name="T25" fmla="*/ 2147483646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 h="101">
                  <a:moveTo>
                    <a:pt x="161" y="50"/>
                  </a:moveTo>
                  <a:cubicBezTo>
                    <a:pt x="161" y="22"/>
                    <a:pt x="138" y="0"/>
                    <a:pt x="110" y="0"/>
                  </a:cubicBezTo>
                  <a:cubicBezTo>
                    <a:pt x="90" y="0"/>
                    <a:pt x="73" y="11"/>
                    <a:pt x="65" y="28"/>
                  </a:cubicBezTo>
                  <a:cubicBezTo>
                    <a:pt x="43" y="35"/>
                    <a:pt x="21" y="43"/>
                    <a:pt x="0" y="51"/>
                  </a:cubicBezTo>
                  <a:cubicBezTo>
                    <a:pt x="44" y="67"/>
                    <a:pt x="44" y="67"/>
                    <a:pt x="44" y="67"/>
                  </a:cubicBezTo>
                  <a:cubicBezTo>
                    <a:pt x="66" y="75"/>
                    <a:pt x="66" y="75"/>
                    <a:pt x="66" y="75"/>
                  </a:cubicBezTo>
                  <a:cubicBezTo>
                    <a:pt x="75" y="90"/>
                    <a:pt x="91" y="101"/>
                    <a:pt x="110" y="101"/>
                  </a:cubicBezTo>
                  <a:cubicBezTo>
                    <a:pt x="138" y="101"/>
                    <a:pt x="161" y="78"/>
                    <a:pt x="161" y="50"/>
                  </a:cubicBezTo>
                  <a:close/>
                  <a:moveTo>
                    <a:pt x="73" y="50"/>
                  </a:moveTo>
                  <a:cubicBezTo>
                    <a:pt x="73" y="30"/>
                    <a:pt x="89" y="13"/>
                    <a:pt x="110" y="13"/>
                  </a:cubicBezTo>
                  <a:cubicBezTo>
                    <a:pt x="131" y="13"/>
                    <a:pt x="148" y="30"/>
                    <a:pt x="148" y="50"/>
                  </a:cubicBezTo>
                  <a:cubicBezTo>
                    <a:pt x="148" y="71"/>
                    <a:pt x="131" y="88"/>
                    <a:pt x="110" y="88"/>
                  </a:cubicBezTo>
                  <a:cubicBezTo>
                    <a:pt x="89" y="88"/>
                    <a:pt x="73" y="71"/>
                    <a:pt x="73" y="5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3">
              <a:extLst>
                <a:ext uri="{FF2B5EF4-FFF2-40B4-BE49-F238E27FC236}">
                  <a16:creationId xmlns:a16="http://schemas.microsoft.com/office/drawing/2014/main" id="{4AE67053-5B3F-46A8-8AC5-01CDAA4D8D94}"/>
                </a:ext>
              </a:extLst>
            </p:cNvPr>
            <p:cNvSpPr>
              <a:spLocks noEditPoints="1"/>
            </p:cNvSpPr>
            <p:nvPr/>
          </p:nvSpPr>
          <p:spPr bwMode="auto">
            <a:xfrm>
              <a:off x="12673070" y="3582609"/>
              <a:ext cx="198732" cy="315633"/>
            </a:xfrm>
            <a:custGeom>
              <a:avLst/>
              <a:gdLst>
                <a:gd name="T0" fmla="*/ 2147483646 w 101"/>
                <a:gd name="T1" fmla="*/ 0 h 160"/>
                <a:gd name="T2" fmla="*/ 0 w 101"/>
                <a:gd name="T3" fmla="*/ 2147483646 h 160"/>
                <a:gd name="T4" fmla="*/ 2147483646 w 101"/>
                <a:gd name="T5" fmla="*/ 2147483646 h 160"/>
                <a:gd name="T6" fmla="*/ 2147483646 w 101"/>
                <a:gd name="T7" fmla="*/ 2147483646 h 160"/>
                <a:gd name="T8" fmla="*/ 2147483646 w 101"/>
                <a:gd name="T9" fmla="*/ 2147483646 h 160"/>
                <a:gd name="T10" fmla="*/ 2147483646 w 101"/>
                <a:gd name="T11" fmla="*/ 2147483646 h 160"/>
                <a:gd name="T12" fmla="*/ 2147483646 w 101"/>
                <a:gd name="T13" fmla="*/ 2147483646 h 160"/>
                <a:gd name="T14" fmla="*/ 2147483646 w 101"/>
                <a:gd name="T15" fmla="*/ 0 h 160"/>
                <a:gd name="T16" fmla="*/ 2147483646 w 101"/>
                <a:gd name="T17" fmla="*/ 2147483646 h 160"/>
                <a:gd name="T18" fmla="*/ 2147483646 w 101"/>
                <a:gd name="T19" fmla="*/ 2147483646 h 160"/>
                <a:gd name="T20" fmla="*/ 2147483646 w 101"/>
                <a:gd name="T21" fmla="*/ 2147483646 h 160"/>
                <a:gd name="T22" fmla="*/ 2147483646 w 101"/>
                <a:gd name="T23" fmla="*/ 2147483646 h 160"/>
                <a:gd name="T24" fmla="*/ 2147483646 w 101"/>
                <a:gd name="T25" fmla="*/ 2147483646 h 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60">
                  <a:moveTo>
                    <a:pt x="51" y="0"/>
                  </a:moveTo>
                  <a:cubicBezTo>
                    <a:pt x="23" y="0"/>
                    <a:pt x="0" y="22"/>
                    <a:pt x="0" y="50"/>
                  </a:cubicBezTo>
                  <a:cubicBezTo>
                    <a:pt x="0" y="70"/>
                    <a:pt x="12" y="87"/>
                    <a:pt x="28" y="95"/>
                  </a:cubicBezTo>
                  <a:cubicBezTo>
                    <a:pt x="36" y="117"/>
                    <a:pt x="44" y="139"/>
                    <a:pt x="51" y="160"/>
                  </a:cubicBezTo>
                  <a:cubicBezTo>
                    <a:pt x="67" y="116"/>
                    <a:pt x="67" y="116"/>
                    <a:pt x="67" y="116"/>
                  </a:cubicBezTo>
                  <a:cubicBezTo>
                    <a:pt x="75" y="94"/>
                    <a:pt x="75" y="94"/>
                    <a:pt x="75" y="94"/>
                  </a:cubicBezTo>
                  <a:cubicBezTo>
                    <a:pt x="91" y="85"/>
                    <a:pt x="101" y="69"/>
                    <a:pt x="101" y="50"/>
                  </a:cubicBezTo>
                  <a:cubicBezTo>
                    <a:pt x="101" y="22"/>
                    <a:pt x="79" y="0"/>
                    <a:pt x="51" y="0"/>
                  </a:cubicBezTo>
                  <a:close/>
                  <a:moveTo>
                    <a:pt x="51" y="87"/>
                  </a:moveTo>
                  <a:cubicBezTo>
                    <a:pt x="30" y="87"/>
                    <a:pt x="13" y="71"/>
                    <a:pt x="13" y="50"/>
                  </a:cubicBezTo>
                  <a:cubicBezTo>
                    <a:pt x="13" y="29"/>
                    <a:pt x="30" y="13"/>
                    <a:pt x="51" y="13"/>
                  </a:cubicBezTo>
                  <a:cubicBezTo>
                    <a:pt x="71" y="13"/>
                    <a:pt x="88" y="29"/>
                    <a:pt x="88" y="50"/>
                  </a:cubicBezTo>
                  <a:cubicBezTo>
                    <a:pt x="88" y="71"/>
                    <a:pt x="71" y="87"/>
                    <a:pt x="51" y="87"/>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4">
              <a:extLst>
                <a:ext uri="{FF2B5EF4-FFF2-40B4-BE49-F238E27FC236}">
                  <a16:creationId xmlns:a16="http://schemas.microsoft.com/office/drawing/2014/main" id="{8105FFE6-AD40-4DD2-BC0B-5F4E0AB473A6}"/>
                </a:ext>
              </a:extLst>
            </p:cNvPr>
            <p:cNvSpPr>
              <a:spLocks/>
            </p:cNvSpPr>
            <p:nvPr/>
          </p:nvSpPr>
          <p:spPr bwMode="auto">
            <a:xfrm>
              <a:off x="12724006" y="3675295"/>
              <a:ext cx="101036" cy="60956"/>
            </a:xfrm>
            <a:custGeom>
              <a:avLst/>
              <a:gdLst>
                <a:gd name="T0" fmla="*/ 2147483646 w 51"/>
                <a:gd name="T1" fmla="*/ 2147483646 h 31"/>
                <a:gd name="T2" fmla="*/ 2147483646 w 51"/>
                <a:gd name="T3" fmla="*/ 2147483646 h 31"/>
                <a:gd name="T4" fmla="*/ 2147483646 w 51"/>
                <a:gd name="T5" fmla="*/ 2147483646 h 31"/>
                <a:gd name="T6" fmla="*/ 2147483646 w 51"/>
                <a:gd name="T7" fmla="*/ 2147483646 h 31"/>
                <a:gd name="T8" fmla="*/ 2147483646 w 51"/>
                <a:gd name="T9" fmla="*/ 0 h 31"/>
                <a:gd name="T10" fmla="*/ 2147483646 w 51"/>
                <a:gd name="T11" fmla="*/ 2147483646 h 31"/>
                <a:gd name="T12" fmla="*/ 2147483646 w 51"/>
                <a:gd name="T13" fmla="*/ 2147483646 h 31"/>
                <a:gd name="T14" fmla="*/ 2147483646 w 51"/>
                <a:gd name="T15" fmla="*/ 2147483646 h 31"/>
                <a:gd name="T16" fmla="*/ 2147483646 w 51"/>
                <a:gd name="T17" fmla="*/ 2147483646 h 31"/>
                <a:gd name="T18" fmla="*/ 2147483646 w 51"/>
                <a:gd name="T19" fmla="*/ 2147483646 h 31"/>
                <a:gd name="T20" fmla="*/ 2147483646 w 51"/>
                <a:gd name="T21" fmla="*/ 2147483646 h 31"/>
                <a:gd name="T22" fmla="*/ 2147483646 w 51"/>
                <a:gd name="T23" fmla="*/ 2147483646 h 31"/>
                <a:gd name="T24" fmla="*/ 2147483646 w 51"/>
                <a:gd name="T25" fmla="*/ 2147483646 h 31"/>
                <a:gd name="T26" fmla="*/ 2147483646 w 51"/>
                <a:gd name="T27" fmla="*/ 2147483646 h 31"/>
                <a:gd name="T28" fmla="*/ 2147483646 w 51"/>
                <a:gd name="T29" fmla="*/ 0 h 31"/>
                <a:gd name="T30" fmla="*/ 2147483646 w 51"/>
                <a:gd name="T31" fmla="*/ 2147483646 h 31"/>
                <a:gd name="T32" fmla="*/ 0 w 51"/>
                <a:gd name="T33" fmla="*/ 2147483646 h 31"/>
                <a:gd name="T34" fmla="*/ 0 w 51"/>
                <a:gd name="T35" fmla="*/ 2147483646 h 31"/>
                <a:gd name="T36" fmla="*/ 2147483646 w 51"/>
                <a:gd name="T37" fmla="*/ 2147483646 h 31"/>
                <a:gd name="T38" fmla="*/ 2147483646 w 51"/>
                <a:gd name="T39" fmla="*/ 2147483646 h 31"/>
                <a:gd name="T40" fmla="*/ 2147483646 w 51"/>
                <a:gd name="T41" fmla="*/ 2147483646 h 31"/>
                <a:gd name="T42" fmla="*/ 2147483646 w 51"/>
                <a:gd name="T43" fmla="*/ 2147483646 h 31"/>
                <a:gd name="T44" fmla="*/ 2147483646 w 51"/>
                <a:gd name="T45" fmla="*/ 2147483646 h 31"/>
                <a:gd name="T46" fmla="*/ 2147483646 w 51"/>
                <a:gd name="T47" fmla="*/ 2147483646 h 31"/>
                <a:gd name="T48" fmla="*/ 2147483646 w 51"/>
                <a:gd name="T49" fmla="*/ 2147483646 h 31"/>
                <a:gd name="T50" fmla="*/ 2147483646 w 51"/>
                <a:gd name="T51" fmla="*/ 2147483646 h 31"/>
                <a:gd name="T52" fmla="*/ 2147483646 w 51"/>
                <a:gd name="T53" fmla="*/ 2147483646 h 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31">
                  <a:moveTo>
                    <a:pt x="50" y="24"/>
                  </a:moveTo>
                  <a:cubicBezTo>
                    <a:pt x="51" y="24"/>
                    <a:pt x="51" y="24"/>
                    <a:pt x="51" y="24"/>
                  </a:cubicBezTo>
                  <a:cubicBezTo>
                    <a:pt x="51" y="24"/>
                    <a:pt x="51" y="24"/>
                    <a:pt x="51" y="24"/>
                  </a:cubicBezTo>
                  <a:cubicBezTo>
                    <a:pt x="51" y="20"/>
                    <a:pt x="49" y="14"/>
                    <a:pt x="45" y="8"/>
                  </a:cubicBezTo>
                  <a:cubicBezTo>
                    <a:pt x="43" y="5"/>
                    <a:pt x="39" y="1"/>
                    <a:pt x="31" y="0"/>
                  </a:cubicBezTo>
                  <a:cubicBezTo>
                    <a:pt x="29" y="2"/>
                    <a:pt x="29" y="2"/>
                    <a:pt x="29" y="2"/>
                  </a:cubicBezTo>
                  <a:cubicBezTo>
                    <a:pt x="30" y="2"/>
                    <a:pt x="31" y="3"/>
                    <a:pt x="31" y="3"/>
                  </a:cubicBezTo>
                  <a:cubicBezTo>
                    <a:pt x="27" y="16"/>
                    <a:pt x="27" y="16"/>
                    <a:pt x="27" y="16"/>
                  </a:cubicBezTo>
                  <a:cubicBezTo>
                    <a:pt x="26" y="7"/>
                    <a:pt x="26" y="7"/>
                    <a:pt x="26" y="7"/>
                  </a:cubicBezTo>
                  <a:cubicBezTo>
                    <a:pt x="26" y="7"/>
                    <a:pt x="26" y="7"/>
                    <a:pt x="25" y="7"/>
                  </a:cubicBezTo>
                  <a:cubicBezTo>
                    <a:pt x="25" y="7"/>
                    <a:pt x="25" y="7"/>
                    <a:pt x="25" y="7"/>
                  </a:cubicBezTo>
                  <a:cubicBezTo>
                    <a:pt x="24" y="17"/>
                    <a:pt x="24" y="17"/>
                    <a:pt x="24" y="17"/>
                  </a:cubicBezTo>
                  <a:cubicBezTo>
                    <a:pt x="19" y="3"/>
                    <a:pt x="19" y="3"/>
                    <a:pt x="19" y="3"/>
                  </a:cubicBezTo>
                  <a:cubicBezTo>
                    <a:pt x="20" y="3"/>
                    <a:pt x="21" y="3"/>
                    <a:pt x="21" y="2"/>
                  </a:cubicBezTo>
                  <a:cubicBezTo>
                    <a:pt x="20" y="0"/>
                    <a:pt x="20" y="0"/>
                    <a:pt x="20" y="0"/>
                  </a:cubicBezTo>
                  <a:cubicBezTo>
                    <a:pt x="12" y="1"/>
                    <a:pt x="8" y="5"/>
                    <a:pt x="6" y="8"/>
                  </a:cubicBezTo>
                  <a:cubicBezTo>
                    <a:pt x="2" y="14"/>
                    <a:pt x="0" y="20"/>
                    <a:pt x="0" y="24"/>
                  </a:cubicBezTo>
                  <a:cubicBezTo>
                    <a:pt x="0" y="24"/>
                    <a:pt x="0" y="24"/>
                    <a:pt x="0" y="24"/>
                  </a:cubicBezTo>
                  <a:cubicBezTo>
                    <a:pt x="1" y="24"/>
                    <a:pt x="1" y="24"/>
                    <a:pt x="1" y="24"/>
                  </a:cubicBezTo>
                  <a:cubicBezTo>
                    <a:pt x="3" y="28"/>
                    <a:pt x="7" y="28"/>
                    <a:pt x="10" y="28"/>
                  </a:cubicBezTo>
                  <a:cubicBezTo>
                    <a:pt x="10" y="28"/>
                    <a:pt x="10" y="28"/>
                    <a:pt x="10" y="28"/>
                  </a:cubicBezTo>
                  <a:cubicBezTo>
                    <a:pt x="12" y="30"/>
                    <a:pt x="15" y="31"/>
                    <a:pt x="18" y="31"/>
                  </a:cubicBezTo>
                  <a:cubicBezTo>
                    <a:pt x="32" y="31"/>
                    <a:pt x="32" y="31"/>
                    <a:pt x="32" y="31"/>
                  </a:cubicBezTo>
                  <a:cubicBezTo>
                    <a:pt x="35" y="31"/>
                    <a:pt x="39" y="30"/>
                    <a:pt x="40" y="28"/>
                  </a:cubicBezTo>
                  <a:cubicBezTo>
                    <a:pt x="41" y="28"/>
                    <a:pt x="41" y="28"/>
                    <a:pt x="41" y="28"/>
                  </a:cubicBezTo>
                  <a:cubicBezTo>
                    <a:pt x="41" y="28"/>
                    <a:pt x="41" y="28"/>
                    <a:pt x="41" y="28"/>
                  </a:cubicBezTo>
                  <a:cubicBezTo>
                    <a:pt x="43" y="28"/>
                    <a:pt x="48" y="28"/>
                    <a:pt x="50" y="2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
              <a:extLst>
                <a:ext uri="{FF2B5EF4-FFF2-40B4-BE49-F238E27FC236}">
                  <a16:creationId xmlns:a16="http://schemas.microsoft.com/office/drawing/2014/main" id="{152D93CA-EA9A-49E7-AA47-AE3B6E854EFA}"/>
                </a:ext>
              </a:extLst>
            </p:cNvPr>
            <p:cNvSpPr>
              <a:spLocks/>
            </p:cNvSpPr>
            <p:nvPr/>
          </p:nvSpPr>
          <p:spPr bwMode="auto">
            <a:xfrm>
              <a:off x="12769931" y="3679470"/>
              <a:ext cx="9185" cy="9185"/>
            </a:xfrm>
            <a:custGeom>
              <a:avLst/>
              <a:gdLst>
                <a:gd name="T0" fmla="*/ 0 w 5"/>
                <a:gd name="T1" fmla="*/ 2147483646 h 5"/>
                <a:gd name="T2" fmla="*/ 2147483646 w 5"/>
                <a:gd name="T3" fmla="*/ 2147483646 h 5"/>
                <a:gd name="T4" fmla="*/ 2147483646 w 5"/>
                <a:gd name="T5" fmla="*/ 2147483646 h 5"/>
                <a:gd name="T6" fmla="*/ 2147483646 w 5"/>
                <a:gd name="T7" fmla="*/ 0 h 5"/>
                <a:gd name="T8" fmla="*/ 0 w 5"/>
                <a:gd name="T9" fmla="*/ 2147483646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cubicBezTo>
                    <a:pt x="0" y="2"/>
                    <a:pt x="2" y="5"/>
                    <a:pt x="2" y="5"/>
                  </a:cubicBezTo>
                  <a:cubicBezTo>
                    <a:pt x="3" y="5"/>
                    <a:pt x="5" y="2"/>
                    <a:pt x="5" y="1"/>
                  </a:cubicBezTo>
                  <a:cubicBezTo>
                    <a:pt x="2" y="0"/>
                    <a:pt x="2" y="0"/>
                    <a:pt x="2" y="0"/>
                  </a:cubicBezTo>
                  <a:cubicBezTo>
                    <a:pt x="2" y="0"/>
                    <a:pt x="0" y="2"/>
                    <a:pt x="0" y="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6">
              <a:extLst>
                <a:ext uri="{FF2B5EF4-FFF2-40B4-BE49-F238E27FC236}">
                  <a16:creationId xmlns:a16="http://schemas.microsoft.com/office/drawing/2014/main" id="{B943A625-019B-40FC-9AF2-036D70B5161E}"/>
                </a:ext>
              </a:extLst>
            </p:cNvPr>
            <p:cNvSpPr>
              <a:spLocks noEditPoints="1"/>
            </p:cNvSpPr>
            <p:nvPr/>
          </p:nvSpPr>
          <p:spPr bwMode="auto">
            <a:xfrm>
              <a:off x="12749891" y="3621854"/>
              <a:ext cx="47596" cy="55111"/>
            </a:xfrm>
            <a:custGeom>
              <a:avLst/>
              <a:gdLst>
                <a:gd name="T0" fmla="*/ 0 w 24"/>
                <a:gd name="T1" fmla="*/ 2147483646 h 28"/>
                <a:gd name="T2" fmla="*/ 2147483646 w 24"/>
                <a:gd name="T3" fmla="*/ 2147483646 h 28"/>
                <a:gd name="T4" fmla="*/ 2147483646 w 24"/>
                <a:gd name="T5" fmla="*/ 2147483646 h 28"/>
                <a:gd name="T6" fmla="*/ 2147483646 w 24"/>
                <a:gd name="T7" fmla="*/ 2147483646 h 28"/>
                <a:gd name="T8" fmla="*/ 2147483646 w 24"/>
                <a:gd name="T9" fmla="*/ 2147483646 h 28"/>
                <a:gd name="T10" fmla="*/ 2147483646 w 24"/>
                <a:gd name="T11" fmla="*/ 2147483646 h 28"/>
                <a:gd name="T12" fmla="*/ 2147483646 w 24"/>
                <a:gd name="T13" fmla="*/ 2147483646 h 28"/>
                <a:gd name="T14" fmla="*/ 2147483646 w 24"/>
                <a:gd name="T15" fmla="*/ 2147483646 h 28"/>
                <a:gd name="T16" fmla="*/ 2147483646 w 24"/>
                <a:gd name="T17" fmla="*/ 0 h 28"/>
                <a:gd name="T18" fmla="*/ 0 w 24"/>
                <a:gd name="T19" fmla="*/ 2147483646 h 28"/>
                <a:gd name="T20" fmla="*/ 0 w 24"/>
                <a:gd name="T21" fmla="*/ 2147483646 h 28"/>
                <a:gd name="T22" fmla="*/ 2147483646 w 24"/>
                <a:gd name="T23" fmla="*/ 2147483646 h 28"/>
                <a:gd name="T24" fmla="*/ 0 w 24"/>
                <a:gd name="T25" fmla="*/ 2147483646 h 28"/>
                <a:gd name="T26" fmla="*/ 2147483646 w 24"/>
                <a:gd name="T27" fmla="*/ 2147483646 h 28"/>
                <a:gd name="T28" fmla="*/ 2147483646 w 24"/>
                <a:gd name="T29" fmla="*/ 2147483646 h 28"/>
                <a:gd name="T30" fmla="*/ 2147483646 w 24"/>
                <a:gd name="T31" fmla="*/ 2147483646 h 28"/>
                <a:gd name="T32" fmla="*/ 2147483646 w 24"/>
                <a:gd name="T33" fmla="*/ 2147483646 h 28"/>
                <a:gd name="T34" fmla="*/ 2147483646 w 24"/>
                <a:gd name="T35" fmla="*/ 2147483646 h 28"/>
                <a:gd name="T36" fmla="*/ 2147483646 w 24"/>
                <a:gd name="T37" fmla="*/ 2147483646 h 28"/>
                <a:gd name="T38" fmla="*/ 2147483646 w 24"/>
                <a:gd name="T39" fmla="*/ 2147483646 h 28"/>
                <a:gd name="T40" fmla="*/ 2147483646 w 24"/>
                <a:gd name="T41" fmla="*/ 2147483646 h 28"/>
                <a:gd name="T42" fmla="*/ 2147483646 w 24"/>
                <a:gd name="T43" fmla="*/ 2147483646 h 28"/>
                <a:gd name="T44" fmla="*/ 2147483646 w 24"/>
                <a:gd name="T45" fmla="*/ 2147483646 h 28"/>
                <a:gd name="T46" fmla="*/ 2147483646 w 24"/>
                <a:gd name="T47" fmla="*/ 2147483646 h 28"/>
                <a:gd name="T48" fmla="*/ 2147483646 w 24"/>
                <a:gd name="T49" fmla="*/ 2147483646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 h="28">
                  <a:moveTo>
                    <a:pt x="0" y="16"/>
                  </a:moveTo>
                  <a:cubicBezTo>
                    <a:pt x="0" y="17"/>
                    <a:pt x="1" y="18"/>
                    <a:pt x="1" y="18"/>
                  </a:cubicBezTo>
                  <a:cubicBezTo>
                    <a:pt x="3" y="24"/>
                    <a:pt x="8" y="28"/>
                    <a:pt x="12" y="28"/>
                  </a:cubicBezTo>
                  <a:cubicBezTo>
                    <a:pt x="17" y="28"/>
                    <a:pt x="21" y="24"/>
                    <a:pt x="23" y="18"/>
                  </a:cubicBezTo>
                  <a:cubicBezTo>
                    <a:pt x="23" y="17"/>
                    <a:pt x="24" y="17"/>
                    <a:pt x="24" y="16"/>
                  </a:cubicBezTo>
                  <a:cubicBezTo>
                    <a:pt x="24" y="15"/>
                    <a:pt x="24" y="14"/>
                    <a:pt x="24" y="14"/>
                  </a:cubicBezTo>
                  <a:cubicBezTo>
                    <a:pt x="24" y="14"/>
                    <a:pt x="24" y="14"/>
                    <a:pt x="24" y="13"/>
                  </a:cubicBezTo>
                  <a:cubicBezTo>
                    <a:pt x="24" y="13"/>
                    <a:pt x="24" y="13"/>
                    <a:pt x="24" y="12"/>
                  </a:cubicBezTo>
                  <a:cubicBezTo>
                    <a:pt x="24" y="7"/>
                    <a:pt x="22" y="0"/>
                    <a:pt x="13" y="0"/>
                  </a:cubicBezTo>
                  <a:cubicBezTo>
                    <a:pt x="4" y="0"/>
                    <a:pt x="0" y="5"/>
                    <a:pt x="0" y="12"/>
                  </a:cubicBezTo>
                  <a:cubicBezTo>
                    <a:pt x="0" y="12"/>
                    <a:pt x="0" y="13"/>
                    <a:pt x="0" y="13"/>
                  </a:cubicBezTo>
                  <a:cubicBezTo>
                    <a:pt x="0" y="13"/>
                    <a:pt x="1" y="14"/>
                    <a:pt x="1" y="14"/>
                  </a:cubicBezTo>
                  <a:cubicBezTo>
                    <a:pt x="0" y="14"/>
                    <a:pt x="0" y="15"/>
                    <a:pt x="0" y="16"/>
                  </a:cubicBezTo>
                  <a:close/>
                  <a:moveTo>
                    <a:pt x="2" y="13"/>
                  </a:moveTo>
                  <a:cubicBezTo>
                    <a:pt x="3" y="13"/>
                    <a:pt x="8" y="13"/>
                    <a:pt x="10" y="12"/>
                  </a:cubicBezTo>
                  <a:cubicBezTo>
                    <a:pt x="12" y="10"/>
                    <a:pt x="15" y="9"/>
                    <a:pt x="15" y="9"/>
                  </a:cubicBezTo>
                  <a:cubicBezTo>
                    <a:pt x="15" y="9"/>
                    <a:pt x="16" y="10"/>
                    <a:pt x="19" y="12"/>
                  </a:cubicBezTo>
                  <a:cubicBezTo>
                    <a:pt x="20" y="12"/>
                    <a:pt x="21" y="12"/>
                    <a:pt x="22" y="13"/>
                  </a:cubicBezTo>
                  <a:cubicBezTo>
                    <a:pt x="22" y="13"/>
                    <a:pt x="22" y="14"/>
                    <a:pt x="22" y="15"/>
                  </a:cubicBezTo>
                  <a:cubicBezTo>
                    <a:pt x="22" y="15"/>
                    <a:pt x="22" y="15"/>
                    <a:pt x="22" y="15"/>
                  </a:cubicBezTo>
                  <a:cubicBezTo>
                    <a:pt x="22" y="16"/>
                    <a:pt x="22" y="16"/>
                    <a:pt x="22" y="16"/>
                  </a:cubicBezTo>
                  <a:cubicBezTo>
                    <a:pt x="22" y="17"/>
                    <a:pt x="22" y="17"/>
                    <a:pt x="22" y="18"/>
                  </a:cubicBezTo>
                  <a:cubicBezTo>
                    <a:pt x="20" y="23"/>
                    <a:pt x="16" y="27"/>
                    <a:pt x="12" y="27"/>
                  </a:cubicBezTo>
                  <a:cubicBezTo>
                    <a:pt x="8" y="27"/>
                    <a:pt x="5" y="24"/>
                    <a:pt x="3" y="19"/>
                  </a:cubicBezTo>
                  <a:cubicBezTo>
                    <a:pt x="3" y="17"/>
                    <a:pt x="2" y="13"/>
                    <a:pt x="2" y="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7">
              <a:extLst>
                <a:ext uri="{FF2B5EF4-FFF2-40B4-BE49-F238E27FC236}">
                  <a16:creationId xmlns:a16="http://schemas.microsoft.com/office/drawing/2014/main" id="{9088902D-73E5-4828-BF9F-6D130292F2D2}"/>
                </a:ext>
              </a:extLst>
            </p:cNvPr>
            <p:cNvSpPr>
              <a:spLocks noEditPoints="1"/>
            </p:cNvSpPr>
            <p:nvPr/>
          </p:nvSpPr>
          <p:spPr bwMode="auto">
            <a:xfrm>
              <a:off x="12152025" y="4046039"/>
              <a:ext cx="98531" cy="62626"/>
            </a:xfrm>
            <a:custGeom>
              <a:avLst/>
              <a:gdLst>
                <a:gd name="T0" fmla="*/ 2147483646 w 50"/>
                <a:gd name="T1" fmla="*/ 2147483646 h 32"/>
                <a:gd name="T2" fmla="*/ 2147483646 w 50"/>
                <a:gd name="T3" fmla="*/ 0 h 32"/>
                <a:gd name="T4" fmla="*/ 2147483646 w 50"/>
                <a:gd name="T5" fmla="*/ 2147483646 h 32"/>
                <a:gd name="T6" fmla="*/ 2147483646 w 50"/>
                <a:gd name="T7" fmla="*/ 2147483646 h 32"/>
                <a:gd name="T8" fmla="*/ 2147483646 w 50"/>
                <a:gd name="T9" fmla="*/ 2147483646 h 32"/>
                <a:gd name="T10" fmla="*/ 2147483646 w 50"/>
                <a:gd name="T11" fmla="*/ 2147483646 h 32"/>
                <a:gd name="T12" fmla="*/ 2147483646 w 50"/>
                <a:gd name="T13" fmla="*/ 2147483646 h 32"/>
                <a:gd name="T14" fmla="*/ 2147483646 w 50"/>
                <a:gd name="T15" fmla="*/ 2147483646 h 32"/>
                <a:gd name="T16" fmla="*/ 2147483646 w 50"/>
                <a:gd name="T17" fmla="*/ 2147483646 h 32"/>
                <a:gd name="T18" fmla="*/ 2147483646 w 50"/>
                <a:gd name="T19" fmla="*/ 2147483646 h 32"/>
                <a:gd name="T20" fmla="*/ 2147483646 w 50"/>
                <a:gd name="T21" fmla="*/ 0 h 32"/>
                <a:gd name="T22" fmla="*/ 2147483646 w 50"/>
                <a:gd name="T23" fmla="*/ 2147483646 h 32"/>
                <a:gd name="T24" fmla="*/ 0 w 50"/>
                <a:gd name="T25" fmla="*/ 2147483646 h 32"/>
                <a:gd name="T26" fmla="*/ 0 w 50"/>
                <a:gd name="T27" fmla="*/ 2147483646 h 32"/>
                <a:gd name="T28" fmla="*/ 0 w 50"/>
                <a:gd name="T29" fmla="*/ 2147483646 h 32"/>
                <a:gd name="T30" fmla="*/ 2147483646 w 50"/>
                <a:gd name="T31" fmla="*/ 2147483646 h 32"/>
                <a:gd name="T32" fmla="*/ 2147483646 w 50"/>
                <a:gd name="T33" fmla="*/ 2147483646 h 32"/>
                <a:gd name="T34" fmla="*/ 2147483646 w 50"/>
                <a:gd name="T35" fmla="*/ 2147483646 h 32"/>
                <a:gd name="T36" fmla="*/ 2147483646 w 50"/>
                <a:gd name="T37" fmla="*/ 2147483646 h 32"/>
                <a:gd name="T38" fmla="*/ 2147483646 w 50"/>
                <a:gd name="T39" fmla="*/ 2147483646 h 32"/>
                <a:gd name="T40" fmla="*/ 2147483646 w 50"/>
                <a:gd name="T41" fmla="*/ 2147483646 h 32"/>
                <a:gd name="T42" fmla="*/ 2147483646 w 50"/>
                <a:gd name="T43" fmla="*/ 2147483646 h 32"/>
                <a:gd name="T44" fmla="*/ 2147483646 w 50"/>
                <a:gd name="T45" fmla="*/ 2147483646 h 32"/>
                <a:gd name="T46" fmla="*/ 2147483646 w 50"/>
                <a:gd name="T47" fmla="*/ 2147483646 h 32"/>
                <a:gd name="T48" fmla="*/ 2147483646 w 50"/>
                <a:gd name="T49" fmla="*/ 2147483646 h 32"/>
                <a:gd name="T50" fmla="*/ 2147483646 w 50"/>
                <a:gd name="T51" fmla="*/ 2147483646 h 32"/>
                <a:gd name="T52" fmla="*/ 2147483646 w 50"/>
                <a:gd name="T53" fmla="*/ 2147483646 h 32"/>
                <a:gd name="T54" fmla="*/ 2147483646 w 50"/>
                <a:gd name="T55" fmla="*/ 2147483646 h 32"/>
                <a:gd name="T56" fmla="*/ 2147483646 w 50"/>
                <a:gd name="T57" fmla="*/ 2147483646 h 32"/>
                <a:gd name="T58" fmla="*/ 2147483646 w 50"/>
                <a:gd name="T59" fmla="*/ 2147483646 h 32"/>
                <a:gd name="T60" fmla="*/ 2147483646 w 50"/>
                <a:gd name="T61" fmla="*/ 2147483646 h 32"/>
                <a:gd name="T62" fmla="*/ 2147483646 w 50"/>
                <a:gd name="T63" fmla="*/ 2147483646 h 32"/>
                <a:gd name="T64" fmla="*/ 2147483646 w 50"/>
                <a:gd name="T65" fmla="*/ 2147483646 h 32"/>
                <a:gd name="T66" fmla="*/ 2147483646 w 50"/>
                <a:gd name="T67" fmla="*/ 2147483646 h 32"/>
                <a:gd name="T68" fmla="*/ 2147483646 w 50"/>
                <a:gd name="T69" fmla="*/ 2147483646 h 32"/>
                <a:gd name="T70" fmla="*/ 2147483646 w 50"/>
                <a:gd name="T71" fmla="*/ 2147483646 h 32"/>
                <a:gd name="T72" fmla="*/ 2147483646 w 50"/>
                <a:gd name="T73" fmla="*/ 2147483646 h 32"/>
                <a:gd name="T74" fmla="*/ 2147483646 w 50"/>
                <a:gd name="T75" fmla="*/ 2147483646 h 32"/>
                <a:gd name="T76" fmla="*/ 2147483646 w 50"/>
                <a:gd name="T77" fmla="*/ 2147483646 h 32"/>
                <a:gd name="T78" fmla="*/ 2147483646 w 50"/>
                <a:gd name="T79" fmla="*/ 2147483646 h 32"/>
                <a:gd name="T80" fmla="*/ 2147483646 w 50"/>
                <a:gd name="T81" fmla="*/ 2147483646 h 32"/>
                <a:gd name="T82" fmla="*/ 2147483646 w 50"/>
                <a:gd name="T83" fmla="*/ 2147483646 h 32"/>
                <a:gd name="T84" fmla="*/ 2147483646 w 50"/>
                <a:gd name="T85" fmla="*/ 2147483646 h 32"/>
                <a:gd name="T86" fmla="*/ 2147483646 w 50"/>
                <a:gd name="T87" fmla="*/ 2147483646 h 32"/>
                <a:gd name="T88" fmla="*/ 2147483646 w 50"/>
                <a:gd name="T89" fmla="*/ 2147483646 h 32"/>
                <a:gd name="T90" fmla="*/ 2147483646 w 50"/>
                <a:gd name="T91" fmla="*/ 2147483646 h 32"/>
                <a:gd name="T92" fmla="*/ 2147483646 w 50"/>
                <a:gd name="T93" fmla="*/ 2147483646 h 32"/>
                <a:gd name="T94" fmla="*/ 2147483646 w 50"/>
                <a:gd name="T95" fmla="*/ 2147483646 h 32"/>
                <a:gd name="T96" fmla="*/ 2147483646 w 50"/>
                <a:gd name="T97" fmla="*/ 2147483646 h 32"/>
                <a:gd name="T98" fmla="*/ 2147483646 w 50"/>
                <a:gd name="T99" fmla="*/ 2147483646 h 32"/>
                <a:gd name="T100" fmla="*/ 2147483646 w 50"/>
                <a:gd name="T101" fmla="*/ 2147483646 h 32"/>
                <a:gd name="T102" fmla="*/ 2147483646 w 50"/>
                <a:gd name="T103" fmla="*/ 2147483646 h 32"/>
                <a:gd name="T104" fmla="*/ 2147483646 w 50"/>
                <a:gd name="T105" fmla="*/ 2147483646 h 32"/>
                <a:gd name="T106" fmla="*/ 2147483646 w 50"/>
                <a:gd name="T107" fmla="*/ 2147483646 h 32"/>
                <a:gd name="T108" fmla="*/ 2147483646 w 50"/>
                <a:gd name="T109" fmla="*/ 2147483646 h 32"/>
                <a:gd name="T110" fmla="*/ 2147483646 w 50"/>
                <a:gd name="T111" fmla="*/ 2147483646 h 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 h="32">
                  <a:moveTo>
                    <a:pt x="45" y="9"/>
                  </a:moveTo>
                  <a:cubicBezTo>
                    <a:pt x="42" y="6"/>
                    <a:pt x="38" y="2"/>
                    <a:pt x="31" y="0"/>
                  </a:cubicBezTo>
                  <a:cubicBezTo>
                    <a:pt x="29" y="3"/>
                    <a:pt x="29" y="3"/>
                    <a:pt x="29" y="3"/>
                  </a:cubicBezTo>
                  <a:cubicBezTo>
                    <a:pt x="29" y="3"/>
                    <a:pt x="29" y="3"/>
                    <a:pt x="29" y="3"/>
                  </a:cubicBezTo>
                  <a:cubicBezTo>
                    <a:pt x="28" y="4"/>
                    <a:pt x="28" y="4"/>
                    <a:pt x="28" y="4"/>
                  </a:cubicBezTo>
                  <a:cubicBezTo>
                    <a:pt x="26" y="3"/>
                    <a:pt x="26" y="3"/>
                    <a:pt x="26" y="3"/>
                  </a:cubicBezTo>
                  <a:cubicBezTo>
                    <a:pt x="24" y="3"/>
                    <a:pt x="24" y="3"/>
                    <a:pt x="24" y="3"/>
                  </a:cubicBezTo>
                  <a:cubicBezTo>
                    <a:pt x="22" y="4"/>
                    <a:pt x="22" y="4"/>
                    <a:pt x="22" y="4"/>
                  </a:cubicBezTo>
                  <a:cubicBezTo>
                    <a:pt x="21" y="3"/>
                    <a:pt x="21" y="3"/>
                    <a:pt x="21" y="3"/>
                  </a:cubicBezTo>
                  <a:cubicBezTo>
                    <a:pt x="21" y="3"/>
                    <a:pt x="21" y="3"/>
                    <a:pt x="21" y="3"/>
                  </a:cubicBezTo>
                  <a:cubicBezTo>
                    <a:pt x="19" y="0"/>
                    <a:pt x="19" y="0"/>
                    <a:pt x="19" y="0"/>
                  </a:cubicBezTo>
                  <a:cubicBezTo>
                    <a:pt x="12" y="2"/>
                    <a:pt x="8" y="6"/>
                    <a:pt x="5" y="9"/>
                  </a:cubicBezTo>
                  <a:cubicBezTo>
                    <a:pt x="1" y="14"/>
                    <a:pt x="0" y="20"/>
                    <a:pt x="0" y="24"/>
                  </a:cubicBezTo>
                  <a:cubicBezTo>
                    <a:pt x="0" y="25"/>
                    <a:pt x="0" y="25"/>
                    <a:pt x="0" y="25"/>
                  </a:cubicBezTo>
                  <a:cubicBezTo>
                    <a:pt x="0" y="25"/>
                    <a:pt x="0" y="25"/>
                    <a:pt x="0" y="25"/>
                  </a:cubicBezTo>
                  <a:cubicBezTo>
                    <a:pt x="3" y="29"/>
                    <a:pt x="7" y="29"/>
                    <a:pt x="10" y="29"/>
                  </a:cubicBezTo>
                  <a:cubicBezTo>
                    <a:pt x="10" y="29"/>
                    <a:pt x="10" y="29"/>
                    <a:pt x="10" y="29"/>
                  </a:cubicBezTo>
                  <a:cubicBezTo>
                    <a:pt x="12" y="30"/>
                    <a:pt x="15" y="31"/>
                    <a:pt x="18" y="32"/>
                  </a:cubicBezTo>
                  <a:cubicBezTo>
                    <a:pt x="32" y="32"/>
                    <a:pt x="32" y="32"/>
                    <a:pt x="32" y="32"/>
                  </a:cubicBezTo>
                  <a:cubicBezTo>
                    <a:pt x="35" y="31"/>
                    <a:pt x="38" y="30"/>
                    <a:pt x="40" y="29"/>
                  </a:cubicBezTo>
                  <a:cubicBezTo>
                    <a:pt x="40" y="29"/>
                    <a:pt x="41" y="29"/>
                    <a:pt x="41" y="29"/>
                  </a:cubicBezTo>
                  <a:cubicBezTo>
                    <a:pt x="41" y="29"/>
                    <a:pt x="41" y="29"/>
                    <a:pt x="41" y="29"/>
                  </a:cubicBezTo>
                  <a:cubicBezTo>
                    <a:pt x="43" y="29"/>
                    <a:pt x="47" y="29"/>
                    <a:pt x="50" y="25"/>
                  </a:cubicBezTo>
                  <a:cubicBezTo>
                    <a:pt x="50" y="25"/>
                    <a:pt x="50" y="25"/>
                    <a:pt x="50" y="25"/>
                  </a:cubicBezTo>
                  <a:cubicBezTo>
                    <a:pt x="50" y="24"/>
                    <a:pt x="50" y="24"/>
                    <a:pt x="50" y="24"/>
                  </a:cubicBezTo>
                  <a:cubicBezTo>
                    <a:pt x="50" y="20"/>
                    <a:pt x="49" y="14"/>
                    <a:pt x="45" y="9"/>
                  </a:cubicBezTo>
                  <a:close/>
                  <a:moveTo>
                    <a:pt x="24" y="3"/>
                  </a:moveTo>
                  <a:cubicBezTo>
                    <a:pt x="24" y="3"/>
                    <a:pt x="24" y="3"/>
                    <a:pt x="24" y="3"/>
                  </a:cubicBezTo>
                  <a:cubicBezTo>
                    <a:pt x="24" y="3"/>
                    <a:pt x="24" y="3"/>
                    <a:pt x="24" y="3"/>
                  </a:cubicBezTo>
                  <a:close/>
                  <a:moveTo>
                    <a:pt x="41" y="27"/>
                  </a:moveTo>
                  <a:cubicBezTo>
                    <a:pt x="40" y="27"/>
                    <a:pt x="40" y="26"/>
                    <a:pt x="40" y="26"/>
                  </a:cubicBezTo>
                  <a:cubicBezTo>
                    <a:pt x="39" y="26"/>
                    <a:pt x="39" y="26"/>
                    <a:pt x="39" y="26"/>
                  </a:cubicBezTo>
                  <a:cubicBezTo>
                    <a:pt x="39" y="27"/>
                    <a:pt x="39" y="27"/>
                    <a:pt x="39" y="27"/>
                  </a:cubicBezTo>
                  <a:cubicBezTo>
                    <a:pt x="37" y="29"/>
                    <a:pt x="31" y="29"/>
                    <a:pt x="25" y="29"/>
                  </a:cubicBezTo>
                  <a:cubicBezTo>
                    <a:pt x="25" y="29"/>
                    <a:pt x="25" y="29"/>
                    <a:pt x="25" y="29"/>
                  </a:cubicBezTo>
                  <a:cubicBezTo>
                    <a:pt x="27" y="28"/>
                    <a:pt x="27" y="28"/>
                    <a:pt x="27" y="28"/>
                  </a:cubicBezTo>
                  <a:cubicBezTo>
                    <a:pt x="26" y="7"/>
                    <a:pt x="26" y="7"/>
                    <a:pt x="26" y="7"/>
                  </a:cubicBezTo>
                  <a:cubicBezTo>
                    <a:pt x="26" y="8"/>
                    <a:pt x="25" y="8"/>
                    <a:pt x="25" y="8"/>
                  </a:cubicBezTo>
                  <a:cubicBezTo>
                    <a:pt x="25" y="8"/>
                    <a:pt x="25" y="8"/>
                    <a:pt x="24" y="7"/>
                  </a:cubicBezTo>
                  <a:cubicBezTo>
                    <a:pt x="23" y="27"/>
                    <a:pt x="23" y="27"/>
                    <a:pt x="23" y="27"/>
                  </a:cubicBezTo>
                  <a:cubicBezTo>
                    <a:pt x="25" y="29"/>
                    <a:pt x="25" y="29"/>
                    <a:pt x="25" y="29"/>
                  </a:cubicBezTo>
                  <a:cubicBezTo>
                    <a:pt x="25" y="29"/>
                    <a:pt x="25" y="29"/>
                    <a:pt x="25" y="29"/>
                  </a:cubicBezTo>
                  <a:cubicBezTo>
                    <a:pt x="20" y="29"/>
                    <a:pt x="13" y="29"/>
                    <a:pt x="11" y="27"/>
                  </a:cubicBezTo>
                  <a:cubicBezTo>
                    <a:pt x="11" y="26"/>
                    <a:pt x="11" y="26"/>
                    <a:pt x="11" y="26"/>
                  </a:cubicBezTo>
                  <a:cubicBezTo>
                    <a:pt x="10" y="26"/>
                    <a:pt x="10" y="26"/>
                    <a:pt x="10" y="26"/>
                  </a:cubicBezTo>
                  <a:cubicBezTo>
                    <a:pt x="10" y="26"/>
                    <a:pt x="10" y="27"/>
                    <a:pt x="10" y="27"/>
                  </a:cubicBezTo>
                  <a:cubicBezTo>
                    <a:pt x="8" y="27"/>
                    <a:pt x="5" y="26"/>
                    <a:pt x="3" y="24"/>
                  </a:cubicBezTo>
                  <a:cubicBezTo>
                    <a:pt x="3" y="19"/>
                    <a:pt x="7" y="7"/>
                    <a:pt x="20" y="3"/>
                  </a:cubicBezTo>
                  <a:cubicBezTo>
                    <a:pt x="21" y="9"/>
                    <a:pt x="21" y="9"/>
                    <a:pt x="21" y="9"/>
                  </a:cubicBezTo>
                  <a:cubicBezTo>
                    <a:pt x="23" y="5"/>
                    <a:pt x="23" y="5"/>
                    <a:pt x="23" y="5"/>
                  </a:cubicBezTo>
                  <a:cubicBezTo>
                    <a:pt x="24" y="6"/>
                    <a:pt x="25" y="7"/>
                    <a:pt x="25" y="7"/>
                  </a:cubicBezTo>
                  <a:cubicBezTo>
                    <a:pt x="26" y="7"/>
                    <a:pt x="27" y="6"/>
                    <a:pt x="27" y="5"/>
                  </a:cubicBezTo>
                  <a:cubicBezTo>
                    <a:pt x="29" y="9"/>
                    <a:pt x="29" y="9"/>
                    <a:pt x="29" y="9"/>
                  </a:cubicBezTo>
                  <a:cubicBezTo>
                    <a:pt x="31" y="3"/>
                    <a:pt x="31" y="3"/>
                    <a:pt x="31" y="3"/>
                  </a:cubicBezTo>
                  <a:cubicBezTo>
                    <a:pt x="43" y="7"/>
                    <a:pt x="48" y="19"/>
                    <a:pt x="48" y="24"/>
                  </a:cubicBezTo>
                  <a:cubicBezTo>
                    <a:pt x="46" y="26"/>
                    <a:pt x="43" y="27"/>
                    <a:pt x="41" y="2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8">
              <a:extLst>
                <a:ext uri="{FF2B5EF4-FFF2-40B4-BE49-F238E27FC236}">
                  <a16:creationId xmlns:a16="http://schemas.microsoft.com/office/drawing/2014/main" id="{2FCA2BD4-FC95-42BF-A823-9F59B4178DED}"/>
                </a:ext>
              </a:extLst>
            </p:cNvPr>
            <p:cNvSpPr>
              <a:spLocks noEditPoints="1"/>
            </p:cNvSpPr>
            <p:nvPr/>
          </p:nvSpPr>
          <p:spPr bwMode="auto">
            <a:xfrm>
              <a:off x="12177910" y="3992598"/>
              <a:ext cx="47596" cy="57616"/>
            </a:xfrm>
            <a:custGeom>
              <a:avLst/>
              <a:gdLst>
                <a:gd name="T0" fmla="*/ 0 w 24"/>
                <a:gd name="T1" fmla="*/ 2147483646 h 29"/>
                <a:gd name="T2" fmla="*/ 2147483646 w 24"/>
                <a:gd name="T3" fmla="*/ 2147483646 h 29"/>
                <a:gd name="T4" fmla="*/ 2147483646 w 24"/>
                <a:gd name="T5" fmla="*/ 2147483646 h 29"/>
                <a:gd name="T6" fmla="*/ 2147483646 w 24"/>
                <a:gd name="T7" fmla="*/ 2147483646 h 29"/>
                <a:gd name="T8" fmla="*/ 2147483646 w 24"/>
                <a:gd name="T9" fmla="*/ 2147483646 h 29"/>
                <a:gd name="T10" fmla="*/ 2147483646 w 24"/>
                <a:gd name="T11" fmla="*/ 2147483646 h 29"/>
                <a:gd name="T12" fmla="*/ 2147483646 w 24"/>
                <a:gd name="T13" fmla="*/ 2147483646 h 29"/>
                <a:gd name="T14" fmla="*/ 2147483646 w 24"/>
                <a:gd name="T15" fmla="*/ 2147483646 h 29"/>
                <a:gd name="T16" fmla="*/ 2147483646 w 24"/>
                <a:gd name="T17" fmla="*/ 0 h 29"/>
                <a:gd name="T18" fmla="*/ 0 w 24"/>
                <a:gd name="T19" fmla="*/ 2147483646 h 29"/>
                <a:gd name="T20" fmla="*/ 0 w 24"/>
                <a:gd name="T21" fmla="*/ 2147483646 h 29"/>
                <a:gd name="T22" fmla="*/ 0 w 24"/>
                <a:gd name="T23" fmla="*/ 2147483646 h 29"/>
                <a:gd name="T24" fmla="*/ 0 w 24"/>
                <a:gd name="T25" fmla="*/ 2147483646 h 29"/>
                <a:gd name="T26" fmla="*/ 2147483646 w 24"/>
                <a:gd name="T27" fmla="*/ 2147483646 h 29"/>
                <a:gd name="T28" fmla="*/ 2147483646 w 24"/>
                <a:gd name="T29" fmla="*/ 2147483646 h 29"/>
                <a:gd name="T30" fmla="*/ 2147483646 w 24"/>
                <a:gd name="T31" fmla="*/ 2147483646 h 29"/>
                <a:gd name="T32" fmla="*/ 2147483646 w 24"/>
                <a:gd name="T33" fmla="*/ 2147483646 h 29"/>
                <a:gd name="T34" fmla="*/ 2147483646 w 24"/>
                <a:gd name="T35" fmla="*/ 2147483646 h 29"/>
                <a:gd name="T36" fmla="*/ 2147483646 w 24"/>
                <a:gd name="T37" fmla="*/ 2147483646 h 29"/>
                <a:gd name="T38" fmla="*/ 2147483646 w 24"/>
                <a:gd name="T39" fmla="*/ 2147483646 h 29"/>
                <a:gd name="T40" fmla="*/ 2147483646 w 24"/>
                <a:gd name="T41" fmla="*/ 2147483646 h 29"/>
                <a:gd name="T42" fmla="*/ 2147483646 w 24"/>
                <a:gd name="T43" fmla="*/ 2147483646 h 29"/>
                <a:gd name="T44" fmla="*/ 2147483646 w 24"/>
                <a:gd name="T45" fmla="*/ 2147483646 h 29"/>
                <a:gd name="T46" fmla="*/ 2147483646 w 24"/>
                <a:gd name="T47" fmla="*/ 2147483646 h 29"/>
                <a:gd name="T48" fmla="*/ 2147483646 w 24"/>
                <a:gd name="T49" fmla="*/ 214748364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 h="29">
                  <a:moveTo>
                    <a:pt x="0" y="17"/>
                  </a:moveTo>
                  <a:cubicBezTo>
                    <a:pt x="0" y="17"/>
                    <a:pt x="1" y="18"/>
                    <a:pt x="1" y="18"/>
                  </a:cubicBezTo>
                  <a:cubicBezTo>
                    <a:pt x="3" y="24"/>
                    <a:pt x="7" y="29"/>
                    <a:pt x="12" y="29"/>
                  </a:cubicBezTo>
                  <a:cubicBezTo>
                    <a:pt x="17" y="29"/>
                    <a:pt x="21" y="25"/>
                    <a:pt x="23" y="18"/>
                  </a:cubicBezTo>
                  <a:cubicBezTo>
                    <a:pt x="23" y="18"/>
                    <a:pt x="24" y="17"/>
                    <a:pt x="24" y="17"/>
                  </a:cubicBezTo>
                  <a:cubicBezTo>
                    <a:pt x="24" y="16"/>
                    <a:pt x="24" y="15"/>
                    <a:pt x="23" y="15"/>
                  </a:cubicBezTo>
                  <a:cubicBezTo>
                    <a:pt x="23" y="14"/>
                    <a:pt x="23" y="14"/>
                    <a:pt x="23" y="14"/>
                  </a:cubicBezTo>
                  <a:cubicBezTo>
                    <a:pt x="24" y="14"/>
                    <a:pt x="24" y="13"/>
                    <a:pt x="24" y="13"/>
                  </a:cubicBezTo>
                  <a:cubicBezTo>
                    <a:pt x="24" y="7"/>
                    <a:pt x="21" y="0"/>
                    <a:pt x="12" y="0"/>
                  </a:cubicBezTo>
                  <a:cubicBezTo>
                    <a:pt x="3" y="0"/>
                    <a:pt x="0" y="6"/>
                    <a:pt x="0" y="13"/>
                  </a:cubicBezTo>
                  <a:cubicBezTo>
                    <a:pt x="0" y="13"/>
                    <a:pt x="0" y="13"/>
                    <a:pt x="0" y="14"/>
                  </a:cubicBezTo>
                  <a:cubicBezTo>
                    <a:pt x="0" y="14"/>
                    <a:pt x="0" y="14"/>
                    <a:pt x="0" y="15"/>
                  </a:cubicBezTo>
                  <a:cubicBezTo>
                    <a:pt x="0" y="15"/>
                    <a:pt x="0" y="16"/>
                    <a:pt x="0" y="17"/>
                  </a:cubicBezTo>
                  <a:close/>
                  <a:moveTo>
                    <a:pt x="1" y="13"/>
                  </a:moveTo>
                  <a:cubicBezTo>
                    <a:pt x="3" y="14"/>
                    <a:pt x="7" y="14"/>
                    <a:pt x="10" y="12"/>
                  </a:cubicBezTo>
                  <a:cubicBezTo>
                    <a:pt x="12" y="11"/>
                    <a:pt x="15" y="10"/>
                    <a:pt x="15" y="10"/>
                  </a:cubicBezTo>
                  <a:cubicBezTo>
                    <a:pt x="15" y="10"/>
                    <a:pt x="16" y="11"/>
                    <a:pt x="19" y="12"/>
                  </a:cubicBezTo>
                  <a:cubicBezTo>
                    <a:pt x="20" y="13"/>
                    <a:pt x="21" y="13"/>
                    <a:pt x="22" y="13"/>
                  </a:cubicBezTo>
                  <a:cubicBezTo>
                    <a:pt x="22" y="13"/>
                    <a:pt x="22" y="14"/>
                    <a:pt x="22" y="16"/>
                  </a:cubicBezTo>
                  <a:cubicBezTo>
                    <a:pt x="22" y="16"/>
                    <a:pt x="22" y="16"/>
                    <a:pt x="22" y="16"/>
                  </a:cubicBezTo>
                  <a:cubicBezTo>
                    <a:pt x="22" y="16"/>
                    <a:pt x="22" y="17"/>
                    <a:pt x="22" y="17"/>
                  </a:cubicBezTo>
                  <a:cubicBezTo>
                    <a:pt x="22" y="17"/>
                    <a:pt x="22" y="18"/>
                    <a:pt x="22" y="18"/>
                  </a:cubicBezTo>
                  <a:cubicBezTo>
                    <a:pt x="20" y="24"/>
                    <a:pt x="16" y="28"/>
                    <a:pt x="12" y="28"/>
                  </a:cubicBezTo>
                  <a:cubicBezTo>
                    <a:pt x="8" y="28"/>
                    <a:pt x="5" y="24"/>
                    <a:pt x="3" y="19"/>
                  </a:cubicBezTo>
                  <a:cubicBezTo>
                    <a:pt x="2" y="18"/>
                    <a:pt x="1" y="13"/>
                    <a:pt x="1" y="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29">
              <a:extLst>
                <a:ext uri="{FF2B5EF4-FFF2-40B4-BE49-F238E27FC236}">
                  <a16:creationId xmlns:a16="http://schemas.microsoft.com/office/drawing/2014/main" id="{F258FAB1-8087-4CFD-90D6-3583596F9AF2}"/>
                </a:ext>
              </a:extLst>
            </p:cNvPr>
            <p:cNvSpPr>
              <a:spLocks noChangeShapeType="1"/>
            </p:cNvSpPr>
            <p:nvPr/>
          </p:nvSpPr>
          <p:spPr bwMode="auto">
            <a:xfrm>
              <a:off x="12936933" y="4172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Line 30">
              <a:extLst>
                <a:ext uri="{FF2B5EF4-FFF2-40B4-BE49-F238E27FC236}">
                  <a16:creationId xmlns:a16="http://schemas.microsoft.com/office/drawing/2014/main" id="{82256A30-198A-4719-A768-0E8BAC0FD955}"/>
                </a:ext>
              </a:extLst>
            </p:cNvPr>
            <p:cNvSpPr>
              <a:spLocks noChangeShapeType="1"/>
            </p:cNvSpPr>
            <p:nvPr/>
          </p:nvSpPr>
          <p:spPr bwMode="auto">
            <a:xfrm>
              <a:off x="12936933" y="4172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31">
              <a:extLst>
                <a:ext uri="{FF2B5EF4-FFF2-40B4-BE49-F238E27FC236}">
                  <a16:creationId xmlns:a16="http://schemas.microsoft.com/office/drawing/2014/main" id="{F57FEE64-BC1C-4A50-A76F-1A05953C0017}"/>
                </a:ext>
              </a:extLst>
            </p:cNvPr>
            <p:cNvSpPr>
              <a:spLocks noEditPoints="1"/>
            </p:cNvSpPr>
            <p:nvPr/>
          </p:nvSpPr>
          <p:spPr bwMode="auto">
            <a:xfrm>
              <a:off x="12896018" y="4167950"/>
              <a:ext cx="100201" cy="61791"/>
            </a:xfrm>
            <a:custGeom>
              <a:avLst/>
              <a:gdLst>
                <a:gd name="T0" fmla="*/ 2147483646 w 51"/>
                <a:gd name="T1" fmla="*/ 2147483646 h 31"/>
                <a:gd name="T2" fmla="*/ 2147483646 w 51"/>
                <a:gd name="T3" fmla="*/ 0 h 31"/>
                <a:gd name="T4" fmla="*/ 2147483646 w 51"/>
                <a:gd name="T5" fmla="*/ 2147483646 h 31"/>
                <a:gd name="T6" fmla="*/ 2147483646 w 51"/>
                <a:gd name="T7" fmla="*/ 2147483646 h 31"/>
                <a:gd name="T8" fmla="*/ 2147483646 w 51"/>
                <a:gd name="T9" fmla="*/ 2147483646 h 31"/>
                <a:gd name="T10" fmla="*/ 2147483646 w 51"/>
                <a:gd name="T11" fmla="*/ 2147483646 h 31"/>
                <a:gd name="T12" fmla="*/ 2147483646 w 51"/>
                <a:gd name="T13" fmla="*/ 2147483646 h 31"/>
                <a:gd name="T14" fmla="*/ 2147483646 w 51"/>
                <a:gd name="T15" fmla="*/ 2147483646 h 31"/>
                <a:gd name="T16" fmla="*/ 2147483646 w 51"/>
                <a:gd name="T17" fmla="*/ 0 h 31"/>
                <a:gd name="T18" fmla="*/ 2147483646 w 51"/>
                <a:gd name="T19" fmla="*/ 2147483646 h 31"/>
                <a:gd name="T20" fmla="*/ 0 w 51"/>
                <a:gd name="T21" fmla="*/ 2147483646 h 31"/>
                <a:gd name="T22" fmla="*/ 0 w 51"/>
                <a:gd name="T23" fmla="*/ 2147483646 h 31"/>
                <a:gd name="T24" fmla="*/ 0 w 51"/>
                <a:gd name="T25" fmla="*/ 2147483646 h 31"/>
                <a:gd name="T26" fmla="*/ 2147483646 w 51"/>
                <a:gd name="T27" fmla="*/ 2147483646 h 31"/>
                <a:gd name="T28" fmla="*/ 2147483646 w 51"/>
                <a:gd name="T29" fmla="*/ 2147483646 h 31"/>
                <a:gd name="T30" fmla="*/ 2147483646 w 51"/>
                <a:gd name="T31" fmla="*/ 2147483646 h 31"/>
                <a:gd name="T32" fmla="*/ 2147483646 w 51"/>
                <a:gd name="T33" fmla="*/ 2147483646 h 31"/>
                <a:gd name="T34" fmla="*/ 2147483646 w 51"/>
                <a:gd name="T35" fmla="*/ 2147483646 h 31"/>
                <a:gd name="T36" fmla="*/ 2147483646 w 51"/>
                <a:gd name="T37" fmla="*/ 2147483646 h 31"/>
                <a:gd name="T38" fmla="*/ 2147483646 w 51"/>
                <a:gd name="T39" fmla="*/ 2147483646 h 31"/>
                <a:gd name="T40" fmla="*/ 2147483646 w 51"/>
                <a:gd name="T41" fmla="*/ 2147483646 h 31"/>
                <a:gd name="T42" fmla="*/ 2147483646 w 51"/>
                <a:gd name="T43" fmla="*/ 2147483646 h 31"/>
                <a:gd name="T44" fmla="*/ 2147483646 w 51"/>
                <a:gd name="T45" fmla="*/ 2147483646 h 31"/>
                <a:gd name="T46" fmla="*/ 2147483646 w 51"/>
                <a:gd name="T47" fmla="*/ 2147483646 h 31"/>
                <a:gd name="T48" fmla="*/ 2147483646 w 51"/>
                <a:gd name="T49" fmla="*/ 2147483646 h 31"/>
                <a:gd name="T50" fmla="*/ 2147483646 w 51"/>
                <a:gd name="T51" fmla="*/ 2147483646 h 31"/>
                <a:gd name="T52" fmla="*/ 2147483646 w 51"/>
                <a:gd name="T53" fmla="*/ 2147483646 h 31"/>
                <a:gd name="T54" fmla="*/ 2147483646 w 51"/>
                <a:gd name="T55" fmla="*/ 2147483646 h 31"/>
                <a:gd name="T56" fmla="*/ 2147483646 w 51"/>
                <a:gd name="T57" fmla="*/ 2147483646 h 31"/>
                <a:gd name="T58" fmla="*/ 2147483646 w 51"/>
                <a:gd name="T59" fmla="*/ 2147483646 h 31"/>
                <a:gd name="T60" fmla="*/ 2147483646 w 51"/>
                <a:gd name="T61" fmla="*/ 2147483646 h 31"/>
                <a:gd name="T62" fmla="*/ 2147483646 w 51"/>
                <a:gd name="T63" fmla="*/ 2147483646 h 31"/>
                <a:gd name="T64" fmla="*/ 2147483646 w 51"/>
                <a:gd name="T65" fmla="*/ 2147483646 h 31"/>
                <a:gd name="T66" fmla="*/ 2147483646 w 51"/>
                <a:gd name="T67" fmla="*/ 2147483646 h 31"/>
                <a:gd name="T68" fmla="*/ 2147483646 w 51"/>
                <a:gd name="T69" fmla="*/ 2147483646 h 31"/>
                <a:gd name="T70" fmla="*/ 2147483646 w 51"/>
                <a:gd name="T71" fmla="*/ 2147483646 h 31"/>
                <a:gd name="T72" fmla="*/ 2147483646 w 51"/>
                <a:gd name="T73" fmla="*/ 2147483646 h 31"/>
                <a:gd name="T74" fmla="*/ 2147483646 w 51"/>
                <a:gd name="T75" fmla="*/ 2147483646 h 31"/>
                <a:gd name="T76" fmla="*/ 2147483646 w 51"/>
                <a:gd name="T77" fmla="*/ 2147483646 h 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1" h="31">
                  <a:moveTo>
                    <a:pt x="45" y="8"/>
                  </a:moveTo>
                  <a:cubicBezTo>
                    <a:pt x="43" y="5"/>
                    <a:pt x="40" y="2"/>
                    <a:pt x="33" y="0"/>
                  </a:cubicBezTo>
                  <a:cubicBezTo>
                    <a:pt x="31" y="2"/>
                    <a:pt x="31" y="2"/>
                    <a:pt x="31" y="2"/>
                  </a:cubicBezTo>
                  <a:cubicBezTo>
                    <a:pt x="31" y="2"/>
                    <a:pt x="33" y="3"/>
                    <a:pt x="34" y="4"/>
                  </a:cubicBezTo>
                  <a:cubicBezTo>
                    <a:pt x="34" y="5"/>
                    <a:pt x="34" y="11"/>
                    <a:pt x="34" y="11"/>
                  </a:cubicBezTo>
                  <a:cubicBezTo>
                    <a:pt x="18" y="11"/>
                    <a:pt x="18" y="11"/>
                    <a:pt x="18" y="11"/>
                  </a:cubicBezTo>
                  <a:cubicBezTo>
                    <a:pt x="18" y="11"/>
                    <a:pt x="17" y="5"/>
                    <a:pt x="18" y="4"/>
                  </a:cubicBezTo>
                  <a:cubicBezTo>
                    <a:pt x="18" y="3"/>
                    <a:pt x="21" y="2"/>
                    <a:pt x="21" y="2"/>
                  </a:cubicBezTo>
                  <a:cubicBezTo>
                    <a:pt x="19" y="0"/>
                    <a:pt x="19" y="0"/>
                    <a:pt x="19" y="0"/>
                  </a:cubicBezTo>
                  <a:cubicBezTo>
                    <a:pt x="11" y="2"/>
                    <a:pt x="8" y="5"/>
                    <a:pt x="6" y="8"/>
                  </a:cubicBezTo>
                  <a:cubicBezTo>
                    <a:pt x="2" y="13"/>
                    <a:pt x="0" y="19"/>
                    <a:pt x="0" y="23"/>
                  </a:cubicBezTo>
                  <a:cubicBezTo>
                    <a:pt x="0" y="24"/>
                    <a:pt x="0" y="24"/>
                    <a:pt x="0" y="24"/>
                  </a:cubicBezTo>
                  <a:cubicBezTo>
                    <a:pt x="0" y="24"/>
                    <a:pt x="0" y="24"/>
                    <a:pt x="0" y="24"/>
                  </a:cubicBezTo>
                  <a:cubicBezTo>
                    <a:pt x="3" y="28"/>
                    <a:pt x="7" y="28"/>
                    <a:pt x="10" y="28"/>
                  </a:cubicBezTo>
                  <a:cubicBezTo>
                    <a:pt x="10" y="28"/>
                    <a:pt x="10" y="28"/>
                    <a:pt x="10" y="28"/>
                  </a:cubicBezTo>
                  <a:cubicBezTo>
                    <a:pt x="14" y="31"/>
                    <a:pt x="23" y="31"/>
                    <a:pt x="25" y="31"/>
                  </a:cubicBezTo>
                  <a:cubicBezTo>
                    <a:pt x="25" y="31"/>
                    <a:pt x="25" y="31"/>
                    <a:pt x="25" y="31"/>
                  </a:cubicBezTo>
                  <a:cubicBezTo>
                    <a:pt x="26" y="31"/>
                    <a:pt x="26" y="31"/>
                    <a:pt x="26" y="31"/>
                  </a:cubicBezTo>
                  <a:cubicBezTo>
                    <a:pt x="28" y="31"/>
                    <a:pt x="37" y="31"/>
                    <a:pt x="40" y="28"/>
                  </a:cubicBezTo>
                  <a:cubicBezTo>
                    <a:pt x="41" y="28"/>
                    <a:pt x="41" y="28"/>
                    <a:pt x="41" y="28"/>
                  </a:cubicBezTo>
                  <a:cubicBezTo>
                    <a:pt x="41" y="28"/>
                    <a:pt x="41" y="28"/>
                    <a:pt x="41" y="28"/>
                  </a:cubicBezTo>
                  <a:cubicBezTo>
                    <a:pt x="43" y="28"/>
                    <a:pt x="48" y="28"/>
                    <a:pt x="50" y="24"/>
                  </a:cubicBezTo>
                  <a:cubicBezTo>
                    <a:pt x="51" y="24"/>
                    <a:pt x="51" y="24"/>
                    <a:pt x="51" y="24"/>
                  </a:cubicBezTo>
                  <a:cubicBezTo>
                    <a:pt x="51" y="23"/>
                    <a:pt x="51" y="23"/>
                    <a:pt x="51" y="23"/>
                  </a:cubicBezTo>
                  <a:cubicBezTo>
                    <a:pt x="51" y="19"/>
                    <a:pt x="49" y="13"/>
                    <a:pt x="45" y="8"/>
                  </a:cubicBezTo>
                  <a:close/>
                  <a:moveTo>
                    <a:pt x="11" y="26"/>
                  </a:moveTo>
                  <a:cubicBezTo>
                    <a:pt x="11" y="26"/>
                    <a:pt x="11" y="26"/>
                    <a:pt x="11" y="26"/>
                  </a:cubicBezTo>
                  <a:cubicBezTo>
                    <a:pt x="11" y="26"/>
                    <a:pt x="10" y="26"/>
                    <a:pt x="10" y="26"/>
                  </a:cubicBezTo>
                  <a:cubicBezTo>
                    <a:pt x="8" y="26"/>
                    <a:pt x="5" y="25"/>
                    <a:pt x="3" y="23"/>
                  </a:cubicBezTo>
                  <a:cubicBezTo>
                    <a:pt x="3" y="19"/>
                    <a:pt x="5" y="11"/>
                    <a:pt x="11" y="6"/>
                  </a:cubicBezTo>
                  <a:cubicBezTo>
                    <a:pt x="12" y="9"/>
                    <a:pt x="9" y="14"/>
                    <a:pt x="9" y="18"/>
                  </a:cubicBezTo>
                  <a:cubicBezTo>
                    <a:pt x="9" y="21"/>
                    <a:pt x="12" y="24"/>
                    <a:pt x="11" y="26"/>
                  </a:cubicBezTo>
                  <a:close/>
                  <a:moveTo>
                    <a:pt x="41" y="26"/>
                  </a:moveTo>
                  <a:cubicBezTo>
                    <a:pt x="40" y="26"/>
                    <a:pt x="40" y="26"/>
                    <a:pt x="40" y="26"/>
                  </a:cubicBezTo>
                  <a:cubicBezTo>
                    <a:pt x="40" y="26"/>
                    <a:pt x="40" y="26"/>
                    <a:pt x="40" y="26"/>
                  </a:cubicBezTo>
                  <a:cubicBezTo>
                    <a:pt x="39" y="24"/>
                    <a:pt x="42" y="21"/>
                    <a:pt x="42" y="17"/>
                  </a:cubicBezTo>
                  <a:cubicBezTo>
                    <a:pt x="42" y="13"/>
                    <a:pt x="39" y="8"/>
                    <a:pt x="40" y="6"/>
                  </a:cubicBezTo>
                  <a:cubicBezTo>
                    <a:pt x="46" y="11"/>
                    <a:pt x="48" y="19"/>
                    <a:pt x="48" y="23"/>
                  </a:cubicBezTo>
                  <a:cubicBezTo>
                    <a:pt x="46" y="25"/>
                    <a:pt x="43" y="26"/>
                    <a:pt x="41" y="2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2">
              <a:extLst>
                <a:ext uri="{FF2B5EF4-FFF2-40B4-BE49-F238E27FC236}">
                  <a16:creationId xmlns:a16="http://schemas.microsoft.com/office/drawing/2014/main" id="{18B3675B-D0E2-4C05-8AFD-6F51C8840689}"/>
                </a:ext>
              </a:extLst>
            </p:cNvPr>
            <p:cNvSpPr>
              <a:spLocks/>
            </p:cNvSpPr>
            <p:nvPr/>
          </p:nvSpPr>
          <p:spPr bwMode="auto">
            <a:xfrm>
              <a:off x="12927748" y="4137055"/>
              <a:ext cx="39245" cy="29225"/>
            </a:xfrm>
            <a:custGeom>
              <a:avLst/>
              <a:gdLst>
                <a:gd name="T0" fmla="*/ 2147483646 w 20"/>
                <a:gd name="T1" fmla="*/ 0 h 15"/>
                <a:gd name="T2" fmla="*/ 2147483646 w 20"/>
                <a:gd name="T3" fmla="*/ 2147483646 h 15"/>
                <a:gd name="T4" fmla="*/ 2147483646 w 20"/>
                <a:gd name="T5" fmla="*/ 2147483646 h 15"/>
                <a:gd name="T6" fmla="*/ 2147483646 w 20"/>
                <a:gd name="T7" fmla="*/ 2147483646 h 15"/>
                <a:gd name="T8" fmla="*/ 0 w 20"/>
                <a:gd name="T9" fmla="*/ 0 h 15"/>
                <a:gd name="T10" fmla="*/ 0 w 20"/>
                <a:gd name="T11" fmla="*/ 0 h 15"/>
                <a:gd name="T12" fmla="*/ 0 w 20"/>
                <a:gd name="T13" fmla="*/ 2147483646 h 15"/>
                <a:gd name="T14" fmla="*/ 2147483646 w 20"/>
                <a:gd name="T15" fmla="*/ 2147483646 h 15"/>
                <a:gd name="T16" fmla="*/ 2147483646 w 20"/>
                <a:gd name="T17" fmla="*/ 2147483646 h 15"/>
                <a:gd name="T18" fmla="*/ 2147483646 w 20"/>
                <a:gd name="T19" fmla="*/ 0 h 15"/>
                <a:gd name="T20" fmla="*/ 2147483646 w 20"/>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5">
                  <a:moveTo>
                    <a:pt x="19" y="0"/>
                  </a:moveTo>
                  <a:cubicBezTo>
                    <a:pt x="19" y="2"/>
                    <a:pt x="19" y="5"/>
                    <a:pt x="19" y="6"/>
                  </a:cubicBezTo>
                  <a:cubicBezTo>
                    <a:pt x="18" y="11"/>
                    <a:pt x="14" y="15"/>
                    <a:pt x="10" y="15"/>
                  </a:cubicBezTo>
                  <a:cubicBezTo>
                    <a:pt x="6" y="15"/>
                    <a:pt x="2" y="11"/>
                    <a:pt x="1" y="6"/>
                  </a:cubicBezTo>
                  <a:cubicBezTo>
                    <a:pt x="0" y="5"/>
                    <a:pt x="0" y="2"/>
                    <a:pt x="0" y="0"/>
                  </a:cubicBezTo>
                  <a:cubicBezTo>
                    <a:pt x="0" y="0"/>
                    <a:pt x="0" y="0"/>
                    <a:pt x="0" y="0"/>
                  </a:cubicBezTo>
                  <a:cubicBezTo>
                    <a:pt x="0" y="2"/>
                    <a:pt x="0" y="6"/>
                    <a:pt x="0" y="7"/>
                  </a:cubicBezTo>
                  <a:cubicBezTo>
                    <a:pt x="1" y="12"/>
                    <a:pt x="6" y="15"/>
                    <a:pt x="10" y="15"/>
                  </a:cubicBezTo>
                  <a:cubicBezTo>
                    <a:pt x="14" y="15"/>
                    <a:pt x="18" y="11"/>
                    <a:pt x="20" y="6"/>
                  </a:cubicBezTo>
                  <a:cubicBezTo>
                    <a:pt x="20" y="5"/>
                    <a:pt x="20" y="2"/>
                    <a:pt x="20" y="0"/>
                  </a:cubicBezTo>
                  <a:cubicBezTo>
                    <a:pt x="19" y="0"/>
                    <a:pt x="19" y="0"/>
                    <a:pt x="19"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3">
              <a:extLst>
                <a:ext uri="{FF2B5EF4-FFF2-40B4-BE49-F238E27FC236}">
                  <a16:creationId xmlns:a16="http://schemas.microsoft.com/office/drawing/2014/main" id="{E9DB3FF6-EE50-4298-832A-CD42F2269018}"/>
                </a:ext>
              </a:extLst>
            </p:cNvPr>
            <p:cNvSpPr>
              <a:spLocks/>
            </p:cNvSpPr>
            <p:nvPr/>
          </p:nvSpPr>
          <p:spPr bwMode="auto">
            <a:xfrm>
              <a:off x="12919398" y="4112840"/>
              <a:ext cx="55111" cy="51771"/>
            </a:xfrm>
            <a:custGeom>
              <a:avLst/>
              <a:gdLst>
                <a:gd name="T0" fmla="*/ 2147483646 w 28"/>
                <a:gd name="T1" fmla="*/ 2147483646 h 26"/>
                <a:gd name="T2" fmla="*/ 2147483646 w 28"/>
                <a:gd name="T3" fmla="*/ 0 h 26"/>
                <a:gd name="T4" fmla="*/ 0 w 28"/>
                <a:gd name="T5" fmla="*/ 2147483646 h 26"/>
                <a:gd name="T6" fmla="*/ 2147483646 w 28"/>
                <a:gd name="T7" fmla="*/ 2147483646 h 26"/>
                <a:gd name="T8" fmla="*/ 2147483646 w 28"/>
                <a:gd name="T9" fmla="*/ 2147483646 h 26"/>
                <a:gd name="T10" fmla="*/ 2147483646 w 28"/>
                <a:gd name="T11" fmla="*/ 2147483646 h 26"/>
                <a:gd name="T12" fmla="*/ 2147483646 w 28"/>
                <a:gd name="T13" fmla="*/ 2147483646 h 26"/>
                <a:gd name="T14" fmla="*/ 2147483646 w 28"/>
                <a:gd name="T15" fmla="*/ 2147483646 h 26"/>
                <a:gd name="T16" fmla="*/ 2147483646 w 28"/>
                <a:gd name="T17" fmla="*/ 2147483646 h 26"/>
                <a:gd name="T18" fmla="*/ 2147483646 w 28"/>
                <a:gd name="T19" fmla="*/ 2147483646 h 26"/>
                <a:gd name="T20" fmla="*/ 2147483646 w 28"/>
                <a:gd name="T21" fmla="*/ 2147483646 h 26"/>
                <a:gd name="T22" fmla="*/ 2147483646 w 28"/>
                <a:gd name="T23" fmla="*/ 2147483646 h 26"/>
                <a:gd name="T24" fmla="*/ 2147483646 w 28"/>
                <a:gd name="T25" fmla="*/ 2147483646 h 26"/>
                <a:gd name="T26" fmla="*/ 2147483646 w 28"/>
                <a:gd name="T27" fmla="*/ 2147483646 h 26"/>
                <a:gd name="T28" fmla="*/ 2147483646 w 28"/>
                <a:gd name="T29" fmla="*/ 2147483646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26">
                  <a:moveTo>
                    <a:pt x="27" y="11"/>
                  </a:moveTo>
                  <a:cubicBezTo>
                    <a:pt x="26" y="7"/>
                    <a:pt x="22" y="0"/>
                    <a:pt x="14" y="0"/>
                  </a:cubicBezTo>
                  <a:cubicBezTo>
                    <a:pt x="5" y="0"/>
                    <a:pt x="1" y="5"/>
                    <a:pt x="0" y="12"/>
                  </a:cubicBezTo>
                  <a:cubicBezTo>
                    <a:pt x="0" y="16"/>
                    <a:pt x="3" y="26"/>
                    <a:pt x="3" y="26"/>
                  </a:cubicBezTo>
                  <a:cubicBezTo>
                    <a:pt x="10" y="26"/>
                    <a:pt x="10" y="26"/>
                    <a:pt x="10" y="26"/>
                  </a:cubicBezTo>
                  <a:cubicBezTo>
                    <a:pt x="7" y="25"/>
                    <a:pt x="5" y="22"/>
                    <a:pt x="4" y="19"/>
                  </a:cubicBezTo>
                  <a:cubicBezTo>
                    <a:pt x="4" y="17"/>
                    <a:pt x="4" y="13"/>
                    <a:pt x="4" y="13"/>
                  </a:cubicBezTo>
                  <a:cubicBezTo>
                    <a:pt x="8" y="13"/>
                    <a:pt x="8" y="13"/>
                    <a:pt x="8" y="13"/>
                  </a:cubicBezTo>
                  <a:cubicBezTo>
                    <a:pt x="9" y="7"/>
                    <a:pt x="9" y="7"/>
                    <a:pt x="9" y="7"/>
                  </a:cubicBezTo>
                  <a:cubicBezTo>
                    <a:pt x="10" y="13"/>
                    <a:pt x="10" y="13"/>
                    <a:pt x="10" y="13"/>
                  </a:cubicBezTo>
                  <a:cubicBezTo>
                    <a:pt x="23" y="13"/>
                    <a:pt x="23" y="13"/>
                    <a:pt x="23" y="13"/>
                  </a:cubicBezTo>
                  <a:cubicBezTo>
                    <a:pt x="23" y="13"/>
                    <a:pt x="24" y="16"/>
                    <a:pt x="23" y="18"/>
                  </a:cubicBezTo>
                  <a:cubicBezTo>
                    <a:pt x="23" y="22"/>
                    <a:pt x="20" y="24"/>
                    <a:pt x="18" y="26"/>
                  </a:cubicBezTo>
                  <a:cubicBezTo>
                    <a:pt x="24" y="26"/>
                    <a:pt x="24" y="26"/>
                    <a:pt x="24" y="26"/>
                  </a:cubicBezTo>
                  <a:cubicBezTo>
                    <a:pt x="24" y="26"/>
                    <a:pt x="28" y="16"/>
                    <a:pt x="27" y="1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85" name="Straight Arrow Connector 84">
            <a:extLst>
              <a:ext uri="{FF2B5EF4-FFF2-40B4-BE49-F238E27FC236}">
                <a16:creationId xmlns:a16="http://schemas.microsoft.com/office/drawing/2014/main" id="{8E538EF2-26A1-4675-8421-C8178A65D0AA}"/>
              </a:ext>
            </a:extLst>
          </p:cNvPr>
          <p:cNvCxnSpPr>
            <a:cxnSpLocks/>
          </p:cNvCxnSpPr>
          <p:nvPr/>
        </p:nvCxnSpPr>
        <p:spPr>
          <a:xfrm flipH="1">
            <a:off x="3870895" y="2262185"/>
            <a:ext cx="992255"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23A7F10-CCFB-4D21-A38F-91E37E392A40}"/>
              </a:ext>
            </a:extLst>
          </p:cNvPr>
          <p:cNvSpPr/>
          <p:nvPr/>
        </p:nvSpPr>
        <p:spPr>
          <a:xfrm>
            <a:off x="2050172" y="2067804"/>
            <a:ext cx="191411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Model: Supervised</a:t>
            </a:r>
          </a:p>
        </p:txBody>
      </p:sp>
      <p:grpSp>
        <p:nvGrpSpPr>
          <p:cNvPr id="87" name="Group 5305">
            <a:extLst>
              <a:ext uri="{FF2B5EF4-FFF2-40B4-BE49-F238E27FC236}">
                <a16:creationId xmlns:a16="http://schemas.microsoft.com/office/drawing/2014/main" id="{334937B4-D8FE-4E91-9A2F-028E9A7EE53A}"/>
              </a:ext>
            </a:extLst>
          </p:cNvPr>
          <p:cNvGrpSpPr>
            <a:grpSpLocks/>
          </p:cNvGrpSpPr>
          <p:nvPr/>
        </p:nvGrpSpPr>
        <p:grpSpPr bwMode="auto">
          <a:xfrm>
            <a:off x="1490610" y="1977744"/>
            <a:ext cx="552450" cy="547688"/>
            <a:chOff x="12707938" y="2076450"/>
            <a:chExt cx="290513" cy="288926"/>
          </a:xfrm>
        </p:grpSpPr>
        <p:sp>
          <p:nvSpPr>
            <p:cNvPr id="88" name="Freeform 44">
              <a:extLst>
                <a:ext uri="{FF2B5EF4-FFF2-40B4-BE49-F238E27FC236}">
                  <a16:creationId xmlns:a16="http://schemas.microsoft.com/office/drawing/2014/main" id="{80D70479-3236-471F-AFD8-33BD63A5D962}"/>
                </a:ext>
              </a:extLst>
            </p:cNvPr>
            <p:cNvSpPr>
              <a:spLocks/>
            </p:cNvSpPr>
            <p:nvPr/>
          </p:nvSpPr>
          <p:spPr bwMode="auto">
            <a:xfrm>
              <a:off x="12933363" y="2124075"/>
              <a:ext cx="65088" cy="204788"/>
            </a:xfrm>
            <a:custGeom>
              <a:avLst/>
              <a:gdLst>
                <a:gd name="T0" fmla="*/ 2147483646 w 30"/>
                <a:gd name="T1" fmla="*/ 0 h 94"/>
                <a:gd name="T2" fmla="*/ 2147483646 w 30"/>
                <a:gd name="T3" fmla="*/ 2147483646 h 94"/>
                <a:gd name="T4" fmla="*/ 2147483646 w 30"/>
                <a:gd name="T5" fmla="*/ 2147483646 h 94"/>
                <a:gd name="T6" fmla="*/ 0 w 30"/>
                <a:gd name="T7" fmla="*/ 2147483646 h 94"/>
                <a:gd name="T8" fmla="*/ 2147483646 w 30"/>
                <a:gd name="T9" fmla="*/ 2147483646 h 94"/>
                <a:gd name="T10" fmla="*/ 2147483646 w 30"/>
                <a:gd name="T11" fmla="*/ 2147483646 h 94"/>
                <a:gd name="T12" fmla="*/ 2147483646 w 30"/>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94">
                  <a:moveTo>
                    <a:pt x="13" y="0"/>
                  </a:moveTo>
                  <a:cubicBezTo>
                    <a:pt x="1" y="10"/>
                    <a:pt x="1" y="10"/>
                    <a:pt x="1" y="10"/>
                  </a:cubicBezTo>
                  <a:cubicBezTo>
                    <a:pt x="10" y="19"/>
                    <a:pt x="15" y="31"/>
                    <a:pt x="15" y="45"/>
                  </a:cubicBezTo>
                  <a:cubicBezTo>
                    <a:pt x="15" y="59"/>
                    <a:pt x="9" y="72"/>
                    <a:pt x="0" y="81"/>
                  </a:cubicBezTo>
                  <a:cubicBezTo>
                    <a:pt x="8" y="94"/>
                    <a:pt x="8" y="94"/>
                    <a:pt x="8" y="94"/>
                  </a:cubicBezTo>
                  <a:cubicBezTo>
                    <a:pt x="22" y="82"/>
                    <a:pt x="30" y="64"/>
                    <a:pt x="30" y="45"/>
                  </a:cubicBezTo>
                  <a:cubicBezTo>
                    <a:pt x="30" y="28"/>
                    <a:pt x="24" y="12"/>
                    <a:pt x="13"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5">
              <a:extLst>
                <a:ext uri="{FF2B5EF4-FFF2-40B4-BE49-F238E27FC236}">
                  <a16:creationId xmlns:a16="http://schemas.microsoft.com/office/drawing/2014/main" id="{CB8BCE6E-F677-4378-BA01-4D3B0211FB98}"/>
                </a:ext>
              </a:extLst>
            </p:cNvPr>
            <p:cNvSpPr>
              <a:spLocks/>
            </p:cNvSpPr>
            <p:nvPr/>
          </p:nvSpPr>
          <p:spPr bwMode="auto">
            <a:xfrm>
              <a:off x="12709525" y="2236788"/>
              <a:ext cx="227013" cy="128588"/>
            </a:xfrm>
            <a:custGeom>
              <a:avLst/>
              <a:gdLst>
                <a:gd name="T0" fmla="*/ 2147483646 w 104"/>
                <a:gd name="T1" fmla="*/ 2147483646 h 59"/>
                <a:gd name="T2" fmla="*/ 2147483646 w 104"/>
                <a:gd name="T3" fmla="*/ 0 h 59"/>
                <a:gd name="T4" fmla="*/ 0 w 104"/>
                <a:gd name="T5" fmla="*/ 0 h 59"/>
                <a:gd name="T6" fmla="*/ 2147483646 w 104"/>
                <a:gd name="T7" fmla="*/ 2147483646 h 59"/>
                <a:gd name="T8" fmla="*/ 2147483646 w 104"/>
                <a:gd name="T9" fmla="*/ 2147483646 h 59"/>
                <a:gd name="T10" fmla="*/ 2147483646 w 104"/>
                <a:gd name="T11" fmla="*/ 2147483646 h 59"/>
                <a:gd name="T12" fmla="*/ 2147483646 w 104"/>
                <a:gd name="T13" fmla="*/ 2147483646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59">
                  <a:moveTo>
                    <a:pt x="66" y="44"/>
                  </a:moveTo>
                  <a:cubicBezTo>
                    <a:pt x="40" y="44"/>
                    <a:pt x="19" y="25"/>
                    <a:pt x="15" y="0"/>
                  </a:cubicBezTo>
                  <a:cubicBezTo>
                    <a:pt x="0" y="0"/>
                    <a:pt x="0" y="0"/>
                    <a:pt x="0" y="0"/>
                  </a:cubicBezTo>
                  <a:cubicBezTo>
                    <a:pt x="4" y="34"/>
                    <a:pt x="32" y="59"/>
                    <a:pt x="66" y="59"/>
                  </a:cubicBezTo>
                  <a:cubicBezTo>
                    <a:pt x="80" y="59"/>
                    <a:pt x="93" y="55"/>
                    <a:pt x="104" y="48"/>
                  </a:cubicBezTo>
                  <a:cubicBezTo>
                    <a:pt x="96" y="35"/>
                    <a:pt x="96" y="35"/>
                    <a:pt x="96" y="35"/>
                  </a:cubicBezTo>
                  <a:cubicBezTo>
                    <a:pt x="88" y="41"/>
                    <a:pt x="77" y="44"/>
                    <a:pt x="66" y="4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6">
              <a:extLst>
                <a:ext uri="{FF2B5EF4-FFF2-40B4-BE49-F238E27FC236}">
                  <a16:creationId xmlns:a16="http://schemas.microsoft.com/office/drawing/2014/main" id="{1E1B26D0-FA94-4B3F-961A-772CDEB96367}"/>
                </a:ext>
              </a:extLst>
            </p:cNvPr>
            <p:cNvSpPr>
              <a:spLocks/>
            </p:cNvSpPr>
            <p:nvPr/>
          </p:nvSpPr>
          <p:spPr bwMode="auto">
            <a:xfrm>
              <a:off x="12707938" y="2076450"/>
              <a:ext cx="241300" cy="141288"/>
            </a:xfrm>
            <a:custGeom>
              <a:avLst/>
              <a:gdLst>
                <a:gd name="T0" fmla="*/ 2147483646 w 111"/>
                <a:gd name="T1" fmla="*/ 2147483646 h 65"/>
                <a:gd name="T2" fmla="*/ 2147483646 w 111"/>
                <a:gd name="T3" fmla="*/ 2147483646 h 65"/>
                <a:gd name="T4" fmla="*/ 2147483646 w 111"/>
                <a:gd name="T5" fmla="*/ 2147483646 h 65"/>
                <a:gd name="T6" fmla="*/ 2147483646 w 111"/>
                <a:gd name="T7" fmla="*/ 0 h 65"/>
                <a:gd name="T8" fmla="*/ 0 w 111"/>
                <a:gd name="T9" fmla="*/ 2147483646 h 65"/>
                <a:gd name="T10" fmla="*/ 2147483646 w 111"/>
                <a:gd name="T11" fmla="*/ 2147483646 h 65"/>
                <a:gd name="T12" fmla="*/ 2147483646 w 111"/>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65">
                  <a:moveTo>
                    <a:pt x="67" y="15"/>
                  </a:moveTo>
                  <a:cubicBezTo>
                    <a:pt x="79" y="15"/>
                    <a:pt x="90" y="19"/>
                    <a:pt x="99" y="26"/>
                  </a:cubicBezTo>
                  <a:cubicBezTo>
                    <a:pt x="111" y="16"/>
                    <a:pt x="111" y="16"/>
                    <a:pt x="111" y="16"/>
                  </a:cubicBezTo>
                  <a:cubicBezTo>
                    <a:pt x="99" y="6"/>
                    <a:pt x="84" y="0"/>
                    <a:pt x="67" y="0"/>
                  </a:cubicBezTo>
                  <a:cubicBezTo>
                    <a:pt x="31" y="0"/>
                    <a:pt x="1" y="29"/>
                    <a:pt x="0" y="65"/>
                  </a:cubicBezTo>
                  <a:cubicBezTo>
                    <a:pt x="16" y="65"/>
                    <a:pt x="16" y="65"/>
                    <a:pt x="16" y="65"/>
                  </a:cubicBezTo>
                  <a:cubicBezTo>
                    <a:pt x="16" y="37"/>
                    <a:pt x="39" y="15"/>
                    <a:pt x="67" y="15"/>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Rectangle 47">
              <a:extLst>
                <a:ext uri="{FF2B5EF4-FFF2-40B4-BE49-F238E27FC236}">
                  <a16:creationId xmlns:a16="http://schemas.microsoft.com/office/drawing/2014/main" id="{B959C494-F24B-423B-9666-AB34866A24A5}"/>
                </a:ext>
              </a:extLst>
            </p:cNvPr>
            <p:cNvSpPr>
              <a:spLocks noChangeArrowheads="1"/>
            </p:cNvSpPr>
            <p:nvPr/>
          </p:nvSpPr>
          <p:spPr bwMode="auto">
            <a:xfrm>
              <a:off x="12795250" y="2212975"/>
              <a:ext cx="19050" cy="4445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92" name="Rectangle 48">
              <a:extLst>
                <a:ext uri="{FF2B5EF4-FFF2-40B4-BE49-F238E27FC236}">
                  <a16:creationId xmlns:a16="http://schemas.microsoft.com/office/drawing/2014/main" id="{06C7DA29-C97D-41AD-9643-F2459BD1EB72}"/>
                </a:ext>
              </a:extLst>
            </p:cNvPr>
            <p:cNvSpPr>
              <a:spLocks noChangeArrowheads="1"/>
            </p:cNvSpPr>
            <p:nvPr/>
          </p:nvSpPr>
          <p:spPr bwMode="auto">
            <a:xfrm>
              <a:off x="12825413" y="2192338"/>
              <a:ext cx="22225" cy="650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93" name="Rectangle 49">
              <a:extLst>
                <a:ext uri="{FF2B5EF4-FFF2-40B4-BE49-F238E27FC236}">
                  <a16:creationId xmlns:a16="http://schemas.microsoft.com/office/drawing/2014/main" id="{C1999890-D078-41DF-894B-A77F98F86910}"/>
                </a:ext>
              </a:extLst>
            </p:cNvPr>
            <p:cNvSpPr>
              <a:spLocks noChangeArrowheads="1"/>
            </p:cNvSpPr>
            <p:nvPr/>
          </p:nvSpPr>
          <p:spPr bwMode="auto">
            <a:xfrm>
              <a:off x="12857163" y="2176463"/>
              <a:ext cx="22225" cy="8096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94" name="Rectangle 50">
              <a:extLst>
                <a:ext uri="{FF2B5EF4-FFF2-40B4-BE49-F238E27FC236}">
                  <a16:creationId xmlns:a16="http://schemas.microsoft.com/office/drawing/2014/main" id="{AD737429-F7A7-4FD9-9BC5-3240B9E6C713}"/>
                </a:ext>
              </a:extLst>
            </p:cNvPr>
            <p:cNvSpPr>
              <a:spLocks noChangeArrowheads="1"/>
            </p:cNvSpPr>
            <p:nvPr/>
          </p:nvSpPr>
          <p:spPr bwMode="auto">
            <a:xfrm>
              <a:off x="12890500" y="2165350"/>
              <a:ext cx="19050" cy="920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95" name="Rectangle 51">
              <a:extLst>
                <a:ext uri="{FF2B5EF4-FFF2-40B4-BE49-F238E27FC236}">
                  <a16:creationId xmlns:a16="http://schemas.microsoft.com/office/drawing/2014/main" id="{E6D7B123-C05F-4599-A7BD-D3B15611A333}"/>
                </a:ext>
              </a:extLst>
            </p:cNvPr>
            <p:cNvSpPr>
              <a:spLocks noChangeArrowheads="1"/>
            </p:cNvSpPr>
            <p:nvPr/>
          </p:nvSpPr>
          <p:spPr bwMode="auto">
            <a:xfrm>
              <a:off x="12779375" y="2265363"/>
              <a:ext cx="141288" cy="158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grpSp>
      <p:pic>
        <p:nvPicPr>
          <p:cNvPr id="96" name="Picture 95">
            <a:extLst>
              <a:ext uri="{FF2B5EF4-FFF2-40B4-BE49-F238E27FC236}">
                <a16:creationId xmlns:a16="http://schemas.microsoft.com/office/drawing/2014/main" id="{FAF63F21-84E8-4A74-AEE5-CC41802ED4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0209" y="6040331"/>
            <a:ext cx="3733800" cy="653415"/>
          </a:xfrm>
          <a:prstGeom prst="rect">
            <a:avLst/>
          </a:prstGeom>
          <a:noFill/>
        </p:spPr>
      </p:pic>
      <p:pic>
        <p:nvPicPr>
          <p:cNvPr id="97" name="Picture 96">
            <a:extLst>
              <a:ext uri="{FF2B5EF4-FFF2-40B4-BE49-F238E27FC236}">
                <a16:creationId xmlns:a16="http://schemas.microsoft.com/office/drawing/2014/main" id="{2598B627-632F-40A1-9247-C6CFC361C54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49173" y="4236338"/>
            <a:ext cx="3451860" cy="2035810"/>
          </a:xfrm>
          <a:prstGeom prst="rect">
            <a:avLst/>
          </a:prstGeom>
          <a:noFill/>
        </p:spPr>
      </p:pic>
    </p:spTree>
    <p:extLst>
      <p:ext uri="{BB962C8B-B14F-4D97-AF65-F5344CB8AC3E}">
        <p14:creationId xmlns:p14="http://schemas.microsoft.com/office/powerpoint/2010/main" val="22741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265365" y="294948"/>
            <a:ext cx="3576748"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Insert Supervised Model</a:t>
            </a:r>
          </a:p>
        </p:txBody>
      </p:sp>
      <p:pic>
        <p:nvPicPr>
          <p:cNvPr id="98" name="Picture 97">
            <a:extLst>
              <a:ext uri="{FF2B5EF4-FFF2-40B4-BE49-F238E27FC236}">
                <a16:creationId xmlns:a16="http://schemas.microsoft.com/office/drawing/2014/main" id="{CFBD99EF-E6C0-43B7-9766-5BBB4868744C}"/>
              </a:ext>
            </a:extLst>
          </p:cNvPr>
          <p:cNvPicPr/>
          <p:nvPr/>
        </p:nvPicPr>
        <p:blipFill rotWithShape="1">
          <a:blip r:embed="rId3"/>
          <a:srcRect l="8995"/>
          <a:stretch/>
        </p:blipFill>
        <p:spPr bwMode="auto">
          <a:xfrm>
            <a:off x="321296" y="738909"/>
            <a:ext cx="4124422" cy="302514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CF63D2F-CF85-4B65-895F-E5CCEB432D23}"/>
              </a:ext>
            </a:extLst>
          </p:cNvPr>
          <p:cNvSpPr/>
          <p:nvPr/>
        </p:nvSpPr>
        <p:spPr>
          <a:xfrm>
            <a:off x="7797483" y="294948"/>
            <a:ext cx="3272947" cy="523220"/>
          </a:xfrm>
          <a:prstGeom prst="rect">
            <a:avLst/>
          </a:prstGeom>
        </p:spPr>
        <p:txBody>
          <a:bodyPr wrap="none">
            <a:spAutoFit/>
          </a:bodyPr>
          <a:lstStyle/>
          <a:p>
            <a:r>
              <a:rPr lang="en-US" sz="2800" dirty="0">
                <a:solidFill>
                  <a:srgbClr val="4BB2CB"/>
                </a:solidFill>
                <a:latin typeface="Adobe Clean Light" panose="020B0303020404020204" pitchFamily="34" charset="0"/>
              </a:rPr>
              <a:t>Insert Prediction Code</a:t>
            </a:r>
          </a:p>
        </p:txBody>
      </p:sp>
      <p:pic>
        <p:nvPicPr>
          <p:cNvPr id="99" name="Picture 98">
            <a:extLst>
              <a:ext uri="{FF2B5EF4-FFF2-40B4-BE49-F238E27FC236}">
                <a16:creationId xmlns:a16="http://schemas.microsoft.com/office/drawing/2014/main" id="{0C7AD3D2-D14D-4615-B5C2-29255D100016}"/>
              </a:ext>
            </a:extLst>
          </p:cNvPr>
          <p:cNvPicPr/>
          <p:nvPr/>
        </p:nvPicPr>
        <p:blipFill>
          <a:blip r:embed="rId4"/>
          <a:stretch>
            <a:fillRect/>
          </a:stretch>
        </p:blipFill>
        <p:spPr>
          <a:xfrm>
            <a:off x="5927104" y="818168"/>
            <a:ext cx="5943600" cy="3025140"/>
          </a:xfrm>
          <a:prstGeom prst="rect">
            <a:avLst/>
          </a:prstGeom>
        </p:spPr>
      </p:pic>
      <p:pic>
        <p:nvPicPr>
          <p:cNvPr id="100" name="Picture 99">
            <a:extLst>
              <a:ext uri="{FF2B5EF4-FFF2-40B4-BE49-F238E27FC236}">
                <a16:creationId xmlns:a16="http://schemas.microsoft.com/office/drawing/2014/main" id="{B2B922AD-51E9-49F6-8098-E1E3295B6768}"/>
              </a:ext>
            </a:extLst>
          </p:cNvPr>
          <p:cNvPicPr/>
          <p:nvPr/>
        </p:nvPicPr>
        <p:blipFill>
          <a:blip r:embed="rId5"/>
          <a:stretch>
            <a:fillRect/>
          </a:stretch>
        </p:blipFill>
        <p:spPr>
          <a:xfrm>
            <a:off x="5927104" y="3888085"/>
            <a:ext cx="5943600" cy="2855595"/>
          </a:xfrm>
          <a:prstGeom prst="rect">
            <a:avLst/>
          </a:prstGeom>
        </p:spPr>
      </p:pic>
      <p:pic>
        <p:nvPicPr>
          <p:cNvPr id="7" name="Picture 6">
            <a:extLst>
              <a:ext uri="{FF2B5EF4-FFF2-40B4-BE49-F238E27FC236}">
                <a16:creationId xmlns:a16="http://schemas.microsoft.com/office/drawing/2014/main" id="{7E62FD44-8E83-4E0B-8C17-8B8BF5574C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856" y="4316403"/>
            <a:ext cx="3627173" cy="2415031"/>
          </a:xfrm>
          <a:prstGeom prst="rect">
            <a:avLst/>
          </a:prstGeom>
          <a:ln>
            <a:solidFill>
              <a:schemeClr val="tx1"/>
            </a:solidFill>
          </a:ln>
        </p:spPr>
      </p:pic>
      <p:sp>
        <p:nvSpPr>
          <p:cNvPr id="2" name="Rectangle 1">
            <a:extLst>
              <a:ext uri="{FF2B5EF4-FFF2-40B4-BE49-F238E27FC236}">
                <a16:creationId xmlns:a16="http://schemas.microsoft.com/office/drawing/2014/main" id="{594D9C37-E77E-4C58-A1CD-AB123429345D}"/>
              </a:ext>
            </a:extLst>
          </p:cNvPr>
          <p:cNvSpPr/>
          <p:nvPr/>
        </p:nvSpPr>
        <p:spPr>
          <a:xfrm>
            <a:off x="336281" y="3889066"/>
            <a:ext cx="1717458" cy="369332"/>
          </a:xfrm>
          <a:prstGeom prst="rect">
            <a:avLst/>
          </a:prstGeom>
        </p:spPr>
        <p:txBody>
          <a:bodyPr wrap="none">
            <a:spAutoFit/>
          </a:bodyPr>
          <a:lstStyle/>
          <a:p>
            <a:pPr algn="ctr"/>
            <a:r>
              <a:rPr lang="en-US" dirty="0">
                <a:solidFill>
                  <a:srgbClr val="4BB2CB"/>
                </a:solidFill>
                <a:latin typeface="Adobe Clean Light" panose="020B0303020404020204" pitchFamily="34" charset="0"/>
                <a:ea typeface="Times New Roman" panose="02020603050405020304" pitchFamily="18" charset="0"/>
              </a:rPr>
              <a:t>Confusion Matrix</a:t>
            </a:r>
          </a:p>
        </p:txBody>
      </p:sp>
      <p:sp>
        <p:nvSpPr>
          <p:cNvPr id="10" name="Rectangle 9">
            <a:extLst>
              <a:ext uri="{FF2B5EF4-FFF2-40B4-BE49-F238E27FC236}">
                <a16:creationId xmlns:a16="http://schemas.microsoft.com/office/drawing/2014/main" id="{BAD17230-E550-4723-B606-BA95AD8C69A6}"/>
              </a:ext>
            </a:extLst>
          </p:cNvPr>
          <p:cNvSpPr/>
          <p:nvPr/>
        </p:nvSpPr>
        <p:spPr>
          <a:xfrm>
            <a:off x="4040029" y="4259994"/>
            <a:ext cx="1983913" cy="1569660"/>
          </a:xfrm>
          <a:prstGeom prst="rect">
            <a:avLst/>
          </a:prstGeom>
        </p:spPr>
        <p:txBody>
          <a:bodyPr wrap="square">
            <a:spAutoFit/>
          </a:bodyPr>
          <a:lstStyle/>
          <a:p>
            <a:r>
              <a:rPr lang="en-US" sz="1600" dirty="0">
                <a:latin typeface="Adobe Clean Light" panose="020B0303020404020204" pitchFamily="34" charset="0"/>
                <a:cs typeface="Segoe UI" panose="020B0502040204020203" pitchFamily="34" charset="0"/>
              </a:rPr>
              <a:t>{'</a:t>
            </a:r>
            <a:r>
              <a:rPr lang="en-US" sz="1600" dirty="0" err="1">
                <a:latin typeface="Adobe Clean Light" panose="020B0303020404020204" pitchFamily="34" charset="0"/>
                <a:cs typeface="Segoe UI" panose="020B0502040204020203" pitchFamily="34" charset="0"/>
              </a:rPr>
              <a:t>Experience_Skills</a:t>
            </a:r>
            <a:r>
              <a:rPr lang="en-US" sz="1600" dirty="0">
                <a:latin typeface="Adobe Clean Light" panose="020B0303020404020204" pitchFamily="34" charset="0"/>
                <a:cs typeface="Segoe UI" panose="020B0502040204020203" pitchFamily="34" charset="0"/>
              </a:rPr>
              <a:t>': 1, 'Skills': 2, </a:t>
            </a:r>
          </a:p>
          <a:p>
            <a:r>
              <a:rPr lang="en-US" sz="1600" dirty="0">
                <a:latin typeface="Adobe Clean Light" panose="020B0303020404020204" pitchFamily="34" charset="0"/>
                <a:cs typeface="Segoe UI" panose="020B0502040204020203" pitchFamily="34" charset="0"/>
              </a:rPr>
              <a:t>'Personal Details': 3, 'Education': 4,</a:t>
            </a:r>
          </a:p>
          <a:p>
            <a:r>
              <a:rPr lang="en-US" sz="1600" dirty="0">
                <a:latin typeface="Adobe Clean Light" panose="020B0303020404020204" pitchFamily="34" charset="0"/>
                <a:cs typeface="Segoe UI" panose="020B0502040204020203" pitchFamily="34" charset="0"/>
              </a:rPr>
              <a:t> 'Other': 5,</a:t>
            </a:r>
          </a:p>
          <a:p>
            <a:r>
              <a:rPr lang="en-US" sz="1600" dirty="0">
                <a:latin typeface="Adobe Clean Light" panose="020B0303020404020204" pitchFamily="34" charset="0"/>
                <a:cs typeface="Segoe UI" panose="020B0502040204020203" pitchFamily="34" charset="0"/>
              </a:rPr>
              <a:t> 'Experience': 6}</a:t>
            </a:r>
            <a:endParaRPr lang="en-US" sz="1600" b="0" i="0" dirty="0">
              <a:effectLst/>
              <a:latin typeface="Adobe Clean Light" panose="020B0303020404020204" pitchFamily="34" charset="0"/>
              <a:cs typeface="Segoe UI" panose="020B0502040204020203" pitchFamily="34" charset="0"/>
            </a:endParaRPr>
          </a:p>
        </p:txBody>
      </p:sp>
    </p:spTree>
    <p:extLst>
      <p:ext uri="{BB962C8B-B14F-4D97-AF65-F5344CB8AC3E}">
        <p14:creationId xmlns:p14="http://schemas.microsoft.com/office/powerpoint/2010/main" val="2320352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259195" y="148865"/>
            <a:ext cx="3871894"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Post Segmentation Phases</a:t>
            </a:r>
          </a:p>
        </p:txBody>
      </p:sp>
      <p:pic>
        <p:nvPicPr>
          <p:cNvPr id="7" name="Picture 6">
            <a:extLst>
              <a:ext uri="{FF2B5EF4-FFF2-40B4-BE49-F238E27FC236}">
                <a16:creationId xmlns:a16="http://schemas.microsoft.com/office/drawing/2014/main" id="{295D6D6E-462A-493D-8586-B4CC87C332EE}"/>
              </a:ext>
            </a:extLst>
          </p:cNvPr>
          <p:cNvPicPr/>
          <p:nvPr/>
        </p:nvPicPr>
        <p:blipFill>
          <a:blip r:embed="rId3"/>
          <a:stretch>
            <a:fillRect/>
          </a:stretch>
        </p:blipFill>
        <p:spPr>
          <a:xfrm>
            <a:off x="93480" y="657132"/>
            <a:ext cx="5383684" cy="3111304"/>
          </a:xfrm>
          <a:prstGeom prst="rect">
            <a:avLst/>
          </a:prstGeom>
          <a:ln w="6350">
            <a:solidFill>
              <a:schemeClr val="tx1"/>
            </a:solidFill>
          </a:ln>
        </p:spPr>
      </p:pic>
      <p:sp>
        <p:nvSpPr>
          <p:cNvPr id="2" name="Rectangle 1">
            <a:extLst>
              <a:ext uri="{FF2B5EF4-FFF2-40B4-BE49-F238E27FC236}">
                <a16:creationId xmlns:a16="http://schemas.microsoft.com/office/drawing/2014/main" id="{EFF46EFC-C27E-48D6-AF88-209A8C0C0078}"/>
              </a:ext>
            </a:extLst>
          </p:cNvPr>
          <p:cNvSpPr/>
          <p:nvPr/>
        </p:nvSpPr>
        <p:spPr>
          <a:xfrm>
            <a:off x="5877612" y="148865"/>
            <a:ext cx="6055193" cy="1371016"/>
          </a:xfrm>
          <a:prstGeom prst="rect">
            <a:avLst/>
          </a:prstGeom>
        </p:spPr>
        <p:txBody>
          <a:bodyPr wrap="square">
            <a:spAutoFit/>
          </a:bodyPr>
          <a:lstStyle/>
          <a:p>
            <a:pPr>
              <a:lnSpc>
                <a:spcPct val="107000"/>
              </a:lnSpc>
              <a:spcAft>
                <a:spcPts val="800"/>
              </a:spcAft>
            </a:pPr>
            <a:r>
              <a:rPr lang="en-US" b="1" dirty="0">
                <a:latin typeface="Abadi Extra Light" panose="020B0204020104020204" pitchFamily="34" charset="0"/>
                <a:ea typeface="Calibri" panose="020F0502020204030204" pitchFamily="34" charset="0"/>
                <a:cs typeface="Times New Roman" panose="02020603050405020304" pitchFamily="18" charset="0"/>
              </a:rPr>
              <a:t>Experience</a:t>
            </a:r>
            <a:endParaRPr lang="en-US" sz="1600" b="1" dirty="0">
              <a:latin typeface="Abadi Extra Light" panose="020B02040201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No of Years of Total Experience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used the regex, post- tagging and Entity extraction to find the total or overall experience of a resume. The codes is as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F83DCD7-F06E-4A25-8144-79655D0B9F1B}"/>
              </a:ext>
            </a:extLst>
          </p:cNvPr>
          <p:cNvPicPr/>
          <p:nvPr/>
        </p:nvPicPr>
        <p:blipFill>
          <a:blip r:embed="rId4"/>
          <a:stretch>
            <a:fillRect/>
          </a:stretch>
        </p:blipFill>
        <p:spPr>
          <a:xfrm>
            <a:off x="5877612" y="1660868"/>
            <a:ext cx="5943600" cy="2019300"/>
          </a:xfrm>
          <a:prstGeom prst="rect">
            <a:avLst/>
          </a:prstGeom>
        </p:spPr>
      </p:pic>
      <p:sp>
        <p:nvSpPr>
          <p:cNvPr id="3" name="Rectangle 2">
            <a:extLst>
              <a:ext uri="{FF2B5EF4-FFF2-40B4-BE49-F238E27FC236}">
                <a16:creationId xmlns:a16="http://schemas.microsoft.com/office/drawing/2014/main" id="{28105447-F0D6-40C6-BA8F-84F4283232B8}"/>
              </a:ext>
            </a:extLst>
          </p:cNvPr>
          <p:cNvSpPr/>
          <p:nvPr/>
        </p:nvSpPr>
        <p:spPr>
          <a:xfrm>
            <a:off x="93480" y="3937267"/>
            <a:ext cx="5531359" cy="1235531"/>
          </a:xfrm>
          <a:prstGeom prst="rect">
            <a:avLst/>
          </a:prstGeom>
        </p:spPr>
        <p:txBody>
          <a:bodyPr wrap="square">
            <a:spAutoFit/>
          </a:bodyPr>
          <a:lstStyle/>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After Segmentation, we have output for a resume neatly converted into different paras for respective segments.</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then built below individual functions to be applied on different sector to extract the pre-decided six features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ECEFAFB-E244-49C9-A747-2617BC6E85FE}"/>
              </a:ext>
            </a:extLst>
          </p:cNvPr>
          <p:cNvPicPr/>
          <p:nvPr/>
        </p:nvPicPr>
        <p:blipFill>
          <a:blip r:embed="rId5"/>
          <a:stretch>
            <a:fillRect/>
          </a:stretch>
        </p:blipFill>
        <p:spPr>
          <a:xfrm>
            <a:off x="6635802" y="3768436"/>
            <a:ext cx="4427220" cy="2887980"/>
          </a:xfrm>
          <a:prstGeom prst="rect">
            <a:avLst/>
          </a:prstGeom>
        </p:spPr>
      </p:pic>
    </p:spTree>
    <p:extLst>
      <p:ext uri="{BB962C8B-B14F-4D97-AF65-F5344CB8AC3E}">
        <p14:creationId xmlns:p14="http://schemas.microsoft.com/office/powerpoint/2010/main" val="158183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46EFC-C27E-48D6-AF88-209A8C0C0078}"/>
              </a:ext>
            </a:extLst>
          </p:cNvPr>
          <p:cNvSpPr/>
          <p:nvPr/>
        </p:nvSpPr>
        <p:spPr>
          <a:xfrm>
            <a:off x="344078" y="101731"/>
            <a:ext cx="6055193" cy="2560509"/>
          </a:xfrm>
          <a:prstGeom prst="rect">
            <a:avLst/>
          </a:prstGeom>
        </p:spPr>
        <p:txBody>
          <a:bodyPr wrap="square">
            <a:spAutoFit/>
          </a:bodyPr>
          <a:lstStyle/>
          <a:p>
            <a:pPr>
              <a:lnSpc>
                <a:spcPct val="107000"/>
              </a:lnSpc>
              <a:spcAft>
                <a:spcPts val="800"/>
              </a:spcAft>
            </a:pPr>
            <a:r>
              <a:rPr lang="en-US" sz="1600" b="1" dirty="0">
                <a:latin typeface="Adobe Clean Light" panose="020B0303020404020204" pitchFamily="34" charset="0"/>
                <a:ea typeface="Calibri" panose="020F0502020204030204" pitchFamily="34" charset="0"/>
                <a:cs typeface="Times New Roman" panose="02020603050405020304" pitchFamily="18" charset="0"/>
              </a:rPr>
              <a:t>Relevant Experience</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used unique Keyword matching techniques between the Skill section of Given JD with the Experience section of the Resume. It helps us to provide a matching score basis the similarity. </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employed Tokenization, Pos tagging, Lemmatization &amp; similarity algorithms to understand the similarity score.</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Output of this function is list of one relevance value for every parsed resume as either High, Moderate or Low</a:t>
            </a:r>
          </a:p>
        </p:txBody>
      </p:sp>
      <p:pic>
        <p:nvPicPr>
          <p:cNvPr id="8" name="Picture 7">
            <a:extLst>
              <a:ext uri="{FF2B5EF4-FFF2-40B4-BE49-F238E27FC236}">
                <a16:creationId xmlns:a16="http://schemas.microsoft.com/office/drawing/2014/main" id="{A7B85F80-1852-442E-A90C-EECE5B0EB5EA}"/>
              </a:ext>
            </a:extLst>
          </p:cNvPr>
          <p:cNvPicPr/>
          <p:nvPr/>
        </p:nvPicPr>
        <p:blipFill>
          <a:blip r:embed="rId3"/>
          <a:stretch>
            <a:fillRect/>
          </a:stretch>
        </p:blipFill>
        <p:spPr>
          <a:xfrm>
            <a:off x="6331670" y="224531"/>
            <a:ext cx="5516252" cy="2374265"/>
          </a:xfrm>
          <a:prstGeom prst="rect">
            <a:avLst/>
          </a:prstGeom>
        </p:spPr>
      </p:pic>
      <p:pic>
        <p:nvPicPr>
          <p:cNvPr id="10" name="Picture 9">
            <a:extLst>
              <a:ext uri="{FF2B5EF4-FFF2-40B4-BE49-F238E27FC236}">
                <a16:creationId xmlns:a16="http://schemas.microsoft.com/office/drawing/2014/main" id="{36E31F55-1E31-49AF-AAB6-DF5E163D8731}"/>
              </a:ext>
            </a:extLst>
          </p:cNvPr>
          <p:cNvPicPr/>
          <p:nvPr/>
        </p:nvPicPr>
        <p:blipFill>
          <a:blip r:embed="rId4"/>
          <a:stretch>
            <a:fillRect/>
          </a:stretch>
        </p:blipFill>
        <p:spPr>
          <a:xfrm>
            <a:off x="6331670" y="2785040"/>
            <a:ext cx="5516252" cy="2212340"/>
          </a:xfrm>
          <a:prstGeom prst="rect">
            <a:avLst/>
          </a:prstGeom>
        </p:spPr>
      </p:pic>
      <p:sp>
        <p:nvSpPr>
          <p:cNvPr id="6" name="Rectangle 5">
            <a:extLst>
              <a:ext uri="{FF2B5EF4-FFF2-40B4-BE49-F238E27FC236}">
                <a16:creationId xmlns:a16="http://schemas.microsoft.com/office/drawing/2014/main" id="{CEE00841-B0CB-4C5A-B1CE-053A515E33B6}"/>
              </a:ext>
            </a:extLst>
          </p:cNvPr>
          <p:cNvSpPr/>
          <p:nvPr/>
        </p:nvSpPr>
        <p:spPr>
          <a:xfrm>
            <a:off x="344078" y="2721596"/>
            <a:ext cx="5987592" cy="1865062"/>
          </a:xfrm>
          <a:prstGeom prst="rect">
            <a:avLst/>
          </a:prstGeom>
        </p:spPr>
        <p:txBody>
          <a:bodyPr wrap="square">
            <a:spAutoFit/>
          </a:bodyPr>
          <a:lstStyle/>
          <a:p>
            <a:pPr>
              <a:lnSpc>
                <a:spcPct val="107000"/>
              </a:lnSpc>
              <a:spcAft>
                <a:spcPts val="800"/>
              </a:spcAft>
            </a:pPr>
            <a:r>
              <a:rPr lang="en-US" sz="1600" b="1" dirty="0">
                <a:latin typeface="Adobe Clean Light" panose="020B0303020404020204" pitchFamily="34" charset="0"/>
                <a:ea typeface="Calibri" panose="020F0502020204030204" pitchFamily="34" charset="0"/>
                <a:cs typeface="Times New Roman" panose="02020603050405020304" pitchFamily="18" charset="0"/>
              </a:rPr>
              <a:t>Skills Feature</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used unique Keyword matching techniques between the Skill section of Given JD with the Skill section of the Resume. It helps us to provide a matching score basis the similarity. </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employed Tokenization, Pos tagging, Lemmatization &amp; similarity algorithms to understand the similarity score.</a:t>
            </a:r>
            <a:endParaRPr lang="en-US" sz="1600" dirty="0">
              <a:effectLst/>
              <a:latin typeface="Adobe Clean Light" panose="020B03030204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58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A8D2B6-D60A-411D-8196-43F48425EC74}"/>
              </a:ext>
            </a:extLst>
          </p:cNvPr>
          <p:cNvSpPr/>
          <p:nvPr/>
        </p:nvSpPr>
        <p:spPr>
          <a:xfrm>
            <a:off x="276477" y="224531"/>
            <a:ext cx="5403131" cy="4641079"/>
          </a:xfrm>
          <a:prstGeom prst="rect">
            <a:avLst/>
          </a:prstGeom>
        </p:spPr>
        <p:txBody>
          <a:bodyPr wrap="square">
            <a:spAutoFit/>
          </a:bodyPr>
          <a:lstStyle/>
          <a:p>
            <a:pPr>
              <a:lnSpc>
                <a:spcPct val="107000"/>
              </a:lnSpc>
              <a:spcAft>
                <a:spcPts val="800"/>
              </a:spcAft>
            </a:pPr>
            <a:r>
              <a:rPr lang="en-US" sz="1600" b="1" dirty="0">
                <a:latin typeface="Adobe Clean Light" panose="020B0303020404020204" pitchFamily="34" charset="0"/>
                <a:ea typeface="Calibri" panose="020F0502020204030204" pitchFamily="34" charset="0"/>
                <a:cs typeface="Times New Roman" panose="02020603050405020304" pitchFamily="18" charset="0"/>
              </a:rPr>
              <a:t>Education</a:t>
            </a:r>
            <a:endParaRPr lang="en-US" sz="1600" dirty="0">
              <a:latin typeface="Adobe Clean Light" panose="020B03030204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Degree Level</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We created function using tokenization, pos tagging and List comparisons to match keywords to find Degree Level of a Resume.</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Output of this function is list of one-degree value for every parsed resume as either Masters, Bachelor or other</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College Tier</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During our Domain discussion with HR team, we found the Tier of the College of a candidate is an important feature while providing weightage. We created function using tokenization, pos tagging and matched the extracted college information with a predefined College Tier Lists.</a:t>
            </a:r>
          </a:p>
          <a:p>
            <a:pPr>
              <a:lnSpc>
                <a:spcPct val="107000"/>
              </a:lnSpc>
              <a:spcAft>
                <a:spcPts val="800"/>
              </a:spcAft>
            </a:pPr>
            <a:r>
              <a:rPr lang="en-US" sz="1600" dirty="0">
                <a:latin typeface="Adobe Clean Light" panose="020B0303020404020204" pitchFamily="34" charset="0"/>
                <a:cs typeface="Times New Roman" panose="02020603050405020304" pitchFamily="18" charset="0"/>
              </a:rPr>
              <a:t>Output of this function is list of one Tier value for every parsed resume as either Tier 1, Tier 2 or other.</a:t>
            </a:r>
          </a:p>
        </p:txBody>
      </p:sp>
      <p:pic>
        <p:nvPicPr>
          <p:cNvPr id="7" name="Picture 6">
            <a:extLst>
              <a:ext uri="{FF2B5EF4-FFF2-40B4-BE49-F238E27FC236}">
                <a16:creationId xmlns:a16="http://schemas.microsoft.com/office/drawing/2014/main" id="{E5F3894F-A8DC-4C0F-84E9-B88A0EAD7E17}"/>
              </a:ext>
            </a:extLst>
          </p:cNvPr>
          <p:cNvPicPr/>
          <p:nvPr/>
        </p:nvPicPr>
        <p:blipFill>
          <a:blip r:embed="rId3"/>
          <a:stretch>
            <a:fillRect/>
          </a:stretch>
        </p:blipFill>
        <p:spPr>
          <a:xfrm>
            <a:off x="5679608" y="484636"/>
            <a:ext cx="6165321" cy="5888728"/>
          </a:xfrm>
          <a:prstGeom prst="rect">
            <a:avLst/>
          </a:prstGeom>
        </p:spPr>
      </p:pic>
    </p:spTree>
    <p:extLst>
      <p:ext uri="{BB962C8B-B14F-4D97-AF65-F5344CB8AC3E}">
        <p14:creationId xmlns:p14="http://schemas.microsoft.com/office/powerpoint/2010/main" val="78946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Rounded Corners 224">
            <a:extLst>
              <a:ext uri="{FF2B5EF4-FFF2-40B4-BE49-F238E27FC236}">
                <a16:creationId xmlns:a16="http://schemas.microsoft.com/office/drawing/2014/main" id="{34E1FA73-886B-47FF-97CB-93BB0C67BA5D}"/>
              </a:ext>
            </a:extLst>
          </p:cNvPr>
          <p:cNvSpPr/>
          <p:nvPr/>
        </p:nvSpPr>
        <p:spPr>
          <a:xfrm>
            <a:off x="214684" y="662661"/>
            <a:ext cx="9197293" cy="2773445"/>
          </a:xfrm>
          <a:prstGeom prst="roundRect">
            <a:avLst>
              <a:gd name="adj" fmla="val 8743"/>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82A6507F-5142-4BE7-BBD3-D71219D9E409}"/>
              </a:ext>
            </a:extLst>
          </p:cNvPr>
          <p:cNvSpPr/>
          <p:nvPr/>
        </p:nvSpPr>
        <p:spPr>
          <a:xfrm>
            <a:off x="7666634" y="3487650"/>
            <a:ext cx="2063907" cy="400110"/>
          </a:xfrm>
          <a:prstGeom prst="rect">
            <a:avLst/>
          </a:prstGeom>
        </p:spPr>
        <p:txBody>
          <a:bodyPr wrap="square">
            <a:spAutoFit/>
          </a:bodyPr>
          <a:lstStyle/>
          <a:p>
            <a:pPr algn="ctr"/>
            <a:r>
              <a:rPr lang="en-US" sz="2000" dirty="0">
                <a:solidFill>
                  <a:srgbClr val="4BB2CB"/>
                </a:solidFill>
                <a:latin typeface="Adobe Clean Light" panose="020B0303020404020204" pitchFamily="34" charset="0"/>
                <a:ea typeface="Times New Roman" panose="02020603050405020304" pitchFamily="18" charset="0"/>
              </a:rPr>
              <a:t>Scoring Process</a:t>
            </a:r>
          </a:p>
        </p:txBody>
      </p:sp>
      <p:sp>
        <p:nvSpPr>
          <p:cNvPr id="2" name="Rectangle 1">
            <a:extLst>
              <a:ext uri="{FF2B5EF4-FFF2-40B4-BE49-F238E27FC236}">
                <a16:creationId xmlns:a16="http://schemas.microsoft.com/office/drawing/2014/main" id="{F3406EAE-7422-4DF7-8139-4FE4F01197DF}"/>
              </a:ext>
            </a:extLst>
          </p:cNvPr>
          <p:cNvSpPr/>
          <p:nvPr/>
        </p:nvSpPr>
        <p:spPr>
          <a:xfrm>
            <a:off x="6198368" y="1895509"/>
            <a:ext cx="1267463"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Supervised Model</a:t>
            </a:r>
          </a:p>
        </p:txBody>
      </p:sp>
      <p:grpSp>
        <p:nvGrpSpPr>
          <p:cNvPr id="32" name="Group 3083">
            <a:extLst>
              <a:ext uri="{FF2B5EF4-FFF2-40B4-BE49-F238E27FC236}">
                <a16:creationId xmlns:a16="http://schemas.microsoft.com/office/drawing/2014/main" id="{FDBC274E-2951-413D-B673-2AAF8FDE133B}"/>
              </a:ext>
            </a:extLst>
          </p:cNvPr>
          <p:cNvGrpSpPr>
            <a:grpSpLocks/>
          </p:cNvGrpSpPr>
          <p:nvPr/>
        </p:nvGrpSpPr>
        <p:grpSpPr bwMode="auto">
          <a:xfrm>
            <a:off x="264469" y="1785481"/>
            <a:ext cx="587375" cy="561975"/>
            <a:chOff x="2555875" y="1501775"/>
            <a:chExt cx="587375" cy="561975"/>
          </a:xfrm>
        </p:grpSpPr>
        <p:sp>
          <p:nvSpPr>
            <p:cNvPr id="33" name="Freeform 22">
              <a:extLst>
                <a:ext uri="{FF2B5EF4-FFF2-40B4-BE49-F238E27FC236}">
                  <a16:creationId xmlns:a16="http://schemas.microsoft.com/office/drawing/2014/main" id="{C8435AAD-EA0E-48DC-8449-085256A23EBE}"/>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34" name="Freeform 23">
              <a:extLst>
                <a:ext uri="{FF2B5EF4-FFF2-40B4-BE49-F238E27FC236}">
                  <a16:creationId xmlns:a16="http://schemas.microsoft.com/office/drawing/2014/main" id="{9664D606-A36F-4933-AF88-A2627A9FD929}"/>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35" name="Freeform 24">
              <a:extLst>
                <a:ext uri="{FF2B5EF4-FFF2-40B4-BE49-F238E27FC236}">
                  <a16:creationId xmlns:a16="http://schemas.microsoft.com/office/drawing/2014/main" id="{5F78BB04-09C0-42D6-84B2-9421E261F744}"/>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sp>
        <p:nvSpPr>
          <p:cNvPr id="36" name="Rectangle 35">
            <a:extLst>
              <a:ext uri="{FF2B5EF4-FFF2-40B4-BE49-F238E27FC236}">
                <a16:creationId xmlns:a16="http://schemas.microsoft.com/office/drawing/2014/main" id="{4FEC3354-C8CB-4CB3-916A-0C7F631AB7B1}"/>
              </a:ext>
            </a:extLst>
          </p:cNvPr>
          <p:cNvSpPr/>
          <p:nvPr/>
        </p:nvSpPr>
        <p:spPr>
          <a:xfrm>
            <a:off x="846702" y="1847788"/>
            <a:ext cx="1022972" cy="461665"/>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Import file: </a:t>
            </a:r>
          </a:p>
          <a:p>
            <a:pPr algn="just"/>
            <a:r>
              <a:rPr lang="en-US" sz="1200" dirty="0">
                <a:latin typeface="Adobe Clean Light" panose="020B0303020404020204" pitchFamily="34" charset="0"/>
                <a:ea typeface="Times New Roman" panose="02020603050405020304" pitchFamily="18" charset="0"/>
              </a:rPr>
              <a:t>New Resume </a:t>
            </a:r>
          </a:p>
        </p:txBody>
      </p:sp>
      <p:cxnSp>
        <p:nvCxnSpPr>
          <p:cNvPr id="4" name="Straight Arrow Connector 3">
            <a:extLst>
              <a:ext uri="{FF2B5EF4-FFF2-40B4-BE49-F238E27FC236}">
                <a16:creationId xmlns:a16="http://schemas.microsoft.com/office/drawing/2014/main" id="{048C60E1-C87B-4777-9EFB-5DC2181A1FD5}"/>
              </a:ext>
            </a:extLst>
          </p:cNvPr>
          <p:cNvCxnSpPr>
            <a:cxnSpLocks/>
          </p:cNvCxnSpPr>
          <p:nvPr/>
        </p:nvCxnSpPr>
        <p:spPr>
          <a:xfrm>
            <a:off x="1603440" y="2050249"/>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5305">
            <a:extLst>
              <a:ext uri="{FF2B5EF4-FFF2-40B4-BE49-F238E27FC236}">
                <a16:creationId xmlns:a16="http://schemas.microsoft.com/office/drawing/2014/main" id="{590E140F-BD58-4EB7-A313-A8EC9679D196}"/>
              </a:ext>
            </a:extLst>
          </p:cNvPr>
          <p:cNvGrpSpPr>
            <a:grpSpLocks/>
          </p:cNvGrpSpPr>
          <p:nvPr/>
        </p:nvGrpSpPr>
        <p:grpSpPr bwMode="auto">
          <a:xfrm>
            <a:off x="5678697" y="1804776"/>
            <a:ext cx="552450" cy="547688"/>
            <a:chOff x="12707938" y="2076450"/>
            <a:chExt cx="290513" cy="288926"/>
          </a:xfrm>
        </p:grpSpPr>
        <p:sp>
          <p:nvSpPr>
            <p:cNvPr id="26" name="Freeform 44">
              <a:extLst>
                <a:ext uri="{FF2B5EF4-FFF2-40B4-BE49-F238E27FC236}">
                  <a16:creationId xmlns:a16="http://schemas.microsoft.com/office/drawing/2014/main" id="{38D90B1F-7209-4249-9F6E-02F46633C83A}"/>
                </a:ext>
              </a:extLst>
            </p:cNvPr>
            <p:cNvSpPr>
              <a:spLocks/>
            </p:cNvSpPr>
            <p:nvPr/>
          </p:nvSpPr>
          <p:spPr bwMode="auto">
            <a:xfrm>
              <a:off x="12933363" y="2124075"/>
              <a:ext cx="65088" cy="204788"/>
            </a:xfrm>
            <a:custGeom>
              <a:avLst/>
              <a:gdLst>
                <a:gd name="T0" fmla="*/ 2147483646 w 30"/>
                <a:gd name="T1" fmla="*/ 0 h 94"/>
                <a:gd name="T2" fmla="*/ 2147483646 w 30"/>
                <a:gd name="T3" fmla="*/ 2147483646 h 94"/>
                <a:gd name="T4" fmla="*/ 2147483646 w 30"/>
                <a:gd name="T5" fmla="*/ 2147483646 h 94"/>
                <a:gd name="T6" fmla="*/ 0 w 30"/>
                <a:gd name="T7" fmla="*/ 2147483646 h 94"/>
                <a:gd name="T8" fmla="*/ 2147483646 w 30"/>
                <a:gd name="T9" fmla="*/ 2147483646 h 94"/>
                <a:gd name="T10" fmla="*/ 2147483646 w 30"/>
                <a:gd name="T11" fmla="*/ 2147483646 h 94"/>
                <a:gd name="T12" fmla="*/ 2147483646 w 30"/>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94">
                  <a:moveTo>
                    <a:pt x="13" y="0"/>
                  </a:moveTo>
                  <a:cubicBezTo>
                    <a:pt x="1" y="10"/>
                    <a:pt x="1" y="10"/>
                    <a:pt x="1" y="10"/>
                  </a:cubicBezTo>
                  <a:cubicBezTo>
                    <a:pt x="10" y="19"/>
                    <a:pt x="15" y="31"/>
                    <a:pt x="15" y="45"/>
                  </a:cubicBezTo>
                  <a:cubicBezTo>
                    <a:pt x="15" y="59"/>
                    <a:pt x="9" y="72"/>
                    <a:pt x="0" y="81"/>
                  </a:cubicBezTo>
                  <a:cubicBezTo>
                    <a:pt x="8" y="94"/>
                    <a:pt x="8" y="94"/>
                    <a:pt x="8" y="94"/>
                  </a:cubicBezTo>
                  <a:cubicBezTo>
                    <a:pt x="22" y="82"/>
                    <a:pt x="30" y="64"/>
                    <a:pt x="30" y="45"/>
                  </a:cubicBezTo>
                  <a:cubicBezTo>
                    <a:pt x="30" y="28"/>
                    <a:pt x="24" y="12"/>
                    <a:pt x="13"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37" name="Freeform 45">
              <a:extLst>
                <a:ext uri="{FF2B5EF4-FFF2-40B4-BE49-F238E27FC236}">
                  <a16:creationId xmlns:a16="http://schemas.microsoft.com/office/drawing/2014/main" id="{2AEB5E2C-7E2E-4D7C-8BB0-A598D5108760}"/>
                </a:ext>
              </a:extLst>
            </p:cNvPr>
            <p:cNvSpPr>
              <a:spLocks/>
            </p:cNvSpPr>
            <p:nvPr/>
          </p:nvSpPr>
          <p:spPr bwMode="auto">
            <a:xfrm>
              <a:off x="12709525" y="2236788"/>
              <a:ext cx="227013" cy="128588"/>
            </a:xfrm>
            <a:custGeom>
              <a:avLst/>
              <a:gdLst>
                <a:gd name="T0" fmla="*/ 2147483646 w 104"/>
                <a:gd name="T1" fmla="*/ 2147483646 h 59"/>
                <a:gd name="T2" fmla="*/ 2147483646 w 104"/>
                <a:gd name="T3" fmla="*/ 0 h 59"/>
                <a:gd name="T4" fmla="*/ 0 w 104"/>
                <a:gd name="T5" fmla="*/ 0 h 59"/>
                <a:gd name="T6" fmla="*/ 2147483646 w 104"/>
                <a:gd name="T7" fmla="*/ 2147483646 h 59"/>
                <a:gd name="T8" fmla="*/ 2147483646 w 104"/>
                <a:gd name="T9" fmla="*/ 2147483646 h 59"/>
                <a:gd name="T10" fmla="*/ 2147483646 w 104"/>
                <a:gd name="T11" fmla="*/ 2147483646 h 59"/>
                <a:gd name="T12" fmla="*/ 2147483646 w 104"/>
                <a:gd name="T13" fmla="*/ 2147483646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59">
                  <a:moveTo>
                    <a:pt x="66" y="44"/>
                  </a:moveTo>
                  <a:cubicBezTo>
                    <a:pt x="40" y="44"/>
                    <a:pt x="19" y="25"/>
                    <a:pt x="15" y="0"/>
                  </a:cubicBezTo>
                  <a:cubicBezTo>
                    <a:pt x="0" y="0"/>
                    <a:pt x="0" y="0"/>
                    <a:pt x="0" y="0"/>
                  </a:cubicBezTo>
                  <a:cubicBezTo>
                    <a:pt x="4" y="34"/>
                    <a:pt x="32" y="59"/>
                    <a:pt x="66" y="59"/>
                  </a:cubicBezTo>
                  <a:cubicBezTo>
                    <a:pt x="80" y="59"/>
                    <a:pt x="93" y="55"/>
                    <a:pt x="104" y="48"/>
                  </a:cubicBezTo>
                  <a:cubicBezTo>
                    <a:pt x="96" y="35"/>
                    <a:pt x="96" y="35"/>
                    <a:pt x="96" y="35"/>
                  </a:cubicBezTo>
                  <a:cubicBezTo>
                    <a:pt x="88" y="41"/>
                    <a:pt x="77" y="44"/>
                    <a:pt x="66" y="4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38" name="Freeform 46">
              <a:extLst>
                <a:ext uri="{FF2B5EF4-FFF2-40B4-BE49-F238E27FC236}">
                  <a16:creationId xmlns:a16="http://schemas.microsoft.com/office/drawing/2014/main" id="{ED1F0043-C3DE-46C7-848B-36855E14060F}"/>
                </a:ext>
              </a:extLst>
            </p:cNvPr>
            <p:cNvSpPr>
              <a:spLocks/>
            </p:cNvSpPr>
            <p:nvPr/>
          </p:nvSpPr>
          <p:spPr bwMode="auto">
            <a:xfrm>
              <a:off x="12707938" y="2076450"/>
              <a:ext cx="241300" cy="141288"/>
            </a:xfrm>
            <a:custGeom>
              <a:avLst/>
              <a:gdLst>
                <a:gd name="T0" fmla="*/ 2147483646 w 111"/>
                <a:gd name="T1" fmla="*/ 2147483646 h 65"/>
                <a:gd name="T2" fmla="*/ 2147483646 w 111"/>
                <a:gd name="T3" fmla="*/ 2147483646 h 65"/>
                <a:gd name="T4" fmla="*/ 2147483646 w 111"/>
                <a:gd name="T5" fmla="*/ 2147483646 h 65"/>
                <a:gd name="T6" fmla="*/ 2147483646 w 111"/>
                <a:gd name="T7" fmla="*/ 0 h 65"/>
                <a:gd name="T8" fmla="*/ 0 w 111"/>
                <a:gd name="T9" fmla="*/ 2147483646 h 65"/>
                <a:gd name="T10" fmla="*/ 2147483646 w 111"/>
                <a:gd name="T11" fmla="*/ 2147483646 h 65"/>
                <a:gd name="T12" fmla="*/ 2147483646 w 111"/>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65">
                  <a:moveTo>
                    <a:pt x="67" y="15"/>
                  </a:moveTo>
                  <a:cubicBezTo>
                    <a:pt x="79" y="15"/>
                    <a:pt x="90" y="19"/>
                    <a:pt x="99" y="26"/>
                  </a:cubicBezTo>
                  <a:cubicBezTo>
                    <a:pt x="111" y="16"/>
                    <a:pt x="111" y="16"/>
                    <a:pt x="111" y="16"/>
                  </a:cubicBezTo>
                  <a:cubicBezTo>
                    <a:pt x="99" y="6"/>
                    <a:pt x="84" y="0"/>
                    <a:pt x="67" y="0"/>
                  </a:cubicBezTo>
                  <a:cubicBezTo>
                    <a:pt x="31" y="0"/>
                    <a:pt x="1" y="29"/>
                    <a:pt x="0" y="65"/>
                  </a:cubicBezTo>
                  <a:cubicBezTo>
                    <a:pt x="16" y="65"/>
                    <a:pt x="16" y="65"/>
                    <a:pt x="16" y="65"/>
                  </a:cubicBezTo>
                  <a:cubicBezTo>
                    <a:pt x="16" y="37"/>
                    <a:pt x="39" y="15"/>
                    <a:pt x="67" y="15"/>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39" name="Rectangle 47">
              <a:extLst>
                <a:ext uri="{FF2B5EF4-FFF2-40B4-BE49-F238E27FC236}">
                  <a16:creationId xmlns:a16="http://schemas.microsoft.com/office/drawing/2014/main" id="{064AB877-6534-4254-89C0-8BEF846DB8B2}"/>
                </a:ext>
              </a:extLst>
            </p:cNvPr>
            <p:cNvSpPr>
              <a:spLocks noChangeArrowheads="1"/>
            </p:cNvSpPr>
            <p:nvPr/>
          </p:nvSpPr>
          <p:spPr bwMode="auto">
            <a:xfrm>
              <a:off x="12795250" y="2212975"/>
              <a:ext cx="19050" cy="4445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40" name="Rectangle 48">
              <a:extLst>
                <a:ext uri="{FF2B5EF4-FFF2-40B4-BE49-F238E27FC236}">
                  <a16:creationId xmlns:a16="http://schemas.microsoft.com/office/drawing/2014/main" id="{3D861D7E-960E-47EB-9277-9C716EE70347}"/>
                </a:ext>
              </a:extLst>
            </p:cNvPr>
            <p:cNvSpPr>
              <a:spLocks noChangeArrowheads="1"/>
            </p:cNvSpPr>
            <p:nvPr/>
          </p:nvSpPr>
          <p:spPr bwMode="auto">
            <a:xfrm>
              <a:off x="12825413" y="2192338"/>
              <a:ext cx="22225" cy="650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41" name="Rectangle 49">
              <a:extLst>
                <a:ext uri="{FF2B5EF4-FFF2-40B4-BE49-F238E27FC236}">
                  <a16:creationId xmlns:a16="http://schemas.microsoft.com/office/drawing/2014/main" id="{7F111C35-00F1-4240-8C78-DEA78C4EBFB7}"/>
                </a:ext>
              </a:extLst>
            </p:cNvPr>
            <p:cNvSpPr>
              <a:spLocks noChangeArrowheads="1"/>
            </p:cNvSpPr>
            <p:nvPr/>
          </p:nvSpPr>
          <p:spPr bwMode="auto">
            <a:xfrm>
              <a:off x="12857163" y="2176463"/>
              <a:ext cx="22225" cy="8096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42" name="Rectangle 50">
              <a:extLst>
                <a:ext uri="{FF2B5EF4-FFF2-40B4-BE49-F238E27FC236}">
                  <a16:creationId xmlns:a16="http://schemas.microsoft.com/office/drawing/2014/main" id="{DDEE7562-23D1-498F-A00E-6A2F0A602FAA}"/>
                </a:ext>
              </a:extLst>
            </p:cNvPr>
            <p:cNvSpPr>
              <a:spLocks noChangeArrowheads="1"/>
            </p:cNvSpPr>
            <p:nvPr/>
          </p:nvSpPr>
          <p:spPr bwMode="auto">
            <a:xfrm>
              <a:off x="12890500" y="2165350"/>
              <a:ext cx="19050" cy="920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43" name="Rectangle 51">
              <a:extLst>
                <a:ext uri="{FF2B5EF4-FFF2-40B4-BE49-F238E27FC236}">
                  <a16:creationId xmlns:a16="http://schemas.microsoft.com/office/drawing/2014/main" id="{BE5D3953-1F5C-4189-89B0-1E8A04C189EA}"/>
                </a:ext>
              </a:extLst>
            </p:cNvPr>
            <p:cNvSpPr>
              <a:spLocks noChangeArrowheads="1"/>
            </p:cNvSpPr>
            <p:nvPr/>
          </p:nvSpPr>
          <p:spPr bwMode="auto">
            <a:xfrm>
              <a:off x="12779375" y="2265363"/>
              <a:ext cx="141288" cy="158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grpSp>
      <p:cxnSp>
        <p:nvCxnSpPr>
          <p:cNvPr id="44" name="Straight Arrow Connector 43">
            <a:extLst>
              <a:ext uri="{FF2B5EF4-FFF2-40B4-BE49-F238E27FC236}">
                <a16:creationId xmlns:a16="http://schemas.microsoft.com/office/drawing/2014/main" id="{E3670ECF-6456-4285-9005-04E90C076953}"/>
              </a:ext>
            </a:extLst>
          </p:cNvPr>
          <p:cNvCxnSpPr>
            <a:cxnSpLocks/>
          </p:cNvCxnSpPr>
          <p:nvPr/>
        </p:nvCxnSpPr>
        <p:spPr>
          <a:xfrm>
            <a:off x="7596604" y="1019528"/>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42EBA-2C76-4A76-9C0E-B3F243B7A761}"/>
              </a:ext>
            </a:extLst>
          </p:cNvPr>
          <p:cNvCxnSpPr>
            <a:cxnSpLocks/>
          </p:cNvCxnSpPr>
          <p:nvPr/>
        </p:nvCxnSpPr>
        <p:spPr>
          <a:xfrm>
            <a:off x="7596604" y="2419986"/>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770A53F-3DD9-462C-A36B-109E7A05B004}"/>
              </a:ext>
            </a:extLst>
          </p:cNvPr>
          <p:cNvCxnSpPr>
            <a:cxnSpLocks/>
          </p:cNvCxnSpPr>
          <p:nvPr/>
        </p:nvCxnSpPr>
        <p:spPr>
          <a:xfrm>
            <a:off x="7596604" y="3075615"/>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507CA0-9B55-4B98-8F0A-F7D62E3DAE2C}"/>
              </a:ext>
            </a:extLst>
          </p:cNvPr>
          <p:cNvCxnSpPr>
            <a:cxnSpLocks/>
          </p:cNvCxnSpPr>
          <p:nvPr/>
        </p:nvCxnSpPr>
        <p:spPr>
          <a:xfrm>
            <a:off x="7596604" y="1019528"/>
            <a:ext cx="5" cy="2056087"/>
          </a:xfrm>
          <a:prstGeom prst="line">
            <a:avLst/>
          </a:prstGeom>
          <a:ln>
            <a:solidFill>
              <a:srgbClr val="4BB2CB"/>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6B2A30D-2262-49EE-9D8E-BC1A15A52A3A}"/>
              </a:ext>
            </a:extLst>
          </p:cNvPr>
          <p:cNvCxnSpPr>
            <a:cxnSpLocks/>
          </p:cNvCxnSpPr>
          <p:nvPr/>
        </p:nvCxnSpPr>
        <p:spPr>
          <a:xfrm>
            <a:off x="7400735" y="2047038"/>
            <a:ext cx="16758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AA38CAD8-B36A-4FDB-BA0E-5CC531B2CC35}"/>
              </a:ext>
            </a:extLst>
          </p:cNvPr>
          <p:cNvSpPr/>
          <p:nvPr/>
        </p:nvSpPr>
        <p:spPr>
          <a:xfrm>
            <a:off x="8080155" y="1436364"/>
            <a:ext cx="1177802"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Technical Skills</a:t>
            </a:r>
          </a:p>
        </p:txBody>
      </p:sp>
      <p:sp>
        <p:nvSpPr>
          <p:cNvPr id="54" name="Rectangle: Rounded Corners 53">
            <a:extLst>
              <a:ext uri="{FF2B5EF4-FFF2-40B4-BE49-F238E27FC236}">
                <a16:creationId xmlns:a16="http://schemas.microsoft.com/office/drawing/2014/main" id="{87561E1E-A6F3-406B-8728-0BA76B7F7B94}"/>
              </a:ext>
            </a:extLst>
          </p:cNvPr>
          <p:cNvSpPr/>
          <p:nvPr/>
        </p:nvSpPr>
        <p:spPr>
          <a:xfrm>
            <a:off x="8073919" y="2151374"/>
            <a:ext cx="118404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Relevant Experience</a:t>
            </a:r>
          </a:p>
        </p:txBody>
      </p:sp>
      <p:sp>
        <p:nvSpPr>
          <p:cNvPr id="55" name="Rectangle: Rounded Corners 54">
            <a:extLst>
              <a:ext uri="{FF2B5EF4-FFF2-40B4-BE49-F238E27FC236}">
                <a16:creationId xmlns:a16="http://schemas.microsoft.com/office/drawing/2014/main" id="{09DEBC8A-78E6-4C13-9BCF-5346F6B498A2}"/>
              </a:ext>
            </a:extLst>
          </p:cNvPr>
          <p:cNvSpPr/>
          <p:nvPr/>
        </p:nvSpPr>
        <p:spPr>
          <a:xfrm>
            <a:off x="8073918" y="744490"/>
            <a:ext cx="117777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Education Qualifications </a:t>
            </a:r>
          </a:p>
        </p:txBody>
      </p:sp>
      <p:sp>
        <p:nvSpPr>
          <p:cNvPr id="56" name="Rectangle: Rounded Corners 55">
            <a:extLst>
              <a:ext uri="{FF2B5EF4-FFF2-40B4-BE49-F238E27FC236}">
                <a16:creationId xmlns:a16="http://schemas.microsoft.com/office/drawing/2014/main" id="{5F4F2E6A-93A8-4EAD-A845-9247B665B7F1}"/>
              </a:ext>
            </a:extLst>
          </p:cNvPr>
          <p:cNvSpPr/>
          <p:nvPr/>
        </p:nvSpPr>
        <p:spPr>
          <a:xfrm>
            <a:off x="8073919" y="2823432"/>
            <a:ext cx="1184048"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Life</a:t>
            </a:r>
          </a:p>
          <a:p>
            <a:pPr algn="ctr"/>
            <a:r>
              <a:rPr lang="en-US" sz="1200" dirty="0">
                <a:latin typeface="Adobe Clean Light" panose="020B0303020404020204" pitchFamily="34" charset="0"/>
              </a:rPr>
              <a:t>Achievements</a:t>
            </a:r>
          </a:p>
        </p:txBody>
      </p:sp>
      <p:cxnSp>
        <p:nvCxnSpPr>
          <p:cNvPr id="57" name="Straight Arrow Connector 56">
            <a:extLst>
              <a:ext uri="{FF2B5EF4-FFF2-40B4-BE49-F238E27FC236}">
                <a16:creationId xmlns:a16="http://schemas.microsoft.com/office/drawing/2014/main" id="{698F59A0-39E8-42DE-9B58-32D2A1181ABA}"/>
              </a:ext>
            </a:extLst>
          </p:cNvPr>
          <p:cNvCxnSpPr>
            <a:cxnSpLocks/>
          </p:cNvCxnSpPr>
          <p:nvPr/>
        </p:nvCxnSpPr>
        <p:spPr>
          <a:xfrm>
            <a:off x="7596604" y="1688547"/>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582E5335-8EC5-48D2-8D7C-C63E84946439}"/>
              </a:ext>
            </a:extLst>
          </p:cNvPr>
          <p:cNvSpPr/>
          <p:nvPr/>
        </p:nvSpPr>
        <p:spPr>
          <a:xfrm>
            <a:off x="2622815" y="1892462"/>
            <a:ext cx="555217"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HTML</a:t>
            </a:r>
          </a:p>
        </p:txBody>
      </p:sp>
      <p:grpSp>
        <p:nvGrpSpPr>
          <p:cNvPr id="87" name="Group 3081">
            <a:extLst>
              <a:ext uri="{FF2B5EF4-FFF2-40B4-BE49-F238E27FC236}">
                <a16:creationId xmlns:a16="http://schemas.microsoft.com/office/drawing/2014/main" id="{ED18F98A-6A61-47A2-9D5D-8A27BB689887}"/>
              </a:ext>
            </a:extLst>
          </p:cNvPr>
          <p:cNvGrpSpPr>
            <a:grpSpLocks/>
          </p:cNvGrpSpPr>
          <p:nvPr/>
        </p:nvGrpSpPr>
        <p:grpSpPr bwMode="auto">
          <a:xfrm>
            <a:off x="2118177" y="1738603"/>
            <a:ext cx="498475" cy="647700"/>
            <a:chOff x="307975" y="1460500"/>
            <a:chExt cx="498475" cy="647700"/>
          </a:xfrm>
        </p:grpSpPr>
        <p:sp>
          <p:nvSpPr>
            <p:cNvPr id="88" name="Freeform 19">
              <a:extLst>
                <a:ext uri="{FF2B5EF4-FFF2-40B4-BE49-F238E27FC236}">
                  <a16:creationId xmlns:a16="http://schemas.microsoft.com/office/drawing/2014/main" id="{C1C08007-C31C-478D-9F9E-8457FAA2E3C1}"/>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89" name="Freeform 20">
              <a:extLst>
                <a:ext uri="{FF2B5EF4-FFF2-40B4-BE49-F238E27FC236}">
                  <a16:creationId xmlns:a16="http://schemas.microsoft.com/office/drawing/2014/main" id="{D65359A1-0B2B-4D2F-BF8D-22330E9E2893}"/>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90" name="Freeform 21">
              <a:extLst>
                <a:ext uri="{FF2B5EF4-FFF2-40B4-BE49-F238E27FC236}">
                  <a16:creationId xmlns:a16="http://schemas.microsoft.com/office/drawing/2014/main" id="{1910F3B4-6D14-45EE-914A-CCEE13C4C58E}"/>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sp>
        <p:nvSpPr>
          <p:cNvPr id="92" name="Rectangle 91">
            <a:extLst>
              <a:ext uri="{FF2B5EF4-FFF2-40B4-BE49-F238E27FC236}">
                <a16:creationId xmlns:a16="http://schemas.microsoft.com/office/drawing/2014/main" id="{1D61FC7E-D2C7-4460-A1D4-FBDC144F0C3A}"/>
              </a:ext>
            </a:extLst>
          </p:cNvPr>
          <p:cNvSpPr/>
          <p:nvPr/>
        </p:nvSpPr>
        <p:spPr>
          <a:xfrm>
            <a:off x="4148100" y="1877869"/>
            <a:ext cx="1065933"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Text Extraction</a:t>
            </a:r>
          </a:p>
        </p:txBody>
      </p:sp>
      <p:grpSp>
        <p:nvGrpSpPr>
          <p:cNvPr id="94" name="Group 2460">
            <a:extLst>
              <a:ext uri="{FF2B5EF4-FFF2-40B4-BE49-F238E27FC236}">
                <a16:creationId xmlns:a16="http://schemas.microsoft.com/office/drawing/2014/main" id="{72447711-8005-42E6-94B0-0908170C37A7}"/>
              </a:ext>
            </a:extLst>
          </p:cNvPr>
          <p:cNvGrpSpPr>
            <a:grpSpLocks/>
          </p:cNvGrpSpPr>
          <p:nvPr/>
        </p:nvGrpSpPr>
        <p:grpSpPr bwMode="auto">
          <a:xfrm>
            <a:off x="3571044" y="1735431"/>
            <a:ext cx="653628" cy="647693"/>
            <a:chOff x="4749800" y="5915025"/>
            <a:chExt cx="790575" cy="765175"/>
          </a:xfrm>
        </p:grpSpPr>
        <p:sp>
          <p:nvSpPr>
            <p:cNvPr id="95" name="Freeform 375">
              <a:extLst>
                <a:ext uri="{FF2B5EF4-FFF2-40B4-BE49-F238E27FC236}">
                  <a16:creationId xmlns:a16="http://schemas.microsoft.com/office/drawing/2014/main" id="{EDD63673-F886-4010-BD76-9127404E6F54}"/>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dirty="0"/>
            </a:p>
          </p:txBody>
        </p:sp>
        <p:sp>
          <p:nvSpPr>
            <p:cNvPr id="96" name="Freeform 376">
              <a:extLst>
                <a:ext uri="{FF2B5EF4-FFF2-40B4-BE49-F238E27FC236}">
                  <a16:creationId xmlns:a16="http://schemas.microsoft.com/office/drawing/2014/main" id="{E40105A7-A50E-4DE0-8DBF-1BC953FEB0A4}"/>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97" name="Freeform 377">
              <a:extLst>
                <a:ext uri="{FF2B5EF4-FFF2-40B4-BE49-F238E27FC236}">
                  <a16:creationId xmlns:a16="http://schemas.microsoft.com/office/drawing/2014/main" id="{C2009002-21FA-4142-A6B9-3FE7F0DE136F}"/>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98" name="Freeform 378">
              <a:extLst>
                <a:ext uri="{FF2B5EF4-FFF2-40B4-BE49-F238E27FC236}">
                  <a16:creationId xmlns:a16="http://schemas.microsoft.com/office/drawing/2014/main" id="{0EA9475E-F630-4F2D-AD39-CDD4E1103FE0}"/>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99" name="Freeform 379">
              <a:extLst>
                <a:ext uri="{FF2B5EF4-FFF2-40B4-BE49-F238E27FC236}">
                  <a16:creationId xmlns:a16="http://schemas.microsoft.com/office/drawing/2014/main" id="{178BF95F-52DB-4C5B-8D27-615AD046B8C3}"/>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00" name="Freeform 380">
              <a:extLst>
                <a:ext uri="{FF2B5EF4-FFF2-40B4-BE49-F238E27FC236}">
                  <a16:creationId xmlns:a16="http://schemas.microsoft.com/office/drawing/2014/main" id="{5450F037-C836-4C48-86A0-0B9FD50DA84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01" name="Freeform 381">
              <a:extLst>
                <a:ext uri="{FF2B5EF4-FFF2-40B4-BE49-F238E27FC236}">
                  <a16:creationId xmlns:a16="http://schemas.microsoft.com/office/drawing/2014/main" id="{E46B73C8-7EA6-49BF-9CD2-3CD2C47BF8DC}"/>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02" name="Freeform 382">
              <a:extLst>
                <a:ext uri="{FF2B5EF4-FFF2-40B4-BE49-F238E27FC236}">
                  <a16:creationId xmlns:a16="http://schemas.microsoft.com/office/drawing/2014/main" id="{0588CACB-704B-44EB-AFCE-F17876075213}"/>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03" name="Freeform 383">
              <a:extLst>
                <a:ext uri="{FF2B5EF4-FFF2-40B4-BE49-F238E27FC236}">
                  <a16:creationId xmlns:a16="http://schemas.microsoft.com/office/drawing/2014/main" id="{A29C807F-5F09-4089-BC4D-8E91EDB5FAC1}"/>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cxnSp>
        <p:nvCxnSpPr>
          <p:cNvPr id="104" name="Straight Arrow Connector 103">
            <a:extLst>
              <a:ext uri="{FF2B5EF4-FFF2-40B4-BE49-F238E27FC236}">
                <a16:creationId xmlns:a16="http://schemas.microsoft.com/office/drawing/2014/main" id="{1E58706A-E38E-42F7-A864-8D722413C7C9}"/>
              </a:ext>
            </a:extLst>
          </p:cNvPr>
          <p:cNvCxnSpPr>
            <a:cxnSpLocks/>
          </p:cNvCxnSpPr>
          <p:nvPr/>
        </p:nvCxnSpPr>
        <p:spPr>
          <a:xfrm>
            <a:off x="3177422" y="2050249"/>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B066302-E0D7-4E20-820C-8BC467B049F1}"/>
              </a:ext>
            </a:extLst>
          </p:cNvPr>
          <p:cNvCxnSpPr>
            <a:cxnSpLocks/>
          </p:cNvCxnSpPr>
          <p:nvPr/>
        </p:nvCxnSpPr>
        <p:spPr>
          <a:xfrm>
            <a:off x="5152185" y="2040822"/>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69A3F3B-6CBC-4742-9F7A-AE63BD9914AF}"/>
              </a:ext>
            </a:extLst>
          </p:cNvPr>
          <p:cNvCxnSpPr>
            <a:cxnSpLocks/>
          </p:cNvCxnSpPr>
          <p:nvPr/>
        </p:nvCxnSpPr>
        <p:spPr>
          <a:xfrm>
            <a:off x="9663407" y="2673853"/>
            <a:ext cx="5" cy="2056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B77A1874-C776-4C9E-B9A9-9575A13F58F8}"/>
              </a:ext>
            </a:extLst>
          </p:cNvPr>
          <p:cNvCxnSpPr>
            <a:cxnSpLocks/>
          </p:cNvCxnSpPr>
          <p:nvPr/>
        </p:nvCxnSpPr>
        <p:spPr>
          <a:xfrm flipH="1">
            <a:off x="9409638" y="2673853"/>
            <a:ext cx="2537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6250803-A2A8-41C8-A563-143569C70057}"/>
              </a:ext>
            </a:extLst>
          </p:cNvPr>
          <p:cNvCxnSpPr>
            <a:cxnSpLocks/>
          </p:cNvCxnSpPr>
          <p:nvPr/>
        </p:nvCxnSpPr>
        <p:spPr>
          <a:xfrm flipH="1">
            <a:off x="9409638" y="4729940"/>
            <a:ext cx="2537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Rounded Corners 208">
            <a:extLst>
              <a:ext uri="{FF2B5EF4-FFF2-40B4-BE49-F238E27FC236}">
                <a16:creationId xmlns:a16="http://schemas.microsoft.com/office/drawing/2014/main" id="{D0F5ABF0-0778-49B4-B7F8-85D929BACD45}"/>
              </a:ext>
            </a:extLst>
          </p:cNvPr>
          <p:cNvSpPr/>
          <p:nvPr/>
        </p:nvSpPr>
        <p:spPr>
          <a:xfrm>
            <a:off x="9758978" y="3130451"/>
            <a:ext cx="1177802"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Score TS</a:t>
            </a:r>
          </a:p>
        </p:txBody>
      </p:sp>
      <p:sp>
        <p:nvSpPr>
          <p:cNvPr id="210" name="Rectangle: Rounded Corners 209">
            <a:extLst>
              <a:ext uri="{FF2B5EF4-FFF2-40B4-BE49-F238E27FC236}">
                <a16:creationId xmlns:a16="http://schemas.microsoft.com/office/drawing/2014/main" id="{6CC28400-9016-4D75-B566-8A1D42BC1E4A}"/>
              </a:ext>
            </a:extLst>
          </p:cNvPr>
          <p:cNvSpPr/>
          <p:nvPr/>
        </p:nvSpPr>
        <p:spPr>
          <a:xfrm>
            <a:off x="9752742" y="3845461"/>
            <a:ext cx="118404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Score RE</a:t>
            </a:r>
          </a:p>
        </p:txBody>
      </p:sp>
      <p:sp>
        <p:nvSpPr>
          <p:cNvPr id="211" name="Rectangle: Rounded Corners 210">
            <a:extLst>
              <a:ext uri="{FF2B5EF4-FFF2-40B4-BE49-F238E27FC236}">
                <a16:creationId xmlns:a16="http://schemas.microsoft.com/office/drawing/2014/main" id="{80ECD2FD-7569-4A5B-897D-880B465FC567}"/>
              </a:ext>
            </a:extLst>
          </p:cNvPr>
          <p:cNvSpPr/>
          <p:nvPr/>
        </p:nvSpPr>
        <p:spPr>
          <a:xfrm>
            <a:off x="9752741" y="2438577"/>
            <a:ext cx="117777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Score EQ</a:t>
            </a:r>
          </a:p>
        </p:txBody>
      </p:sp>
      <p:sp>
        <p:nvSpPr>
          <p:cNvPr id="212" name="Rectangle: Rounded Corners 211">
            <a:extLst>
              <a:ext uri="{FF2B5EF4-FFF2-40B4-BE49-F238E27FC236}">
                <a16:creationId xmlns:a16="http://schemas.microsoft.com/office/drawing/2014/main" id="{E81EA962-041C-46AF-9CCD-E8BF2CBC2648}"/>
              </a:ext>
            </a:extLst>
          </p:cNvPr>
          <p:cNvSpPr/>
          <p:nvPr/>
        </p:nvSpPr>
        <p:spPr>
          <a:xfrm>
            <a:off x="9752742" y="4517519"/>
            <a:ext cx="1184048"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Score LA</a:t>
            </a:r>
          </a:p>
        </p:txBody>
      </p:sp>
      <p:sp>
        <p:nvSpPr>
          <p:cNvPr id="213" name="Rectangle 212">
            <a:extLst>
              <a:ext uri="{FF2B5EF4-FFF2-40B4-BE49-F238E27FC236}">
                <a16:creationId xmlns:a16="http://schemas.microsoft.com/office/drawing/2014/main" id="{1733E5EC-FF9A-4E18-8320-15232C850351}"/>
              </a:ext>
            </a:extLst>
          </p:cNvPr>
          <p:cNvSpPr/>
          <p:nvPr/>
        </p:nvSpPr>
        <p:spPr>
          <a:xfrm>
            <a:off x="9564205" y="1885254"/>
            <a:ext cx="1493615" cy="523220"/>
          </a:xfrm>
          <a:prstGeom prst="rect">
            <a:avLst/>
          </a:prstGeom>
        </p:spPr>
        <p:txBody>
          <a:bodyPr wrap="square">
            <a:spAutoFit/>
          </a:bodyPr>
          <a:lstStyle/>
          <a:p>
            <a:pPr algn="ctr"/>
            <a:r>
              <a:rPr lang="en-US" sz="1400" dirty="0">
                <a:latin typeface="Adobe Clean Light" panose="020B0303020404020204" pitchFamily="34" charset="0"/>
                <a:ea typeface="Times New Roman" panose="02020603050405020304" pitchFamily="18" charset="0"/>
              </a:rPr>
              <a:t>Individual Segment Scoring</a:t>
            </a:r>
          </a:p>
        </p:txBody>
      </p:sp>
      <p:cxnSp>
        <p:nvCxnSpPr>
          <p:cNvPr id="215" name="Straight Connector 214">
            <a:extLst>
              <a:ext uri="{FF2B5EF4-FFF2-40B4-BE49-F238E27FC236}">
                <a16:creationId xmlns:a16="http://schemas.microsoft.com/office/drawing/2014/main" id="{BD534F7D-9AD7-4A5E-9DE4-F308FD1976D5}"/>
              </a:ext>
            </a:extLst>
          </p:cNvPr>
          <p:cNvCxnSpPr>
            <a:cxnSpLocks/>
          </p:cNvCxnSpPr>
          <p:nvPr/>
        </p:nvCxnSpPr>
        <p:spPr>
          <a:xfrm>
            <a:off x="11220403" y="2684848"/>
            <a:ext cx="5" cy="2056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57E50A2-A88F-4C5A-8D50-45A6A5480560}"/>
              </a:ext>
            </a:extLst>
          </p:cNvPr>
          <p:cNvCxnSpPr>
            <a:cxnSpLocks/>
          </p:cNvCxnSpPr>
          <p:nvPr/>
        </p:nvCxnSpPr>
        <p:spPr>
          <a:xfrm flipH="1">
            <a:off x="10966634" y="2684848"/>
            <a:ext cx="2537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40C52065-87DC-4138-AF10-9684E40C1A78}"/>
              </a:ext>
            </a:extLst>
          </p:cNvPr>
          <p:cNvCxnSpPr>
            <a:cxnSpLocks/>
          </p:cNvCxnSpPr>
          <p:nvPr/>
        </p:nvCxnSpPr>
        <p:spPr>
          <a:xfrm flipH="1">
            <a:off x="10966634" y="4740935"/>
            <a:ext cx="2537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7553E1F5-51D4-47FD-94C6-AAC3D7636574}"/>
              </a:ext>
            </a:extLst>
          </p:cNvPr>
          <p:cNvSpPr/>
          <p:nvPr/>
        </p:nvSpPr>
        <p:spPr>
          <a:xfrm>
            <a:off x="11138294" y="3238172"/>
            <a:ext cx="882664" cy="954107"/>
          </a:xfrm>
          <a:prstGeom prst="rect">
            <a:avLst/>
          </a:prstGeom>
        </p:spPr>
        <p:txBody>
          <a:bodyPr wrap="square">
            <a:spAutoFit/>
          </a:bodyPr>
          <a:lstStyle/>
          <a:p>
            <a:pPr algn="ctr"/>
            <a:r>
              <a:rPr lang="en-US" sz="1400" b="1" dirty="0">
                <a:latin typeface="Adobe Clean Light" panose="020B0303020404020204" pitchFamily="34" charset="0"/>
                <a:ea typeface="Times New Roman" panose="02020603050405020304" pitchFamily="18" charset="0"/>
              </a:rPr>
              <a:t>Final Ranking through scoring</a:t>
            </a:r>
          </a:p>
        </p:txBody>
      </p:sp>
      <p:sp>
        <p:nvSpPr>
          <p:cNvPr id="219" name="Freeform 48">
            <a:extLst>
              <a:ext uri="{FF2B5EF4-FFF2-40B4-BE49-F238E27FC236}">
                <a16:creationId xmlns:a16="http://schemas.microsoft.com/office/drawing/2014/main" id="{A7B4D170-D191-4791-A26E-4CDA7D70DE80}"/>
              </a:ext>
            </a:extLst>
          </p:cNvPr>
          <p:cNvSpPr>
            <a:spLocks/>
          </p:cNvSpPr>
          <p:nvPr/>
        </p:nvSpPr>
        <p:spPr bwMode="auto">
          <a:xfrm rot="5400000">
            <a:off x="11380030" y="2941986"/>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4BB2CB"/>
          </a:solidFill>
          <a:ln w="9525">
            <a:solidFill>
              <a:srgbClr val="000000"/>
            </a:solidFill>
            <a:round/>
            <a:headEnd/>
            <a:tailEnd/>
          </a:ln>
        </p:spPr>
        <p:txBody>
          <a:bodyPr/>
          <a:lstStyle/>
          <a:p>
            <a:endParaRPr lang="en-US"/>
          </a:p>
        </p:txBody>
      </p:sp>
      <p:sp>
        <p:nvSpPr>
          <p:cNvPr id="224" name="Freeform 48">
            <a:extLst>
              <a:ext uri="{FF2B5EF4-FFF2-40B4-BE49-F238E27FC236}">
                <a16:creationId xmlns:a16="http://schemas.microsoft.com/office/drawing/2014/main" id="{E342D3DA-6995-4F12-A747-518ABB34EFDC}"/>
              </a:ext>
            </a:extLst>
          </p:cNvPr>
          <p:cNvSpPr>
            <a:spLocks/>
          </p:cNvSpPr>
          <p:nvPr/>
        </p:nvSpPr>
        <p:spPr bwMode="auto">
          <a:xfrm rot="16200000">
            <a:off x="11364683" y="4296786"/>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4BB2CB"/>
          </a:solidFill>
          <a:ln w="9525">
            <a:solidFill>
              <a:srgbClr val="000000"/>
            </a:solidFill>
            <a:round/>
            <a:headEnd/>
            <a:tailEnd/>
          </a:ln>
        </p:spPr>
        <p:txBody>
          <a:bodyPr/>
          <a:lstStyle/>
          <a:p>
            <a:endParaRPr lang="en-US"/>
          </a:p>
        </p:txBody>
      </p:sp>
      <p:sp>
        <p:nvSpPr>
          <p:cNvPr id="226" name="Rectangle: Rounded Corners 225">
            <a:extLst>
              <a:ext uri="{FF2B5EF4-FFF2-40B4-BE49-F238E27FC236}">
                <a16:creationId xmlns:a16="http://schemas.microsoft.com/office/drawing/2014/main" id="{6E841AAF-2D75-416E-BA51-1D38BDCB6883}"/>
              </a:ext>
            </a:extLst>
          </p:cNvPr>
          <p:cNvSpPr/>
          <p:nvPr/>
        </p:nvSpPr>
        <p:spPr>
          <a:xfrm>
            <a:off x="264469" y="3928096"/>
            <a:ext cx="9197293" cy="2773445"/>
          </a:xfrm>
          <a:prstGeom prst="roundRect">
            <a:avLst>
              <a:gd name="adj" fmla="val 8743"/>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35F59764-3A57-4A89-BC5F-7D66489D7F2A}"/>
              </a:ext>
            </a:extLst>
          </p:cNvPr>
          <p:cNvSpPr/>
          <p:nvPr/>
        </p:nvSpPr>
        <p:spPr>
          <a:xfrm>
            <a:off x="6248153" y="5160944"/>
            <a:ext cx="1267463"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Supervised Model</a:t>
            </a:r>
          </a:p>
        </p:txBody>
      </p:sp>
      <p:grpSp>
        <p:nvGrpSpPr>
          <p:cNvPr id="228" name="Group 3083">
            <a:extLst>
              <a:ext uri="{FF2B5EF4-FFF2-40B4-BE49-F238E27FC236}">
                <a16:creationId xmlns:a16="http://schemas.microsoft.com/office/drawing/2014/main" id="{89873666-B10A-4014-A721-94BB368914FD}"/>
              </a:ext>
            </a:extLst>
          </p:cNvPr>
          <p:cNvGrpSpPr>
            <a:grpSpLocks/>
          </p:cNvGrpSpPr>
          <p:nvPr/>
        </p:nvGrpSpPr>
        <p:grpSpPr bwMode="auto">
          <a:xfrm>
            <a:off x="314254" y="5050916"/>
            <a:ext cx="587375" cy="561975"/>
            <a:chOff x="2555875" y="1501775"/>
            <a:chExt cx="587375" cy="561975"/>
          </a:xfrm>
        </p:grpSpPr>
        <p:sp>
          <p:nvSpPr>
            <p:cNvPr id="229" name="Freeform 22">
              <a:extLst>
                <a:ext uri="{FF2B5EF4-FFF2-40B4-BE49-F238E27FC236}">
                  <a16:creationId xmlns:a16="http://schemas.microsoft.com/office/drawing/2014/main" id="{98E17F3E-536C-4069-BDA9-9AA9D212AA91}"/>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30" name="Freeform 23">
              <a:extLst>
                <a:ext uri="{FF2B5EF4-FFF2-40B4-BE49-F238E27FC236}">
                  <a16:creationId xmlns:a16="http://schemas.microsoft.com/office/drawing/2014/main" id="{F3448AD9-A789-4E04-86FB-79B1A0553EA4}"/>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31" name="Freeform 24">
              <a:extLst>
                <a:ext uri="{FF2B5EF4-FFF2-40B4-BE49-F238E27FC236}">
                  <a16:creationId xmlns:a16="http://schemas.microsoft.com/office/drawing/2014/main" id="{CF06A911-ED00-4747-8741-EAA0F73A4E69}"/>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sp>
        <p:nvSpPr>
          <p:cNvPr id="232" name="Rectangle 231">
            <a:extLst>
              <a:ext uri="{FF2B5EF4-FFF2-40B4-BE49-F238E27FC236}">
                <a16:creationId xmlns:a16="http://schemas.microsoft.com/office/drawing/2014/main" id="{25C64812-2B02-48BD-B750-22583928542B}"/>
              </a:ext>
            </a:extLst>
          </p:cNvPr>
          <p:cNvSpPr/>
          <p:nvPr/>
        </p:nvSpPr>
        <p:spPr>
          <a:xfrm>
            <a:off x="973334" y="5113223"/>
            <a:ext cx="869277" cy="461665"/>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Import file: </a:t>
            </a:r>
          </a:p>
          <a:p>
            <a:pPr algn="just"/>
            <a:r>
              <a:rPr lang="en-US" sz="1200" dirty="0">
                <a:latin typeface="Adobe Clean Light" panose="020B0303020404020204" pitchFamily="34" charset="0"/>
                <a:ea typeface="Times New Roman" panose="02020603050405020304" pitchFamily="18" charset="0"/>
              </a:rPr>
              <a:t>JD</a:t>
            </a:r>
          </a:p>
        </p:txBody>
      </p:sp>
      <p:cxnSp>
        <p:nvCxnSpPr>
          <p:cNvPr id="233" name="Straight Arrow Connector 232">
            <a:extLst>
              <a:ext uri="{FF2B5EF4-FFF2-40B4-BE49-F238E27FC236}">
                <a16:creationId xmlns:a16="http://schemas.microsoft.com/office/drawing/2014/main" id="{489F5288-5E04-48DA-BA51-F41A2B1E4213}"/>
              </a:ext>
            </a:extLst>
          </p:cNvPr>
          <p:cNvCxnSpPr>
            <a:cxnSpLocks/>
          </p:cNvCxnSpPr>
          <p:nvPr/>
        </p:nvCxnSpPr>
        <p:spPr>
          <a:xfrm>
            <a:off x="1653225" y="5315684"/>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grpSp>
        <p:nvGrpSpPr>
          <p:cNvPr id="234" name="Group 5305">
            <a:extLst>
              <a:ext uri="{FF2B5EF4-FFF2-40B4-BE49-F238E27FC236}">
                <a16:creationId xmlns:a16="http://schemas.microsoft.com/office/drawing/2014/main" id="{174956CA-9648-4D71-9E76-9D290486BF7D}"/>
              </a:ext>
            </a:extLst>
          </p:cNvPr>
          <p:cNvGrpSpPr>
            <a:grpSpLocks/>
          </p:cNvGrpSpPr>
          <p:nvPr/>
        </p:nvGrpSpPr>
        <p:grpSpPr bwMode="auto">
          <a:xfrm>
            <a:off x="5728482" y="5070211"/>
            <a:ext cx="552450" cy="547688"/>
            <a:chOff x="12707938" y="2076450"/>
            <a:chExt cx="290513" cy="288926"/>
          </a:xfrm>
        </p:grpSpPr>
        <p:sp>
          <p:nvSpPr>
            <p:cNvPr id="235" name="Freeform 44">
              <a:extLst>
                <a:ext uri="{FF2B5EF4-FFF2-40B4-BE49-F238E27FC236}">
                  <a16:creationId xmlns:a16="http://schemas.microsoft.com/office/drawing/2014/main" id="{2EDFD4CC-1875-4F14-AF06-8BC1227F0226}"/>
                </a:ext>
              </a:extLst>
            </p:cNvPr>
            <p:cNvSpPr>
              <a:spLocks/>
            </p:cNvSpPr>
            <p:nvPr/>
          </p:nvSpPr>
          <p:spPr bwMode="auto">
            <a:xfrm>
              <a:off x="12933363" y="2124075"/>
              <a:ext cx="65088" cy="204788"/>
            </a:xfrm>
            <a:custGeom>
              <a:avLst/>
              <a:gdLst>
                <a:gd name="T0" fmla="*/ 2147483646 w 30"/>
                <a:gd name="T1" fmla="*/ 0 h 94"/>
                <a:gd name="T2" fmla="*/ 2147483646 w 30"/>
                <a:gd name="T3" fmla="*/ 2147483646 h 94"/>
                <a:gd name="T4" fmla="*/ 2147483646 w 30"/>
                <a:gd name="T5" fmla="*/ 2147483646 h 94"/>
                <a:gd name="T6" fmla="*/ 0 w 30"/>
                <a:gd name="T7" fmla="*/ 2147483646 h 94"/>
                <a:gd name="T8" fmla="*/ 2147483646 w 30"/>
                <a:gd name="T9" fmla="*/ 2147483646 h 94"/>
                <a:gd name="T10" fmla="*/ 2147483646 w 30"/>
                <a:gd name="T11" fmla="*/ 2147483646 h 94"/>
                <a:gd name="T12" fmla="*/ 2147483646 w 30"/>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94">
                  <a:moveTo>
                    <a:pt x="13" y="0"/>
                  </a:moveTo>
                  <a:cubicBezTo>
                    <a:pt x="1" y="10"/>
                    <a:pt x="1" y="10"/>
                    <a:pt x="1" y="10"/>
                  </a:cubicBezTo>
                  <a:cubicBezTo>
                    <a:pt x="10" y="19"/>
                    <a:pt x="15" y="31"/>
                    <a:pt x="15" y="45"/>
                  </a:cubicBezTo>
                  <a:cubicBezTo>
                    <a:pt x="15" y="59"/>
                    <a:pt x="9" y="72"/>
                    <a:pt x="0" y="81"/>
                  </a:cubicBezTo>
                  <a:cubicBezTo>
                    <a:pt x="8" y="94"/>
                    <a:pt x="8" y="94"/>
                    <a:pt x="8" y="94"/>
                  </a:cubicBezTo>
                  <a:cubicBezTo>
                    <a:pt x="22" y="82"/>
                    <a:pt x="30" y="64"/>
                    <a:pt x="30" y="45"/>
                  </a:cubicBezTo>
                  <a:cubicBezTo>
                    <a:pt x="30" y="28"/>
                    <a:pt x="24" y="12"/>
                    <a:pt x="13"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36" name="Freeform 45">
              <a:extLst>
                <a:ext uri="{FF2B5EF4-FFF2-40B4-BE49-F238E27FC236}">
                  <a16:creationId xmlns:a16="http://schemas.microsoft.com/office/drawing/2014/main" id="{8761DE08-B9E9-4B2D-ADA7-0BE07559A800}"/>
                </a:ext>
              </a:extLst>
            </p:cNvPr>
            <p:cNvSpPr>
              <a:spLocks/>
            </p:cNvSpPr>
            <p:nvPr/>
          </p:nvSpPr>
          <p:spPr bwMode="auto">
            <a:xfrm>
              <a:off x="12709525" y="2236788"/>
              <a:ext cx="227013" cy="128588"/>
            </a:xfrm>
            <a:custGeom>
              <a:avLst/>
              <a:gdLst>
                <a:gd name="T0" fmla="*/ 2147483646 w 104"/>
                <a:gd name="T1" fmla="*/ 2147483646 h 59"/>
                <a:gd name="T2" fmla="*/ 2147483646 w 104"/>
                <a:gd name="T3" fmla="*/ 0 h 59"/>
                <a:gd name="T4" fmla="*/ 0 w 104"/>
                <a:gd name="T5" fmla="*/ 0 h 59"/>
                <a:gd name="T6" fmla="*/ 2147483646 w 104"/>
                <a:gd name="T7" fmla="*/ 2147483646 h 59"/>
                <a:gd name="T8" fmla="*/ 2147483646 w 104"/>
                <a:gd name="T9" fmla="*/ 2147483646 h 59"/>
                <a:gd name="T10" fmla="*/ 2147483646 w 104"/>
                <a:gd name="T11" fmla="*/ 2147483646 h 59"/>
                <a:gd name="T12" fmla="*/ 2147483646 w 104"/>
                <a:gd name="T13" fmla="*/ 2147483646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59">
                  <a:moveTo>
                    <a:pt x="66" y="44"/>
                  </a:moveTo>
                  <a:cubicBezTo>
                    <a:pt x="40" y="44"/>
                    <a:pt x="19" y="25"/>
                    <a:pt x="15" y="0"/>
                  </a:cubicBezTo>
                  <a:cubicBezTo>
                    <a:pt x="0" y="0"/>
                    <a:pt x="0" y="0"/>
                    <a:pt x="0" y="0"/>
                  </a:cubicBezTo>
                  <a:cubicBezTo>
                    <a:pt x="4" y="34"/>
                    <a:pt x="32" y="59"/>
                    <a:pt x="66" y="59"/>
                  </a:cubicBezTo>
                  <a:cubicBezTo>
                    <a:pt x="80" y="59"/>
                    <a:pt x="93" y="55"/>
                    <a:pt x="104" y="48"/>
                  </a:cubicBezTo>
                  <a:cubicBezTo>
                    <a:pt x="96" y="35"/>
                    <a:pt x="96" y="35"/>
                    <a:pt x="96" y="35"/>
                  </a:cubicBezTo>
                  <a:cubicBezTo>
                    <a:pt x="88" y="41"/>
                    <a:pt x="77" y="44"/>
                    <a:pt x="66" y="4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37" name="Freeform 46">
              <a:extLst>
                <a:ext uri="{FF2B5EF4-FFF2-40B4-BE49-F238E27FC236}">
                  <a16:creationId xmlns:a16="http://schemas.microsoft.com/office/drawing/2014/main" id="{9BFD3FEC-33D6-42D5-AD28-B2A7939E1002}"/>
                </a:ext>
              </a:extLst>
            </p:cNvPr>
            <p:cNvSpPr>
              <a:spLocks/>
            </p:cNvSpPr>
            <p:nvPr/>
          </p:nvSpPr>
          <p:spPr bwMode="auto">
            <a:xfrm>
              <a:off x="12707938" y="2076450"/>
              <a:ext cx="241300" cy="141288"/>
            </a:xfrm>
            <a:custGeom>
              <a:avLst/>
              <a:gdLst>
                <a:gd name="T0" fmla="*/ 2147483646 w 111"/>
                <a:gd name="T1" fmla="*/ 2147483646 h 65"/>
                <a:gd name="T2" fmla="*/ 2147483646 w 111"/>
                <a:gd name="T3" fmla="*/ 2147483646 h 65"/>
                <a:gd name="T4" fmla="*/ 2147483646 w 111"/>
                <a:gd name="T5" fmla="*/ 2147483646 h 65"/>
                <a:gd name="T6" fmla="*/ 2147483646 w 111"/>
                <a:gd name="T7" fmla="*/ 0 h 65"/>
                <a:gd name="T8" fmla="*/ 0 w 111"/>
                <a:gd name="T9" fmla="*/ 2147483646 h 65"/>
                <a:gd name="T10" fmla="*/ 2147483646 w 111"/>
                <a:gd name="T11" fmla="*/ 2147483646 h 65"/>
                <a:gd name="T12" fmla="*/ 2147483646 w 111"/>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65">
                  <a:moveTo>
                    <a:pt x="67" y="15"/>
                  </a:moveTo>
                  <a:cubicBezTo>
                    <a:pt x="79" y="15"/>
                    <a:pt x="90" y="19"/>
                    <a:pt x="99" y="26"/>
                  </a:cubicBezTo>
                  <a:cubicBezTo>
                    <a:pt x="111" y="16"/>
                    <a:pt x="111" y="16"/>
                    <a:pt x="111" y="16"/>
                  </a:cubicBezTo>
                  <a:cubicBezTo>
                    <a:pt x="99" y="6"/>
                    <a:pt x="84" y="0"/>
                    <a:pt x="67" y="0"/>
                  </a:cubicBezTo>
                  <a:cubicBezTo>
                    <a:pt x="31" y="0"/>
                    <a:pt x="1" y="29"/>
                    <a:pt x="0" y="65"/>
                  </a:cubicBezTo>
                  <a:cubicBezTo>
                    <a:pt x="16" y="65"/>
                    <a:pt x="16" y="65"/>
                    <a:pt x="16" y="65"/>
                  </a:cubicBezTo>
                  <a:cubicBezTo>
                    <a:pt x="16" y="37"/>
                    <a:pt x="39" y="15"/>
                    <a:pt x="67" y="15"/>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38" name="Rectangle 47">
              <a:extLst>
                <a:ext uri="{FF2B5EF4-FFF2-40B4-BE49-F238E27FC236}">
                  <a16:creationId xmlns:a16="http://schemas.microsoft.com/office/drawing/2014/main" id="{5DAA808D-4944-46A0-8574-33BB5C4CF269}"/>
                </a:ext>
              </a:extLst>
            </p:cNvPr>
            <p:cNvSpPr>
              <a:spLocks noChangeArrowheads="1"/>
            </p:cNvSpPr>
            <p:nvPr/>
          </p:nvSpPr>
          <p:spPr bwMode="auto">
            <a:xfrm>
              <a:off x="12795250" y="2212975"/>
              <a:ext cx="19050" cy="4445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239" name="Rectangle 48">
              <a:extLst>
                <a:ext uri="{FF2B5EF4-FFF2-40B4-BE49-F238E27FC236}">
                  <a16:creationId xmlns:a16="http://schemas.microsoft.com/office/drawing/2014/main" id="{01E0466D-B5BE-49E7-924E-820ECD26765E}"/>
                </a:ext>
              </a:extLst>
            </p:cNvPr>
            <p:cNvSpPr>
              <a:spLocks noChangeArrowheads="1"/>
            </p:cNvSpPr>
            <p:nvPr/>
          </p:nvSpPr>
          <p:spPr bwMode="auto">
            <a:xfrm>
              <a:off x="12825413" y="2192338"/>
              <a:ext cx="22225" cy="650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240" name="Rectangle 49">
              <a:extLst>
                <a:ext uri="{FF2B5EF4-FFF2-40B4-BE49-F238E27FC236}">
                  <a16:creationId xmlns:a16="http://schemas.microsoft.com/office/drawing/2014/main" id="{C6A10F47-DCDB-4FDE-B094-6C493C1E43A6}"/>
                </a:ext>
              </a:extLst>
            </p:cNvPr>
            <p:cNvSpPr>
              <a:spLocks noChangeArrowheads="1"/>
            </p:cNvSpPr>
            <p:nvPr/>
          </p:nvSpPr>
          <p:spPr bwMode="auto">
            <a:xfrm>
              <a:off x="12857163" y="2176463"/>
              <a:ext cx="22225" cy="8096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241" name="Rectangle 50">
              <a:extLst>
                <a:ext uri="{FF2B5EF4-FFF2-40B4-BE49-F238E27FC236}">
                  <a16:creationId xmlns:a16="http://schemas.microsoft.com/office/drawing/2014/main" id="{D776EA66-3417-4848-8BE2-A732264EA95E}"/>
                </a:ext>
              </a:extLst>
            </p:cNvPr>
            <p:cNvSpPr>
              <a:spLocks noChangeArrowheads="1"/>
            </p:cNvSpPr>
            <p:nvPr/>
          </p:nvSpPr>
          <p:spPr bwMode="auto">
            <a:xfrm>
              <a:off x="12890500" y="2165350"/>
              <a:ext cx="19050" cy="920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sp>
          <p:nvSpPr>
            <p:cNvPr id="242" name="Rectangle 51">
              <a:extLst>
                <a:ext uri="{FF2B5EF4-FFF2-40B4-BE49-F238E27FC236}">
                  <a16:creationId xmlns:a16="http://schemas.microsoft.com/office/drawing/2014/main" id="{FB829040-2B68-418D-A5FA-AE2FAF73FDB1}"/>
                </a:ext>
              </a:extLst>
            </p:cNvPr>
            <p:cNvSpPr>
              <a:spLocks noChangeArrowheads="1"/>
            </p:cNvSpPr>
            <p:nvPr/>
          </p:nvSpPr>
          <p:spPr bwMode="auto">
            <a:xfrm>
              <a:off x="12779375" y="2265363"/>
              <a:ext cx="141288" cy="158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2800"/>
            </a:p>
          </p:txBody>
        </p:sp>
      </p:grpSp>
      <p:cxnSp>
        <p:nvCxnSpPr>
          <p:cNvPr id="243" name="Straight Arrow Connector 242">
            <a:extLst>
              <a:ext uri="{FF2B5EF4-FFF2-40B4-BE49-F238E27FC236}">
                <a16:creationId xmlns:a16="http://schemas.microsoft.com/office/drawing/2014/main" id="{0F198087-B767-4F76-B0FA-58AC9D674716}"/>
              </a:ext>
            </a:extLst>
          </p:cNvPr>
          <p:cNvCxnSpPr>
            <a:cxnSpLocks/>
          </p:cNvCxnSpPr>
          <p:nvPr/>
        </p:nvCxnSpPr>
        <p:spPr>
          <a:xfrm>
            <a:off x="7646389" y="4284963"/>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748B2F6-192F-4EF7-AE45-862812232CFB}"/>
              </a:ext>
            </a:extLst>
          </p:cNvPr>
          <p:cNvCxnSpPr>
            <a:cxnSpLocks/>
          </p:cNvCxnSpPr>
          <p:nvPr/>
        </p:nvCxnSpPr>
        <p:spPr>
          <a:xfrm>
            <a:off x="7646389" y="5685421"/>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AFC2A372-F98A-41A2-9E85-01F6E3EB050E}"/>
              </a:ext>
            </a:extLst>
          </p:cNvPr>
          <p:cNvCxnSpPr>
            <a:cxnSpLocks/>
          </p:cNvCxnSpPr>
          <p:nvPr/>
        </p:nvCxnSpPr>
        <p:spPr>
          <a:xfrm>
            <a:off x="7646389" y="6341050"/>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7563BA49-E5F0-4BF5-8BFA-7E179C0914B2}"/>
              </a:ext>
            </a:extLst>
          </p:cNvPr>
          <p:cNvCxnSpPr>
            <a:cxnSpLocks/>
          </p:cNvCxnSpPr>
          <p:nvPr/>
        </p:nvCxnSpPr>
        <p:spPr>
          <a:xfrm>
            <a:off x="7646389" y="4284963"/>
            <a:ext cx="5" cy="2056087"/>
          </a:xfrm>
          <a:prstGeom prst="line">
            <a:avLst/>
          </a:prstGeom>
          <a:ln>
            <a:solidFill>
              <a:srgbClr val="4BB2CB"/>
            </a:solidFill>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2F686CA-44BC-4A6E-8BF6-EBB0E63370FE}"/>
              </a:ext>
            </a:extLst>
          </p:cNvPr>
          <p:cNvCxnSpPr>
            <a:cxnSpLocks/>
          </p:cNvCxnSpPr>
          <p:nvPr/>
        </p:nvCxnSpPr>
        <p:spPr>
          <a:xfrm>
            <a:off x="7450520" y="5312473"/>
            <a:ext cx="167588"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E4D1AB6D-D84F-4110-923B-801E24575E56}"/>
              </a:ext>
            </a:extLst>
          </p:cNvPr>
          <p:cNvSpPr/>
          <p:nvPr/>
        </p:nvSpPr>
        <p:spPr>
          <a:xfrm>
            <a:off x="8129940" y="4701799"/>
            <a:ext cx="1177802"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Technical Skills</a:t>
            </a:r>
          </a:p>
        </p:txBody>
      </p:sp>
      <p:sp>
        <p:nvSpPr>
          <p:cNvPr id="249" name="Rectangle: Rounded Corners 248">
            <a:extLst>
              <a:ext uri="{FF2B5EF4-FFF2-40B4-BE49-F238E27FC236}">
                <a16:creationId xmlns:a16="http://schemas.microsoft.com/office/drawing/2014/main" id="{391B6624-D1F5-4492-B2C6-D101031F645B}"/>
              </a:ext>
            </a:extLst>
          </p:cNvPr>
          <p:cNvSpPr/>
          <p:nvPr/>
        </p:nvSpPr>
        <p:spPr>
          <a:xfrm>
            <a:off x="8123704" y="5416809"/>
            <a:ext cx="118404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Relevant Experience</a:t>
            </a:r>
          </a:p>
        </p:txBody>
      </p:sp>
      <p:sp>
        <p:nvSpPr>
          <p:cNvPr id="250" name="Rectangle: Rounded Corners 249">
            <a:extLst>
              <a:ext uri="{FF2B5EF4-FFF2-40B4-BE49-F238E27FC236}">
                <a16:creationId xmlns:a16="http://schemas.microsoft.com/office/drawing/2014/main" id="{A268F662-DBC1-499C-BBC8-1C16D751CD4A}"/>
              </a:ext>
            </a:extLst>
          </p:cNvPr>
          <p:cNvSpPr/>
          <p:nvPr/>
        </p:nvSpPr>
        <p:spPr>
          <a:xfrm>
            <a:off x="8123703" y="4009925"/>
            <a:ext cx="1177773"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Education Qualifications </a:t>
            </a:r>
          </a:p>
        </p:txBody>
      </p:sp>
      <p:sp>
        <p:nvSpPr>
          <p:cNvPr id="251" name="Rectangle: Rounded Corners 250">
            <a:extLst>
              <a:ext uri="{FF2B5EF4-FFF2-40B4-BE49-F238E27FC236}">
                <a16:creationId xmlns:a16="http://schemas.microsoft.com/office/drawing/2014/main" id="{B891A539-C4E2-48D4-9158-D5FAFD534F6A}"/>
              </a:ext>
            </a:extLst>
          </p:cNvPr>
          <p:cNvSpPr/>
          <p:nvPr/>
        </p:nvSpPr>
        <p:spPr>
          <a:xfrm>
            <a:off x="8123704" y="6088867"/>
            <a:ext cx="1184048"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dobe Clean Light" panose="020B0303020404020204" pitchFamily="34" charset="0"/>
              </a:rPr>
              <a:t>Life</a:t>
            </a:r>
          </a:p>
          <a:p>
            <a:pPr algn="ctr"/>
            <a:r>
              <a:rPr lang="en-US" sz="1200" dirty="0">
                <a:latin typeface="Adobe Clean Light" panose="020B0303020404020204" pitchFamily="34" charset="0"/>
              </a:rPr>
              <a:t>Achievements</a:t>
            </a:r>
          </a:p>
        </p:txBody>
      </p:sp>
      <p:cxnSp>
        <p:nvCxnSpPr>
          <p:cNvPr id="252" name="Straight Arrow Connector 251">
            <a:extLst>
              <a:ext uri="{FF2B5EF4-FFF2-40B4-BE49-F238E27FC236}">
                <a16:creationId xmlns:a16="http://schemas.microsoft.com/office/drawing/2014/main" id="{0B9DC688-4598-45F9-846F-F0A134C0385F}"/>
              </a:ext>
            </a:extLst>
          </p:cNvPr>
          <p:cNvCxnSpPr>
            <a:cxnSpLocks/>
          </p:cNvCxnSpPr>
          <p:nvPr/>
        </p:nvCxnSpPr>
        <p:spPr>
          <a:xfrm>
            <a:off x="7646389" y="4953982"/>
            <a:ext cx="460169" cy="0"/>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253" name="Rectangle 252">
            <a:extLst>
              <a:ext uri="{FF2B5EF4-FFF2-40B4-BE49-F238E27FC236}">
                <a16:creationId xmlns:a16="http://schemas.microsoft.com/office/drawing/2014/main" id="{A3117020-39DF-4748-AE5C-0C0154A47B88}"/>
              </a:ext>
            </a:extLst>
          </p:cNvPr>
          <p:cNvSpPr/>
          <p:nvPr/>
        </p:nvSpPr>
        <p:spPr>
          <a:xfrm>
            <a:off x="2672600" y="5157897"/>
            <a:ext cx="555217"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HTML</a:t>
            </a:r>
          </a:p>
        </p:txBody>
      </p:sp>
      <p:grpSp>
        <p:nvGrpSpPr>
          <p:cNvPr id="254" name="Group 3081">
            <a:extLst>
              <a:ext uri="{FF2B5EF4-FFF2-40B4-BE49-F238E27FC236}">
                <a16:creationId xmlns:a16="http://schemas.microsoft.com/office/drawing/2014/main" id="{1E0BED91-3A16-4C00-92FE-3AB0EAFABD56}"/>
              </a:ext>
            </a:extLst>
          </p:cNvPr>
          <p:cNvGrpSpPr>
            <a:grpSpLocks/>
          </p:cNvGrpSpPr>
          <p:nvPr/>
        </p:nvGrpSpPr>
        <p:grpSpPr bwMode="auto">
          <a:xfrm>
            <a:off x="2167962" y="5004038"/>
            <a:ext cx="498475" cy="647700"/>
            <a:chOff x="307975" y="1460500"/>
            <a:chExt cx="498475" cy="647700"/>
          </a:xfrm>
        </p:grpSpPr>
        <p:sp>
          <p:nvSpPr>
            <p:cNvPr id="255" name="Freeform 19">
              <a:extLst>
                <a:ext uri="{FF2B5EF4-FFF2-40B4-BE49-F238E27FC236}">
                  <a16:creationId xmlns:a16="http://schemas.microsoft.com/office/drawing/2014/main" id="{656242D8-FE56-4176-94AF-D48D2194607A}"/>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56" name="Freeform 20">
              <a:extLst>
                <a:ext uri="{FF2B5EF4-FFF2-40B4-BE49-F238E27FC236}">
                  <a16:creationId xmlns:a16="http://schemas.microsoft.com/office/drawing/2014/main" id="{E5CC013E-C4A2-4AEF-863E-10C8BE4332D8}"/>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57" name="Freeform 21">
              <a:extLst>
                <a:ext uri="{FF2B5EF4-FFF2-40B4-BE49-F238E27FC236}">
                  <a16:creationId xmlns:a16="http://schemas.microsoft.com/office/drawing/2014/main" id="{A8032330-972F-45F8-A7CE-B3C64DCD84C5}"/>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sp>
        <p:nvSpPr>
          <p:cNvPr id="258" name="Rectangle 257">
            <a:extLst>
              <a:ext uri="{FF2B5EF4-FFF2-40B4-BE49-F238E27FC236}">
                <a16:creationId xmlns:a16="http://schemas.microsoft.com/office/drawing/2014/main" id="{FF237C2B-0DFA-46F9-8B5E-88ABAF43ED1C}"/>
              </a:ext>
            </a:extLst>
          </p:cNvPr>
          <p:cNvSpPr/>
          <p:nvPr/>
        </p:nvSpPr>
        <p:spPr>
          <a:xfrm>
            <a:off x="4197885" y="5143304"/>
            <a:ext cx="1065933" cy="276999"/>
          </a:xfrm>
          <a:prstGeom prst="rect">
            <a:avLst/>
          </a:prstGeom>
        </p:spPr>
        <p:txBody>
          <a:bodyPr wrap="none">
            <a:spAutoFit/>
          </a:bodyPr>
          <a:lstStyle/>
          <a:p>
            <a:pPr algn="just"/>
            <a:r>
              <a:rPr lang="en-US" sz="1200" dirty="0">
                <a:latin typeface="Adobe Clean Light" panose="020B0303020404020204" pitchFamily="34" charset="0"/>
                <a:ea typeface="Times New Roman" panose="02020603050405020304" pitchFamily="18" charset="0"/>
              </a:rPr>
              <a:t>Text Extraction</a:t>
            </a:r>
          </a:p>
        </p:txBody>
      </p:sp>
      <p:grpSp>
        <p:nvGrpSpPr>
          <p:cNvPr id="259" name="Group 2460">
            <a:extLst>
              <a:ext uri="{FF2B5EF4-FFF2-40B4-BE49-F238E27FC236}">
                <a16:creationId xmlns:a16="http://schemas.microsoft.com/office/drawing/2014/main" id="{B96C8FCF-1B7F-47F1-B5F4-9D930243CDF7}"/>
              </a:ext>
            </a:extLst>
          </p:cNvPr>
          <p:cNvGrpSpPr>
            <a:grpSpLocks/>
          </p:cNvGrpSpPr>
          <p:nvPr/>
        </p:nvGrpSpPr>
        <p:grpSpPr bwMode="auto">
          <a:xfrm>
            <a:off x="3620829" y="5000866"/>
            <a:ext cx="653628" cy="647693"/>
            <a:chOff x="4749800" y="5915025"/>
            <a:chExt cx="790575" cy="765175"/>
          </a:xfrm>
        </p:grpSpPr>
        <p:sp>
          <p:nvSpPr>
            <p:cNvPr id="260" name="Freeform 375">
              <a:extLst>
                <a:ext uri="{FF2B5EF4-FFF2-40B4-BE49-F238E27FC236}">
                  <a16:creationId xmlns:a16="http://schemas.microsoft.com/office/drawing/2014/main" id="{FEEC4AE1-6509-4E04-B471-38B5D33052E1}"/>
                </a:ext>
              </a:extLst>
            </p:cNvPr>
            <p:cNvSpPr>
              <a:spLocks noEditPoints="1"/>
            </p:cNvSpPr>
            <p:nvPr/>
          </p:nvSpPr>
          <p:spPr bwMode="auto">
            <a:xfrm>
              <a:off x="4899025" y="5994400"/>
              <a:ext cx="555625" cy="558800"/>
            </a:xfrm>
            <a:custGeom>
              <a:avLst/>
              <a:gdLst>
                <a:gd name="T0" fmla="*/ 2147483646 w 175"/>
                <a:gd name="T1" fmla="*/ 0 h 176"/>
                <a:gd name="T2" fmla="*/ 2147483646 w 175"/>
                <a:gd name="T3" fmla="*/ 2147483646 h 176"/>
                <a:gd name="T4" fmla="*/ 2147483646 w 175"/>
                <a:gd name="T5" fmla="*/ 2147483646 h 176"/>
                <a:gd name="T6" fmla="*/ 2147483646 w 175"/>
                <a:gd name="T7" fmla="*/ 2147483646 h 176"/>
                <a:gd name="T8" fmla="*/ 2147483646 w 175"/>
                <a:gd name="T9" fmla="*/ 2147483646 h 176"/>
                <a:gd name="T10" fmla="*/ 2147483646 w 175"/>
                <a:gd name="T11" fmla="*/ 2147483646 h 176"/>
                <a:gd name="T12" fmla="*/ 2147483646 w 175"/>
                <a:gd name="T13" fmla="*/ 2147483646 h 176"/>
                <a:gd name="T14" fmla="*/ 2147483646 w 175"/>
                <a:gd name="T15" fmla="*/ 2147483646 h 176"/>
                <a:gd name="T16" fmla="*/ 2147483646 w 175"/>
                <a:gd name="T17" fmla="*/ 2147483646 h 176"/>
                <a:gd name="T18" fmla="*/ 2147483646 w 175"/>
                <a:gd name="T19" fmla="*/ 2147483646 h 176"/>
                <a:gd name="T20" fmla="*/ 2147483646 w 175"/>
                <a:gd name="T21" fmla="*/ 2147483646 h 176"/>
                <a:gd name="T22" fmla="*/ 2147483646 w 175"/>
                <a:gd name="T23" fmla="*/ 2147483646 h 176"/>
                <a:gd name="T24" fmla="*/ 2147483646 w 175"/>
                <a:gd name="T25" fmla="*/ 2147483646 h 176"/>
                <a:gd name="T26" fmla="*/ 2147483646 w 175"/>
                <a:gd name="T27" fmla="*/ 2147483646 h 176"/>
                <a:gd name="T28" fmla="*/ 2147483646 w 175"/>
                <a:gd name="T29" fmla="*/ 2147483646 h 176"/>
                <a:gd name="T30" fmla="*/ 2147483646 w 175"/>
                <a:gd name="T31" fmla="*/ 2147483646 h 176"/>
                <a:gd name="T32" fmla="*/ 2147483646 w 175"/>
                <a:gd name="T33" fmla="*/ 2147483646 h 176"/>
                <a:gd name="T34" fmla="*/ 2147483646 w 175"/>
                <a:gd name="T35" fmla="*/ 2147483646 h 176"/>
                <a:gd name="T36" fmla="*/ 2147483646 w 175"/>
                <a:gd name="T37" fmla="*/ 2147483646 h 176"/>
                <a:gd name="T38" fmla="*/ 2147483646 w 175"/>
                <a:gd name="T39" fmla="*/ 2147483646 h 176"/>
                <a:gd name="T40" fmla="*/ 2147483646 w 175"/>
                <a:gd name="T41" fmla="*/ 2147483646 h 176"/>
                <a:gd name="T42" fmla="*/ 2147483646 w 175"/>
                <a:gd name="T43" fmla="*/ 2147483646 h 176"/>
                <a:gd name="T44" fmla="*/ 2147483646 w 175"/>
                <a:gd name="T45" fmla="*/ 2147483646 h 176"/>
                <a:gd name="T46" fmla="*/ 2147483646 w 175"/>
                <a:gd name="T47" fmla="*/ 2147483646 h 176"/>
                <a:gd name="T48" fmla="*/ 2147483646 w 175"/>
                <a:gd name="T49" fmla="*/ 2147483646 h 176"/>
                <a:gd name="T50" fmla="*/ 2147483646 w 175"/>
                <a:gd name="T51" fmla="*/ 2147483646 h 176"/>
                <a:gd name="T52" fmla="*/ 2147483646 w 175"/>
                <a:gd name="T53" fmla="*/ 2147483646 h 176"/>
                <a:gd name="T54" fmla="*/ 2147483646 w 175"/>
                <a:gd name="T55" fmla="*/ 2147483646 h 176"/>
                <a:gd name="T56" fmla="*/ 2147483646 w 175"/>
                <a:gd name="T57" fmla="*/ 2147483646 h 176"/>
                <a:gd name="T58" fmla="*/ 2147483646 w 175"/>
                <a:gd name="T59" fmla="*/ 2147483646 h 176"/>
                <a:gd name="T60" fmla="*/ 2147483646 w 175"/>
                <a:gd name="T61" fmla="*/ 2147483646 h 176"/>
                <a:gd name="T62" fmla="*/ 2147483646 w 175"/>
                <a:gd name="T63" fmla="*/ 2147483646 h 176"/>
                <a:gd name="T64" fmla="*/ 2147483646 w 175"/>
                <a:gd name="T65" fmla="*/ 2147483646 h 176"/>
                <a:gd name="T66" fmla="*/ 2147483646 w 175"/>
                <a:gd name="T67" fmla="*/ 2147483646 h 176"/>
                <a:gd name="T68" fmla="*/ 2147483646 w 175"/>
                <a:gd name="T69" fmla="*/ 2147483646 h 176"/>
                <a:gd name="T70" fmla="*/ 2147483646 w 175"/>
                <a:gd name="T71" fmla="*/ 2147483646 h 176"/>
                <a:gd name="T72" fmla="*/ 2147483646 w 175"/>
                <a:gd name="T73" fmla="*/ 2147483646 h 176"/>
                <a:gd name="T74" fmla="*/ 2147483646 w 175"/>
                <a:gd name="T75" fmla="*/ 2147483646 h 176"/>
                <a:gd name="T76" fmla="*/ 2147483646 w 175"/>
                <a:gd name="T77" fmla="*/ 2147483646 h 176"/>
                <a:gd name="T78" fmla="*/ 2147483646 w 175"/>
                <a:gd name="T79" fmla="*/ 2147483646 h 176"/>
                <a:gd name="T80" fmla="*/ 2147483646 w 175"/>
                <a:gd name="T81" fmla="*/ 2147483646 h 176"/>
                <a:gd name="T82" fmla="*/ 2147483646 w 175"/>
                <a:gd name="T83" fmla="*/ 2147483646 h 176"/>
                <a:gd name="T84" fmla="*/ 2147483646 w 175"/>
                <a:gd name="T85" fmla="*/ 2147483646 h 176"/>
                <a:gd name="T86" fmla="*/ 2147483646 w 175"/>
                <a:gd name="T87" fmla="*/ 2147483646 h 176"/>
                <a:gd name="T88" fmla="*/ 2147483646 w 175"/>
                <a:gd name="T89" fmla="*/ 2147483646 h 176"/>
                <a:gd name="T90" fmla="*/ 2147483646 w 175"/>
                <a:gd name="T91" fmla="*/ 2147483646 h 176"/>
                <a:gd name="T92" fmla="*/ 2147483646 w 175"/>
                <a:gd name="T93" fmla="*/ 2147483646 h 176"/>
                <a:gd name="T94" fmla="*/ 2147483646 w 175"/>
                <a:gd name="T95" fmla="*/ 2147483646 h 176"/>
                <a:gd name="T96" fmla="*/ 2147483646 w 175"/>
                <a:gd name="T97" fmla="*/ 2147483646 h 176"/>
                <a:gd name="T98" fmla="*/ 2147483646 w 175"/>
                <a:gd name="T99" fmla="*/ 2147483646 h 176"/>
                <a:gd name="T100" fmla="*/ 2147483646 w 175"/>
                <a:gd name="T101" fmla="*/ 2147483646 h 176"/>
                <a:gd name="T102" fmla="*/ 2147483646 w 175"/>
                <a:gd name="T103" fmla="*/ 2147483646 h 1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176">
                  <a:moveTo>
                    <a:pt x="88" y="0"/>
                  </a:moveTo>
                  <a:cubicBezTo>
                    <a:pt x="136" y="0"/>
                    <a:pt x="175" y="40"/>
                    <a:pt x="175" y="88"/>
                  </a:cubicBezTo>
                  <a:cubicBezTo>
                    <a:pt x="175" y="137"/>
                    <a:pt x="136" y="176"/>
                    <a:pt x="88" y="176"/>
                  </a:cubicBezTo>
                  <a:cubicBezTo>
                    <a:pt x="39" y="176"/>
                    <a:pt x="0" y="137"/>
                    <a:pt x="0" y="88"/>
                  </a:cubicBezTo>
                  <a:cubicBezTo>
                    <a:pt x="0" y="40"/>
                    <a:pt x="39" y="0"/>
                    <a:pt x="88" y="0"/>
                  </a:cubicBezTo>
                  <a:close/>
                  <a:moveTo>
                    <a:pt x="102" y="163"/>
                  </a:moveTo>
                  <a:cubicBezTo>
                    <a:pt x="137" y="156"/>
                    <a:pt x="164" y="125"/>
                    <a:pt x="164" y="88"/>
                  </a:cubicBezTo>
                  <a:cubicBezTo>
                    <a:pt x="164" y="62"/>
                    <a:pt x="150" y="39"/>
                    <a:pt x="130" y="25"/>
                  </a:cubicBezTo>
                  <a:cubicBezTo>
                    <a:pt x="130" y="25"/>
                    <a:pt x="130" y="25"/>
                    <a:pt x="130" y="25"/>
                  </a:cubicBezTo>
                  <a:cubicBezTo>
                    <a:pt x="112" y="25"/>
                    <a:pt x="112" y="25"/>
                    <a:pt x="112" y="25"/>
                  </a:cubicBezTo>
                  <a:cubicBezTo>
                    <a:pt x="111" y="18"/>
                    <a:pt x="111" y="18"/>
                    <a:pt x="111" y="18"/>
                  </a:cubicBezTo>
                  <a:cubicBezTo>
                    <a:pt x="116" y="18"/>
                    <a:pt x="116" y="18"/>
                    <a:pt x="116" y="18"/>
                  </a:cubicBezTo>
                  <a:cubicBezTo>
                    <a:pt x="115" y="17"/>
                    <a:pt x="113" y="17"/>
                    <a:pt x="112" y="16"/>
                  </a:cubicBezTo>
                  <a:cubicBezTo>
                    <a:pt x="111" y="16"/>
                    <a:pt x="111" y="16"/>
                    <a:pt x="111" y="16"/>
                  </a:cubicBezTo>
                  <a:cubicBezTo>
                    <a:pt x="111" y="16"/>
                    <a:pt x="111" y="16"/>
                    <a:pt x="111" y="16"/>
                  </a:cubicBezTo>
                  <a:cubicBezTo>
                    <a:pt x="106" y="14"/>
                    <a:pt x="100" y="13"/>
                    <a:pt x="94" y="13"/>
                  </a:cubicBezTo>
                  <a:cubicBezTo>
                    <a:pt x="99" y="16"/>
                    <a:pt x="99" y="16"/>
                    <a:pt x="99" y="16"/>
                  </a:cubicBezTo>
                  <a:cubicBezTo>
                    <a:pt x="99" y="16"/>
                    <a:pt x="99" y="16"/>
                    <a:pt x="99" y="16"/>
                  </a:cubicBezTo>
                  <a:cubicBezTo>
                    <a:pt x="83" y="16"/>
                    <a:pt x="83" y="16"/>
                    <a:pt x="83" y="16"/>
                  </a:cubicBezTo>
                  <a:cubicBezTo>
                    <a:pt x="82" y="16"/>
                    <a:pt x="81" y="15"/>
                    <a:pt x="81" y="15"/>
                  </a:cubicBezTo>
                  <a:cubicBezTo>
                    <a:pt x="81" y="13"/>
                    <a:pt x="81" y="13"/>
                    <a:pt x="81" y="13"/>
                  </a:cubicBezTo>
                  <a:cubicBezTo>
                    <a:pt x="79" y="13"/>
                    <a:pt x="78" y="13"/>
                    <a:pt x="76" y="13"/>
                  </a:cubicBezTo>
                  <a:cubicBezTo>
                    <a:pt x="76" y="16"/>
                    <a:pt x="76" y="16"/>
                    <a:pt x="76" y="16"/>
                  </a:cubicBezTo>
                  <a:cubicBezTo>
                    <a:pt x="64" y="16"/>
                    <a:pt x="64" y="16"/>
                    <a:pt x="64" y="16"/>
                  </a:cubicBezTo>
                  <a:cubicBezTo>
                    <a:pt x="62" y="17"/>
                    <a:pt x="61" y="17"/>
                    <a:pt x="59" y="18"/>
                  </a:cubicBezTo>
                  <a:cubicBezTo>
                    <a:pt x="69" y="18"/>
                    <a:pt x="69" y="18"/>
                    <a:pt x="69" y="18"/>
                  </a:cubicBezTo>
                  <a:cubicBezTo>
                    <a:pt x="69" y="18"/>
                    <a:pt x="68" y="18"/>
                    <a:pt x="68" y="18"/>
                  </a:cubicBezTo>
                  <a:cubicBezTo>
                    <a:pt x="68" y="19"/>
                    <a:pt x="63" y="19"/>
                    <a:pt x="63" y="19"/>
                  </a:cubicBezTo>
                  <a:cubicBezTo>
                    <a:pt x="58" y="18"/>
                    <a:pt x="58" y="18"/>
                    <a:pt x="58" y="18"/>
                  </a:cubicBezTo>
                  <a:cubicBezTo>
                    <a:pt x="57" y="19"/>
                    <a:pt x="55" y="20"/>
                    <a:pt x="53" y="20"/>
                  </a:cubicBezTo>
                  <a:cubicBezTo>
                    <a:pt x="54" y="22"/>
                    <a:pt x="54" y="22"/>
                    <a:pt x="54" y="22"/>
                  </a:cubicBezTo>
                  <a:cubicBezTo>
                    <a:pt x="65" y="22"/>
                    <a:pt x="65" y="22"/>
                    <a:pt x="65" y="22"/>
                  </a:cubicBezTo>
                  <a:cubicBezTo>
                    <a:pt x="69" y="23"/>
                    <a:pt x="69" y="23"/>
                    <a:pt x="69" y="23"/>
                  </a:cubicBezTo>
                  <a:cubicBezTo>
                    <a:pt x="73" y="19"/>
                    <a:pt x="73" y="19"/>
                    <a:pt x="73" y="19"/>
                  </a:cubicBezTo>
                  <a:cubicBezTo>
                    <a:pt x="79" y="19"/>
                    <a:pt x="79" y="19"/>
                    <a:pt x="79" y="19"/>
                  </a:cubicBezTo>
                  <a:cubicBezTo>
                    <a:pt x="86" y="20"/>
                    <a:pt x="86" y="20"/>
                    <a:pt x="86" y="20"/>
                  </a:cubicBezTo>
                  <a:cubicBezTo>
                    <a:pt x="87" y="25"/>
                    <a:pt x="87" y="25"/>
                    <a:pt x="87" y="25"/>
                  </a:cubicBezTo>
                  <a:cubicBezTo>
                    <a:pt x="87" y="25"/>
                    <a:pt x="87" y="25"/>
                    <a:pt x="87" y="25"/>
                  </a:cubicBezTo>
                  <a:cubicBezTo>
                    <a:pt x="45" y="25"/>
                    <a:pt x="45" y="25"/>
                    <a:pt x="45" y="25"/>
                  </a:cubicBezTo>
                  <a:cubicBezTo>
                    <a:pt x="45" y="26"/>
                    <a:pt x="44" y="26"/>
                    <a:pt x="43" y="27"/>
                  </a:cubicBezTo>
                  <a:cubicBezTo>
                    <a:pt x="85" y="27"/>
                    <a:pt x="85" y="27"/>
                    <a:pt x="85" y="27"/>
                  </a:cubicBezTo>
                  <a:cubicBezTo>
                    <a:pt x="82" y="30"/>
                    <a:pt x="82" y="30"/>
                    <a:pt x="82" y="30"/>
                  </a:cubicBezTo>
                  <a:cubicBezTo>
                    <a:pt x="78" y="34"/>
                    <a:pt x="78" y="34"/>
                    <a:pt x="78" y="34"/>
                  </a:cubicBezTo>
                  <a:cubicBezTo>
                    <a:pt x="35" y="34"/>
                    <a:pt x="35" y="34"/>
                    <a:pt x="35" y="34"/>
                  </a:cubicBezTo>
                  <a:cubicBezTo>
                    <a:pt x="34" y="35"/>
                    <a:pt x="33" y="35"/>
                    <a:pt x="33" y="36"/>
                  </a:cubicBezTo>
                  <a:cubicBezTo>
                    <a:pt x="77" y="36"/>
                    <a:pt x="77" y="36"/>
                    <a:pt x="77" y="36"/>
                  </a:cubicBezTo>
                  <a:cubicBezTo>
                    <a:pt x="76" y="41"/>
                    <a:pt x="76" y="41"/>
                    <a:pt x="76" y="41"/>
                  </a:cubicBezTo>
                  <a:cubicBezTo>
                    <a:pt x="80" y="43"/>
                    <a:pt x="80" y="43"/>
                    <a:pt x="80" y="43"/>
                  </a:cubicBezTo>
                  <a:cubicBezTo>
                    <a:pt x="39" y="43"/>
                    <a:pt x="39" y="43"/>
                    <a:pt x="39" y="43"/>
                  </a:cubicBezTo>
                  <a:cubicBezTo>
                    <a:pt x="34" y="38"/>
                    <a:pt x="34" y="38"/>
                    <a:pt x="34" y="38"/>
                  </a:cubicBezTo>
                  <a:cubicBezTo>
                    <a:pt x="30" y="39"/>
                    <a:pt x="30" y="39"/>
                    <a:pt x="30" y="39"/>
                  </a:cubicBezTo>
                  <a:cubicBezTo>
                    <a:pt x="18" y="52"/>
                    <a:pt x="12" y="69"/>
                    <a:pt x="12" y="88"/>
                  </a:cubicBezTo>
                  <a:cubicBezTo>
                    <a:pt x="12" y="130"/>
                    <a:pt x="46" y="164"/>
                    <a:pt x="88" y="164"/>
                  </a:cubicBezTo>
                  <a:cubicBezTo>
                    <a:pt x="91" y="164"/>
                    <a:pt x="95" y="164"/>
                    <a:pt x="99" y="163"/>
                  </a:cubicBezTo>
                  <a:cubicBezTo>
                    <a:pt x="95" y="162"/>
                    <a:pt x="95" y="162"/>
                    <a:pt x="95" y="162"/>
                  </a:cubicBezTo>
                  <a:cubicBezTo>
                    <a:pt x="94" y="160"/>
                    <a:pt x="94" y="160"/>
                    <a:pt x="94" y="160"/>
                  </a:cubicBezTo>
                  <a:cubicBezTo>
                    <a:pt x="101" y="160"/>
                    <a:pt x="101" y="160"/>
                    <a:pt x="101" y="160"/>
                  </a:cubicBezTo>
                  <a:cubicBezTo>
                    <a:pt x="101" y="161"/>
                    <a:pt x="102" y="162"/>
                    <a:pt x="102" y="163"/>
                  </a:cubicBezTo>
                  <a:close/>
                  <a:moveTo>
                    <a:pt x="100" y="158"/>
                  </a:moveTo>
                  <a:cubicBezTo>
                    <a:pt x="99" y="158"/>
                    <a:pt x="99" y="157"/>
                    <a:pt x="99" y="157"/>
                  </a:cubicBezTo>
                  <a:cubicBezTo>
                    <a:pt x="100" y="157"/>
                    <a:pt x="103" y="153"/>
                    <a:pt x="103" y="153"/>
                  </a:cubicBezTo>
                  <a:cubicBezTo>
                    <a:pt x="102" y="151"/>
                    <a:pt x="102" y="151"/>
                    <a:pt x="102" y="151"/>
                  </a:cubicBezTo>
                  <a:cubicBezTo>
                    <a:pt x="93" y="151"/>
                    <a:pt x="93" y="151"/>
                    <a:pt x="93" y="151"/>
                  </a:cubicBezTo>
                  <a:cubicBezTo>
                    <a:pt x="92" y="156"/>
                    <a:pt x="92" y="156"/>
                    <a:pt x="92" y="156"/>
                  </a:cubicBezTo>
                  <a:cubicBezTo>
                    <a:pt x="93" y="158"/>
                    <a:pt x="93" y="158"/>
                    <a:pt x="93" y="158"/>
                  </a:cubicBezTo>
                  <a:cubicBezTo>
                    <a:pt x="100" y="158"/>
                    <a:pt x="100" y="158"/>
                    <a:pt x="100" y="158"/>
                  </a:cubicBezTo>
                  <a:close/>
                  <a:moveTo>
                    <a:pt x="102" y="150"/>
                  </a:moveTo>
                  <a:cubicBezTo>
                    <a:pt x="102" y="149"/>
                    <a:pt x="103" y="148"/>
                    <a:pt x="103" y="148"/>
                  </a:cubicBezTo>
                  <a:cubicBezTo>
                    <a:pt x="103" y="148"/>
                    <a:pt x="106" y="145"/>
                    <a:pt x="106" y="145"/>
                  </a:cubicBezTo>
                  <a:cubicBezTo>
                    <a:pt x="106" y="145"/>
                    <a:pt x="107" y="144"/>
                    <a:pt x="108" y="142"/>
                  </a:cubicBezTo>
                  <a:cubicBezTo>
                    <a:pt x="93" y="142"/>
                    <a:pt x="93" y="142"/>
                    <a:pt x="93" y="142"/>
                  </a:cubicBezTo>
                  <a:cubicBezTo>
                    <a:pt x="93" y="145"/>
                    <a:pt x="93" y="145"/>
                    <a:pt x="93" y="145"/>
                  </a:cubicBezTo>
                  <a:cubicBezTo>
                    <a:pt x="93" y="150"/>
                    <a:pt x="93" y="150"/>
                    <a:pt x="93" y="150"/>
                  </a:cubicBezTo>
                  <a:cubicBezTo>
                    <a:pt x="102" y="150"/>
                    <a:pt x="102" y="150"/>
                    <a:pt x="102" y="150"/>
                  </a:cubicBezTo>
                  <a:close/>
                  <a:moveTo>
                    <a:pt x="110" y="141"/>
                  </a:moveTo>
                  <a:cubicBezTo>
                    <a:pt x="114" y="133"/>
                    <a:pt x="114" y="133"/>
                    <a:pt x="114" y="133"/>
                  </a:cubicBezTo>
                  <a:cubicBezTo>
                    <a:pt x="95" y="133"/>
                    <a:pt x="95" y="133"/>
                    <a:pt x="95" y="133"/>
                  </a:cubicBezTo>
                  <a:cubicBezTo>
                    <a:pt x="94" y="138"/>
                    <a:pt x="94" y="138"/>
                    <a:pt x="94" y="138"/>
                  </a:cubicBezTo>
                  <a:cubicBezTo>
                    <a:pt x="94" y="141"/>
                    <a:pt x="94" y="141"/>
                    <a:pt x="94" y="141"/>
                  </a:cubicBezTo>
                  <a:cubicBezTo>
                    <a:pt x="110" y="141"/>
                    <a:pt x="110" y="141"/>
                    <a:pt x="110" y="141"/>
                  </a:cubicBezTo>
                  <a:close/>
                  <a:moveTo>
                    <a:pt x="115" y="132"/>
                  </a:moveTo>
                  <a:cubicBezTo>
                    <a:pt x="118" y="128"/>
                    <a:pt x="118" y="128"/>
                    <a:pt x="118" y="128"/>
                  </a:cubicBezTo>
                  <a:cubicBezTo>
                    <a:pt x="124" y="126"/>
                    <a:pt x="124" y="126"/>
                    <a:pt x="124" y="126"/>
                  </a:cubicBezTo>
                  <a:cubicBezTo>
                    <a:pt x="124" y="125"/>
                    <a:pt x="124" y="125"/>
                    <a:pt x="124" y="125"/>
                  </a:cubicBezTo>
                  <a:cubicBezTo>
                    <a:pt x="96" y="125"/>
                    <a:pt x="96" y="125"/>
                    <a:pt x="96" y="125"/>
                  </a:cubicBezTo>
                  <a:cubicBezTo>
                    <a:pt x="95" y="132"/>
                    <a:pt x="95" y="132"/>
                    <a:pt x="95" y="132"/>
                  </a:cubicBezTo>
                  <a:cubicBezTo>
                    <a:pt x="115" y="132"/>
                    <a:pt x="115" y="132"/>
                    <a:pt x="115" y="132"/>
                  </a:cubicBezTo>
                  <a:close/>
                  <a:moveTo>
                    <a:pt x="124" y="123"/>
                  </a:moveTo>
                  <a:cubicBezTo>
                    <a:pt x="125" y="117"/>
                    <a:pt x="125" y="117"/>
                    <a:pt x="125" y="117"/>
                  </a:cubicBezTo>
                  <a:cubicBezTo>
                    <a:pt x="126" y="116"/>
                    <a:pt x="126" y="116"/>
                    <a:pt x="126" y="116"/>
                  </a:cubicBezTo>
                  <a:cubicBezTo>
                    <a:pt x="90" y="116"/>
                    <a:pt x="90" y="116"/>
                    <a:pt x="90" y="116"/>
                  </a:cubicBezTo>
                  <a:cubicBezTo>
                    <a:pt x="92" y="120"/>
                    <a:pt x="92" y="120"/>
                    <a:pt x="92" y="120"/>
                  </a:cubicBezTo>
                  <a:cubicBezTo>
                    <a:pt x="96" y="123"/>
                    <a:pt x="96" y="123"/>
                    <a:pt x="96" y="123"/>
                  </a:cubicBezTo>
                  <a:cubicBezTo>
                    <a:pt x="124" y="123"/>
                    <a:pt x="124" y="123"/>
                    <a:pt x="124" y="123"/>
                  </a:cubicBezTo>
                  <a:close/>
                  <a:moveTo>
                    <a:pt x="128" y="114"/>
                  </a:moveTo>
                  <a:cubicBezTo>
                    <a:pt x="129" y="112"/>
                    <a:pt x="129" y="112"/>
                    <a:pt x="129" y="112"/>
                  </a:cubicBezTo>
                  <a:cubicBezTo>
                    <a:pt x="128" y="108"/>
                    <a:pt x="128" y="108"/>
                    <a:pt x="128" y="108"/>
                  </a:cubicBezTo>
                  <a:cubicBezTo>
                    <a:pt x="124" y="107"/>
                    <a:pt x="124" y="107"/>
                    <a:pt x="124" y="107"/>
                  </a:cubicBezTo>
                  <a:cubicBezTo>
                    <a:pt x="88" y="107"/>
                    <a:pt x="88" y="107"/>
                    <a:pt x="88" y="107"/>
                  </a:cubicBezTo>
                  <a:cubicBezTo>
                    <a:pt x="88" y="107"/>
                    <a:pt x="88" y="107"/>
                    <a:pt x="88" y="107"/>
                  </a:cubicBezTo>
                  <a:cubicBezTo>
                    <a:pt x="88" y="110"/>
                    <a:pt x="88" y="110"/>
                    <a:pt x="88" y="110"/>
                  </a:cubicBezTo>
                  <a:cubicBezTo>
                    <a:pt x="90" y="114"/>
                    <a:pt x="90" y="114"/>
                    <a:pt x="90" y="114"/>
                  </a:cubicBezTo>
                  <a:cubicBezTo>
                    <a:pt x="128" y="114"/>
                    <a:pt x="128" y="114"/>
                    <a:pt x="128" y="114"/>
                  </a:cubicBezTo>
                  <a:close/>
                  <a:moveTo>
                    <a:pt x="120" y="105"/>
                  </a:moveTo>
                  <a:cubicBezTo>
                    <a:pt x="116" y="99"/>
                    <a:pt x="116" y="99"/>
                    <a:pt x="116" y="99"/>
                  </a:cubicBezTo>
                  <a:cubicBezTo>
                    <a:pt x="111" y="98"/>
                    <a:pt x="111" y="98"/>
                    <a:pt x="111" y="98"/>
                  </a:cubicBezTo>
                  <a:cubicBezTo>
                    <a:pt x="85" y="98"/>
                    <a:pt x="85" y="98"/>
                    <a:pt x="85" y="98"/>
                  </a:cubicBezTo>
                  <a:cubicBezTo>
                    <a:pt x="87" y="100"/>
                    <a:pt x="87" y="100"/>
                    <a:pt x="87" y="100"/>
                  </a:cubicBezTo>
                  <a:cubicBezTo>
                    <a:pt x="89" y="100"/>
                    <a:pt x="89" y="100"/>
                    <a:pt x="89" y="100"/>
                  </a:cubicBezTo>
                  <a:cubicBezTo>
                    <a:pt x="90" y="101"/>
                    <a:pt x="90" y="101"/>
                    <a:pt x="90" y="101"/>
                  </a:cubicBezTo>
                  <a:cubicBezTo>
                    <a:pt x="89" y="105"/>
                    <a:pt x="89" y="105"/>
                    <a:pt x="89" y="105"/>
                  </a:cubicBezTo>
                  <a:cubicBezTo>
                    <a:pt x="120" y="105"/>
                    <a:pt x="120" y="105"/>
                    <a:pt x="120" y="105"/>
                  </a:cubicBezTo>
                  <a:close/>
                  <a:moveTo>
                    <a:pt x="104" y="96"/>
                  </a:moveTo>
                  <a:cubicBezTo>
                    <a:pt x="100" y="95"/>
                    <a:pt x="100" y="95"/>
                    <a:pt x="100" y="95"/>
                  </a:cubicBezTo>
                  <a:cubicBezTo>
                    <a:pt x="93" y="96"/>
                    <a:pt x="93" y="96"/>
                    <a:pt x="93" y="96"/>
                  </a:cubicBezTo>
                  <a:cubicBezTo>
                    <a:pt x="93" y="96"/>
                    <a:pt x="93" y="96"/>
                    <a:pt x="93" y="96"/>
                  </a:cubicBezTo>
                  <a:cubicBezTo>
                    <a:pt x="104" y="96"/>
                    <a:pt x="104" y="96"/>
                    <a:pt x="104" y="96"/>
                  </a:cubicBezTo>
                  <a:close/>
                  <a:moveTo>
                    <a:pt x="88" y="96"/>
                  </a:moveTo>
                  <a:cubicBezTo>
                    <a:pt x="86" y="95"/>
                    <a:pt x="86" y="95"/>
                    <a:pt x="86" y="95"/>
                  </a:cubicBezTo>
                  <a:cubicBezTo>
                    <a:pt x="86" y="92"/>
                    <a:pt x="86" y="92"/>
                    <a:pt x="86" y="92"/>
                  </a:cubicBezTo>
                  <a:cubicBezTo>
                    <a:pt x="82" y="90"/>
                    <a:pt x="82" y="90"/>
                    <a:pt x="82" y="90"/>
                  </a:cubicBezTo>
                  <a:cubicBezTo>
                    <a:pt x="83" y="89"/>
                    <a:pt x="83" y="89"/>
                    <a:pt x="83" y="89"/>
                  </a:cubicBezTo>
                  <a:cubicBezTo>
                    <a:pt x="70" y="89"/>
                    <a:pt x="70" y="89"/>
                    <a:pt x="70" y="89"/>
                  </a:cubicBezTo>
                  <a:cubicBezTo>
                    <a:pt x="72" y="91"/>
                    <a:pt x="72" y="91"/>
                    <a:pt x="72" y="91"/>
                  </a:cubicBezTo>
                  <a:cubicBezTo>
                    <a:pt x="75" y="91"/>
                    <a:pt x="75" y="91"/>
                    <a:pt x="75" y="91"/>
                  </a:cubicBezTo>
                  <a:cubicBezTo>
                    <a:pt x="76" y="91"/>
                    <a:pt x="76" y="91"/>
                    <a:pt x="76" y="91"/>
                  </a:cubicBezTo>
                  <a:cubicBezTo>
                    <a:pt x="79" y="94"/>
                    <a:pt x="79" y="94"/>
                    <a:pt x="79" y="94"/>
                  </a:cubicBezTo>
                  <a:cubicBezTo>
                    <a:pt x="82" y="95"/>
                    <a:pt x="82" y="95"/>
                    <a:pt x="82" y="95"/>
                  </a:cubicBezTo>
                  <a:cubicBezTo>
                    <a:pt x="84" y="96"/>
                    <a:pt x="84" y="96"/>
                    <a:pt x="84" y="96"/>
                  </a:cubicBezTo>
                  <a:cubicBezTo>
                    <a:pt x="88" y="96"/>
                    <a:pt x="88" y="96"/>
                    <a:pt x="88" y="96"/>
                  </a:cubicBezTo>
                  <a:close/>
                  <a:moveTo>
                    <a:pt x="83" y="87"/>
                  </a:moveTo>
                  <a:cubicBezTo>
                    <a:pt x="83" y="86"/>
                    <a:pt x="83" y="86"/>
                    <a:pt x="83" y="86"/>
                  </a:cubicBezTo>
                  <a:cubicBezTo>
                    <a:pt x="80" y="86"/>
                    <a:pt x="80" y="86"/>
                    <a:pt x="80" y="86"/>
                  </a:cubicBezTo>
                  <a:cubicBezTo>
                    <a:pt x="79" y="87"/>
                    <a:pt x="79" y="87"/>
                    <a:pt x="79" y="87"/>
                  </a:cubicBezTo>
                  <a:cubicBezTo>
                    <a:pt x="83" y="87"/>
                    <a:pt x="83" y="87"/>
                    <a:pt x="83" y="87"/>
                  </a:cubicBezTo>
                  <a:close/>
                  <a:moveTo>
                    <a:pt x="75" y="87"/>
                  </a:moveTo>
                  <a:cubicBezTo>
                    <a:pt x="74" y="83"/>
                    <a:pt x="74" y="83"/>
                    <a:pt x="74" y="83"/>
                  </a:cubicBezTo>
                  <a:cubicBezTo>
                    <a:pt x="74" y="80"/>
                    <a:pt x="74" y="80"/>
                    <a:pt x="74" y="80"/>
                  </a:cubicBezTo>
                  <a:cubicBezTo>
                    <a:pt x="62" y="80"/>
                    <a:pt x="62" y="80"/>
                    <a:pt x="62" y="80"/>
                  </a:cubicBezTo>
                  <a:cubicBezTo>
                    <a:pt x="66" y="85"/>
                    <a:pt x="66" y="85"/>
                    <a:pt x="66" y="85"/>
                  </a:cubicBezTo>
                  <a:cubicBezTo>
                    <a:pt x="67" y="87"/>
                    <a:pt x="67" y="87"/>
                    <a:pt x="67" y="87"/>
                  </a:cubicBezTo>
                  <a:cubicBezTo>
                    <a:pt x="67" y="87"/>
                    <a:pt x="67" y="87"/>
                    <a:pt x="67" y="87"/>
                  </a:cubicBezTo>
                  <a:cubicBezTo>
                    <a:pt x="75" y="87"/>
                    <a:pt x="75" y="87"/>
                    <a:pt x="75" y="87"/>
                  </a:cubicBezTo>
                  <a:close/>
                  <a:moveTo>
                    <a:pt x="80" y="78"/>
                  </a:moveTo>
                  <a:cubicBezTo>
                    <a:pt x="84" y="78"/>
                    <a:pt x="84" y="78"/>
                    <a:pt x="84" y="78"/>
                  </a:cubicBezTo>
                  <a:cubicBezTo>
                    <a:pt x="85" y="78"/>
                    <a:pt x="85" y="78"/>
                    <a:pt x="85" y="78"/>
                  </a:cubicBezTo>
                  <a:cubicBezTo>
                    <a:pt x="88" y="78"/>
                    <a:pt x="88" y="78"/>
                    <a:pt x="88" y="78"/>
                  </a:cubicBezTo>
                  <a:cubicBezTo>
                    <a:pt x="88" y="77"/>
                    <a:pt x="88" y="77"/>
                    <a:pt x="88" y="77"/>
                  </a:cubicBezTo>
                  <a:cubicBezTo>
                    <a:pt x="93" y="72"/>
                    <a:pt x="93" y="72"/>
                    <a:pt x="93" y="72"/>
                  </a:cubicBezTo>
                  <a:cubicBezTo>
                    <a:pt x="93" y="71"/>
                    <a:pt x="93" y="71"/>
                    <a:pt x="93" y="71"/>
                  </a:cubicBezTo>
                  <a:cubicBezTo>
                    <a:pt x="53" y="71"/>
                    <a:pt x="53" y="71"/>
                    <a:pt x="53" y="71"/>
                  </a:cubicBezTo>
                  <a:cubicBezTo>
                    <a:pt x="55" y="74"/>
                    <a:pt x="55" y="74"/>
                    <a:pt x="55" y="74"/>
                  </a:cubicBezTo>
                  <a:cubicBezTo>
                    <a:pt x="58" y="78"/>
                    <a:pt x="58" y="78"/>
                    <a:pt x="58" y="78"/>
                  </a:cubicBezTo>
                  <a:cubicBezTo>
                    <a:pt x="59" y="78"/>
                    <a:pt x="59" y="78"/>
                    <a:pt x="59" y="78"/>
                  </a:cubicBezTo>
                  <a:cubicBezTo>
                    <a:pt x="59" y="78"/>
                    <a:pt x="59" y="78"/>
                    <a:pt x="59" y="78"/>
                  </a:cubicBezTo>
                  <a:cubicBezTo>
                    <a:pt x="59" y="77"/>
                    <a:pt x="59" y="77"/>
                    <a:pt x="59" y="77"/>
                  </a:cubicBezTo>
                  <a:cubicBezTo>
                    <a:pt x="61" y="78"/>
                    <a:pt x="61" y="78"/>
                    <a:pt x="61" y="78"/>
                  </a:cubicBezTo>
                  <a:cubicBezTo>
                    <a:pt x="80" y="78"/>
                    <a:pt x="80" y="78"/>
                    <a:pt x="80" y="78"/>
                  </a:cubicBezTo>
                  <a:close/>
                  <a:moveTo>
                    <a:pt x="86" y="80"/>
                  </a:moveTo>
                  <a:cubicBezTo>
                    <a:pt x="87" y="81"/>
                    <a:pt x="87" y="81"/>
                    <a:pt x="87" y="81"/>
                  </a:cubicBezTo>
                  <a:cubicBezTo>
                    <a:pt x="87" y="83"/>
                    <a:pt x="87" y="83"/>
                    <a:pt x="87" y="83"/>
                  </a:cubicBezTo>
                  <a:cubicBezTo>
                    <a:pt x="89" y="83"/>
                    <a:pt x="89" y="83"/>
                    <a:pt x="89" y="83"/>
                  </a:cubicBezTo>
                  <a:cubicBezTo>
                    <a:pt x="89" y="80"/>
                    <a:pt x="89" y="80"/>
                    <a:pt x="89" y="80"/>
                  </a:cubicBezTo>
                  <a:cubicBezTo>
                    <a:pt x="89" y="80"/>
                    <a:pt x="89" y="80"/>
                    <a:pt x="89" y="80"/>
                  </a:cubicBezTo>
                  <a:cubicBezTo>
                    <a:pt x="86" y="80"/>
                    <a:pt x="86" y="80"/>
                    <a:pt x="86" y="80"/>
                  </a:cubicBezTo>
                  <a:close/>
                  <a:moveTo>
                    <a:pt x="93" y="70"/>
                  </a:moveTo>
                  <a:cubicBezTo>
                    <a:pt x="93" y="69"/>
                    <a:pt x="93" y="69"/>
                    <a:pt x="93" y="69"/>
                  </a:cubicBezTo>
                  <a:cubicBezTo>
                    <a:pt x="97" y="66"/>
                    <a:pt x="97" y="66"/>
                    <a:pt x="97" y="66"/>
                  </a:cubicBezTo>
                  <a:cubicBezTo>
                    <a:pt x="98" y="63"/>
                    <a:pt x="98" y="63"/>
                    <a:pt x="98" y="63"/>
                  </a:cubicBezTo>
                  <a:cubicBezTo>
                    <a:pt x="99" y="62"/>
                    <a:pt x="99" y="62"/>
                    <a:pt x="99" y="62"/>
                  </a:cubicBezTo>
                  <a:cubicBezTo>
                    <a:pt x="50" y="62"/>
                    <a:pt x="50" y="62"/>
                    <a:pt x="50" y="62"/>
                  </a:cubicBezTo>
                  <a:cubicBezTo>
                    <a:pt x="50" y="64"/>
                    <a:pt x="50" y="64"/>
                    <a:pt x="50" y="64"/>
                  </a:cubicBezTo>
                  <a:cubicBezTo>
                    <a:pt x="52" y="70"/>
                    <a:pt x="52" y="70"/>
                    <a:pt x="52" y="70"/>
                  </a:cubicBezTo>
                  <a:cubicBezTo>
                    <a:pt x="93" y="70"/>
                    <a:pt x="93" y="70"/>
                    <a:pt x="93" y="70"/>
                  </a:cubicBezTo>
                  <a:close/>
                  <a:moveTo>
                    <a:pt x="106" y="61"/>
                  </a:moveTo>
                  <a:cubicBezTo>
                    <a:pt x="104" y="57"/>
                    <a:pt x="104" y="57"/>
                    <a:pt x="104" y="57"/>
                  </a:cubicBezTo>
                  <a:cubicBezTo>
                    <a:pt x="108" y="54"/>
                    <a:pt x="108" y="54"/>
                    <a:pt x="108" y="54"/>
                  </a:cubicBezTo>
                  <a:cubicBezTo>
                    <a:pt x="108" y="54"/>
                    <a:pt x="108" y="54"/>
                    <a:pt x="108" y="54"/>
                  </a:cubicBezTo>
                  <a:cubicBezTo>
                    <a:pt x="47" y="54"/>
                    <a:pt x="47" y="54"/>
                    <a:pt x="47" y="54"/>
                  </a:cubicBezTo>
                  <a:cubicBezTo>
                    <a:pt x="50" y="58"/>
                    <a:pt x="50" y="58"/>
                    <a:pt x="50" y="58"/>
                  </a:cubicBezTo>
                  <a:cubicBezTo>
                    <a:pt x="50" y="61"/>
                    <a:pt x="50" y="61"/>
                    <a:pt x="50" y="61"/>
                  </a:cubicBezTo>
                  <a:cubicBezTo>
                    <a:pt x="106" y="61"/>
                    <a:pt x="106" y="61"/>
                    <a:pt x="106" y="61"/>
                  </a:cubicBezTo>
                  <a:close/>
                  <a:moveTo>
                    <a:pt x="109" y="52"/>
                  </a:moveTo>
                  <a:cubicBezTo>
                    <a:pt x="110" y="50"/>
                    <a:pt x="110" y="50"/>
                    <a:pt x="110" y="50"/>
                  </a:cubicBezTo>
                  <a:cubicBezTo>
                    <a:pt x="106" y="45"/>
                    <a:pt x="106" y="45"/>
                    <a:pt x="106" y="45"/>
                  </a:cubicBezTo>
                  <a:cubicBezTo>
                    <a:pt x="92" y="45"/>
                    <a:pt x="92" y="45"/>
                    <a:pt x="92" y="45"/>
                  </a:cubicBezTo>
                  <a:cubicBezTo>
                    <a:pt x="92" y="45"/>
                    <a:pt x="92" y="45"/>
                    <a:pt x="92" y="45"/>
                  </a:cubicBezTo>
                  <a:cubicBezTo>
                    <a:pt x="90" y="48"/>
                    <a:pt x="90" y="48"/>
                    <a:pt x="90" y="48"/>
                  </a:cubicBezTo>
                  <a:cubicBezTo>
                    <a:pt x="90" y="51"/>
                    <a:pt x="90" y="51"/>
                    <a:pt x="90" y="51"/>
                  </a:cubicBezTo>
                  <a:cubicBezTo>
                    <a:pt x="88" y="52"/>
                    <a:pt x="88" y="52"/>
                    <a:pt x="88" y="52"/>
                  </a:cubicBezTo>
                  <a:cubicBezTo>
                    <a:pt x="87" y="47"/>
                    <a:pt x="87" y="47"/>
                    <a:pt x="87" y="47"/>
                  </a:cubicBezTo>
                  <a:cubicBezTo>
                    <a:pt x="82" y="45"/>
                    <a:pt x="82" y="45"/>
                    <a:pt x="82" y="45"/>
                  </a:cubicBezTo>
                  <a:cubicBezTo>
                    <a:pt x="41" y="45"/>
                    <a:pt x="41" y="45"/>
                    <a:pt x="41" y="45"/>
                  </a:cubicBezTo>
                  <a:cubicBezTo>
                    <a:pt x="46" y="52"/>
                    <a:pt x="46" y="52"/>
                    <a:pt x="46" y="52"/>
                  </a:cubicBezTo>
                  <a:cubicBezTo>
                    <a:pt x="109" y="52"/>
                    <a:pt x="109" y="52"/>
                    <a:pt x="109" y="52"/>
                  </a:cubicBezTo>
                  <a:close/>
                  <a:moveTo>
                    <a:pt x="105" y="43"/>
                  </a:moveTo>
                  <a:cubicBezTo>
                    <a:pt x="102" y="38"/>
                    <a:pt x="102" y="38"/>
                    <a:pt x="102" y="38"/>
                  </a:cubicBezTo>
                  <a:cubicBezTo>
                    <a:pt x="100" y="42"/>
                    <a:pt x="100" y="42"/>
                    <a:pt x="100" y="42"/>
                  </a:cubicBezTo>
                  <a:cubicBezTo>
                    <a:pt x="98" y="39"/>
                    <a:pt x="98" y="39"/>
                    <a:pt x="98" y="39"/>
                  </a:cubicBezTo>
                  <a:cubicBezTo>
                    <a:pt x="98" y="38"/>
                    <a:pt x="98" y="38"/>
                    <a:pt x="98" y="38"/>
                  </a:cubicBezTo>
                  <a:cubicBezTo>
                    <a:pt x="95" y="36"/>
                    <a:pt x="95" y="36"/>
                    <a:pt x="95" y="36"/>
                  </a:cubicBezTo>
                  <a:cubicBezTo>
                    <a:pt x="91" y="36"/>
                    <a:pt x="91" y="36"/>
                    <a:pt x="91" y="36"/>
                  </a:cubicBezTo>
                  <a:cubicBezTo>
                    <a:pt x="90" y="41"/>
                    <a:pt x="90" y="41"/>
                    <a:pt x="90" y="41"/>
                  </a:cubicBezTo>
                  <a:cubicBezTo>
                    <a:pt x="91" y="43"/>
                    <a:pt x="91" y="43"/>
                    <a:pt x="91" y="43"/>
                  </a:cubicBezTo>
                  <a:cubicBezTo>
                    <a:pt x="105" y="43"/>
                    <a:pt x="105" y="43"/>
                    <a:pt x="105" y="43"/>
                  </a:cubicBezTo>
                  <a:close/>
                  <a:moveTo>
                    <a:pt x="89" y="18"/>
                  </a:moveTo>
                  <a:cubicBezTo>
                    <a:pt x="90" y="18"/>
                    <a:pt x="91" y="18"/>
                    <a:pt x="91" y="18"/>
                  </a:cubicBezTo>
                  <a:cubicBezTo>
                    <a:pt x="95" y="23"/>
                    <a:pt x="95" y="23"/>
                    <a:pt x="95" y="23"/>
                  </a:cubicBezTo>
                  <a:cubicBezTo>
                    <a:pt x="94" y="25"/>
                    <a:pt x="94" y="25"/>
                    <a:pt x="94" y="25"/>
                  </a:cubicBezTo>
                  <a:cubicBezTo>
                    <a:pt x="105" y="25"/>
                    <a:pt x="105" y="25"/>
                    <a:pt x="105" y="25"/>
                  </a:cubicBezTo>
                  <a:cubicBezTo>
                    <a:pt x="105" y="25"/>
                    <a:pt x="105" y="25"/>
                    <a:pt x="105" y="25"/>
                  </a:cubicBezTo>
                  <a:cubicBezTo>
                    <a:pt x="101" y="21"/>
                    <a:pt x="101" y="21"/>
                    <a:pt x="101" y="21"/>
                  </a:cubicBezTo>
                  <a:cubicBezTo>
                    <a:pt x="100" y="18"/>
                    <a:pt x="100" y="18"/>
                    <a:pt x="100" y="18"/>
                  </a:cubicBezTo>
                  <a:cubicBezTo>
                    <a:pt x="89" y="18"/>
                    <a:pt x="89" y="18"/>
                    <a:pt x="89" y="18"/>
                  </a:cubicBezTo>
                  <a:close/>
                  <a:moveTo>
                    <a:pt x="94" y="27"/>
                  </a:moveTo>
                  <a:cubicBezTo>
                    <a:pt x="94" y="27"/>
                    <a:pt x="94" y="27"/>
                    <a:pt x="94" y="27"/>
                  </a:cubicBezTo>
                  <a:cubicBezTo>
                    <a:pt x="94" y="29"/>
                    <a:pt x="94" y="29"/>
                    <a:pt x="94" y="29"/>
                  </a:cubicBezTo>
                  <a:cubicBezTo>
                    <a:pt x="91" y="29"/>
                    <a:pt x="91" y="29"/>
                    <a:pt x="91" y="29"/>
                  </a:cubicBezTo>
                  <a:cubicBezTo>
                    <a:pt x="90" y="29"/>
                    <a:pt x="90" y="29"/>
                    <a:pt x="90" y="29"/>
                  </a:cubicBezTo>
                  <a:cubicBezTo>
                    <a:pt x="97" y="32"/>
                    <a:pt x="97" y="32"/>
                    <a:pt x="97" y="32"/>
                  </a:cubicBezTo>
                  <a:cubicBezTo>
                    <a:pt x="99" y="34"/>
                    <a:pt x="99" y="34"/>
                    <a:pt x="99" y="34"/>
                  </a:cubicBezTo>
                  <a:cubicBezTo>
                    <a:pt x="101" y="34"/>
                    <a:pt x="101" y="34"/>
                    <a:pt x="101" y="34"/>
                  </a:cubicBezTo>
                  <a:cubicBezTo>
                    <a:pt x="99" y="32"/>
                    <a:pt x="99" y="32"/>
                    <a:pt x="99" y="32"/>
                  </a:cubicBezTo>
                  <a:cubicBezTo>
                    <a:pt x="103" y="33"/>
                    <a:pt x="103" y="33"/>
                    <a:pt x="103" y="33"/>
                  </a:cubicBezTo>
                  <a:cubicBezTo>
                    <a:pt x="102" y="31"/>
                    <a:pt x="102" y="31"/>
                    <a:pt x="102" y="31"/>
                  </a:cubicBezTo>
                  <a:cubicBezTo>
                    <a:pt x="100" y="27"/>
                    <a:pt x="100" y="27"/>
                    <a:pt x="100" y="27"/>
                  </a:cubicBezTo>
                  <a:cubicBezTo>
                    <a:pt x="102" y="27"/>
                    <a:pt x="102" y="27"/>
                    <a:pt x="102" y="27"/>
                  </a:cubicBezTo>
                  <a:cubicBezTo>
                    <a:pt x="103" y="29"/>
                    <a:pt x="103" y="29"/>
                    <a:pt x="103" y="29"/>
                  </a:cubicBezTo>
                  <a:cubicBezTo>
                    <a:pt x="104" y="27"/>
                    <a:pt x="104" y="27"/>
                    <a:pt x="104" y="27"/>
                  </a:cubicBezTo>
                  <a:cubicBezTo>
                    <a:pt x="94" y="27"/>
                    <a:pt x="94" y="27"/>
                    <a:pt x="94" y="27"/>
                  </a:cubicBezTo>
                  <a:close/>
                  <a:moveTo>
                    <a:pt x="112" y="27"/>
                  </a:moveTo>
                  <a:cubicBezTo>
                    <a:pt x="112" y="29"/>
                    <a:pt x="112" y="29"/>
                    <a:pt x="112" y="29"/>
                  </a:cubicBezTo>
                  <a:cubicBezTo>
                    <a:pt x="116" y="34"/>
                    <a:pt x="116" y="34"/>
                    <a:pt x="116" y="34"/>
                  </a:cubicBezTo>
                  <a:cubicBezTo>
                    <a:pt x="124" y="34"/>
                    <a:pt x="124" y="34"/>
                    <a:pt x="124" y="34"/>
                  </a:cubicBezTo>
                  <a:cubicBezTo>
                    <a:pt x="128" y="27"/>
                    <a:pt x="128" y="27"/>
                    <a:pt x="128" y="27"/>
                  </a:cubicBezTo>
                  <a:cubicBezTo>
                    <a:pt x="128" y="27"/>
                    <a:pt x="128" y="27"/>
                    <a:pt x="128" y="27"/>
                  </a:cubicBezTo>
                  <a:cubicBezTo>
                    <a:pt x="112" y="27"/>
                    <a:pt x="112" y="27"/>
                    <a:pt x="112" y="27"/>
                  </a:cubicBezTo>
                  <a:close/>
                  <a:moveTo>
                    <a:pt x="118" y="36"/>
                  </a:moveTo>
                  <a:cubicBezTo>
                    <a:pt x="119" y="38"/>
                    <a:pt x="119" y="38"/>
                    <a:pt x="119" y="38"/>
                  </a:cubicBezTo>
                  <a:cubicBezTo>
                    <a:pt x="123" y="38"/>
                    <a:pt x="123" y="38"/>
                    <a:pt x="123" y="38"/>
                  </a:cubicBezTo>
                  <a:cubicBezTo>
                    <a:pt x="124" y="36"/>
                    <a:pt x="124" y="36"/>
                    <a:pt x="124" y="36"/>
                  </a:cubicBezTo>
                  <a:cubicBezTo>
                    <a:pt x="118" y="36"/>
                    <a:pt x="118" y="36"/>
                    <a:pt x="118" y="36"/>
                  </a:cubicBezTo>
                  <a:close/>
                  <a:moveTo>
                    <a:pt x="59" y="80"/>
                  </a:moveTo>
                  <a:cubicBezTo>
                    <a:pt x="62" y="84"/>
                    <a:pt x="62" y="84"/>
                    <a:pt x="62" y="84"/>
                  </a:cubicBezTo>
                  <a:cubicBezTo>
                    <a:pt x="63" y="84"/>
                    <a:pt x="63" y="84"/>
                    <a:pt x="63" y="84"/>
                  </a:cubicBezTo>
                  <a:cubicBezTo>
                    <a:pt x="60" y="80"/>
                    <a:pt x="60" y="80"/>
                    <a:pt x="60" y="80"/>
                  </a:cubicBezTo>
                  <a:cubicBezTo>
                    <a:pt x="59" y="80"/>
                    <a:pt x="59" y="80"/>
                    <a:pt x="59" y="80"/>
                  </a:cubicBezTo>
                  <a:close/>
                  <a:moveTo>
                    <a:pt x="85" y="29"/>
                  </a:moveTo>
                  <a:cubicBezTo>
                    <a:pt x="83" y="33"/>
                    <a:pt x="83" y="33"/>
                    <a:pt x="83" y="33"/>
                  </a:cubicBezTo>
                  <a:cubicBezTo>
                    <a:pt x="87" y="34"/>
                    <a:pt x="87" y="34"/>
                    <a:pt x="87" y="34"/>
                  </a:cubicBezTo>
                  <a:cubicBezTo>
                    <a:pt x="89" y="31"/>
                    <a:pt x="89" y="31"/>
                    <a:pt x="89" y="31"/>
                  </a:cubicBezTo>
                  <a:cubicBezTo>
                    <a:pt x="85" y="29"/>
                    <a:pt x="85" y="29"/>
                    <a:pt x="85" y="29"/>
                  </a:cubicBezTo>
                  <a:close/>
                  <a:moveTo>
                    <a:pt x="85" y="85"/>
                  </a:moveTo>
                  <a:cubicBezTo>
                    <a:pt x="85" y="86"/>
                    <a:pt x="85" y="86"/>
                    <a:pt x="85" y="86"/>
                  </a:cubicBezTo>
                  <a:cubicBezTo>
                    <a:pt x="89" y="86"/>
                    <a:pt x="89" y="86"/>
                    <a:pt x="89" y="86"/>
                  </a:cubicBezTo>
                  <a:cubicBezTo>
                    <a:pt x="91" y="87"/>
                    <a:pt x="91" y="87"/>
                    <a:pt x="91" y="87"/>
                  </a:cubicBezTo>
                  <a:cubicBezTo>
                    <a:pt x="94" y="87"/>
                    <a:pt x="94" y="87"/>
                    <a:pt x="94" y="87"/>
                  </a:cubicBezTo>
                  <a:cubicBezTo>
                    <a:pt x="93" y="87"/>
                    <a:pt x="93" y="87"/>
                    <a:pt x="93" y="87"/>
                  </a:cubicBezTo>
                  <a:cubicBezTo>
                    <a:pt x="90" y="85"/>
                    <a:pt x="90" y="85"/>
                    <a:pt x="90" y="85"/>
                  </a:cubicBezTo>
                  <a:cubicBezTo>
                    <a:pt x="90" y="85"/>
                    <a:pt x="86" y="85"/>
                    <a:pt x="85" y="85"/>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dirty="0"/>
            </a:p>
          </p:txBody>
        </p:sp>
        <p:sp>
          <p:nvSpPr>
            <p:cNvPr id="261" name="Freeform 376">
              <a:extLst>
                <a:ext uri="{FF2B5EF4-FFF2-40B4-BE49-F238E27FC236}">
                  <a16:creationId xmlns:a16="http://schemas.microsoft.com/office/drawing/2014/main" id="{4CB723FF-E6E2-4D1F-BB7D-F7C4C265E389}"/>
                </a:ext>
              </a:extLst>
            </p:cNvPr>
            <p:cNvSpPr>
              <a:spLocks/>
            </p:cNvSpPr>
            <p:nvPr/>
          </p:nvSpPr>
          <p:spPr bwMode="auto">
            <a:xfrm>
              <a:off x="4749800" y="5927725"/>
              <a:ext cx="307975" cy="320675"/>
            </a:xfrm>
            <a:custGeom>
              <a:avLst/>
              <a:gdLst>
                <a:gd name="T0" fmla="*/ 2147483646 w 97"/>
                <a:gd name="T1" fmla="*/ 0 h 101"/>
                <a:gd name="T2" fmla="*/ 2147483646 w 97"/>
                <a:gd name="T3" fmla="*/ 0 h 101"/>
                <a:gd name="T4" fmla="*/ 2147483646 w 97"/>
                <a:gd name="T5" fmla="*/ 2147483646 h 101"/>
                <a:gd name="T6" fmla="*/ 2147483646 w 97"/>
                <a:gd name="T7" fmla="*/ 2147483646 h 101"/>
                <a:gd name="T8" fmla="*/ 2147483646 w 97"/>
                <a:gd name="T9" fmla="*/ 2147483646 h 101"/>
                <a:gd name="T10" fmla="*/ 2147483646 w 97"/>
                <a:gd name="T11" fmla="*/ 2147483646 h 101"/>
                <a:gd name="T12" fmla="*/ 2147483646 w 97"/>
                <a:gd name="T13" fmla="*/ 2147483646 h 101"/>
                <a:gd name="T14" fmla="*/ 2147483646 w 97"/>
                <a:gd name="T15" fmla="*/ 2147483646 h 101"/>
                <a:gd name="T16" fmla="*/ 0 w 97"/>
                <a:gd name="T17" fmla="*/ 2147483646 h 101"/>
                <a:gd name="T18" fmla="*/ 0 w 97"/>
                <a:gd name="T19" fmla="*/ 2147483646 h 101"/>
                <a:gd name="T20" fmla="*/ 2147483646 w 97"/>
                <a:gd name="T21" fmla="*/ 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101">
                  <a:moveTo>
                    <a:pt x="1" y="0"/>
                  </a:moveTo>
                  <a:cubicBezTo>
                    <a:pt x="53" y="0"/>
                    <a:pt x="53" y="0"/>
                    <a:pt x="53" y="0"/>
                  </a:cubicBezTo>
                  <a:cubicBezTo>
                    <a:pt x="54" y="0"/>
                    <a:pt x="55" y="0"/>
                    <a:pt x="55" y="1"/>
                  </a:cubicBezTo>
                  <a:cubicBezTo>
                    <a:pt x="55" y="43"/>
                    <a:pt x="55" y="43"/>
                    <a:pt x="55" y="43"/>
                  </a:cubicBezTo>
                  <a:cubicBezTo>
                    <a:pt x="97" y="101"/>
                    <a:pt x="97" y="101"/>
                    <a:pt x="97" y="101"/>
                  </a:cubicBezTo>
                  <a:cubicBezTo>
                    <a:pt x="96" y="101"/>
                    <a:pt x="96" y="101"/>
                    <a:pt x="96" y="101"/>
                  </a:cubicBezTo>
                  <a:cubicBezTo>
                    <a:pt x="47" y="48"/>
                    <a:pt x="47" y="48"/>
                    <a:pt x="47" y="48"/>
                  </a:cubicBezTo>
                  <a:cubicBezTo>
                    <a:pt x="1" y="48"/>
                    <a:pt x="1" y="48"/>
                    <a:pt x="1" y="48"/>
                  </a:cubicBezTo>
                  <a:cubicBezTo>
                    <a:pt x="0" y="48"/>
                    <a:pt x="0" y="47"/>
                    <a:pt x="0" y="46"/>
                  </a:cubicBezTo>
                  <a:cubicBezTo>
                    <a:pt x="0" y="1"/>
                    <a:pt x="0" y="1"/>
                    <a:pt x="0" y="1"/>
                  </a:cubicBezTo>
                  <a:cubicBezTo>
                    <a:pt x="0" y="0"/>
                    <a:pt x="0" y="0"/>
                    <a:pt x="1"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2" name="Freeform 377">
              <a:extLst>
                <a:ext uri="{FF2B5EF4-FFF2-40B4-BE49-F238E27FC236}">
                  <a16:creationId xmlns:a16="http://schemas.microsoft.com/office/drawing/2014/main" id="{7BDC52B9-9CCF-4944-A8AC-784945057F30}"/>
                </a:ext>
              </a:extLst>
            </p:cNvPr>
            <p:cNvSpPr>
              <a:spLocks/>
            </p:cNvSpPr>
            <p:nvPr/>
          </p:nvSpPr>
          <p:spPr bwMode="auto">
            <a:xfrm>
              <a:off x="5270500" y="5915025"/>
              <a:ext cx="254000" cy="263525"/>
            </a:xfrm>
            <a:custGeom>
              <a:avLst/>
              <a:gdLst>
                <a:gd name="T0" fmla="*/ 2147483646 w 80"/>
                <a:gd name="T1" fmla="*/ 0 h 83"/>
                <a:gd name="T2" fmla="*/ 2147483646 w 80"/>
                <a:gd name="T3" fmla="*/ 0 h 83"/>
                <a:gd name="T4" fmla="*/ 2147483646 w 80"/>
                <a:gd name="T5" fmla="*/ 2147483646 h 83"/>
                <a:gd name="T6" fmla="*/ 2147483646 w 80"/>
                <a:gd name="T7" fmla="*/ 2147483646 h 83"/>
                <a:gd name="T8" fmla="*/ 0 w 80"/>
                <a:gd name="T9" fmla="*/ 2147483646 h 83"/>
                <a:gd name="T10" fmla="*/ 2147483646 w 80"/>
                <a:gd name="T11" fmla="*/ 2147483646 h 83"/>
                <a:gd name="T12" fmla="*/ 2147483646 w 80"/>
                <a:gd name="T13" fmla="*/ 2147483646 h 83"/>
                <a:gd name="T14" fmla="*/ 2147483646 w 80"/>
                <a:gd name="T15" fmla="*/ 2147483646 h 83"/>
                <a:gd name="T16" fmla="*/ 2147483646 w 80"/>
                <a:gd name="T17" fmla="*/ 2147483646 h 83"/>
                <a:gd name="T18" fmla="*/ 2147483646 w 80"/>
                <a:gd name="T19" fmla="*/ 2147483646 h 83"/>
                <a:gd name="T20" fmla="*/ 2147483646 w 80"/>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83">
                  <a:moveTo>
                    <a:pt x="79" y="0"/>
                  </a:moveTo>
                  <a:cubicBezTo>
                    <a:pt x="36" y="0"/>
                    <a:pt x="36" y="0"/>
                    <a:pt x="36" y="0"/>
                  </a:cubicBezTo>
                  <a:cubicBezTo>
                    <a:pt x="36" y="0"/>
                    <a:pt x="35" y="0"/>
                    <a:pt x="35" y="1"/>
                  </a:cubicBezTo>
                  <a:cubicBezTo>
                    <a:pt x="35" y="35"/>
                    <a:pt x="35" y="35"/>
                    <a:pt x="35" y="35"/>
                  </a:cubicBezTo>
                  <a:cubicBezTo>
                    <a:pt x="0" y="83"/>
                    <a:pt x="0" y="83"/>
                    <a:pt x="0" y="83"/>
                  </a:cubicBezTo>
                  <a:cubicBezTo>
                    <a:pt x="1" y="83"/>
                    <a:pt x="1" y="83"/>
                    <a:pt x="1" y="83"/>
                  </a:cubicBezTo>
                  <a:cubicBezTo>
                    <a:pt x="41" y="39"/>
                    <a:pt x="41" y="39"/>
                    <a:pt x="41" y="39"/>
                  </a:cubicBezTo>
                  <a:cubicBezTo>
                    <a:pt x="79" y="39"/>
                    <a:pt x="79" y="39"/>
                    <a:pt x="79" y="39"/>
                  </a:cubicBezTo>
                  <a:cubicBezTo>
                    <a:pt x="80" y="39"/>
                    <a:pt x="80" y="39"/>
                    <a:pt x="80" y="38"/>
                  </a:cubicBezTo>
                  <a:cubicBezTo>
                    <a:pt x="80" y="1"/>
                    <a:pt x="80" y="1"/>
                    <a:pt x="80" y="1"/>
                  </a:cubicBezTo>
                  <a:cubicBezTo>
                    <a:pt x="80" y="0"/>
                    <a:pt x="80" y="0"/>
                    <a:pt x="79"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3" name="Freeform 378">
              <a:extLst>
                <a:ext uri="{FF2B5EF4-FFF2-40B4-BE49-F238E27FC236}">
                  <a16:creationId xmlns:a16="http://schemas.microsoft.com/office/drawing/2014/main" id="{31F5CC4F-F111-40C6-9837-9D3D51A53977}"/>
                </a:ext>
              </a:extLst>
            </p:cNvPr>
            <p:cNvSpPr>
              <a:spLocks/>
            </p:cNvSpPr>
            <p:nvPr/>
          </p:nvSpPr>
          <p:spPr bwMode="auto">
            <a:xfrm>
              <a:off x="4940300" y="6429375"/>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2147483646 w 76"/>
                <a:gd name="T9" fmla="*/ 0 h 79"/>
                <a:gd name="T10" fmla="*/ 2147483646 w 76"/>
                <a:gd name="T11" fmla="*/ 0 h 79"/>
                <a:gd name="T12" fmla="*/ 2147483646 w 76"/>
                <a:gd name="T13" fmla="*/ 2147483646 h 79"/>
                <a:gd name="T14" fmla="*/ 2147483646 w 76"/>
                <a:gd name="T15" fmla="*/ 2147483646 h 79"/>
                <a:gd name="T16" fmla="*/ 0 w 76"/>
                <a:gd name="T17" fmla="*/ 2147483646 h 79"/>
                <a:gd name="T18" fmla="*/ 0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1" y="79"/>
                  </a:moveTo>
                  <a:cubicBezTo>
                    <a:pt x="41" y="79"/>
                    <a:pt x="41" y="79"/>
                    <a:pt x="41" y="79"/>
                  </a:cubicBezTo>
                  <a:cubicBezTo>
                    <a:pt x="42" y="79"/>
                    <a:pt x="43" y="79"/>
                    <a:pt x="43" y="78"/>
                  </a:cubicBezTo>
                  <a:cubicBezTo>
                    <a:pt x="43" y="46"/>
                    <a:pt x="43" y="46"/>
                    <a:pt x="43" y="46"/>
                  </a:cubicBezTo>
                  <a:cubicBezTo>
                    <a:pt x="76" y="0"/>
                    <a:pt x="76" y="0"/>
                    <a:pt x="76" y="0"/>
                  </a:cubicBezTo>
                  <a:cubicBezTo>
                    <a:pt x="75" y="0"/>
                    <a:pt x="75" y="0"/>
                    <a:pt x="75" y="0"/>
                  </a:cubicBezTo>
                  <a:cubicBezTo>
                    <a:pt x="37" y="42"/>
                    <a:pt x="37" y="42"/>
                    <a:pt x="37" y="42"/>
                  </a:cubicBezTo>
                  <a:cubicBezTo>
                    <a:pt x="1" y="42"/>
                    <a:pt x="1" y="42"/>
                    <a:pt x="1" y="42"/>
                  </a:cubicBezTo>
                  <a:cubicBezTo>
                    <a:pt x="0" y="42"/>
                    <a:pt x="0" y="42"/>
                    <a:pt x="0" y="43"/>
                  </a:cubicBezTo>
                  <a:cubicBezTo>
                    <a:pt x="0" y="78"/>
                    <a:pt x="0" y="78"/>
                    <a:pt x="0" y="78"/>
                  </a:cubicBezTo>
                  <a:cubicBezTo>
                    <a:pt x="0" y="79"/>
                    <a:pt x="0" y="79"/>
                    <a:pt x="1"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4" name="Freeform 379">
              <a:extLst>
                <a:ext uri="{FF2B5EF4-FFF2-40B4-BE49-F238E27FC236}">
                  <a16:creationId xmlns:a16="http://schemas.microsoft.com/office/drawing/2014/main" id="{0DEB837B-252A-434D-8A1D-54B1FB66D831}"/>
                </a:ext>
              </a:extLst>
            </p:cNvPr>
            <p:cNvSpPr>
              <a:spLocks noEditPoints="1"/>
            </p:cNvSpPr>
            <p:nvPr/>
          </p:nvSpPr>
          <p:spPr bwMode="auto">
            <a:xfrm>
              <a:off x="4787900" y="5946775"/>
              <a:ext cx="95250" cy="107950"/>
            </a:xfrm>
            <a:custGeom>
              <a:avLst/>
              <a:gdLst>
                <a:gd name="T0" fmla="*/ 2147483646 w 60"/>
                <a:gd name="T1" fmla="*/ 2147483646 h 68"/>
                <a:gd name="T2" fmla="*/ 2147483646 w 60"/>
                <a:gd name="T3" fmla="*/ 2147483646 h 68"/>
                <a:gd name="T4" fmla="*/ 2147483646 w 60"/>
                <a:gd name="T5" fmla="*/ 2147483646 h 68"/>
                <a:gd name="T6" fmla="*/ 2147483646 w 60"/>
                <a:gd name="T7" fmla="*/ 0 h 68"/>
                <a:gd name="T8" fmla="*/ 2147483646 w 60"/>
                <a:gd name="T9" fmla="*/ 2147483646 h 68"/>
                <a:gd name="T10" fmla="*/ 2147483646 w 60"/>
                <a:gd name="T11" fmla="*/ 2147483646 h 68"/>
                <a:gd name="T12" fmla="*/ 2147483646 w 60"/>
                <a:gd name="T13" fmla="*/ 2147483646 h 68"/>
                <a:gd name="T14" fmla="*/ 2147483646 w 60"/>
                <a:gd name="T15" fmla="*/ 2147483646 h 68"/>
                <a:gd name="T16" fmla="*/ 2147483646 w 60"/>
                <a:gd name="T17" fmla="*/ 2147483646 h 68"/>
                <a:gd name="T18" fmla="*/ 2147483646 w 60"/>
                <a:gd name="T19" fmla="*/ 2147483646 h 68"/>
                <a:gd name="T20" fmla="*/ 2147483646 w 60"/>
                <a:gd name="T21" fmla="*/ 2147483646 h 68"/>
                <a:gd name="T22" fmla="*/ 2147483646 w 60"/>
                <a:gd name="T23" fmla="*/ 2147483646 h 68"/>
                <a:gd name="T24" fmla="*/ 0 w 60"/>
                <a:gd name="T25" fmla="*/ 2147483646 h 68"/>
                <a:gd name="T26" fmla="*/ 2147483646 w 60"/>
                <a:gd name="T27" fmla="*/ 2147483646 h 68"/>
                <a:gd name="T28" fmla="*/ 2147483646 w 60"/>
                <a:gd name="T29" fmla="*/ 2147483646 h 68"/>
                <a:gd name="T30" fmla="*/ 0 w 60"/>
                <a:gd name="T31" fmla="*/ 2147483646 h 68"/>
                <a:gd name="T32" fmla="*/ 0 w 60"/>
                <a:gd name="T33" fmla="*/ 2147483646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 h="68">
                  <a:moveTo>
                    <a:pt x="4" y="16"/>
                  </a:moveTo>
                  <a:lnTo>
                    <a:pt x="30" y="34"/>
                  </a:lnTo>
                  <a:lnTo>
                    <a:pt x="58" y="16"/>
                  </a:lnTo>
                  <a:lnTo>
                    <a:pt x="30" y="0"/>
                  </a:lnTo>
                  <a:lnTo>
                    <a:pt x="4" y="16"/>
                  </a:lnTo>
                  <a:close/>
                  <a:moveTo>
                    <a:pt x="60" y="20"/>
                  </a:moveTo>
                  <a:lnTo>
                    <a:pt x="60" y="52"/>
                  </a:lnTo>
                  <a:lnTo>
                    <a:pt x="32" y="68"/>
                  </a:lnTo>
                  <a:lnTo>
                    <a:pt x="32" y="38"/>
                  </a:lnTo>
                  <a:lnTo>
                    <a:pt x="60" y="20"/>
                  </a:lnTo>
                  <a:close/>
                  <a:moveTo>
                    <a:pt x="0" y="20"/>
                  </a:moveTo>
                  <a:lnTo>
                    <a:pt x="28" y="38"/>
                  </a:lnTo>
                  <a:lnTo>
                    <a:pt x="28" y="68"/>
                  </a:lnTo>
                  <a:lnTo>
                    <a:pt x="0" y="52"/>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5" name="Freeform 380">
              <a:extLst>
                <a:ext uri="{FF2B5EF4-FFF2-40B4-BE49-F238E27FC236}">
                  <a16:creationId xmlns:a16="http://schemas.microsoft.com/office/drawing/2014/main" id="{F5A1F81D-C04B-4149-BD13-0E77AF177FBD}"/>
                </a:ext>
              </a:extLst>
            </p:cNvPr>
            <p:cNvSpPr>
              <a:spLocks/>
            </p:cNvSpPr>
            <p:nvPr/>
          </p:nvSpPr>
          <p:spPr bwMode="auto">
            <a:xfrm>
              <a:off x="5299075" y="6311900"/>
              <a:ext cx="241300" cy="250825"/>
            </a:xfrm>
            <a:custGeom>
              <a:avLst/>
              <a:gdLst>
                <a:gd name="T0" fmla="*/ 2147483646 w 76"/>
                <a:gd name="T1" fmla="*/ 2147483646 h 79"/>
                <a:gd name="T2" fmla="*/ 2147483646 w 76"/>
                <a:gd name="T3" fmla="*/ 2147483646 h 79"/>
                <a:gd name="T4" fmla="*/ 2147483646 w 76"/>
                <a:gd name="T5" fmla="*/ 2147483646 h 79"/>
                <a:gd name="T6" fmla="*/ 2147483646 w 76"/>
                <a:gd name="T7" fmla="*/ 2147483646 h 79"/>
                <a:gd name="T8" fmla="*/ 0 w 76"/>
                <a:gd name="T9" fmla="*/ 0 h 79"/>
                <a:gd name="T10" fmla="*/ 2147483646 w 76"/>
                <a:gd name="T11" fmla="*/ 0 h 79"/>
                <a:gd name="T12" fmla="*/ 2147483646 w 76"/>
                <a:gd name="T13" fmla="*/ 2147483646 h 79"/>
                <a:gd name="T14" fmla="*/ 2147483646 w 76"/>
                <a:gd name="T15" fmla="*/ 2147483646 h 79"/>
                <a:gd name="T16" fmla="*/ 2147483646 w 76"/>
                <a:gd name="T17" fmla="*/ 2147483646 h 79"/>
                <a:gd name="T18" fmla="*/ 2147483646 w 76"/>
                <a:gd name="T19" fmla="*/ 2147483646 h 79"/>
                <a:gd name="T20" fmla="*/ 2147483646 w 76"/>
                <a:gd name="T21" fmla="*/ 2147483646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79">
                  <a:moveTo>
                    <a:pt x="75" y="79"/>
                  </a:moveTo>
                  <a:cubicBezTo>
                    <a:pt x="35" y="79"/>
                    <a:pt x="35" y="79"/>
                    <a:pt x="35" y="79"/>
                  </a:cubicBezTo>
                  <a:cubicBezTo>
                    <a:pt x="34" y="79"/>
                    <a:pt x="34" y="79"/>
                    <a:pt x="34" y="78"/>
                  </a:cubicBezTo>
                  <a:cubicBezTo>
                    <a:pt x="34" y="46"/>
                    <a:pt x="34" y="46"/>
                    <a:pt x="34" y="46"/>
                  </a:cubicBezTo>
                  <a:cubicBezTo>
                    <a:pt x="0" y="0"/>
                    <a:pt x="0" y="0"/>
                    <a:pt x="0" y="0"/>
                  </a:cubicBezTo>
                  <a:cubicBezTo>
                    <a:pt x="1" y="0"/>
                    <a:pt x="1" y="0"/>
                    <a:pt x="1" y="0"/>
                  </a:cubicBezTo>
                  <a:cubicBezTo>
                    <a:pt x="39" y="42"/>
                    <a:pt x="39" y="42"/>
                    <a:pt x="39" y="42"/>
                  </a:cubicBezTo>
                  <a:cubicBezTo>
                    <a:pt x="75" y="42"/>
                    <a:pt x="75" y="42"/>
                    <a:pt x="75" y="42"/>
                  </a:cubicBezTo>
                  <a:cubicBezTo>
                    <a:pt x="76" y="42"/>
                    <a:pt x="76" y="42"/>
                    <a:pt x="76" y="43"/>
                  </a:cubicBezTo>
                  <a:cubicBezTo>
                    <a:pt x="76" y="78"/>
                    <a:pt x="76" y="78"/>
                    <a:pt x="76" y="78"/>
                  </a:cubicBezTo>
                  <a:cubicBezTo>
                    <a:pt x="76" y="79"/>
                    <a:pt x="76" y="79"/>
                    <a:pt x="75" y="79"/>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6" name="Freeform 381">
              <a:extLst>
                <a:ext uri="{FF2B5EF4-FFF2-40B4-BE49-F238E27FC236}">
                  <a16:creationId xmlns:a16="http://schemas.microsoft.com/office/drawing/2014/main" id="{13AF3B82-607B-4F49-A270-287B25F0A9F1}"/>
                </a:ext>
              </a:extLst>
            </p:cNvPr>
            <p:cNvSpPr>
              <a:spLocks noEditPoints="1"/>
            </p:cNvSpPr>
            <p:nvPr/>
          </p:nvSpPr>
          <p:spPr bwMode="auto">
            <a:xfrm>
              <a:off x="5407025" y="5924550"/>
              <a:ext cx="92075" cy="104775"/>
            </a:xfrm>
            <a:custGeom>
              <a:avLst/>
              <a:gdLst>
                <a:gd name="T0" fmla="*/ 2147483646 w 58"/>
                <a:gd name="T1" fmla="*/ 2147483646 h 66"/>
                <a:gd name="T2" fmla="*/ 2147483646 w 58"/>
                <a:gd name="T3" fmla="*/ 2147483646 h 66"/>
                <a:gd name="T4" fmla="*/ 2147483646 w 58"/>
                <a:gd name="T5" fmla="*/ 2147483646 h 66"/>
                <a:gd name="T6" fmla="*/ 2147483646 w 58"/>
                <a:gd name="T7" fmla="*/ 0 h 66"/>
                <a:gd name="T8" fmla="*/ 2147483646 w 58"/>
                <a:gd name="T9" fmla="*/ 2147483646 h 66"/>
                <a:gd name="T10" fmla="*/ 2147483646 w 58"/>
                <a:gd name="T11" fmla="*/ 2147483646 h 66"/>
                <a:gd name="T12" fmla="*/ 2147483646 w 58"/>
                <a:gd name="T13" fmla="*/ 2147483646 h 66"/>
                <a:gd name="T14" fmla="*/ 2147483646 w 58"/>
                <a:gd name="T15" fmla="*/ 2147483646 h 66"/>
                <a:gd name="T16" fmla="*/ 2147483646 w 58"/>
                <a:gd name="T17" fmla="*/ 2147483646 h 66"/>
                <a:gd name="T18" fmla="*/ 2147483646 w 58"/>
                <a:gd name="T19" fmla="*/ 2147483646 h 66"/>
                <a:gd name="T20" fmla="*/ 2147483646 w 58"/>
                <a:gd name="T21" fmla="*/ 2147483646 h 66"/>
                <a:gd name="T22" fmla="*/ 2147483646 w 58"/>
                <a:gd name="T23" fmla="*/ 2147483646 h 66"/>
                <a:gd name="T24" fmla="*/ 0 w 58"/>
                <a:gd name="T25" fmla="*/ 2147483646 h 66"/>
                <a:gd name="T26" fmla="*/ 2147483646 w 58"/>
                <a:gd name="T27" fmla="*/ 2147483646 h 66"/>
                <a:gd name="T28" fmla="*/ 2147483646 w 58"/>
                <a:gd name="T29" fmla="*/ 2147483646 h 66"/>
                <a:gd name="T30" fmla="*/ 0 w 58"/>
                <a:gd name="T31" fmla="*/ 2147483646 h 66"/>
                <a:gd name="T32" fmla="*/ 0 w 5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 h="66">
                  <a:moveTo>
                    <a:pt x="4" y="16"/>
                  </a:moveTo>
                  <a:lnTo>
                    <a:pt x="30" y="32"/>
                  </a:lnTo>
                  <a:lnTo>
                    <a:pt x="56" y="16"/>
                  </a:lnTo>
                  <a:lnTo>
                    <a:pt x="30" y="0"/>
                  </a:lnTo>
                  <a:lnTo>
                    <a:pt x="4" y="16"/>
                  </a:lnTo>
                  <a:close/>
                  <a:moveTo>
                    <a:pt x="58" y="20"/>
                  </a:moveTo>
                  <a:lnTo>
                    <a:pt x="58" y="48"/>
                  </a:lnTo>
                  <a:lnTo>
                    <a:pt x="32" y="66"/>
                  </a:lnTo>
                  <a:lnTo>
                    <a:pt x="32" y="36"/>
                  </a:lnTo>
                  <a:lnTo>
                    <a:pt x="58" y="20"/>
                  </a:lnTo>
                  <a:close/>
                  <a:moveTo>
                    <a:pt x="0" y="20"/>
                  </a:moveTo>
                  <a:lnTo>
                    <a:pt x="26" y="36"/>
                  </a:lnTo>
                  <a:lnTo>
                    <a:pt x="26" y="66"/>
                  </a:lnTo>
                  <a:lnTo>
                    <a:pt x="0" y="5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7" name="Freeform 382">
              <a:extLst>
                <a:ext uri="{FF2B5EF4-FFF2-40B4-BE49-F238E27FC236}">
                  <a16:creationId xmlns:a16="http://schemas.microsoft.com/office/drawing/2014/main" id="{677FFA70-E945-4C80-8BF4-D78B1CD77013}"/>
                </a:ext>
              </a:extLst>
            </p:cNvPr>
            <p:cNvSpPr>
              <a:spLocks noEditPoints="1"/>
            </p:cNvSpPr>
            <p:nvPr/>
          </p:nvSpPr>
          <p:spPr bwMode="auto">
            <a:xfrm>
              <a:off x="5432425" y="6457950"/>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68" name="Freeform 383">
              <a:extLst>
                <a:ext uri="{FF2B5EF4-FFF2-40B4-BE49-F238E27FC236}">
                  <a16:creationId xmlns:a16="http://schemas.microsoft.com/office/drawing/2014/main" id="{05BA4F30-FA24-4780-9111-FED3C88C4F45}"/>
                </a:ext>
              </a:extLst>
            </p:cNvPr>
            <p:cNvSpPr>
              <a:spLocks noEditPoints="1"/>
            </p:cNvSpPr>
            <p:nvPr/>
          </p:nvSpPr>
          <p:spPr bwMode="auto">
            <a:xfrm>
              <a:off x="4965700" y="6575425"/>
              <a:ext cx="82550" cy="92075"/>
            </a:xfrm>
            <a:custGeom>
              <a:avLst/>
              <a:gdLst>
                <a:gd name="T0" fmla="*/ 2147483646 w 52"/>
                <a:gd name="T1" fmla="*/ 2147483646 h 58"/>
                <a:gd name="T2" fmla="*/ 2147483646 w 52"/>
                <a:gd name="T3" fmla="*/ 2147483646 h 58"/>
                <a:gd name="T4" fmla="*/ 2147483646 w 52"/>
                <a:gd name="T5" fmla="*/ 2147483646 h 58"/>
                <a:gd name="T6" fmla="*/ 2147483646 w 52"/>
                <a:gd name="T7" fmla="*/ 0 h 58"/>
                <a:gd name="T8" fmla="*/ 2147483646 w 52"/>
                <a:gd name="T9" fmla="*/ 2147483646 h 58"/>
                <a:gd name="T10" fmla="*/ 2147483646 w 52"/>
                <a:gd name="T11" fmla="*/ 2147483646 h 58"/>
                <a:gd name="T12" fmla="*/ 2147483646 w 52"/>
                <a:gd name="T13" fmla="*/ 2147483646 h 58"/>
                <a:gd name="T14" fmla="*/ 2147483646 w 52"/>
                <a:gd name="T15" fmla="*/ 2147483646 h 58"/>
                <a:gd name="T16" fmla="*/ 2147483646 w 52"/>
                <a:gd name="T17" fmla="*/ 2147483646 h 58"/>
                <a:gd name="T18" fmla="*/ 2147483646 w 52"/>
                <a:gd name="T19" fmla="*/ 2147483646 h 58"/>
                <a:gd name="T20" fmla="*/ 2147483646 w 52"/>
                <a:gd name="T21" fmla="*/ 2147483646 h 58"/>
                <a:gd name="T22" fmla="*/ 2147483646 w 52"/>
                <a:gd name="T23" fmla="*/ 2147483646 h 58"/>
                <a:gd name="T24" fmla="*/ 0 w 52"/>
                <a:gd name="T25" fmla="*/ 2147483646 h 58"/>
                <a:gd name="T26" fmla="*/ 2147483646 w 52"/>
                <a:gd name="T27" fmla="*/ 2147483646 h 58"/>
                <a:gd name="T28" fmla="*/ 2147483646 w 52"/>
                <a:gd name="T29" fmla="*/ 2147483646 h 58"/>
                <a:gd name="T30" fmla="*/ 0 w 52"/>
                <a:gd name="T31" fmla="*/ 2147483646 h 58"/>
                <a:gd name="T32" fmla="*/ 0 w 52"/>
                <a:gd name="T33" fmla="*/ 2147483646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8">
                  <a:moveTo>
                    <a:pt x="2" y="14"/>
                  </a:moveTo>
                  <a:lnTo>
                    <a:pt x="26" y="28"/>
                  </a:lnTo>
                  <a:lnTo>
                    <a:pt x="50" y="14"/>
                  </a:lnTo>
                  <a:lnTo>
                    <a:pt x="26" y="0"/>
                  </a:lnTo>
                  <a:lnTo>
                    <a:pt x="2" y="14"/>
                  </a:lnTo>
                  <a:close/>
                  <a:moveTo>
                    <a:pt x="52" y="16"/>
                  </a:moveTo>
                  <a:lnTo>
                    <a:pt x="52" y="44"/>
                  </a:lnTo>
                  <a:lnTo>
                    <a:pt x="28" y="58"/>
                  </a:lnTo>
                  <a:lnTo>
                    <a:pt x="28" y="32"/>
                  </a:lnTo>
                  <a:lnTo>
                    <a:pt x="52" y="16"/>
                  </a:lnTo>
                  <a:close/>
                  <a:moveTo>
                    <a:pt x="0" y="18"/>
                  </a:moveTo>
                  <a:lnTo>
                    <a:pt x="24" y="32"/>
                  </a:lnTo>
                  <a:lnTo>
                    <a:pt x="24" y="58"/>
                  </a:lnTo>
                  <a:lnTo>
                    <a:pt x="0" y="44"/>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grpSp>
      <p:cxnSp>
        <p:nvCxnSpPr>
          <p:cNvPr id="269" name="Straight Arrow Connector 268">
            <a:extLst>
              <a:ext uri="{FF2B5EF4-FFF2-40B4-BE49-F238E27FC236}">
                <a16:creationId xmlns:a16="http://schemas.microsoft.com/office/drawing/2014/main" id="{11713ED0-0431-4410-B5BD-6AC3FB907727}"/>
              </a:ext>
            </a:extLst>
          </p:cNvPr>
          <p:cNvCxnSpPr>
            <a:cxnSpLocks/>
          </p:cNvCxnSpPr>
          <p:nvPr/>
        </p:nvCxnSpPr>
        <p:spPr>
          <a:xfrm>
            <a:off x="3227207" y="5315684"/>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D3D29E45-B95A-423B-A3FC-9DA0308D411E}"/>
              </a:ext>
            </a:extLst>
          </p:cNvPr>
          <p:cNvCxnSpPr>
            <a:cxnSpLocks/>
          </p:cNvCxnSpPr>
          <p:nvPr/>
        </p:nvCxnSpPr>
        <p:spPr>
          <a:xfrm>
            <a:off x="5201970" y="5306257"/>
            <a:ext cx="454048" cy="6026"/>
          </a:xfrm>
          <a:prstGeom prst="straightConnector1">
            <a:avLst/>
          </a:prstGeom>
          <a:ln>
            <a:solidFill>
              <a:srgbClr val="4BB2CB"/>
            </a:solidFill>
            <a:tailEnd type="triangle"/>
          </a:ln>
        </p:spPr>
        <p:style>
          <a:lnRef idx="1">
            <a:schemeClr val="accent1"/>
          </a:lnRef>
          <a:fillRef idx="0">
            <a:schemeClr val="accent1"/>
          </a:fillRef>
          <a:effectRef idx="0">
            <a:schemeClr val="accent1"/>
          </a:effectRef>
          <a:fontRef idx="minor">
            <a:schemeClr val="tx1"/>
          </a:fontRef>
        </p:style>
      </p:cxnSp>
      <p:sp>
        <p:nvSpPr>
          <p:cNvPr id="271" name="Rectangle 270">
            <a:extLst>
              <a:ext uri="{FF2B5EF4-FFF2-40B4-BE49-F238E27FC236}">
                <a16:creationId xmlns:a16="http://schemas.microsoft.com/office/drawing/2014/main" id="{AA32A0FA-8F64-4D9A-A5D2-97500F262832}"/>
              </a:ext>
            </a:extLst>
          </p:cNvPr>
          <p:cNvSpPr/>
          <p:nvPr/>
        </p:nvSpPr>
        <p:spPr>
          <a:xfrm>
            <a:off x="83500" y="77628"/>
            <a:ext cx="6735563"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Rating Methodology using supervised learning</a:t>
            </a:r>
          </a:p>
        </p:txBody>
      </p:sp>
    </p:spTree>
    <p:extLst>
      <p:ext uri="{BB962C8B-B14F-4D97-AF65-F5344CB8AC3E}">
        <p14:creationId xmlns:p14="http://schemas.microsoft.com/office/powerpoint/2010/main" val="293267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1099625" y="1435994"/>
            <a:ext cx="6624221" cy="4801314"/>
          </a:xfrm>
          <a:prstGeom prst="rect">
            <a:avLst/>
          </a:prstGeom>
        </p:spPr>
        <p:txBody>
          <a:bodyPr wrap="square">
            <a:spAutoFit/>
          </a:bodyPr>
          <a:lstStyle/>
          <a:p>
            <a:pPr algn="just"/>
            <a:r>
              <a:rPr lang="en-US" dirty="0">
                <a:latin typeface="Adobe Clean Light" panose="020B0303020404020204" pitchFamily="34" charset="0"/>
                <a:ea typeface="Times New Roman" panose="02020603050405020304" pitchFamily="18" charset="0"/>
              </a:rPr>
              <a:t>Executive Summary (Extract)</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Project Motivation</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Business Problem</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Data Requirements &amp; Data Collections</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Data Preparation</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Modeling and Evaluation</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Conclusion</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Demo</a:t>
            </a:r>
          </a:p>
          <a:p>
            <a:pPr algn="just"/>
            <a:endParaRPr lang="en-US" dirty="0">
              <a:latin typeface="Adobe Clean Light" panose="020B0303020404020204" pitchFamily="34" charset="0"/>
              <a:ea typeface="Times New Roman" panose="02020603050405020304" pitchFamily="18" charset="0"/>
            </a:endParaRPr>
          </a:p>
          <a:p>
            <a:pPr algn="just"/>
            <a:r>
              <a:rPr lang="en-US" dirty="0">
                <a:latin typeface="Adobe Clean Light" panose="020B0303020404020204" pitchFamily="34" charset="0"/>
                <a:ea typeface="Times New Roman" panose="02020603050405020304" pitchFamily="18" charset="0"/>
              </a:rPr>
              <a:t>Limitation and Future Work</a:t>
            </a:r>
          </a:p>
        </p:txBody>
      </p:sp>
      <p:sp>
        <p:nvSpPr>
          <p:cNvPr id="5" name="Rectangle 4">
            <a:extLst>
              <a:ext uri="{FF2B5EF4-FFF2-40B4-BE49-F238E27FC236}">
                <a16:creationId xmlns:a16="http://schemas.microsoft.com/office/drawing/2014/main" id="{82A6507F-5142-4BE7-BBD3-D71219D9E409}"/>
              </a:ext>
            </a:extLst>
          </p:cNvPr>
          <p:cNvSpPr/>
          <p:nvPr/>
        </p:nvSpPr>
        <p:spPr>
          <a:xfrm>
            <a:off x="1329666" y="724179"/>
            <a:ext cx="1255728"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Agenda</a:t>
            </a:r>
          </a:p>
        </p:txBody>
      </p:sp>
      <p:grpSp>
        <p:nvGrpSpPr>
          <p:cNvPr id="14" name="Group 2451">
            <a:extLst>
              <a:ext uri="{FF2B5EF4-FFF2-40B4-BE49-F238E27FC236}">
                <a16:creationId xmlns:a16="http://schemas.microsoft.com/office/drawing/2014/main" id="{A028ECE2-F4FB-4376-88A0-91539D217411}"/>
              </a:ext>
            </a:extLst>
          </p:cNvPr>
          <p:cNvGrpSpPr>
            <a:grpSpLocks/>
          </p:cNvGrpSpPr>
          <p:nvPr/>
        </p:nvGrpSpPr>
        <p:grpSpPr bwMode="auto">
          <a:xfrm>
            <a:off x="708401" y="724179"/>
            <a:ext cx="605672" cy="507003"/>
            <a:chOff x="2514600" y="4822825"/>
            <a:chExt cx="663575" cy="657225"/>
          </a:xfrm>
        </p:grpSpPr>
        <p:sp>
          <p:nvSpPr>
            <p:cNvPr id="15" name="Freeform 364">
              <a:extLst>
                <a:ext uri="{FF2B5EF4-FFF2-40B4-BE49-F238E27FC236}">
                  <a16:creationId xmlns:a16="http://schemas.microsoft.com/office/drawing/2014/main" id="{D2C9E81C-2964-4683-8ACC-2A124765C887}"/>
                </a:ext>
              </a:extLst>
            </p:cNvPr>
            <p:cNvSpPr>
              <a:spLocks/>
            </p:cNvSpPr>
            <p:nvPr/>
          </p:nvSpPr>
          <p:spPr bwMode="auto">
            <a:xfrm>
              <a:off x="2943225" y="5184775"/>
              <a:ext cx="63500" cy="165100"/>
            </a:xfrm>
            <a:custGeom>
              <a:avLst/>
              <a:gdLst>
                <a:gd name="T0" fmla="*/ 2147483646 w 40"/>
                <a:gd name="T1" fmla="*/ 2147483646 h 104"/>
                <a:gd name="T2" fmla="*/ 2147483646 w 40"/>
                <a:gd name="T3" fmla="*/ 0 h 104"/>
                <a:gd name="T4" fmla="*/ 0 w 40"/>
                <a:gd name="T5" fmla="*/ 2147483646 h 104"/>
                <a:gd name="T6" fmla="*/ 2147483646 w 40"/>
                <a:gd name="T7" fmla="*/ 2147483646 h 104"/>
                <a:gd name="T8" fmla="*/ 2147483646 w 40"/>
                <a:gd name="T9" fmla="*/ 2147483646 h 104"/>
                <a:gd name="T10" fmla="*/ 2147483646 w 40"/>
                <a:gd name="T11" fmla="*/ 2147483646 h 104"/>
                <a:gd name="T12" fmla="*/ 2147483646 w 40"/>
                <a:gd name="T13" fmla="*/ 2147483646 h 104"/>
                <a:gd name="T14" fmla="*/ 2147483646 w 40"/>
                <a:gd name="T15" fmla="*/ 2147483646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 h="104">
                  <a:moveTo>
                    <a:pt x="40" y="36"/>
                  </a:moveTo>
                  <a:lnTo>
                    <a:pt x="20" y="0"/>
                  </a:lnTo>
                  <a:lnTo>
                    <a:pt x="0" y="36"/>
                  </a:lnTo>
                  <a:lnTo>
                    <a:pt x="10" y="36"/>
                  </a:lnTo>
                  <a:lnTo>
                    <a:pt x="10" y="104"/>
                  </a:lnTo>
                  <a:lnTo>
                    <a:pt x="30" y="104"/>
                  </a:lnTo>
                  <a:lnTo>
                    <a:pt x="30" y="36"/>
                  </a:lnTo>
                  <a:lnTo>
                    <a:pt x="40" y="36"/>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365">
              <a:extLst>
                <a:ext uri="{FF2B5EF4-FFF2-40B4-BE49-F238E27FC236}">
                  <a16:creationId xmlns:a16="http://schemas.microsoft.com/office/drawing/2014/main" id="{1AA3B8BF-1EC0-452C-B299-D5A7143C96EE}"/>
                </a:ext>
              </a:extLst>
            </p:cNvPr>
            <p:cNvSpPr>
              <a:spLocks/>
            </p:cNvSpPr>
            <p:nvPr/>
          </p:nvSpPr>
          <p:spPr bwMode="auto">
            <a:xfrm>
              <a:off x="3022600" y="5184775"/>
              <a:ext cx="66675" cy="165100"/>
            </a:xfrm>
            <a:custGeom>
              <a:avLst/>
              <a:gdLst>
                <a:gd name="T0" fmla="*/ 2147483646 w 42"/>
                <a:gd name="T1" fmla="*/ 2147483646 h 104"/>
                <a:gd name="T2" fmla="*/ 2147483646 w 42"/>
                <a:gd name="T3" fmla="*/ 0 h 104"/>
                <a:gd name="T4" fmla="*/ 0 w 42"/>
                <a:gd name="T5" fmla="*/ 2147483646 h 104"/>
                <a:gd name="T6" fmla="*/ 2147483646 w 42"/>
                <a:gd name="T7" fmla="*/ 2147483646 h 104"/>
                <a:gd name="T8" fmla="*/ 2147483646 w 42"/>
                <a:gd name="T9" fmla="*/ 2147483646 h 104"/>
                <a:gd name="T10" fmla="*/ 2147483646 w 42"/>
                <a:gd name="T11" fmla="*/ 2147483646 h 104"/>
                <a:gd name="T12" fmla="*/ 2147483646 w 42"/>
                <a:gd name="T13" fmla="*/ 2147483646 h 104"/>
                <a:gd name="T14" fmla="*/ 2147483646 w 42"/>
                <a:gd name="T15" fmla="*/ 2147483646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104">
                  <a:moveTo>
                    <a:pt x="42" y="36"/>
                  </a:moveTo>
                  <a:lnTo>
                    <a:pt x="22" y="0"/>
                  </a:lnTo>
                  <a:lnTo>
                    <a:pt x="0" y="36"/>
                  </a:lnTo>
                  <a:lnTo>
                    <a:pt x="10" y="36"/>
                  </a:lnTo>
                  <a:lnTo>
                    <a:pt x="10" y="104"/>
                  </a:lnTo>
                  <a:lnTo>
                    <a:pt x="32" y="104"/>
                  </a:lnTo>
                  <a:lnTo>
                    <a:pt x="32" y="36"/>
                  </a:lnTo>
                  <a:lnTo>
                    <a:pt x="42" y="36"/>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66">
              <a:extLst>
                <a:ext uri="{FF2B5EF4-FFF2-40B4-BE49-F238E27FC236}">
                  <a16:creationId xmlns:a16="http://schemas.microsoft.com/office/drawing/2014/main" id="{7444A5C5-C911-4115-AC55-99EEFAF0A03E}"/>
                </a:ext>
              </a:extLst>
            </p:cNvPr>
            <p:cNvSpPr>
              <a:spLocks/>
            </p:cNvSpPr>
            <p:nvPr/>
          </p:nvSpPr>
          <p:spPr bwMode="auto">
            <a:xfrm>
              <a:off x="2851150" y="5067300"/>
              <a:ext cx="327025" cy="327025"/>
            </a:xfrm>
            <a:custGeom>
              <a:avLst/>
              <a:gdLst>
                <a:gd name="T0" fmla="*/ 2147483646 w 103"/>
                <a:gd name="T1" fmla="*/ 2147483646 h 103"/>
                <a:gd name="T2" fmla="*/ 2147483646 w 103"/>
                <a:gd name="T3" fmla="*/ 2147483646 h 103"/>
                <a:gd name="T4" fmla="*/ 2147483646 w 103"/>
                <a:gd name="T5" fmla="*/ 0 h 103"/>
                <a:gd name="T6" fmla="*/ 2147483646 w 103"/>
                <a:gd name="T7" fmla="*/ 2147483646 h 103"/>
                <a:gd name="T8" fmla="*/ 0 w 103"/>
                <a:gd name="T9" fmla="*/ 2147483646 h 103"/>
                <a:gd name="T10" fmla="*/ 2147483646 w 103"/>
                <a:gd name="T11" fmla="*/ 2147483646 h 103"/>
                <a:gd name="T12" fmla="*/ 2147483646 w 103"/>
                <a:gd name="T13" fmla="*/ 2147483646 h 103"/>
                <a:gd name="T14" fmla="*/ 2147483646 w 103"/>
                <a:gd name="T15" fmla="*/ 2147483646 h 103"/>
                <a:gd name="T16" fmla="*/ 2147483646 w 103"/>
                <a:gd name="T17" fmla="*/ 2147483646 h 103"/>
                <a:gd name="T18" fmla="*/ 2147483646 w 103"/>
                <a:gd name="T19" fmla="*/ 2147483646 h 103"/>
                <a:gd name="T20" fmla="*/ 2147483646 w 103"/>
                <a:gd name="T21" fmla="*/ 2147483646 h 103"/>
                <a:gd name="T22" fmla="*/ 2147483646 w 103"/>
                <a:gd name="T23" fmla="*/ 2147483646 h 103"/>
                <a:gd name="T24" fmla="*/ 2147483646 w 103"/>
                <a:gd name="T25" fmla="*/ 2147483646 h 103"/>
                <a:gd name="T26" fmla="*/ 2147483646 w 103"/>
                <a:gd name="T27" fmla="*/ 2147483646 h 103"/>
                <a:gd name="T28" fmla="*/ 2147483646 w 103"/>
                <a:gd name="T29" fmla="*/ 2147483646 h 103"/>
                <a:gd name="T30" fmla="*/ 2147483646 w 103"/>
                <a:gd name="T31" fmla="*/ 2147483646 h 103"/>
                <a:gd name="T32" fmla="*/ 2147483646 w 103"/>
                <a:gd name="T33" fmla="*/ 2147483646 h 103"/>
                <a:gd name="T34" fmla="*/ 2147483646 w 103"/>
                <a:gd name="T35" fmla="*/ 2147483646 h 103"/>
                <a:gd name="T36" fmla="*/ 2147483646 w 103"/>
                <a:gd name="T37" fmla="*/ 2147483646 h 103"/>
                <a:gd name="T38" fmla="*/ 2147483646 w 103"/>
                <a:gd name="T39" fmla="*/ 2147483646 h 103"/>
                <a:gd name="T40" fmla="*/ 2147483646 w 103"/>
                <a:gd name="T41" fmla="*/ 2147483646 h 103"/>
                <a:gd name="T42" fmla="*/ 2147483646 w 103"/>
                <a:gd name="T43" fmla="*/ 2147483646 h 103"/>
                <a:gd name="T44" fmla="*/ 2147483646 w 103"/>
                <a:gd name="T45" fmla="*/ 2147483646 h 103"/>
                <a:gd name="T46" fmla="*/ 2147483646 w 103"/>
                <a:gd name="T47" fmla="*/ 2147483646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 h="103">
                  <a:moveTo>
                    <a:pt x="103" y="6"/>
                  </a:moveTo>
                  <a:cubicBezTo>
                    <a:pt x="103" y="3"/>
                    <a:pt x="101" y="1"/>
                    <a:pt x="98" y="1"/>
                  </a:cubicBezTo>
                  <a:cubicBezTo>
                    <a:pt x="6" y="0"/>
                    <a:pt x="6" y="0"/>
                    <a:pt x="6" y="0"/>
                  </a:cubicBezTo>
                  <a:cubicBezTo>
                    <a:pt x="5" y="0"/>
                    <a:pt x="4" y="1"/>
                    <a:pt x="3" y="1"/>
                  </a:cubicBezTo>
                  <a:cubicBezTo>
                    <a:pt x="2" y="2"/>
                    <a:pt x="0" y="4"/>
                    <a:pt x="0" y="6"/>
                  </a:cubicBezTo>
                  <a:cubicBezTo>
                    <a:pt x="1" y="88"/>
                    <a:pt x="1" y="88"/>
                    <a:pt x="1" y="88"/>
                  </a:cubicBezTo>
                  <a:cubicBezTo>
                    <a:pt x="1" y="87"/>
                    <a:pt x="2" y="87"/>
                    <a:pt x="3" y="86"/>
                  </a:cubicBezTo>
                  <a:cubicBezTo>
                    <a:pt x="3" y="86"/>
                    <a:pt x="4" y="86"/>
                    <a:pt x="4" y="85"/>
                  </a:cubicBezTo>
                  <a:cubicBezTo>
                    <a:pt x="4" y="84"/>
                    <a:pt x="5" y="84"/>
                    <a:pt x="6" y="83"/>
                  </a:cubicBezTo>
                  <a:cubicBezTo>
                    <a:pt x="6" y="6"/>
                    <a:pt x="6" y="6"/>
                    <a:pt x="6" y="6"/>
                  </a:cubicBezTo>
                  <a:cubicBezTo>
                    <a:pt x="6" y="6"/>
                    <a:pt x="6" y="6"/>
                    <a:pt x="6" y="6"/>
                  </a:cubicBezTo>
                  <a:cubicBezTo>
                    <a:pt x="41" y="6"/>
                    <a:pt x="41" y="6"/>
                    <a:pt x="41" y="6"/>
                  </a:cubicBezTo>
                  <a:cubicBezTo>
                    <a:pt x="41" y="22"/>
                    <a:pt x="41" y="22"/>
                    <a:pt x="41" y="22"/>
                  </a:cubicBezTo>
                  <a:cubicBezTo>
                    <a:pt x="62" y="22"/>
                    <a:pt x="62" y="22"/>
                    <a:pt x="62" y="22"/>
                  </a:cubicBezTo>
                  <a:cubicBezTo>
                    <a:pt x="62" y="6"/>
                    <a:pt x="62" y="6"/>
                    <a:pt x="62" y="6"/>
                  </a:cubicBezTo>
                  <a:cubicBezTo>
                    <a:pt x="98" y="6"/>
                    <a:pt x="98" y="6"/>
                    <a:pt x="98" y="6"/>
                  </a:cubicBezTo>
                  <a:cubicBezTo>
                    <a:pt x="98" y="98"/>
                    <a:pt x="98" y="98"/>
                    <a:pt x="98" y="98"/>
                  </a:cubicBezTo>
                  <a:cubicBezTo>
                    <a:pt x="34" y="98"/>
                    <a:pt x="34" y="98"/>
                    <a:pt x="34" y="98"/>
                  </a:cubicBezTo>
                  <a:cubicBezTo>
                    <a:pt x="34" y="99"/>
                    <a:pt x="34" y="100"/>
                    <a:pt x="33" y="101"/>
                  </a:cubicBezTo>
                  <a:cubicBezTo>
                    <a:pt x="33" y="102"/>
                    <a:pt x="32" y="103"/>
                    <a:pt x="32" y="103"/>
                  </a:cubicBezTo>
                  <a:cubicBezTo>
                    <a:pt x="98" y="103"/>
                    <a:pt x="98" y="103"/>
                    <a:pt x="98" y="103"/>
                  </a:cubicBezTo>
                  <a:cubicBezTo>
                    <a:pt x="99" y="103"/>
                    <a:pt x="99" y="103"/>
                    <a:pt x="100" y="103"/>
                  </a:cubicBezTo>
                  <a:cubicBezTo>
                    <a:pt x="102" y="102"/>
                    <a:pt x="103" y="100"/>
                    <a:pt x="103" y="98"/>
                  </a:cubicBezTo>
                  <a:lnTo>
                    <a:pt x="103" y="6"/>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67">
              <a:extLst>
                <a:ext uri="{FF2B5EF4-FFF2-40B4-BE49-F238E27FC236}">
                  <a16:creationId xmlns:a16="http://schemas.microsoft.com/office/drawing/2014/main" id="{8687C793-F1FB-4025-81BA-DE7890FD54C3}"/>
                </a:ext>
              </a:extLst>
            </p:cNvPr>
            <p:cNvSpPr>
              <a:spLocks noEditPoints="1"/>
            </p:cNvSpPr>
            <p:nvPr/>
          </p:nvSpPr>
          <p:spPr bwMode="auto">
            <a:xfrm>
              <a:off x="2854325" y="5321300"/>
              <a:ext cx="101600" cy="107950"/>
            </a:xfrm>
            <a:custGeom>
              <a:avLst/>
              <a:gdLst>
                <a:gd name="T0" fmla="*/ 2147483646 w 32"/>
                <a:gd name="T1" fmla="*/ 2147483646 h 34"/>
                <a:gd name="T2" fmla="*/ 2147483646 w 32"/>
                <a:gd name="T3" fmla="*/ 2147483646 h 34"/>
                <a:gd name="T4" fmla="*/ 2147483646 w 32"/>
                <a:gd name="T5" fmla="*/ 2147483646 h 34"/>
                <a:gd name="T6" fmla="*/ 2147483646 w 32"/>
                <a:gd name="T7" fmla="*/ 2147483646 h 34"/>
                <a:gd name="T8" fmla="*/ 2147483646 w 32"/>
                <a:gd name="T9" fmla="*/ 0 h 34"/>
                <a:gd name="T10" fmla="*/ 2147483646 w 32"/>
                <a:gd name="T11" fmla="*/ 0 h 34"/>
                <a:gd name="T12" fmla="*/ 2147483646 w 32"/>
                <a:gd name="T13" fmla="*/ 2147483646 h 34"/>
                <a:gd name="T14" fmla="*/ 2147483646 w 32"/>
                <a:gd name="T15" fmla="*/ 2147483646 h 34"/>
                <a:gd name="T16" fmla="*/ 0 w 32"/>
                <a:gd name="T17" fmla="*/ 2147483646 h 34"/>
                <a:gd name="T18" fmla="*/ 0 w 32"/>
                <a:gd name="T19" fmla="*/ 2147483646 h 34"/>
                <a:gd name="T20" fmla="*/ 2147483646 w 32"/>
                <a:gd name="T21" fmla="*/ 2147483646 h 34"/>
                <a:gd name="T22" fmla="*/ 2147483646 w 32"/>
                <a:gd name="T23" fmla="*/ 2147483646 h 34"/>
                <a:gd name="T24" fmla="*/ 2147483646 w 32"/>
                <a:gd name="T25" fmla="*/ 2147483646 h 34"/>
                <a:gd name="T26" fmla="*/ 2147483646 w 32"/>
                <a:gd name="T27" fmla="*/ 2147483646 h 34"/>
                <a:gd name="T28" fmla="*/ 2147483646 w 32"/>
                <a:gd name="T29" fmla="*/ 2147483646 h 34"/>
                <a:gd name="T30" fmla="*/ 2147483646 w 32"/>
                <a:gd name="T31" fmla="*/ 2147483646 h 34"/>
                <a:gd name="T32" fmla="*/ 2147483646 w 32"/>
                <a:gd name="T33" fmla="*/ 2147483646 h 34"/>
                <a:gd name="T34" fmla="*/ 2147483646 w 32"/>
                <a:gd name="T35" fmla="*/ 2147483646 h 34"/>
                <a:gd name="T36" fmla="*/ 2147483646 w 32"/>
                <a:gd name="T37" fmla="*/ 2147483646 h 34"/>
                <a:gd name="T38" fmla="*/ 2147483646 w 32"/>
                <a:gd name="T39" fmla="*/ 2147483646 h 34"/>
                <a:gd name="T40" fmla="*/ 2147483646 w 32"/>
                <a:gd name="T41" fmla="*/ 2147483646 h 34"/>
                <a:gd name="T42" fmla="*/ 2147483646 w 32"/>
                <a:gd name="T43" fmla="*/ 2147483646 h 34"/>
                <a:gd name="T44" fmla="*/ 2147483646 w 32"/>
                <a:gd name="T45" fmla="*/ 2147483646 h 34"/>
                <a:gd name="T46" fmla="*/ 2147483646 w 32"/>
                <a:gd name="T47" fmla="*/ 2147483646 h 34"/>
                <a:gd name="T48" fmla="*/ 2147483646 w 32"/>
                <a:gd name="T49" fmla="*/ 2147483646 h 34"/>
                <a:gd name="T50" fmla="*/ 2147483646 w 32"/>
                <a:gd name="T51" fmla="*/ 2147483646 h 34"/>
                <a:gd name="T52" fmla="*/ 2147483646 w 32"/>
                <a:gd name="T53" fmla="*/ 2147483646 h 34"/>
                <a:gd name="T54" fmla="*/ 2147483646 w 32"/>
                <a:gd name="T55" fmla="*/ 2147483646 h 34"/>
                <a:gd name="T56" fmla="*/ 2147483646 w 32"/>
                <a:gd name="T57" fmla="*/ 2147483646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2" h="34">
                  <a:moveTo>
                    <a:pt x="31" y="9"/>
                  </a:moveTo>
                  <a:cubicBezTo>
                    <a:pt x="30" y="6"/>
                    <a:pt x="27" y="4"/>
                    <a:pt x="23" y="4"/>
                  </a:cubicBezTo>
                  <a:cubicBezTo>
                    <a:pt x="21" y="4"/>
                    <a:pt x="19" y="5"/>
                    <a:pt x="18" y="5"/>
                  </a:cubicBezTo>
                  <a:cubicBezTo>
                    <a:pt x="18" y="5"/>
                    <a:pt x="18" y="4"/>
                    <a:pt x="17" y="3"/>
                  </a:cubicBezTo>
                  <a:cubicBezTo>
                    <a:pt x="17" y="2"/>
                    <a:pt x="16" y="0"/>
                    <a:pt x="13" y="0"/>
                  </a:cubicBezTo>
                  <a:cubicBezTo>
                    <a:pt x="13" y="0"/>
                    <a:pt x="13" y="0"/>
                    <a:pt x="13" y="0"/>
                  </a:cubicBezTo>
                  <a:cubicBezTo>
                    <a:pt x="9" y="0"/>
                    <a:pt x="7" y="4"/>
                    <a:pt x="5" y="7"/>
                  </a:cubicBezTo>
                  <a:cubicBezTo>
                    <a:pt x="5" y="7"/>
                    <a:pt x="4" y="8"/>
                    <a:pt x="4" y="8"/>
                  </a:cubicBezTo>
                  <a:cubicBezTo>
                    <a:pt x="2" y="9"/>
                    <a:pt x="1" y="10"/>
                    <a:pt x="0" y="11"/>
                  </a:cubicBezTo>
                  <a:cubicBezTo>
                    <a:pt x="0" y="11"/>
                    <a:pt x="0" y="12"/>
                    <a:pt x="0" y="13"/>
                  </a:cubicBezTo>
                  <a:cubicBezTo>
                    <a:pt x="0" y="13"/>
                    <a:pt x="6" y="22"/>
                    <a:pt x="3" y="32"/>
                  </a:cubicBezTo>
                  <a:cubicBezTo>
                    <a:pt x="3" y="32"/>
                    <a:pt x="3" y="33"/>
                    <a:pt x="4" y="33"/>
                  </a:cubicBezTo>
                  <a:cubicBezTo>
                    <a:pt x="4" y="34"/>
                    <a:pt x="5" y="34"/>
                    <a:pt x="5" y="34"/>
                  </a:cubicBezTo>
                  <a:cubicBezTo>
                    <a:pt x="5" y="34"/>
                    <a:pt x="6" y="34"/>
                    <a:pt x="6" y="34"/>
                  </a:cubicBezTo>
                  <a:cubicBezTo>
                    <a:pt x="6" y="34"/>
                    <a:pt x="24" y="30"/>
                    <a:pt x="30" y="20"/>
                  </a:cubicBezTo>
                  <a:cubicBezTo>
                    <a:pt x="32" y="17"/>
                    <a:pt x="32" y="13"/>
                    <a:pt x="31" y="9"/>
                  </a:cubicBezTo>
                  <a:close/>
                  <a:moveTo>
                    <a:pt x="26" y="18"/>
                  </a:moveTo>
                  <a:cubicBezTo>
                    <a:pt x="23" y="25"/>
                    <a:pt x="13" y="28"/>
                    <a:pt x="8" y="30"/>
                  </a:cubicBezTo>
                  <a:cubicBezTo>
                    <a:pt x="8" y="22"/>
                    <a:pt x="6" y="15"/>
                    <a:pt x="5" y="12"/>
                  </a:cubicBezTo>
                  <a:cubicBezTo>
                    <a:pt x="5" y="12"/>
                    <a:pt x="5" y="12"/>
                    <a:pt x="5" y="12"/>
                  </a:cubicBezTo>
                  <a:cubicBezTo>
                    <a:pt x="6" y="12"/>
                    <a:pt x="7" y="11"/>
                    <a:pt x="8" y="9"/>
                  </a:cubicBezTo>
                  <a:cubicBezTo>
                    <a:pt x="9" y="7"/>
                    <a:pt x="11" y="4"/>
                    <a:pt x="13" y="4"/>
                  </a:cubicBezTo>
                  <a:cubicBezTo>
                    <a:pt x="13" y="4"/>
                    <a:pt x="14" y="4"/>
                    <a:pt x="14" y="4"/>
                  </a:cubicBezTo>
                  <a:cubicBezTo>
                    <a:pt x="14" y="5"/>
                    <a:pt x="14" y="7"/>
                    <a:pt x="13" y="8"/>
                  </a:cubicBezTo>
                  <a:cubicBezTo>
                    <a:pt x="13" y="8"/>
                    <a:pt x="13" y="9"/>
                    <a:pt x="13" y="10"/>
                  </a:cubicBezTo>
                  <a:cubicBezTo>
                    <a:pt x="14" y="10"/>
                    <a:pt x="15" y="11"/>
                    <a:pt x="16" y="10"/>
                  </a:cubicBezTo>
                  <a:cubicBezTo>
                    <a:pt x="16" y="10"/>
                    <a:pt x="20" y="8"/>
                    <a:pt x="23" y="8"/>
                  </a:cubicBezTo>
                  <a:cubicBezTo>
                    <a:pt x="26" y="8"/>
                    <a:pt x="27" y="9"/>
                    <a:pt x="27" y="10"/>
                  </a:cubicBezTo>
                  <a:cubicBezTo>
                    <a:pt x="28" y="13"/>
                    <a:pt x="28" y="16"/>
                    <a:pt x="26" y="18"/>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68">
              <a:extLst>
                <a:ext uri="{FF2B5EF4-FFF2-40B4-BE49-F238E27FC236}">
                  <a16:creationId xmlns:a16="http://schemas.microsoft.com/office/drawing/2014/main" id="{20D698E0-04BC-4530-99CE-D421341E8417}"/>
                </a:ext>
              </a:extLst>
            </p:cNvPr>
            <p:cNvSpPr>
              <a:spLocks noEditPoints="1"/>
            </p:cNvSpPr>
            <p:nvPr/>
          </p:nvSpPr>
          <p:spPr bwMode="auto">
            <a:xfrm>
              <a:off x="2514600" y="4822825"/>
              <a:ext cx="361950" cy="657225"/>
            </a:xfrm>
            <a:custGeom>
              <a:avLst/>
              <a:gdLst>
                <a:gd name="T0" fmla="*/ 2147483646 w 114"/>
                <a:gd name="T1" fmla="*/ 2147483646 h 207"/>
                <a:gd name="T2" fmla="*/ 2147483646 w 114"/>
                <a:gd name="T3" fmla="*/ 2147483646 h 207"/>
                <a:gd name="T4" fmla="*/ 2147483646 w 114"/>
                <a:gd name="T5" fmla="*/ 2147483646 h 207"/>
                <a:gd name="T6" fmla="*/ 2147483646 w 114"/>
                <a:gd name="T7" fmla="*/ 2147483646 h 207"/>
                <a:gd name="T8" fmla="*/ 2147483646 w 114"/>
                <a:gd name="T9" fmla="*/ 2147483646 h 207"/>
                <a:gd name="T10" fmla="*/ 2147483646 w 114"/>
                <a:gd name="T11" fmla="*/ 2147483646 h 207"/>
                <a:gd name="T12" fmla="*/ 2147483646 w 114"/>
                <a:gd name="T13" fmla="*/ 2147483646 h 207"/>
                <a:gd name="T14" fmla="*/ 2147483646 w 114"/>
                <a:gd name="T15" fmla="*/ 2147483646 h 207"/>
                <a:gd name="T16" fmla="*/ 2147483646 w 114"/>
                <a:gd name="T17" fmla="*/ 2147483646 h 207"/>
                <a:gd name="T18" fmla="*/ 2147483646 w 114"/>
                <a:gd name="T19" fmla="*/ 2147483646 h 207"/>
                <a:gd name="T20" fmla="*/ 2147483646 w 114"/>
                <a:gd name="T21" fmla="*/ 2147483646 h 207"/>
                <a:gd name="T22" fmla="*/ 2147483646 w 114"/>
                <a:gd name="T23" fmla="*/ 2147483646 h 207"/>
                <a:gd name="T24" fmla="*/ 2147483646 w 114"/>
                <a:gd name="T25" fmla="*/ 2147483646 h 207"/>
                <a:gd name="T26" fmla="*/ 2147483646 w 114"/>
                <a:gd name="T27" fmla="*/ 2147483646 h 207"/>
                <a:gd name="T28" fmla="*/ 2147483646 w 114"/>
                <a:gd name="T29" fmla="*/ 2147483646 h 207"/>
                <a:gd name="T30" fmla="*/ 2147483646 w 114"/>
                <a:gd name="T31" fmla="*/ 2147483646 h 207"/>
                <a:gd name="T32" fmla="*/ 2147483646 w 114"/>
                <a:gd name="T33" fmla="*/ 2147483646 h 207"/>
                <a:gd name="T34" fmla="*/ 2147483646 w 114"/>
                <a:gd name="T35" fmla="*/ 2147483646 h 207"/>
                <a:gd name="T36" fmla="*/ 2147483646 w 114"/>
                <a:gd name="T37" fmla="*/ 2147483646 h 207"/>
                <a:gd name="T38" fmla="*/ 2147483646 w 114"/>
                <a:gd name="T39" fmla="*/ 2147483646 h 207"/>
                <a:gd name="T40" fmla="*/ 2147483646 w 114"/>
                <a:gd name="T41" fmla="*/ 2147483646 h 207"/>
                <a:gd name="T42" fmla="*/ 2147483646 w 114"/>
                <a:gd name="T43" fmla="*/ 2147483646 h 207"/>
                <a:gd name="T44" fmla="*/ 2147483646 w 114"/>
                <a:gd name="T45" fmla="*/ 2147483646 h 207"/>
                <a:gd name="T46" fmla="*/ 2147483646 w 114"/>
                <a:gd name="T47" fmla="*/ 2147483646 h 207"/>
                <a:gd name="T48" fmla="*/ 2147483646 w 114"/>
                <a:gd name="T49" fmla="*/ 2147483646 h 207"/>
                <a:gd name="T50" fmla="*/ 2147483646 w 114"/>
                <a:gd name="T51" fmla="*/ 2147483646 h 207"/>
                <a:gd name="T52" fmla="*/ 2147483646 w 114"/>
                <a:gd name="T53" fmla="*/ 2147483646 h 207"/>
                <a:gd name="T54" fmla="*/ 2147483646 w 114"/>
                <a:gd name="T55" fmla="*/ 2147483646 h 207"/>
                <a:gd name="T56" fmla="*/ 2147483646 w 114"/>
                <a:gd name="T57" fmla="*/ 2147483646 h 207"/>
                <a:gd name="T58" fmla="*/ 2147483646 w 114"/>
                <a:gd name="T59" fmla="*/ 2147483646 h 207"/>
                <a:gd name="T60" fmla="*/ 2147483646 w 114"/>
                <a:gd name="T61" fmla="*/ 2147483646 h 207"/>
                <a:gd name="T62" fmla="*/ 2147483646 w 114"/>
                <a:gd name="T63" fmla="*/ 2147483646 h 207"/>
                <a:gd name="T64" fmla="*/ 2147483646 w 114"/>
                <a:gd name="T65" fmla="*/ 2147483646 h 207"/>
                <a:gd name="T66" fmla="*/ 2147483646 w 114"/>
                <a:gd name="T67" fmla="*/ 2147483646 h 207"/>
                <a:gd name="T68" fmla="*/ 2147483646 w 114"/>
                <a:gd name="T69" fmla="*/ 2147483646 h 207"/>
                <a:gd name="T70" fmla="*/ 2147483646 w 114"/>
                <a:gd name="T71" fmla="*/ 2147483646 h 207"/>
                <a:gd name="T72" fmla="*/ 2147483646 w 114"/>
                <a:gd name="T73" fmla="*/ 2147483646 h 207"/>
                <a:gd name="T74" fmla="*/ 2147483646 w 114"/>
                <a:gd name="T75" fmla="*/ 2147483646 h 207"/>
                <a:gd name="T76" fmla="*/ 2147483646 w 114"/>
                <a:gd name="T77" fmla="*/ 2147483646 h 207"/>
                <a:gd name="T78" fmla="*/ 2147483646 w 114"/>
                <a:gd name="T79" fmla="*/ 2147483646 h 207"/>
                <a:gd name="T80" fmla="*/ 2147483646 w 114"/>
                <a:gd name="T81" fmla="*/ 2147483646 h 207"/>
                <a:gd name="T82" fmla="*/ 2147483646 w 114"/>
                <a:gd name="T83" fmla="*/ 2147483646 h 207"/>
                <a:gd name="T84" fmla="*/ 2147483646 w 114"/>
                <a:gd name="T85" fmla="*/ 2147483646 h 207"/>
                <a:gd name="T86" fmla="*/ 2147483646 w 114"/>
                <a:gd name="T87" fmla="*/ 2147483646 h 207"/>
                <a:gd name="T88" fmla="*/ 2147483646 w 114"/>
                <a:gd name="T89" fmla="*/ 2147483646 h 207"/>
                <a:gd name="T90" fmla="*/ 2147483646 w 114"/>
                <a:gd name="T91" fmla="*/ 2147483646 h 207"/>
                <a:gd name="T92" fmla="*/ 2147483646 w 114"/>
                <a:gd name="T93" fmla="*/ 2147483646 h 207"/>
                <a:gd name="T94" fmla="*/ 2147483646 w 114"/>
                <a:gd name="T95" fmla="*/ 2147483646 h 207"/>
                <a:gd name="T96" fmla="*/ 2147483646 w 114"/>
                <a:gd name="T97" fmla="*/ 2147483646 h 207"/>
                <a:gd name="T98" fmla="*/ 2147483646 w 114"/>
                <a:gd name="T99" fmla="*/ 2147483646 h 207"/>
                <a:gd name="T100" fmla="*/ 2147483646 w 114"/>
                <a:gd name="T101" fmla="*/ 2147483646 h 207"/>
                <a:gd name="T102" fmla="*/ 2147483646 w 114"/>
                <a:gd name="T103" fmla="*/ 2147483646 h 2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4" h="207">
                  <a:moveTo>
                    <a:pt x="114" y="34"/>
                  </a:moveTo>
                  <a:cubicBezTo>
                    <a:pt x="114" y="29"/>
                    <a:pt x="107" y="25"/>
                    <a:pt x="96" y="23"/>
                  </a:cubicBezTo>
                  <a:cubicBezTo>
                    <a:pt x="96" y="25"/>
                    <a:pt x="95" y="28"/>
                    <a:pt x="93" y="30"/>
                  </a:cubicBezTo>
                  <a:cubicBezTo>
                    <a:pt x="91" y="32"/>
                    <a:pt x="88" y="34"/>
                    <a:pt x="84" y="36"/>
                  </a:cubicBezTo>
                  <a:cubicBezTo>
                    <a:pt x="77" y="39"/>
                    <a:pt x="69" y="40"/>
                    <a:pt x="63" y="41"/>
                  </a:cubicBezTo>
                  <a:cubicBezTo>
                    <a:pt x="53" y="43"/>
                    <a:pt x="42" y="44"/>
                    <a:pt x="29" y="44"/>
                  </a:cubicBezTo>
                  <a:cubicBezTo>
                    <a:pt x="26" y="44"/>
                    <a:pt x="24" y="44"/>
                    <a:pt x="21" y="43"/>
                  </a:cubicBezTo>
                  <a:cubicBezTo>
                    <a:pt x="21" y="43"/>
                    <a:pt x="21" y="43"/>
                    <a:pt x="21" y="43"/>
                  </a:cubicBezTo>
                  <a:cubicBezTo>
                    <a:pt x="21" y="43"/>
                    <a:pt x="21" y="42"/>
                    <a:pt x="21" y="42"/>
                  </a:cubicBezTo>
                  <a:cubicBezTo>
                    <a:pt x="33" y="42"/>
                    <a:pt x="48" y="41"/>
                    <a:pt x="63" y="39"/>
                  </a:cubicBezTo>
                  <a:cubicBezTo>
                    <a:pt x="68" y="38"/>
                    <a:pt x="76" y="36"/>
                    <a:pt x="82" y="33"/>
                  </a:cubicBezTo>
                  <a:cubicBezTo>
                    <a:pt x="86" y="31"/>
                    <a:pt x="88" y="30"/>
                    <a:pt x="90" y="28"/>
                  </a:cubicBezTo>
                  <a:cubicBezTo>
                    <a:pt x="92" y="26"/>
                    <a:pt x="93" y="24"/>
                    <a:pt x="93" y="22"/>
                  </a:cubicBezTo>
                  <a:cubicBezTo>
                    <a:pt x="92" y="18"/>
                    <a:pt x="86" y="7"/>
                    <a:pt x="77" y="4"/>
                  </a:cubicBezTo>
                  <a:cubicBezTo>
                    <a:pt x="70" y="0"/>
                    <a:pt x="62" y="1"/>
                    <a:pt x="54" y="1"/>
                  </a:cubicBezTo>
                  <a:cubicBezTo>
                    <a:pt x="41" y="1"/>
                    <a:pt x="29" y="4"/>
                    <a:pt x="22" y="11"/>
                  </a:cubicBezTo>
                  <a:cubicBezTo>
                    <a:pt x="7" y="26"/>
                    <a:pt x="14" y="46"/>
                    <a:pt x="19" y="64"/>
                  </a:cubicBezTo>
                  <a:cubicBezTo>
                    <a:pt x="22" y="72"/>
                    <a:pt x="25" y="80"/>
                    <a:pt x="25" y="87"/>
                  </a:cubicBezTo>
                  <a:cubicBezTo>
                    <a:pt x="25" y="88"/>
                    <a:pt x="25" y="88"/>
                    <a:pt x="26" y="89"/>
                  </a:cubicBezTo>
                  <a:cubicBezTo>
                    <a:pt x="26" y="89"/>
                    <a:pt x="27" y="89"/>
                    <a:pt x="27" y="89"/>
                  </a:cubicBezTo>
                  <a:cubicBezTo>
                    <a:pt x="27" y="89"/>
                    <a:pt x="27" y="89"/>
                    <a:pt x="27" y="89"/>
                  </a:cubicBezTo>
                  <a:cubicBezTo>
                    <a:pt x="27" y="91"/>
                    <a:pt x="27" y="93"/>
                    <a:pt x="27" y="93"/>
                  </a:cubicBezTo>
                  <a:cubicBezTo>
                    <a:pt x="26" y="93"/>
                    <a:pt x="24" y="96"/>
                    <a:pt x="24" y="100"/>
                  </a:cubicBezTo>
                  <a:cubicBezTo>
                    <a:pt x="12" y="106"/>
                    <a:pt x="0" y="129"/>
                    <a:pt x="5" y="156"/>
                  </a:cubicBezTo>
                  <a:cubicBezTo>
                    <a:pt x="5" y="156"/>
                    <a:pt x="14" y="188"/>
                    <a:pt x="16" y="198"/>
                  </a:cubicBezTo>
                  <a:cubicBezTo>
                    <a:pt x="17" y="207"/>
                    <a:pt x="31" y="206"/>
                    <a:pt x="31" y="206"/>
                  </a:cubicBezTo>
                  <a:cubicBezTo>
                    <a:pt x="108" y="192"/>
                    <a:pt x="108" y="192"/>
                    <a:pt x="108" y="192"/>
                  </a:cubicBezTo>
                  <a:cubicBezTo>
                    <a:pt x="112" y="178"/>
                    <a:pt x="103" y="167"/>
                    <a:pt x="103" y="167"/>
                  </a:cubicBezTo>
                  <a:cubicBezTo>
                    <a:pt x="96" y="168"/>
                    <a:pt x="96" y="168"/>
                    <a:pt x="96" y="168"/>
                  </a:cubicBezTo>
                  <a:cubicBezTo>
                    <a:pt x="96" y="168"/>
                    <a:pt x="96" y="168"/>
                    <a:pt x="96" y="168"/>
                  </a:cubicBezTo>
                  <a:cubicBezTo>
                    <a:pt x="50" y="176"/>
                    <a:pt x="50" y="176"/>
                    <a:pt x="50" y="176"/>
                  </a:cubicBezTo>
                  <a:cubicBezTo>
                    <a:pt x="47" y="176"/>
                    <a:pt x="40" y="173"/>
                    <a:pt x="39" y="168"/>
                  </a:cubicBezTo>
                  <a:cubicBezTo>
                    <a:pt x="33" y="154"/>
                    <a:pt x="33" y="154"/>
                    <a:pt x="33" y="154"/>
                  </a:cubicBezTo>
                  <a:cubicBezTo>
                    <a:pt x="33" y="154"/>
                    <a:pt x="39" y="127"/>
                    <a:pt x="34" y="119"/>
                  </a:cubicBezTo>
                  <a:cubicBezTo>
                    <a:pt x="34" y="118"/>
                    <a:pt x="34" y="117"/>
                    <a:pt x="35" y="117"/>
                  </a:cubicBezTo>
                  <a:cubicBezTo>
                    <a:pt x="36" y="116"/>
                    <a:pt x="37" y="117"/>
                    <a:pt x="37" y="117"/>
                  </a:cubicBezTo>
                  <a:cubicBezTo>
                    <a:pt x="42" y="126"/>
                    <a:pt x="36" y="153"/>
                    <a:pt x="36" y="153"/>
                  </a:cubicBezTo>
                  <a:cubicBezTo>
                    <a:pt x="42" y="167"/>
                    <a:pt x="42" y="167"/>
                    <a:pt x="42" y="167"/>
                  </a:cubicBezTo>
                  <a:cubicBezTo>
                    <a:pt x="46" y="173"/>
                    <a:pt x="50" y="172"/>
                    <a:pt x="50" y="172"/>
                  </a:cubicBezTo>
                  <a:cubicBezTo>
                    <a:pt x="81" y="167"/>
                    <a:pt x="81" y="167"/>
                    <a:pt x="81" y="167"/>
                  </a:cubicBezTo>
                  <a:cubicBezTo>
                    <a:pt x="81" y="167"/>
                    <a:pt x="81" y="166"/>
                    <a:pt x="81" y="166"/>
                  </a:cubicBezTo>
                  <a:cubicBezTo>
                    <a:pt x="85" y="150"/>
                    <a:pt x="73" y="120"/>
                    <a:pt x="68" y="109"/>
                  </a:cubicBezTo>
                  <a:cubicBezTo>
                    <a:pt x="68" y="109"/>
                    <a:pt x="68" y="109"/>
                    <a:pt x="68" y="109"/>
                  </a:cubicBezTo>
                  <a:cubicBezTo>
                    <a:pt x="68" y="108"/>
                    <a:pt x="68" y="107"/>
                    <a:pt x="69" y="106"/>
                  </a:cubicBezTo>
                  <a:cubicBezTo>
                    <a:pt x="69" y="105"/>
                    <a:pt x="69" y="105"/>
                    <a:pt x="70" y="104"/>
                  </a:cubicBezTo>
                  <a:cubicBezTo>
                    <a:pt x="70" y="103"/>
                    <a:pt x="71" y="102"/>
                    <a:pt x="71" y="102"/>
                  </a:cubicBezTo>
                  <a:cubicBezTo>
                    <a:pt x="74" y="103"/>
                    <a:pt x="76" y="103"/>
                    <a:pt x="78" y="103"/>
                  </a:cubicBezTo>
                  <a:cubicBezTo>
                    <a:pt x="79" y="103"/>
                    <a:pt x="79" y="103"/>
                    <a:pt x="79" y="103"/>
                  </a:cubicBezTo>
                  <a:cubicBezTo>
                    <a:pt x="95" y="103"/>
                    <a:pt x="100" y="86"/>
                    <a:pt x="100" y="75"/>
                  </a:cubicBezTo>
                  <a:cubicBezTo>
                    <a:pt x="103" y="74"/>
                    <a:pt x="104" y="72"/>
                    <a:pt x="104" y="69"/>
                  </a:cubicBezTo>
                  <a:cubicBezTo>
                    <a:pt x="104" y="69"/>
                    <a:pt x="103" y="68"/>
                    <a:pt x="103" y="68"/>
                  </a:cubicBezTo>
                  <a:cubicBezTo>
                    <a:pt x="98" y="65"/>
                    <a:pt x="96" y="52"/>
                    <a:pt x="96" y="48"/>
                  </a:cubicBezTo>
                  <a:cubicBezTo>
                    <a:pt x="96" y="47"/>
                    <a:pt x="96" y="46"/>
                    <a:pt x="96" y="45"/>
                  </a:cubicBezTo>
                  <a:cubicBezTo>
                    <a:pt x="107" y="43"/>
                    <a:pt x="114" y="38"/>
                    <a:pt x="114" y="34"/>
                  </a:cubicBezTo>
                  <a:close/>
                  <a:moveTo>
                    <a:pt x="68" y="100"/>
                  </a:moveTo>
                  <a:cubicBezTo>
                    <a:pt x="67" y="101"/>
                    <a:pt x="67" y="102"/>
                    <a:pt x="67" y="102"/>
                  </a:cubicBezTo>
                  <a:cubicBezTo>
                    <a:pt x="66" y="104"/>
                    <a:pt x="65" y="105"/>
                    <a:pt x="65" y="107"/>
                  </a:cubicBezTo>
                  <a:cubicBezTo>
                    <a:pt x="65" y="107"/>
                    <a:pt x="65" y="107"/>
                    <a:pt x="65" y="107"/>
                  </a:cubicBezTo>
                  <a:cubicBezTo>
                    <a:pt x="64" y="107"/>
                    <a:pt x="64" y="106"/>
                    <a:pt x="64" y="106"/>
                  </a:cubicBezTo>
                  <a:cubicBezTo>
                    <a:pt x="64" y="106"/>
                    <a:pt x="63" y="106"/>
                    <a:pt x="62" y="106"/>
                  </a:cubicBezTo>
                  <a:cubicBezTo>
                    <a:pt x="62" y="106"/>
                    <a:pt x="62" y="106"/>
                    <a:pt x="62" y="106"/>
                  </a:cubicBezTo>
                  <a:cubicBezTo>
                    <a:pt x="62" y="106"/>
                    <a:pt x="62" y="106"/>
                    <a:pt x="62" y="106"/>
                  </a:cubicBezTo>
                  <a:cubicBezTo>
                    <a:pt x="61" y="106"/>
                    <a:pt x="60" y="105"/>
                    <a:pt x="59" y="105"/>
                  </a:cubicBezTo>
                  <a:cubicBezTo>
                    <a:pt x="59" y="105"/>
                    <a:pt x="59" y="105"/>
                    <a:pt x="58" y="105"/>
                  </a:cubicBezTo>
                  <a:cubicBezTo>
                    <a:pt x="57" y="105"/>
                    <a:pt x="56" y="104"/>
                    <a:pt x="55" y="104"/>
                  </a:cubicBezTo>
                  <a:cubicBezTo>
                    <a:pt x="55" y="104"/>
                    <a:pt x="54" y="104"/>
                    <a:pt x="54" y="104"/>
                  </a:cubicBezTo>
                  <a:cubicBezTo>
                    <a:pt x="53" y="103"/>
                    <a:pt x="51" y="103"/>
                    <a:pt x="50" y="102"/>
                  </a:cubicBezTo>
                  <a:cubicBezTo>
                    <a:pt x="50" y="102"/>
                    <a:pt x="50" y="102"/>
                    <a:pt x="50" y="102"/>
                  </a:cubicBezTo>
                  <a:cubicBezTo>
                    <a:pt x="48" y="102"/>
                    <a:pt x="47" y="101"/>
                    <a:pt x="45" y="101"/>
                  </a:cubicBezTo>
                  <a:cubicBezTo>
                    <a:pt x="45" y="101"/>
                    <a:pt x="45" y="101"/>
                    <a:pt x="45" y="100"/>
                  </a:cubicBezTo>
                  <a:cubicBezTo>
                    <a:pt x="43" y="100"/>
                    <a:pt x="42" y="99"/>
                    <a:pt x="40" y="99"/>
                  </a:cubicBezTo>
                  <a:cubicBezTo>
                    <a:pt x="40" y="98"/>
                    <a:pt x="40" y="98"/>
                    <a:pt x="39" y="98"/>
                  </a:cubicBezTo>
                  <a:cubicBezTo>
                    <a:pt x="38" y="98"/>
                    <a:pt x="36" y="97"/>
                    <a:pt x="35" y="96"/>
                  </a:cubicBezTo>
                  <a:cubicBezTo>
                    <a:pt x="35" y="96"/>
                    <a:pt x="35" y="96"/>
                    <a:pt x="35" y="96"/>
                  </a:cubicBezTo>
                  <a:cubicBezTo>
                    <a:pt x="33" y="95"/>
                    <a:pt x="32" y="94"/>
                    <a:pt x="31" y="93"/>
                  </a:cubicBezTo>
                  <a:cubicBezTo>
                    <a:pt x="31" y="93"/>
                    <a:pt x="31" y="93"/>
                    <a:pt x="30" y="93"/>
                  </a:cubicBezTo>
                  <a:cubicBezTo>
                    <a:pt x="31" y="92"/>
                    <a:pt x="31" y="90"/>
                    <a:pt x="30" y="87"/>
                  </a:cubicBezTo>
                  <a:cubicBezTo>
                    <a:pt x="34" y="85"/>
                    <a:pt x="42" y="79"/>
                    <a:pt x="45" y="72"/>
                  </a:cubicBezTo>
                  <a:cubicBezTo>
                    <a:pt x="47" y="76"/>
                    <a:pt x="51" y="76"/>
                    <a:pt x="52" y="76"/>
                  </a:cubicBezTo>
                  <a:cubicBezTo>
                    <a:pt x="55" y="84"/>
                    <a:pt x="58" y="90"/>
                    <a:pt x="62" y="95"/>
                  </a:cubicBezTo>
                  <a:cubicBezTo>
                    <a:pt x="64" y="97"/>
                    <a:pt x="66" y="98"/>
                    <a:pt x="67" y="99"/>
                  </a:cubicBezTo>
                  <a:cubicBezTo>
                    <a:pt x="68" y="100"/>
                    <a:pt x="68" y="100"/>
                    <a:pt x="68" y="100"/>
                  </a:cubicBezTo>
                  <a:cubicBezTo>
                    <a:pt x="68" y="100"/>
                    <a:pt x="68" y="100"/>
                    <a:pt x="68" y="100"/>
                  </a:cubicBezTo>
                  <a:close/>
                  <a:moveTo>
                    <a:pt x="100" y="70"/>
                  </a:moveTo>
                  <a:cubicBezTo>
                    <a:pt x="100" y="71"/>
                    <a:pt x="99" y="72"/>
                    <a:pt x="98" y="72"/>
                  </a:cubicBezTo>
                  <a:cubicBezTo>
                    <a:pt x="97" y="72"/>
                    <a:pt x="96" y="73"/>
                    <a:pt x="96" y="74"/>
                  </a:cubicBezTo>
                  <a:cubicBezTo>
                    <a:pt x="96" y="75"/>
                    <a:pt x="96" y="99"/>
                    <a:pt x="79" y="99"/>
                  </a:cubicBezTo>
                  <a:cubicBezTo>
                    <a:pt x="78" y="99"/>
                    <a:pt x="78" y="99"/>
                    <a:pt x="78" y="99"/>
                  </a:cubicBezTo>
                  <a:cubicBezTo>
                    <a:pt x="69" y="99"/>
                    <a:pt x="60" y="89"/>
                    <a:pt x="55" y="73"/>
                  </a:cubicBezTo>
                  <a:cubicBezTo>
                    <a:pt x="55" y="73"/>
                    <a:pt x="55" y="72"/>
                    <a:pt x="54" y="72"/>
                  </a:cubicBezTo>
                  <a:cubicBezTo>
                    <a:pt x="54" y="72"/>
                    <a:pt x="53" y="72"/>
                    <a:pt x="53" y="72"/>
                  </a:cubicBezTo>
                  <a:cubicBezTo>
                    <a:pt x="53" y="72"/>
                    <a:pt x="52" y="72"/>
                    <a:pt x="52" y="72"/>
                  </a:cubicBezTo>
                  <a:cubicBezTo>
                    <a:pt x="49" y="72"/>
                    <a:pt x="48" y="70"/>
                    <a:pt x="47" y="68"/>
                  </a:cubicBezTo>
                  <a:cubicBezTo>
                    <a:pt x="43" y="60"/>
                    <a:pt x="40" y="58"/>
                    <a:pt x="41" y="52"/>
                  </a:cubicBezTo>
                  <a:cubicBezTo>
                    <a:pt x="42" y="47"/>
                    <a:pt x="45" y="48"/>
                    <a:pt x="46" y="48"/>
                  </a:cubicBezTo>
                  <a:cubicBezTo>
                    <a:pt x="49" y="48"/>
                    <a:pt x="50" y="55"/>
                    <a:pt x="50" y="55"/>
                  </a:cubicBezTo>
                  <a:cubicBezTo>
                    <a:pt x="50" y="56"/>
                    <a:pt x="51" y="57"/>
                    <a:pt x="52" y="57"/>
                  </a:cubicBezTo>
                  <a:cubicBezTo>
                    <a:pt x="52" y="57"/>
                    <a:pt x="55" y="57"/>
                    <a:pt x="55" y="57"/>
                  </a:cubicBezTo>
                  <a:cubicBezTo>
                    <a:pt x="56" y="57"/>
                    <a:pt x="57" y="56"/>
                    <a:pt x="57" y="55"/>
                  </a:cubicBezTo>
                  <a:cubicBezTo>
                    <a:pt x="57" y="54"/>
                    <a:pt x="57" y="46"/>
                    <a:pt x="66" y="46"/>
                  </a:cubicBezTo>
                  <a:cubicBezTo>
                    <a:pt x="67" y="46"/>
                    <a:pt x="75" y="47"/>
                    <a:pt x="79" y="47"/>
                  </a:cubicBezTo>
                  <a:cubicBezTo>
                    <a:pt x="84" y="47"/>
                    <a:pt x="88" y="46"/>
                    <a:pt x="93" y="45"/>
                  </a:cubicBezTo>
                  <a:cubicBezTo>
                    <a:pt x="93" y="46"/>
                    <a:pt x="93" y="47"/>
                    <a:pt x="93" y="48"/>
                  </a:cubicBezTo>
                  <a:cubicBezTo>
                    <a:pt x="93" y="50"/>
                    <a:pt x="93" y="65"/>
                    <a:pt x="100" y="7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 name="Freeform 41">
            <a:extLst>
              <a:ext uri="{FF2B5EF4-FFF2-40B4-BE49-F238E27FC236}">
                <a16:creationId xmlns:a16="http://schemas.microsoft.com/office/drawing/2014/main" id="{0F5658BE-239D-4F3B-8C8D-62BF76A61500}"/>
              </a:ext>
            </a:extLst>
          </p:cNvPr>
          <p:cNvSpPr>
            <a:spLocks noEditPoints="1"/>
          </p:cNvSpPr>
          <p:nvPr/>
        </p:nvSpPr>
        <p:spPr bwMode="auto">
          <a:xfrm>
            <a:off x="834239" y="1473844"/>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1">
            <a:extLst>
              <a:ext uri="{FF2B5EF4-FFF2-40B4-BE49-F238E27FC236}">
                <a16:creationId xmlns:a16="http://schemas.microsoft.com/office/drawing/2014/main" id="{B00ED2A1-118B-4779-8E53-F6D1D8EC4BF7}"/>
              </a:ext>
            </a:extLst>
          </p:cNvPr>
          <p:cNvSpPr>
            <a:spLocks noEditPoints="1"/>
          </p:cNvSpPr>
          <p:nvPr/>
        </p:nvSpPr>
        <p:spPr bwMode="auto">
          <a:xfrm>
            <a:off x="834239" y="2021694"/>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1">
            <a:extLst>
              <a:ext uri="{FF2B5EF4-FFF2-40B4-BE49-F238E27FC236}">
                <a16:creationId xmlns:a16="http://schemas.microsoft.com/office/drawing/2014/main" id="{F0A44B79-4296-47ED-9B95-BDDFD0FB684C}"/>
              </a:ext>
            </a:extLst>
          </p:cNvPr>
          <p:cNvSpPr>
            <a:spLocks noEditPoints="1"/>
          </p:cNvSpPr>
          <p:nvPr/>
        </p:nvSpPr>
        <p:spPr bwMode="auto">
          <a:xfrm>
            <a:off x="834239" y="2579669"/>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1">
            <a:extLst>
              <a:ext uri="{FF2B5EF4-FFF2-40B4-BE49-F238E27FC236}">
                <a16:creationId xmlns:a16="http://schemas.microsoft.com/office/drawing/2014/main" id="{ECAA7371-A23F-46F0-A8D8-F6CBF336075E}"/>
              </a:ext>
            </a:extLst>
          </p:cNvPr>
          <p:cNvSpPr>
            <a:spLocks noEditPoints="1"/>
          </p:cNvSpPr>
          <p:nvPr/>
        </p:nvSpPr>
        <p:spPr bwMode="auto">
          <a:xfrm>
            <a:off x="834239" y="3116935"/>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41">
            <a:extLst>
              <a:ext uri="{FF2B5EF4-FFF2-40B4-BE49-F238E27FC236}">
                <a16:creationId xmlns:a16="http://schemas.microsoft.com/office/drawing/2014/main" id="{9807A0CC-D46F-45A0-AC45-3AA0A7731325}"/>
              </a:ext>
            </a:extLst>
          </p:cNvPr>
          <p:cNvSpPr>
            <a:spLocks noEditPoints="1"/>
          </p:cNvSpPr>
          <p:nvPr/>
        </p:nvSpPr>
        <p:spPr bwMode="auto">
          <a:xfrm>
            <a:off x="834239" y="3669245"/>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41">
            <a:extLst>
              <a:ext uri="{FF2B5EF4-FFF2-40B4-BE49-F238E27FC236}">
                <a16:creationId xmlns:a16="http://schemas.microsoft.com/office/drawing/2014/main" id="{B6BA5C5E-6E6D-488E-9DEA-E870689FA6AB}"/>
              </a:ext>
            </a:extLst>
          </p:cNvPr>
          <p:cNvSpPr>
            <a:spLocks noEditPoints="1"/>
          </p:cNvSpPr>
          <p:nvPr/>
        </p:nvSpPr>
        <p:spPr bwMode="auto">
          <a:xfrm>
            <a:off x="834239" y="4212128"/>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41">
            <a:extLst>
              <a:ext uri="{FF2B5EF4-FFF2-40B4-BE49-F238E27FC236}">
                <a16:creationId xmlns:a16="http://schemas.microsoft.com/office/drawing/2014/main" id="{2428707F-D7FF-4566-A94C-E72D856ABB30}"/>
              </a:ext>
            </a:extLst>
          </p:cNvPr>
          <p:cNvSpPr>
            <a:spLocks noEditPoints="1"/>
          </p:cNvSpPr>
          <p:nvPr/>
        </p:nvSpPr>
        <p:spPr bwMode="auto">
          <a:xfrm>
            <a:off x="826976" y="4768091"/>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1">
            <a:extLst>
              <a:ext uri="{FF2B5EF4-FFF2-40B4-BE49-F238E27FC236}">
                <a16:creationId xmlns:a16="http://schemas.microsoft.com/office/drawing/2014/main" id="{1BCE09B8-CE42-407B-8038-B1E94176DB73}"/>
              </a:ext>
            </a:extLst>
          </p:cNvPr>
          <p:cNvSpPr>
            <a:spLocks noEditPoints="1"/>
          </p:cNvSpPr>
          <p:nvPr/>
        </p:nvSpPr>
        <p:spPr bwMode="auto">
          <a:xfrm>
            <a:off x="841053" y="5316372"/>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41">
            <a:extLst>
              <a:ext uri="{FF2B5EF4-FFF2-40B4-BE49-F238E27FC236}">
                <a16:creationId xmlns:a16="http://schemas.microsoft.com/office/drawing/2014/main" id="{12ED2E93-3BB5-4D70-B682-5987793BB73B}"/>
              </a:ext>
            </a:extLst>
          </p:cNvPr>
          <p:cNvSpPr>
            <a:spLocks noEditPoints="1"/>
          </p:cNvSpPr>
          <p:nvPr/>
        </p:nvSpPr>
        <p:spPr bwMode="auto">
          <a:xfrm>
            <a:off x="845946" y="5865617"/>
            <a:ext cx="265386" cy="321547"/>
          </a:xfrm>
          <a:custGeom>
            <a:avLst/>
            <a:gdLst>
              <a:gd name="T0" fmla="*/ 2147483646 w 59"/>
              <a:gd name="T1" fmla="*/ 2147483646 h 48"/>
              <a:gd name="T2" fmla="*/ 2147483646 w 59"/>
              <a:gd name="T3" fmla="*/ 2147483646 h 48"/>
              <a:gd name="T4" fmla="*/ 2147483646 w 59"/>
              <a:gd name="T5" fmla="*/ 2147483646 h 48"/>
              <a:gd name="T6" fmla="*/ 2147483646 w 59"/>
              <a:gd name="T7" fmla="*/ 2147483646 h 48"/>
              <a:gd name="T8" fmla="*/ 2147483646 w 59"/>
              <a:gd name="T9" fmla="*/ 2147483646 h 48"/>
              <a:gd name="T10" fmla="*/ 2147483646 w 59"/>
              <a:gd name="T11" fmla="*/ 2147483646 h 48"/>
              <a:gd name="T12" fmla="*/ 2147483646 w 59"/>
              <a:gd name="T13" fmla="*/ 0 h 48"/>
              <a:gd name="T14" fmla="*/ 2147483646 w 59"/>
              <a:gd name="T15" fmla="*/ 2147483646 h 48"/>
              <a:gd name="T16" fmla="*/ 2147483646 w 59"/>
              <a:gd name="T17" fmla="*/ 2147483646 h 48"/>
              <a:gd name="T18" fmla="*/ 0 w 59"/>
              <a:gd name="T19" fmla="*/ 2147483646 h 48"/>
              <a:gd name="T20" fmla="*/ 2147483646 w 59"/>
              <a:gd name="T21" fmla="*/ 2147483646 h 48"/>
              <a:gd name="T22" fmla="*/ 2147483646 w 59"/>
              <a:gd name="T23" fmla="*/ 2147483646 h 48"/>
              <a:gd name="T24" fmla="*/ 2147483646 w 59"/>
              <a:gd name="T25" fmla="*/ 2147483646 h 48"/>
              <a:gd name="T26" fmla="*/ 2147483646 w 59"/>
              <a:gd name="T27" fmla="*/ 2147483646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48">
                <a:moveTo>
                  <a:pt x="12" y="32"/>
                </a:moveTo>
                <a:cubicBezTo>
                  <a:pt x="8" y="32"/>
                  <a:pt x="4" y="28"/>
                  <a:pt x="4" y="24"/>
                </a:cubicBezTo>
                <a:cubicBezTo>
                  <a:pt x="4" y="20"/>
                  <a:pt x="8" y="17"/>
                  <a:pt x="12" y="17"/>
                </a:cubicBezTo>
                <a:cubicBezTo>
                  <a:pt x="16" y="17"/>
                  <a:pt x="19" y="20"/>
                  <a:pt x="19" y="24"/>
                </a:cubicBezTo>
                <a:cubicBezTo>
                  <a:pt x="19" y="28"/>
                  <a:pt x="16" y="32"/>
                  <a:pt x="12" y="32"/>
                </a:cubicBezTo>
                <a:close/>
                <a:moveTo>
                  <a:pt x="59" y="24"/>
                </a:moveTo>
                <a:lnTo>
                  <a:pt x="30" y="0"/>
                </a:lnTo>
                <a:lnTo>
                  <a:pt x="30" y="12"/>
                </a:lnTo>
                <a:lnTo>
                  <a:pt x="12" y="12"/>
                </a:lnTo>
                <a:cubicBezTo>
                  <a:pt x="5" y="12"/>
                  <a:pt x="0" y="18"/>
                  <a:pt x="0" y="24"/>
                </a:cubicBezTo>
                <a:cubicBezTo>
                  <a:pt x="0" y="31"/>
                  <a:pt x="5" y="36"/>
                  <a:pt x="12" y="36"/>
                </a:cubicBezTo>
                <a:lnTo>
                  <a:pt x="30" y="36"/>
                </a:lnTo>
                <a:lnTo>
                  <a:pt x="30" y="48"/>
                </a:lnTo>
                <a:lnTo>
                  <a:pt x="59" y="24"/>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9686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564554-3982-4ACD-A223-8A3CDA1CA724}"/>
              </a:ext>
            </a:extLst>
          </p:cNvPr>
          <p:cNvSpPr/>
          <p:nvPr/>
        </p:nvSpPr>
        <p:spPr>
          <a:xfrm>
            <a:off x="285946" y="402372"/>
            <a:ext cx="11261888" cy="1698607"/>
          </a:xfrm>
          <a:prstGeom prst="rect">
            <a:avLst/>
          </a:prstGeom>
        </p:spPr>
        <p:txBody>
          <a:bodyPr wrap="square">
            <a:spAutoFit/>
          </a:bodyPr>
          <a:lstStyle/>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Once the five features with its value are extracted, we convert all the list into data frame.</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Supervised model to classify a Resume</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Last Stage of framework is to build a Supervised model and then use this model to predict whether a resume is Accepted or Rejected.</a:t>
            </a:r>
          </a:p>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We used decision Tree Classifier to build our Model. For training purposes, 36 of the resumes out of 48 of total resumes were labeled manually as Accepted or Rejected.</a:t>
            </a:r>
          </a:p>
        </p:txBody>
      </p:sp>
      <p:pic>
        <p:nvPicPr>
          <p:cNvPr id="7" name="Picture 6">
            <a:extLst>
              <a:ext uri="{FF2B5EF4-FFF2-40B4-BE49-F238E27FC236}">
                <a16:creationId xmlns:a16="http://schemas.microsoft.com/office/drawing/2014/main" id="{2B5DCA79-059D-442B-9C0E-8B9948138AF4}"/>
              </a:ext>
            </a:extLst>
          </p:cNvPr>
          <p:cNvPicPr/>
          <p:nvPr/>
        </p:nvPicPr>
        <p:blipFill>
          <a:blip r:embed="rId3"/>
          <a:stretch>
            <a:fillRect/>
          </a:stretch>
        </p:blipFill>
        <p:spPr>
          <a:xfrm>
            <a:off x="361361" y="3017641"/>
            <a:ext cx="4494062" cy="2599690"/>
          </a:xfrm>
          <a:prstGeom prst="rect">
            <a:avLst/>
          </a:prstGeom>
        </p:spPr>
      </p:pic>
      <p:pic>
        <p:nvPicPr>
          <p:cNvPr id="9" name="Picture 8">
            <a:extLst>
              <a:ext uri="{FF2B5EF4-FFF2-40B4-BE49-F238E27FC236}">
                <a16:creationId xmlns:a16="http://schemas.microsoft.com/office/drawing/2014/main" id="{A778DEC3-F583-4DF3-AE3B-A84F19C0C484}"/>
              </a:ext>
            </a:extLst>
          </p:cNvPr>
          <p:cNvPicPr/>
          <p:nvPr/>
        </p:nvPicPr>
        <p:blipFill>
          <a:blip r:embed="rId4"/>
          <a:stretch>
            <a:fillRect/>
          </a:stretch>
        </p:blipFill>
        <p:spPr>
          <a:xfrm>
            <a:off x="5175232" y="3017641"/>
            <a:ext cx="6448017" cy="3579389"/>
          </a:xfrm>
          <a:prstGeom prst="rect">
            <a:avLst/>
          </a:prstGeom>
        </p:spPr>
      </p:pic>
      <p:sp>
        <p:nvSpPr>
          <p:cNvPr id="5" name="Rectangle 4">
            <a:extLst>
              <a:ext uri="{FF2B5EF4-FFF2-40B4-BE49-F238E27FC236}">
                <a16:creationId xmlns:a16="http://schemas.microsoft.com/office/drawing/2014/main" id="{9D7E24A0-6BBE-4515-876D-8EF8D9DDDCA4}"/>
              </a:ext>
            </a:extLst>
          </p:cNvPr>
          <p:cNvSpPr/>
          <p:nvPr/>
        </p:nvSpPr>
        <p:spPr>
          <a:xfrm>
            <a:off x="361361" y="2434998"/>
            <a:ext cx="2783583" cy="367473"/>
          </a:xfrm>
          <a:prstGeom prst="rect">
            <a:avLst/>
          </a:prstGeom>
        </p:spPr>
        <p:txBody>
          <a:bodyPr wrap="none">
            <a:spAutoFit/>
          </a:bodyPr>
          <a:lstStyle/>
          <a:p>
            <a:pPr>
              <a:lnSpc>
                <a:spcPct val="107000"/>
              </a:lnSpc>
              <a:spcAft>
                <a:spcPts val="800"/>
              </a:spcAft>
            </a:pPr>
            <a:r>
              <a:rPr lang="en-US" b="1" dirty="0">
                <a:latin typeface="Adobe Clean Light" panose="020B0303020404020204" pitchFamily="34" charset="0"/>
                <a:ea typeface="Calibri" panose="020F0502020204030204" pitchFamily="34" charset="0"/>
                <a:cs typeface="Times New Roman" panose="02020603050405020304" pitchFamily="18" charset="0"/>
              </a:rPr>
              <a:t>Code for Supervised Model</a:t>
            </a:r>
          </a:p>
        </p:txBody>
      </p:sp>
    </p:spTree>
    <p:extLst>
      <p:ext uri="{BB962C8B-B14F-4D97-AF65-F5344CB8AC3E}">
        <p14:creationId xmlns:p14="http://schemas.microsoft.com/office/powerpoint/2010/main" val="325390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564554-3982-4ACD-A223-8A3CDA1CA724}"/>
              </a:ext>
            </a:extLst>
          </p:cNvPr>
          <p:cNvSpPr/>
          <p:nvPr/>
        </p:nvSpPr>
        <p:spPr>
          <a:xfrm>
            <a:off x="361361" y="260970"/>
            <a:ext cx="5943600" cy="341312"/>
          </a:xfrm>
          <a:prstGeom prst="rect">
            <a:avLst/>
          </a:prstGeom>
        </p:spPr>
        <p:txBody>
          <a:bodyPr wrap="square">
            <a:spAutoFit/>
          </a:bodyPr>
          <a:lstStyle/>
          <a:p>
            <a:pPr>
              <a:lnSpc>
                <a:spcPct val="107000"/>
              </a:lnSpc>
              <a:spcAft>
                <a:spcPts val="800"/>
              </a:spcAft>
            </a:pPr>
            <a:r>
              <a:rPr lang="en-US" sz="1600" dirty="0">
                <a:latin typeface="Adobe Clean Light" panose="020B0303020404020204" pitchFamily="34" charset="0"/>
                <a:ea typeface="Calibri" panose="020F0502020204030204" pitchFamily="34" charset="0"/>
                <a:cs typeface="Times New Roman" panose="02020603050405020304" pitchFamily="18" charset="0"/>
              </a:rPr>
              <a:t>Code for Fitting the model</a:t>
            </a:r>
            <a:endParaRPr lang="en-US" sz="1600" dirty="0">
              <a:effectLst/>
              <a:latin typeface="Adobe Clean Light" panose="020B030302040402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AA82DA1-FFAB-40C3-ADBF-2F4479A7519D}"/>
              </a:ext>
            </a:extLst>
          </p:cNvPr>
          <p:cNvPicPr/>
          <p:nvPr/>
        </p:nvPicPr>
        <p:blipFill>
          <a:blip r:embed="rId3"/>
          <a:stretch>
            <a:fillRect/>
          </a:stretch>
        </p:blipFill>
        <p:spPr>
          <a:xfrm>
            <a:off x="446987" y="733267"/>
            <a:ext cx="5943600" cy="300990"/>
          </a:xfrm>
          <a:prstGeom prst="rect">
            <a:avLst/>
          </a:prstGeom>
        </p:spPr>
      </p:pic>
      <p:pic>
        <p:nvPicPr>
          <p:cNvPr id="8" name="Picture 7">
            <a:extLst>
              <a:ext uri="{FF2B5EF4-FFF2-40B4-BE49-F238E27FC236}">
                <a16:creationId xmlns:a16="http://schemas.microsoft.com/office/drawing/2014/main" id="{AB357073-056A-4CF6-975A-37B6EAD3213F}"/>
              </a:ext>
            </a:extLst>
          </p:cNvPr>
          <p:cNvPicPr/>
          <p:nvPr/>
        </p:nvPicPr>
        <p:blipFill>
          <a:blip r:embed="rId4"/>
          <a:stretch>
            <a:fillRect/>
          </a:stretch>
        </p:blipFill>
        <p:spPr>
          <a:xfrm>
            <a:off x="446987" y="2027680"/>
            <a:ext cx="5943600" cy="3632200"/>
          </a:xfrm>
          <a:prstGeom prst="rect">
            <a:avLst/>
          </a:prstGeom>
        </p:spPr>
      </p:pic>
      <p:sp>
        <p:nvSpPr>
          <p:cNvPr id="4" name="Rectangle 3">
            <a:extLst>
              <a:ext uri="{FF2B5EF4-FFF2-40B4-BE49-F238E27FC236}">
                <a16:creationId xmlns:a16="http://schemas.microsoft.com/office/drawing/2014/main" id="{D9C3AD84-BB60-48ED-8069-BE1E7D842E42}"/>
              </a:ext>
            </a:extLst>
          </p:cNvPr>
          <p:cNvSpPr/>
          <p:nvPr/>
        </p:nvSpPr>
        <p:spPr>
          <a:xfrm>
            <a:off x="361361" y="1516984"/>
            <a:ext cx="825226" cy="373820"/>
          </a:xfrm>
          <a:prstGeom prst="rect">
            <a:avLst/>
          </a:prstGeom>
        </p:spPr>
        <p:txBody>
          <a:bodyPr wrap="none">
            <a:spAutoFit/>
          </a:bodyPr>
          <a:lstStyle/>
          <a:p>
            <a:pPr>
              <a:lnSpc>
                <a:spcPct val="107000"/>
              </a:lnSpc>
              <a:spcAft>
                <a:spcPts val="800"/>
              </a:spcAft>
            </a:pPr>
            <a:r>
              <a:rPr lang="en-US" dirty="0">
                <a:latin typeface="Adobe Clean Light" panose="020B0303020404020204" pitchFamily="34" charset="0"/>
                <a:ea typeface="Calibri" panose="020F0502020204030204" pitchFamily="34" charset="0"/>
                <a:cs typeface="Times New Roman" panose="02020603050405020304" pitchFamily="18" charset="0"/>
              </a:rPr>
              <a:t>Output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9ABA0D92-56C5-45AB-A65E-5EA4CE69C5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771" y="2027680"/>
            <a:ext cx="5246794" cy="280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1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Alternate Process 33">
            <a:extLst>
              <a:ext uri="{FF2B5EF4-FFF2-40B4-BE49-F238E27FC236}">
                <a16:creationId xmlns:a16="http://schemas.microsoft.com/office/drawing/2014/main" id="{B6041937-6466-4434-96DF-E45DC87ABA27}"/>
              </a:ext>
            </a:extLst>
          </p:cNvPr>
          <p:cNvSpPr/>
          <p:nvPr/>
        </p:nvSpPr>
        <p:spPr>
          <a:xfrm>
            <a:off x="626859" y="4407558"/>
            <a:ext cx="6378367" cy="1380500"/>
          </a:xfrm>
          <a:prstGeom prst="flowChartAlternateProcess">
            <a:avLst/>
          </a:prstGeom>
          <a:noFill/>
          <a:ln>
            <a:solidFill>
              <a:srgbClr val="4BB2C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Flowchart: Alternate Process 134">
            <a:extLst>
              <a:ext uri="{FF2B5EF4-FFF2-40B4-BE49-F238E27FC236}">
                <a16:creationId xmlns:a16="http://schemas.microsoft.com/office/drawing/2014/main" id="{2E03C293-524B-4EFE-B373-A4F43FD7A938}"/>
              </a:ext>
            </a:extLst>
          </p:cNvPr>
          <p:cNvSpPr/>
          <p:nvPr/>
        </p:nvSpPr>
        <p:spPr>
          <a:xfrm>
            <a:off x="654029" y="2788463"/>
            <a:ext cx="6378367" cy="1305771"/>
          </a:xfrm>
          <a:prstGeom prst="flowChartAlternateProcess">
            <a:avLst/>
          </a:prstGeom>
          <a:noFill/>
          <a:ln>
            <a:solidFill>
              <a:srgbClr val="4BB2C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Flowchart: Alternate Process 2">
            <a:extLst>
              <a:ext uri="{FF2B5EF4-FFF2-40B4-BE49-F238E27FC236}">
                <a16:creationId xmlns:a16="http://schemas.microsoft.com/office/drawing/2014/main" id="{C8BDD691-D757-432F-8A61-DB045C04E60A}"/>
              </a:ext>
            </a:extLst>
          </p:cNvPr>
          <p:cNvSpPr/>
          <p:nvPr/>
        </p:nvSpPr>
        <p:spPr>
          <a:xfrm>
            <a:off x="584456" y="1159497"/>
            <a:ext cx="6378367" cy="1305771"/>
          </a:xfrm>
          <a:prstGeom prst="flowChartAlternateProcess">
            <a:avLst/>
          </a:prstGeom>
          <a:noFill/>
          <a:ln>
            <a:solidFill>
              <a:srgbClr val="4BB2C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302C3D9D-0177-45D1-9C7D-BF849CDD6C5E}"/>
              </a:ext>
            </a:extLst>
          </p:cNvPr>
          <p:cNvSpPr txBox="1"/>
          <p:nvPr/>
        </p:nvSpPr>
        <p:spPr>
          <a:xfrm>
            <a:off x="1269461" y="242862"/>
            <a:ext cx="4641811" cy="523220"/>
          </a:xfrm>
          <a:prstGeom prst="rect">
            <a:avLst/>
          </a:prstGeom>
          <a:noFill/>
        </p:spPr>
        <p:txBody>
          <a:bodyPr wrap="square" rtlCol="0">
            <a:spAutoFit/>
          </a:bodyPr>
          <a:lstStyle/>
          <a:p>
            <a:r>
              <a:rPr lang="en-US" sz="2800" dirty="0">
                <a:solidFill>
                  <a:srgbClr val="4BB2CB"/>
                </a:solidFill>
                <a:latin typeface="Adobe Clean Light" panose="020B0303020404020204" pitchFamily="34" charset="0"/>
              </a:rPr>
              <a:t>Operationalization</a:t>
            </a:r>
          </a:p>
        </p:txBody>
      </p:sp>
      <p:sp>
        <p:nvSpPr>
          <p:cNvPr id="4" name="Rectangle 3">
            <a:extLst>
              <a:ext uri="{FF2B5EF4-FFF2-40B4-BE49-F238E27FC236}">
                <a16:creationId xmlns:a16="http://schemas.microsoft.com/office/drawing/2014/main" id="{DB1E3A9B-49C5-451B-8AA6-6E51DD0C56C1}"/>
              </a:ext>
            </a:extLst>
          </p:cNvPr>
          <p:cNvSpPr/>
          <p:nvPr/>
        </p:nvSpPr>
        <p:spPr>
          <a:xfrm>
            <a:off x="696589" y="1248904"/>
            <a:ext cx="4738733" cy="369332"/>
          </a:xfrm>
          <a:prstGeom prst="rect">
            <a:avLst/>
          </a:prstGeom>
        </p:spPr>
        <p:txBody>
          <a:bodyPr wrap="none">
            <a:spAutoFit/>
          </a:bodyPr>
          <a:lstStyle/>
          <a:p>
            <a:r>
              <a:rPr lang="en-US" b="1" dirty="0">
                <a:latin typeface="Adobe Clean Light" panose="020B0303020404020204" pitchFamily="34" charset="0"/>
              </a:rPr>
              <a:t>Segmentation Supervised Model- Improvement</a:t>
            </a:r>
          </a:p>
        </p:txBody>
      </p:sp>
      <p:sp>
        <p:nvSpPr>
          <p:cNvPr id="109" name="TextBox 108">
            <a:extLst>
              <a:ext uri="{FF2B5EF4-FFF2-40B4-BE49-F238E27FC236}">
                <a16:creationId xmlns:a16="http://schemas.microsoft.com/office/drawing/2014/main" id="{C18ABBDB-5A48-4BFE-898C-8AC97FAA081B}"/>
              </a:ext>
            </a:extLst>
          </p:cNvPr>
          <p:cNvSpPr txBox="1"/>
          <p:nvPr/>
        </p:nvSpPr>
        <p:spPr>
          <a:xfrm>
            <a:off x="696589" y="1887671"/>
            <a:ext cx="2209895" cy="338554"/>
          </a:xfrm>
          <a:prstGeom prst="rect">
            <a:avLst/>
          </a:prstGeom>
          <a:noFill/>
        </p:spPr>
        <p:txBody>
          <a:bodyPr wrap="square" rtlCol="0">
            <a:spAutoFit/>
          </a:bodyPr>
          <a:lstStyle/>
          <a:p>
            <a:r>
              <a:rPr lang="en-US" sz="1600" dirty="0">
                <a:latin typeface="Adobe Clean Light" panose="020B0303020404020204" pitchFamily="34" charset="0"/>
              </a:rPr>
              <a:t>Input: Training Corpus</a:t>
            </a:r>
          </a:p>
        </p:txBody>
      </p:sp>
      <p:sp>
        <p:nvSpPr>
          <p:cNvPr id="6" name="Rectangle 5">
            <a:extLst>
              <a:ext uri="{FF2B5EF4-FFF2-40B4-BE49-F238E27FC236}">
                <a16:creationId xmlns:a16="http://schemas.microsoft.com/office/drawing/2014/main" id="{71B1A929-5D74-4AAC-B590-7067DF2058A8}"/>
              </a:ext>
            </a:extLst>
          </p:cNvPr>
          <p:cNvSpPr/>
          <p:nvPr/>
        </p:nvSpPr>
        <p:spPr>
          <a:xfrm>
            <a:off x="3332780" y="1901308"/>
            <a:ext cx="2437462" cy="338554"/>
          </a:xfrm>
          <a:prstGeom prst="rect">
            <a:avLst/>
          </a:prstGeom>
        </p:spPr>
        <p:txBody>
          <a:bodyPr wrap="none">
            <a:spAutoFit/>
          </a:bodyPr>
          <a:lstStyle/>
          <a:p>
            <a:r>
              <a:rPr lang="en-US" sz="1600" dirty="0">
                <a:latin typeface="Adobe Clean Light" panose="020B0303020404020204" pitchFamily="34" charset="0"/>
              </a:rPr>
              <a:t>Improved supervised Model</a:t>
            </a:r>
          </a:p>
        </p:txBody>
      </p:sp>
      <p:sp>
        <p:nvSpPr>
          <p:cNvPr id="7" name="Rectangle 6">
            <a:extLst>
              <a:ext uri="{FF2B5EF4-FFF2-40B4-BE49-F238E27FC236}">
                <a16:creationId xmlns:a16="http://schemas.microsoft.com/office/drawing/2014/main" id="{F0C73975-2CB1-4D40-A4FA-1F5D94432FB7}"/>
              </a:ext>
            </a:extLst>
          </p:cNvPr>
          <p:cNvSpPr/>
          <p:nvPr/>
        </p:nvSpPr>
        <p:spPr>
          <a:xfrm>
            <a:off x="685727" y="2888874"/>
            <a:ext cx="4724370" cy="369332"/>
          </a:xfrm>
          <a:prstGeom prst="rect">
            <a:avLst/>
          </a:prstGeom>
        </p:spPr>
        <p:txBody>
          <a:bodyPr wrap="none">
            <a:spAutoFit/>
          </a:bodyPr>
          <a:lstStyle/>
          <a:p>
            <a:r>
              <a:rPr lang="en-US" b="1" dirty="0">
                <a:latin typeface="Adobe Clean Light" panose="020B0303020404020204" pitchFamily="34" charset="0"/>
              </a:rPr>
              <a:t>Resume Label:- Manual or K-means (Proposed)</a:t>
            </a:r>
          </a:p>
        </p:txBody>
      </p:sp>
      <p:sp>
        <p:nvSpPr>
          <p:cNvPr id="8" name="Rectangle 7">
            <a:extLst>
              <a:ext uri="{FF2B5EF4-FFF2-40B4-BE49-F238E27FC236}">
                <a16:creationId xmlns:a16="http://schemas.microsoft.com/office/drawing/2014/main" id="{70910C52-15A0-4EFD-A6DA-60101F5584F2}"/>
              </a:ext>
            </a:extLst>
          </p:cNvPr>
          <p:cNvSpPr/>
          <p:nvPr/>
        </p:nvSpPr>
        <p:spPr>
          <a:xfrm>
            <a:off x="735538" y="3508240"/>
            <a:ext cx="3301353" cy="338554"/>
          </a:xfrm>
          <a:prstGeom prst="rect">
            <a:avLst/>
          </a:prstGeom>
        </p:spPr>
        <p:txBody>
          <a:bodyPr wrap="none">
            <a:spAutoFit/>
          </a:bodyPr>
          <a:lstStyle/>
          <a:p>
            <a:r>
              <a:rPr lang="en-US" sz="1600" dirty="0">
                <a:latin typeface="Adobe Clean Light" panose="020B0303020404020204" pitchFamily="34" charset="0"/>
              </a:rPr>
              <a:t>Input: Labelled Resume (for a position)</a:t>
            </a:r>
          </a:p>
        </p:txBody>
      </p:sp>
      <p:sp>
        <p:nvSpPr>
          <p:cNvPr id="19" name="Rectangle 18">
            <a:extLst>
              <a:ext uri="{FF2B5EF4-FFF2-40B4-BE49-F238E27FC236}">
                <a16:creationId xmlns:a16="http://schemas.microsoft.com/office/drawing/2014/main" id="{1803167E-80E7-4AA1-923C-14589618389E}"/>
              </a:ext>
            </a:extLst>
          </p:cNvPr>
          <p:cNvSpPr/>
          <p:nvPr/>
        </p:nvSpPr>
        <p:spPr>
          <a:xfrm>
            <a:off x="4778015" y="3538670"/>
            <a:ext cx="1984454" cy="338554"/>
          </a:xfrm>
          <a:prstGeom prst="rect">
            <a:avLst/>
          </a:prstGeom>
        </p:spPr>
        <p:txBody>
          <a:bodyPr wrap="none">
            <a:spAutoFit/>
          </a:bodyPr>
          <a:lstStyle/>
          <a:p>
            <a:r>
              <a:rPr lang="en-US" sz="1600" dirty="0">
                <a:latin typeface="Adobe Clean Light" panose="020B0303020404020204" pitchFamily="34" charset="0"/>
              </a:rPr>
              <a:t>Trained Classier Model</a:t>
            </a:r>
          </a:p>
        </p:txBody>
      </p:sp>
      <p:sp>
        <p:nvSpPr>
          <p:cNvPr id="114" name="Rectangle 113">
            <a:extLst>
              <a:ext uri="{FF2B5EF4-FFF2-40B4-BE49-F238E27FC236}">
                <a16:creationId xmlns:a16="http://schemas.microsoft.com/office/drawing/2014/main" id="{7768BE54-82EA-4A43-8B7A-9FBA60A7E587}"/>
              </a:ext>
            </a:extLst>
          </p:cNvPr>
          <p:cNvSpPr/>
          <p:nvPr/>
        </p:nvSpPr>
        <p:spPr>
          <a:xfrm>
            <a:off x="735538" y="4451307"/>
            <a:ext cx="1583960" cy="369332"/>
          </a:xfrm>
          <a:prstGeom prst="rect">
            <a:avLst/>
          </a:prstGeom>
        </p:spPr>
        <p:txBody>
          <a:bodyPr wrap="none">
            <a:spAutoFit/>
          </a:bodyPr>
          <a:lstStyle/>
          <a:p>
            <a:r>
              <a:rPr lang="en-US" b="1" dirty="0">
                <a:latin typeface="Adobe Clean Light" panose="020B0303020404020204" pitchFamily="34" charset="0"/>
              </a:rPr>
              <a:t>Final Selection</a:t>
            </a:r>
          </a:p>
        </p:txBody>
      </p:sp>
      <p:sp>
        <p:nvSpPr>
          <p:cNvPr id="20" name="Rectangle 19">
            <a:extLst>
              <a:ext uri="{FF2B5EF4-FFF2-40B4-BE49-F238E27FC236}">
                <a16:creationId xmlns:a16="http://schemas.microsoft.com/office/drawing/2014/main" id="{D90EE999-D485-40EE-A48C-C451595AB4D9}"/>
              </a:ext>
            </a:extLst>
          </p:cNvPr>
          <p:cNvSpPr/>
          <p:nvPr/>
        </p:nvSpPr>
        <p:spPr>
          <a:xfrm>
            <a:off x="713844" y="5244245"/>
            <a:ext cx="2297937" cy="338554"/>
          </a:xfrm>
          <a:prstGeom prst="rect">
            <a:avLst/>
          </a:prstGeom>
        </p:spPr>
        <p:txBody>
          <a:bodyPr wrap="none">
            <a:spAutoFit/>
          </a:bodyPr>
          <a:lstStyle/>
          <a:p>
            <a:r>
              <a:rPr lang="en-US" sz="1600" dirty="0">
                <a:latin typeface="Adobe Clean Light" panose="020B0303020404020204" pitchFamily="34" charset="0"/>
              </a:rPr>
              <a:t>Input: Unlabeled Resumes</a:t>
            </a:r>
          </a:p>
        </p:txBody>
      </p:sp>
      <p:sp>
        <p:nvSpPr>
          <p:cNvPr id="21" name="Rectangle 20">
            <a:extLst>
              <a:ext uri="{FF2B5EF4-FFF2-40B4-BE49-F238E27FC236}">
                <a16:creationId xmlns:a16="http://schemas.microsoft.com/office/drawing/2014/main" id="{FFDDD59A-CBD8-4B8C-B35E-70242B3DC51A}"/>
              </a:ext>
            </a:extLst>
          </p:cNvPr>
          <p:cNvSpPr/>
          <p:nvPr/>
        </p:nvSpPr>
        <p:spPr>
          <a:xfrm>
            <a:off x="2735556" y="4810853"/>
            <a:ext cx="2125710" cy="338554"/>
          </a:xfrm>
          <a:prstGeom prst="rect">
            <a:avLst/>
          </a:prstGeom>
        </p:spPr>
        <p:txBody>
          <a:bodyPr wrap="none">
            <a:spAutoFit/>
          </a:bodyPr>
          <a:lstStyle/>
          <a:p>
            <a:r>
              <a:rPr lang="en-US" sz="1600" dirty="0">
                <a:latin typeface="Adobe Clean Light" panose="020B0303020404020204" pitchFamily="34" charset="0"/>
              </a:rPr>
              <a:t>Classified Trained Model</a:t>
            </a:r>
          </a:p>
        </p:txBody>
      </p:sp>
      <p:sp>
        <p:nvSpPr>
          <p:cNvPr id="22" name="Rectangle 21">
            <a:extLst>
              <a:ext uri="{FF2B5EF4-FFF2-40B4-BE49-F238E27FC236}">
                <a16:creationId xmlns:a16="http://schemas.microsoft.com/office/drawing/2014/main" id="{C45F7408-167B-4379-8804-2367D5F815DF}"/>
              </a:ext>
            </a:extLst>
          </p:cNvPr>
          <p:cNvSpPr/>
          <p:nvPr/>
        </p:nvSpPr>
        <p:spPr>
          <a:xfrm>
            <a:off x="4537294" y="5244245"/>
            <a:ext cx="872803" cy="338554"/>
          </a:xfrm>
          <a:prstGeom prst="rect">
            <a:avLst/>
          </a:prstGeom>
        </p:spPr>
        <p:txBody>
          <a:bodyPr wrap="none">
            <a:spAutoFit/>
          </a:bodyPr>
          <a:lstStyle/>
          <a:p>
            <a:r>
              <a:rPr lang="en-US" sz="1600" dirty="0">
                <a:latin typeface="Adobe Clean Light" panose="020B0303020404020204" pitchFamily="34" charset="0"/>
              </a:rPr>
              <a:t>Decision</a:t>
            </a:r>
          </a:p>
        </p:txBody>
      </p:sp>
      <p:grpSp>
        <p:nvGrpSpPr>
          <p:cNvPr id="23" name="Group 5326">
            <a:extLst>
              <a:ext uri="{FF2B5EF4-FFF2-40B4-BE49-F238E27FC236}">
                <a16:creationId xmlns:a16="http://schemas.microsoft.com/office/drawing/2014/main" id="{225627A2-0B65-4B75-8F35-079C4CEDD49F}"/>
              </a:ext>
            </a:extLst>
          </p:cNvPr>
          <p:cNvGrpSpPr>
            <a:grpSpLocks/>
          </p:cNvGrpSpPr>
          <p:nvPr/>
        </p:nvGrpSpPr>
        <p:grpSpPr bwMode="auto">
          <a:xfrm>
            <a:off x="491011" y="265917"/>
            <a:ext cx="736600" cy="584200"/>
            <a:chOff x="11845925" y="4743450"/>
            <a:chExt cx="387350" cy="307975"/>
          </a:xfrm>
        </p:grpSpPr>
        <p:sp>
          <p:nvSpPr>
            <p:cNvPr id="24" name="Freeform 163">
              <a:extLst>
                <a:ext uri="{FF2B5EF4-FFF2-40B4-BE49-F238E27FC236}">
                  <a16:creationId xmlns:a16="http://schemas.microsoft.com/office/drawing/2014/main" id="{C0BC91FC-5A36-4892-9DB9-2DBCD6DF4C03}"/>
                </a:ext>
              </a:extLst>
            </p:cNvPr>
            <p:cNvSpPr>
              <a:spLocks noEditPoints="1"/>
            </p:cNvSpPr>
            <p:nvPr/>
          </p:nvSpPr>
          <p:spPr bwMode="auto">
            <a:xfrm>
              <a:off x="12166600" y="4743450"/>
              <a:ext cx="66675" cy="71438"/>
            </a:xfrm>
            <a:custGeom>
              <a:avLst/>
              <a:gdLst>
                <a:gd name="T0" fmla="*/ 0 w 42"/>
                <a:gd name="T1" fmla="*/ 0 h 45"/>
                <a:gd name="T2" fmla="*/ 0 w 42"/>
                <a:gd name="T3" fmla="*/ 2147483646 h 45"/>
                <a:gd name="T4" fmla="*/ 2147483646 w 42"/>
                <a:gd name="T5" fmla="*/ 2147483646 h 45"/>
                <a:gd name="T6" fmla="*/ 2147483646 w 42"/>
                <a:gd name="T7" fmla="*/ 0 h 45"/>
                <a:gd name="T8" fmla="*/ 0 w 42"/>
                <a:gd name="T9" fmla="*/ 0 h 45"/>
                <a:gd name="T10" fmla="*/ 2147483646 w 42"/>
                <a:gd name="T11" fmla="*/ 2147483646 h 45"/>
                <a:gd name="T12" fmla="*/ 2147483646 w 42"/>
                <a:gd name="T13" fmla="*/ 2147483646 h 45"/>
                <a:gd name="T14" fmla="*/ 2147483646 w 42"/>
                <a:gd name="T15" fmla="*/ 2147483646 h 45"/>
                <a:gd name="T16" fmla="*/ 2147483646 w 42"/>
                <a:gd name="T17" fmla="*/ 2147483646 h 45"/>
                <a:gd name="T18" fmla="*/ 2147483646 w 42"/>
                <a:gd name="T19" fmla="*/ 2147483646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5">
                  <a:moveTo>
                    <a:pt x="0" y="0"/>
                  </a:moveTo>
                  <a:lnTo>
                    <a:pt x="0" y="45"/>
                  </a:lnTo>
                  <a:lnTo>
                    <a:pt x="42" y="45"/>
                  </a:lnTo>
                  <a:lnTo>
                    <a:pt x="42" y="0"/>
                  </a:lnTo>
                  <a:lnTo>
                    <a:pt x="0" y="0"/>
                  </a:lnTo>
                  <a:close/>
                  <a:moveTo>
                    <a:pt x="35" y="37"/>
                  </a:moveTo>
                  <a:lnTo>
                    <a:pt x="8" y="37"/>
                  </a:lnTo>
                  <a:lnTo>
                    <a:pt x="8" y="7"/>
                  </a:lnTo>
                  <a:lnTo>
                    <a:pt x="35" y="7"/>
                  </a:lnTo>
                  <a:lnTo>
                    <a:pt x="35" y="3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25" name="Freeform 164">
              <a:extLst>
                <a:ext uri="{FF2B5EF4-FFF2-40B4-BE49-F238E27FC236}">
                  <a16:creationId xmlns:a16="http://schemas.microsoft.com/office/drawing/2014/main" id="{B191B42A-8020-433C-8FAE-C0424685FC8C}"/>
                </a:ext>
              </a:extLst>
            </p:cNvPr>
            <p:cNvSpPr>
              <a:spLocks noEditPoints="1"/>
            </p:cNvSpPr>
            <p:nvPr/>
          </p:nvSpPr>
          <p:spPr bwMode="auto">
            <a:xfrm>
              <a:off x="12166600" y="4864100"/>
              <a:ext cx="66675" cy="69850"/>
            </a:xfrm>
            <a:custGeom>
              <a:avLst/>
              <a:gdLst>
                <a:gd name="T0" fmla="*/ 0 w 42"/>
                <a:gd name="T1" fmla="*/ 2147483646 h 44"/>
                <a:gd name="T2" fmla="*/ 2147483646 w 42"/>
                <a:gd name="T3" fmla="*/ 2147483646 h 44"/>
                <a:gd name="T4" fmla="*/ 2147483646 w 42"/>
                <a:gd name="T5" fmla="*/ 0 h 44"/>
                <a:gd name="T6" fmla="*/ 0 w 42"/>
                <a:gd name="T7" fmla="*/ 0 h 44"/>
                <a:gd name="T8" fmla="*/ 0 w 42"/>
                <a:gd name="T9" fmla="*/ 2147483646 h 44"/>
                <a:gd name="T10" fmla="*/ 2147483646 w 42"/>
                <a:gd name="T11" fmla="*/ 2147483646 h 44"/>
                <a:gd name="T12" fmla="*/ 2147483646 w 42"/>
                <a:gd name="T13" fmla="*/ 2147483646 h 44"/>
                <a:gd name="T14" fmla="*/ 2147483646 w 42"/>
                <a:gd name="T15" fmla="*/ 2147483646 h 44"/>
                <a:gd name="T16" fmla="*/ 2147483646 w 42"/>
                <a:gd name="T17" fmla="*/ 2147483646 h 44"/>
                <a:gd name="T18" fmla="*/ 2147483646 w 42"/>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4">
                  <a:moveTo>
                    <a:pt x="0" y="44"/>
                  </a:moveTo>
                  <a:lnTo>
                    <a:pt x="42" y="44"/>
                  </a:lnTo>
                  <a:lnTo>
                    <a:pt x="42" y="0"/>
                  </a:lnTo>
                  <a:lnTo>
                    <a:pt x="0" y="0"/>
                  </a:lnTo>
                  <a:lnTo>
                    <a:pt x="0" y="44"/>
                  </a:lnTo>
                  <a:close/>
                  <a:moveTo>
                    <a:pt x="8" y="7"/>
                  </a:moveTo>
                  <a:lnTo>
                    <a:pt x="35" y="7"/>
                  </a:lnTo>
                  <a:lnTo>
                    <a:pt x="35" y="37"/>
                  </a:lnTo>
                  <a:lnTo>
                    <a:pt x="8" y="37"/>
                  </a:lnTo>
                  <a:lnTo>
                    <a:pt x="8" y="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26" name="Freeform 165">
              <a:extLst>
                <a:ext uri="{FF2B5EF4-FFF2-40B4-BE49-F238E27FC236}">
                  <a16:creationId xmlns:a16="http://schemas.microsoft.com/office/drawing/2014/main" id="{ADD15FD1-3574-44D0-BC3E-77505010565F}"/>
                </a:ext>
              </a:extLst>
            </p:cNvPr>
            <p:cNvSpPr>
              <a:spLocks noEditPoints="1"/>
            </p:cNvSpPr>
            <p:nvPr/>
          </p:nvSpPr>
          <p:spPr bwMode="auto">
            <a:xfrm>
              <a:off x="12166600" y="4981575"/>
              <a:ext cx="66675" cy="69850"/>
            </a:xfrm>
            <a:custGeom>
              <a:avLst/>
              <a:gdLst>
                <a:gd name="T0" fmla="*/ 0 w 42"/>
                <a:gd name="T1" fmla="*/ 2147483646 h 44"/>
                <a:gd name="T2" fmla="*/ 2147483646 w 42"/>
                <a:gd name="T3" fmla="*/ 2147483646 h 44"/>
                <a:gd name="T4" fmla="*/ 2147483646 w 42"/>
                <a:gd name="T5" fmla="*/ 0 h 44"/>
                <a:gd name="T6" fmla="*/ 0 w 42"/>
                <a:gd name="T7" fmla="*/ 0 h 44"/>
                <a:gd name="T8" fmla="*/ 0 w 42"/>
                <a:gd name="T9" fmla="*/ 2147483646 h 44"/>
                <a:gd name="T10" fmla="*/ 2147483646 w 42"/>
                <a:gd name="T11" fmla="*/ 2147483646 h 44"/>
                <a:gd name="T12" fmla="*/ 2147483646 w 42"/>
                <a:gd name="T13" fmla="*/ 2147483646 h 44"/>
                <a:gd name="T14" fmla="*/ 2147483646 w 42"/>
                <a:gd name="T15" fmla="*/ 2147483646 h 44"/>
                <a:gd name="T16" fmla="*/ 2147483646 w 42"/>
                <a:gd name="T17" fmla="*/ 2147483646 h 44"/>
                <a:gd name="T18" fmla="*/ 2147483646 w 42"/>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4">
                  <a:moveTo>
                    <a:pt x="0" y="44"/>
                  </a:moveTo>
                  <a:lnTo>
                    <a:pt x="42" y="44"/>
                  </a:lnTo>
                  <a:lnTo>
                    <a:pt x="42" y="0"/>
                  </a:lnTo>
                  <a:lnTo>
                    <a:pt x="0" y="0"/>
                  </a:lnTo>
                  <a:lnTo>
                    <a:pt x="0" y="44"/>
                  </a:lnTo>
                  <a:close/>
                  <a:moveTo>
                    <a:pt x="8" y="7"/>
                  </a:moveTo>
                  <a:lnTo>
                    <a:pt x="35" y="7"/>
                  </a:lnTo>
                  <a:lnTo>
                    <a:pt x="35" y="37"/>
                  </a:lnTo>
                  <a:lnTo>
                    <a:pt x="8" y="37"/>
                  </a:lnTo>
                  <a:lnTo>
                    <a:pt x="8" y="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27" name="Freeform 166">
              <a:extLst>
                <a:ext uri="{FF2B5EF4-FFF2-40B4-BE49-F238E27FC236}">
                  <a16:creationId xmlns:a16="http://schemas.microsoft.com/office/drawing/2014/main" id="{27D8E7CB-B91B-4164-8FE6-E1508E371F81}"/>
                </a:ext>
              </a:extLst>
            </p:cNvPr>
            <p:cNvSpPr>
              <a:spLocks/>
            </p:cNvSpPr>
            <p:nvPr/>
          </p:nvSpPr>
          <p:spPr bwMode="auto">
            <a:xfrm>
              <a:off x="12036425" y="4772025"/>
              <a:ext cx="125413" cy="255588"/>
            </a:xfrm>
            <a:custGeom>
              <a:avLst/>
              <a:gdLst>
                <a:gd name="T0" fmla="*/ 2147483646 w 79"/>
                <a:gd name="T1" fmla="*/ 2147483646 h 161"/>
                <a:gd name="T2" fmla="*/ 0 w 79"/>
                <a:gd name="T3" fmla="*/ 2147483646 h 161"/>
                <a:gd name="T4" fmla="*/ 0 w 79"/>
                <a:gd name="T5" fmla="*/ 2147483646 h 161"/>
                <a:gd name="T6" fmla="*/ 2147483646 w 79"/>
                <a:gd name="T7" fmla="*/ 2147483646 h 161"/>
                <a:gd name="T8" fmla="*/ 2147483646 w 79"/>
                <a:gd name="T9" fmla="*/ 2147483646 h 161"/>
                <a:gd name="T10" fmla="*/ 2147483646 w 79"/>
                <a:gd name="T11" fmla="*/ 2147483646 h 161"/>
                <a:gd name="T12" fmla="*/ 2147483646 w 79"/>
                <a:gd name="T13" fmla="*/ 2147483646 h 161"/>
                <a:gd name="T14" fmla="*/ 2147483646 w 79"/>
                <a:gd name="T15" fmla="*/ 2147483646 h 161"/>
                <a:gd name="T16" fmla="*/ 2147483646 w 79"/>
                <a:gd name="T17" fmla="*/ 2147483646 h 161"/>
                <a:gd name="T18" fmla="*/ 2147483646 w 79"/>
                <a:gd name="T19" fmla="*/ 2147483646 h 161"/>
                <a:gd name="T20" fmla="*/ 2147483646 w 79"/>
                <a:gd name="T21" fmla="*/ 2147483646 h 161"/>
                <a:gd name="T22" fmla="*/ 2147483646 w 79"/>
                <a:gd name="T23" fmla="*/ 2147483646 h 161"/>
                <a:gd name="T24" fmla="*/ 2147483646 w 79"/>
                <a:gd name="T25" fmla="*/ 2147483646 h 161"/>
                <a:gd name="T26" fmla="*/ 2147483646 w 79"/>
                <a:gd name="T27" fmla="*/ 2147483646 h 161"/>
                <a:gd name="T28" fmla="*/ 2147483646 w 79"/>
                <a:gd name="T29" fmla="*/ 0 h 161"/>
                <a:gd name="T30" fmla="*/ 2147483646 w 79"/>
                <a:gd name="T31" fmla="*/ 0 h 161"/>
                <a:gd name="T32" fmla="*/ 2147483646 w 79"/>
                <a:gd name="T33" fmla="*/ 2147483646 h 1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161">
                  <a:moveTo>
                    <a:pt x="19" y="73"/>
                  </a:moveTo>
                  <a:lnTo>
                    <a:pt x="0" y="73"/>
                  </a:lnTo>
                  <a:lnTo>
                    <a:pt x="0" y="86"/>
                  </a:lnTo>
                  <a:lnTo>
                    <a:pt x="19" y="86"/>
                  </a:lnTo>
                  <a:lnTo>
                    <a:pt x="19" y="161"/>
                  </a:lnTo>
                  <a:lnTo>
                    <a:pt x="79" y="161"/>
                  </a:lnTo>
                  <a:lnTo>
                    <a:pt x="79" y="148"/>
                  </a:lnTo>
                  <a:lnTo>
                    <a:pt x="31" y="148"/>
                  </a:lnTo>
                  <a:lnTo>
                    <a:pt x="31" y="86"/>
                  </a:lnTo>
                  <a:lnTo>
                    <a:pt x="79" y="86"/>
                  </a:lnTo>
                  <a:lnTo>
                    <a:pt x="79" y="73"/>
                  </a:lnTo>
                  <a:lnTo>
                    <a:pt x="31" y="73"/>
                  </a:lnTo>
                  <a:lnTo>
                    <a:pt x="31" y="12"/>
                  </a:lnTo>
                  <a:lnTo>
                    <a:pt x="79" y="12"/>
                  </a:lnTo>
                  <a:lnTo>
                    <a:pt x="79" y="0"/>
                  </a:lnTo>
                  <a:lnTo>
                    <a:pt x="19" y="0"/>
                  </a:lnTo>
                  <a:lnTo>
                    <a:pt x="19" y="7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28" name="Freeform 167">
              <a:extLst>
                <a:ext uri="{FF2B5EF4-FFF2-40B4-BE49-F238E27FC236}">
                  <a16:creationId xmlns:a16="http://schemas.microsoft.com/office/drawing/2014/main" id="{1795F1BA-ADE6-4F6D-B04A-91F2C0757B78}"/>
                </a:ext>
              </a:extLst>
            </p:cNvPr>
            <p:cNvSpPr>
              <a:spLocks noEditPoints="1"/>
            </p:cNvSpPr>
            <p:nvPr/>
          </p:nvSpPr>
          <p:spPr bwMode="auto">
            <a:xfrm>
              <a:off x="11845925" y="4845050"/>
              <a:ext cx="85725" cy="138113"/>
            </a:xfrm>
            <a:custGeom>
              <a:avLst/>
              <a:gdLst>
                <a:gd name="T0" fmla="*/ 2147483646 w 40"/>
                <a:gd name="T1" fmla="*/ 0 h 64"/>
                <a:gd name="T2" fmla="*/ 0 w 40"/>
                <a:gd name="T3" fmla="*/ 2147483646 h 64"/>
                <a:gd name="T4" fmla="*/ 2147483646 w 40"/>
                <a:gd name="T5" fmla="*/ 2147483646 h 64"/>
                <a:gd name="T6" fmla="*/ 2147483646 w 40"/>
                <a:gd name="T7" fmla="*/ 2147483646 h 64"/>
                <a:gd name="T8" fmla="*/ 2147483646 w 40"/>
                <a:gd name="T9" fmla="*/ 0 h 64"/>
                <a:gd name="T10" fmla="*/ 2147483646 w 40"/>
                <a:gd name="T11" fmla="*/ 2147483646 h 64"/>
                <a:gd name="T12" fmla="*/ 2147483646 w 40"/>
                <a:gd name="T13" fmla="*/ 2147483646 h 64"/>
                <a:gd name="T14" fmla="*/ 2147483646 w 40"/>
                <a:gd name="T15" fmla="*/ 2147483646 h 64"/>
                <a:gd name="T16" fmla="*/ 2147483646 w 40"/>
                <a:gd name="T17" fmla="*/ 2147483646 h 64"/>
                <a:gd name="T18" fmla="*/ 2147483646 w 40"/>
                <a:gd name="T19" fmla="*/ 2147483646 h 64"/>
                <a:gd name="T20" fmla="*/ 2147483646 w 40"/>
                <a:gd name="T21" fmla="*/ 2147483646 h 64"/>
                <a:gd name="T22" fmla="*/ 2147483646 w 40"/>
                <a:gd name="T23" fmla="*/ 2147483646 h 64"/>
                <a:gd name="T24" fmla="*/ 2147483646 w 40"/>
                <a:gd name="T25" fmla="*/ 2147483646 h 64"/>
                <a:gd name="T26" fmla="*/ 2147483646 w 40"/>
                <a:gd name="T27" fmla="*/ 2147483646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64">
                  <a:moveTo>
                    <a:pt x="7" y="0"/>
                  </a:moveTo>
                  <a:cubicBezTo>
                    <a:pt x="3" y="7"/>
                    <a:pt x="0" y="15"/>
                    <a:pt x="0" y="24"/>
                  </a:cubicBezTo>
                  <a:cubicBezTo>
                    <a:pt x="0" y="43"/>
                    <a:pt x="13" y="59"/>
                    <a:pt x="30" y="64"/>
                  </a:cubicBezTo>
                  <a:cubicBezTo>
                    <a:pt x="40" y="23"/>
                    <a:pt x="40" y="23"/>
                    <a:pt x="40" y="23"/>
                  </a:cubicBezTo>
                  <a:lnTo>
                    <a:pt x="7" y="0"/>
                  </a:lnTo>
                  <a:close/>
                  <a:moveTo>
                    <a:pt x="22" y="45"/>
                  </a:moveTo>
                  <a:cubicBezTo>
                    <a:pt x="16" y="45"/>
                    <a:pt x="16" y="45"/>
                    <a:pt x="16" y="45"/>
                  </a:cubicBezTo>
                  <a:cubicBezTo>
                    <a:pt x="16" y="25"/>
                    <a:pt x="16" y="25"/>
                    <a:pt x="16" y="25"/>
                  </a:cubicBezTo>
                  <a:cubicBezTo>
                    <a:pt x="16" y="25"/>
                    <a:pt x="16" y="25"/>
                    <a:pt x="16" y="25"/>
                  </a:cubicBezTo>
                  <a:cubicBezTo>
                    <a:pt x="11" y="27"/>
                    <a:pt x="11" y="27"/>
                    <a:pt x="11" y="27"/>
                  </a:cubicBezTo>
                  <a:cubicBezTo>
                    <a:pt x="10" y="22"/>
                    <a:pt x="10" y="22"/>
                    <a:pt x="10" y="22"/>
                  </a:cubicBezTo>
                  <a:cubicBezTo>
                    <a:pt x="17" y="19"/>
                    <a:pt x="17" y="19"/>
                    <a:pt x="17" y="19"/>
                  </a:cubicBezTo>
                  <a:cubicBezTo>
                    <a:pt x="22" y="19"/>
                    <a:pt x="22" y="19"/>
                    <a:pt x="22" y="19"/>
                  </a:cubicBezTo>
                  <a:lnTo>
                    <a:pt x="22" y="4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29" name="Freeform 168">
              <a:extLst>
                <a:ext uri="{FF2B5EF4-FFF2-40B4-BE49-F238E27FC236}">
                  <a16:creationId xmlns:a16="http://schemas.microsoft.com/office/drawing/2014/main" id="{CA89C003-A403-40C7-B24C-7FFE21173812}"/>
                </a:ext>
              </a:extLst>
            </p:cNvPr>
            <p:cNvSpPr>
              <a:spLocks noEditPoints="1"/>
            </p:cNvSpPr>
            <p:nvPr/>
          </p:nvSpPr>
          <p:spPr bwMode="auto">
            <a:xfrm>
              <a:off x="11864975" y="4803775"/>
              <a:ext cx="166688" cy="87313"/>
            </a:xfrm>
            <a:custGeom>
              <a:avLst/>
              <a:gdLst>
                <a:gd name="T0" fmla="*/ 2147483646 w 77"/>
                <a:gd name="T1" fmla="*/ 2147483646 h 40"/>
                <a:gd name="T2" fmla="*/ 2147483646 w 77"/>
                <a:gd name="T3" fmla="*/ 0 h 40"/>
                <a:gd name="T4" fmla="*/ 0 w 77"/>
                <a:gd name="T5" fmla="*/ 2147483646 h 40"/>
                <a:gd name="T6" fmla="*/ 2147483646 w 77"/>
                <a:gd name="T7" fmla="*/ 2147483646 h 40"/>
                <a:gd name="T8" fmla="*/ 2147483646 w 77"/>
                <a:gd name="T9" fmla="*/ 2147483646 h 40"/>
                <a:gd name="T10" fmla="*/ 2147483646 w 77"/>
                <a:gd name="T11" fmla="*/ 2147483646 h 40"/>
                <a:gd name="T12" fmla="*/ 2147483646 w 77"/>
                <a:gd name="T13" fmla="*/ 2147483646 h 40"/>
                <a:gd name="T14" fmla="*/ 2147483646 w 77"/>
                <a:gd name="T15" fmla="*/ 2147483646 h 40"/>
                <a:gd name="T16" fmla="*/ 2147483646 w 77"/>
                <a:gd name="T17" fmla="*/ 2147483646 h 40"/>
                <a:gd name="T18" fmla="*/ 2147483646 w 77"/>
                <a:gd name="T19" fmla="*/ 2147483646 h 40"/>
                <a:gd name="T20" fmla="*/ 2147483646 w 77"/>
                <a:gd name="T21" fmla="*/ 2147483646 h 40"/>
                <a:gd name="T22" fmla="*/ 2147483646 w 77"/>
                <a:gd name="T23" fmla="*/ 2147483646 h 40"/>
                <a:gd name="T24" fmla="*/ 2147483646 w 77"/>
                <a:gd name="T25" fmla="*/ 2147483646 h 40"/>
                <a:gd name="T26" fmla="*/ 2147483646 w 77"/>
                <a:gd name="T27" fmla="*/ 2147483646 h 40"/>
                <a:gd name="T28" fmla="*/ 2147483646 w 77"/>
                <a:gd name="T29" fmla="*/ 2147483646 h 40"/>
                <a:gd name="T30" fmla="*/ 2147483646 w 77"/>
                <a:gd name="T31" fmla="*/ 2147483646 h 40"/>
                <a:gd name="T32" fmla="*/ 2147483646 w 77"/>
                <a:gd name="T33" fmla="*/ 2147483646 h 40"/>
                <a:gd name="T34" fmla="*/ 2147483646 w 77"/>
                <a:gd name="T35" fmla="*/ 2147483646 h 40"/>
                <a:gd name="T36" fmla="*/ 2147483646 w 77"/>
                <a:gd name="T37" fmla="*/ 2147483646 h 40"/>
                <a:gd name="T38" fmla="*/ 2147483646 w 77"/>
                <a:gd name="T39" fmla="*/ 2147483646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7" h="40">
                  <a:moveTo>
                    <a:pt x="77" y="40"/>
                  </a:moveTo>
                  <a:cubicBezTo>
                    <a:pt x="75" y="18"/>
                    <a:pt x="57" y="0"/>
                    <a:pt x="34" y="0"/>
                  </a:cubicBezTo>
                  <a:cubicBezTo>
                    <a:pt x="20" y="0"/>
                    <a:pt x="8" y="7"/>
                    <a:pt x="0" y="17"/>
                  </a:cubicBezTo>
                  <a:cubicBezTo>
                    <a:pt x="34" y="40"/>
                    <a:pt x="34" y="40"/>
                    <a:pt x="34" y="40"/>
                  </a:cubicBezTo>
                  <a:lnTo>
                    <a:pt x="77" y="40"/>
                  </a:lnTo>
                  <a:close/>
                  <a:moveTo>
                    <a:pt x="33" y="30"/>
                  </a:moveTo>
                  <a:cubicBezTo>
                    <a:pt x="36" y="27"/>
                    <a:pt x="36" y="27"/>
                    <a:pt x="36" y="27"/>
                  </a:cubicBezTo>
                  <a:cubicBezTo>
                    <a:pt x="42" y="22"/>
                    <a:pt x="45" y="19"/>
                    <a:pt x="45" y="16"/>
                  </a:cubicBezTo>
                  <a:cubicBezTo>
                    <a:pt x="45" y="13"/>
                    <a:pt x="43" y="12"/>
                    <a:pt x="40" y="12"/>
                  </a:cubicBezTo>
                  <a:cubicBezTo>
                    <a:pt x="38" y="12"/>
                    <a:pt x="36" y="13"/>
                    <a:pt x="35" y="14"/>
                  </a:cubicBezTo>
                  <a:cubicBezTo>
                    <a:pt x="33" y="10"/>
                    <a:pt x="33" y="10"/>
                    <a:pt x="33" y="10"/>
                  </a:cubicBezTo>
                  <a:cubicBezTo>
                    <a:pt x="35" y="8"/>
                    <a:pt x="38" y="7"/>
                    <a:pt x="42" y="7"/>
                  </a:cubicBezTo>
                  <a:cubicBezTo>
                    <a:pt x="48" y="7"/>
                    <a:pt x="51" y="10"/>
                    <a:pt x="51" y="15"/>
                  </a:cubicBezTo>
                  <a:cubicBezTo>
                    <a:pt x="51" y="19"/>
                    <a:pt x="48" y="23"/>
                    <a:pt x="44" y="26"/>
                  </a:cubicBezTo>
                  <a:cubicBezTo>
                    <a:pt x="41" y="28"/>
                    <a:pt x="41" y="28"/>
                    <a:pt x="41" y="28"/>
                  </a:cubicBezTo>
                  <a:cubicBezTo>
                    <a:pt x="41" y="28"/>
                    <a:pt x="41" y="28"/>
                    <a:pt x="41" y="28"/>
                  </a:cubicBezTo>
                  <a:cubicBezTo>
                    <a:pt x="51" y="28"/>
                    <a:pt x="51" y="28"/>
                    <a:pt x="51" y="28"/>
                  </a:cubicBezTo>
                  <a:cubicBezTo>
                    <a:pt x="51" y="33"/>
                    <a:pt x="51" y="33"/>
                    <a:pt x="51" y="33"/>
                  </a:cubicBezTo>
                  <a:cubicBezTo>
                    <a:pt x="33" y="33"/>
                    <a:pt x="33" y="33"/>
                    <a:pt x="33" y="33"/>
                  </a:cubicBezTo>
                  <a:lnTo>
                    <a:pt x="33" y="3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30" name="Freeform 169">
              <a:extLst>
                <a:ext uri="{FF2B5EF4-FFF2-40B4-BE49-F238E27FC236}">
                  <a16:creationId xmlns:a16="http://schemas.microsoft.com/office/drawing/2014/main" id="{4C62CAA7-2F16-4F29-8FEB-92D742AC60D4}"/>
                </a:ext>
              </a:extLst>
            </p:cNvPr>
            <p:cNvSpPr>
              <a:spLocks noEditPoints="1"/>
            </p:cNvSpPr>
            <p:nvPr/>
          </p:nvSpPr>
          <p:spPr bwMode="auto">
            <a:xfrm>
              <a:off x="11917363" y="4897438"/>
              <a:ext cx="114300" cy="90488"/>
            </a:xfrm>
            <a:custGeom>
              <a:avLst/>
              <a:gdLst>
                <a:gd name="T0" fmla="*/ 0 w 53"/>
                <a:gd name="T1" fmla="*/ 2147483646 h 42"/>
                <a:gd name="T2" fmla="*/ 2147483646 w 53"/>
                <a:gd name="T3" fmla="*/ 2147483646 h 42"/>
                <a:gd name="T4" fmla="*/ 2147483646 w 53"/>
                <a:gd name="T5" fmla="*/ 0 h 42"/>
                <a:gd name="T6" fmla="*/ 2147483646 w 53"/>
                <a:gd name="T7" fmla="*/ 0 h 42"/>
                <a:gd name="T8" fmla="*/ 0 w 53"/>
                <a:gd name="T9" fmla="*/ 2147483646 h 42"/>
                <a:gd name="T10" fmla="*/ 2147483646 w 53"/>
                <a:gd name="T11" fmla="*/ 2147483646 h 42"/>
                <a:gd name="T12" fmla="*/ 2147483646 w 53"/>
                <a:gd name="T13" fmla="*/ 2147483646 h 42"/>
                <a:gd name="T14" fmla="*/ 2147483646 w 53"/>
                <a:gd name="T15" fmla="*/ 2147483646 h 42"/>
                <a:gd name="T16" fmla="*/ 2147483646 w 53"/>
                <a:gd name="T17" fmla="*/ 2147483646 h 42"/>
                <a:gd name="T18" fmla="*/ 2147483646 w 53"/>
                <a:gd name="T19" fmla="*/ 2147483646 h 42"/>
                <a:gd name="T20" fmla="*/ 2147483646 w 53"/>
                <a:gd name="T21" fmla="*/ 2147483646 h 42"/>
                <a:gd name="T22" fmla="*/ 2147483646 w 53"/>
                <a:gd name="T23" fmla="*/ 2147483646 h 42"/>
                <a:gd name="T24" fmla="*/ 2147483646 w 53"/>
                <a:gd name="T25" fmla="*/ 2147483646 h 42"/>
                <a:gd name="T26" fmla="*/ 2147483646 w 53"/>
                <a:gd name="T27" fmla="*/ 2147483646 h 42"/>
                <a:gd name="T28" fmla="*/ 2147483646 w 53"/>
                <a:gd name="T29" fmla="*/ 2147483646 h 42"/>
                <a:gd name="T30" fmla="*/ 2147483646 w 53"/>
                <a:gd name="T31" fmla="*/ 2147483646 h 42"/>
                <a:gd name="T32" fmla="*/ 2147483646 w 53"/>
                <a:gd name="T33" fmla="*/ 2147483646 h 42"/>
                <a:gd name="T34" fmla="*/ 2147483646 w 53"/>
                <a:gd name="T35" fmla="*/ 2147483646 h 42"/>
                <a:gd name="T36" fmla="*/ 2147483646 w 53"/>
                <a:gd name="T37" fmla="*/ 2147483646 h 42"/>
                <a:gd name="T38" fmla="*/ 2147483646 w 53"/>
                <a:gd name="T39" fmla="*/ 2147483646 h 42"/>
                <a:gd name="T40" fmla="*/ 2147483646 w 53"/>
                <a:gd name="T41" fmla="*/ 2147483646 h 42"/>
                <a:gd name="T42" fmla="*/ 2147483646 w 53"/>
                <a:gd name="T43" fmla="*/ 2147483646 h 42"/>
                <a:gd name="T44" fmla="*/ 2147483646 w 53"/>
                <a:gd name="T45" fmla="*/ 2147483646 h 42"/>
                <a:gd name="T46" fmla="*/ 2147483646 w 53"/>
                <a:gd name="T47" fmla="*/ 2147483646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 h="42">
                  <a:moveTo>
                    <a:pt x="0" y="41"/>
                  </a:moveTo>
                  <a:cubicBezTo>
                    <a:pt x="4" y="42"/>
                    <a:pt x="7" y="42"/>
                    <a:pt x="10" y="42"/>
                  </a:cubicBezTo>
                  <a:cubicBezTo>
                    <a:pt x="33" y="42"/>
                    <a:pt x="53" y="23"/>
                    <a:pt x="53" y="0"/>
                  </a:cubicBezTo>
                  <a:cubicBezTo>
                    <a:pt x="10" y="0"/>
                    <a:pt x="10" y="0"/>
                    <a:pt x="10" y="0"/>
                  </a:cubicBezTo>
                  <a:lnTo>
                    <a:pt x="0" y="41"/>
                  </a:lnTo>
                  <a:close/>
                  <a:moveTo>
                    <a:pt x="22" y="20"/>
                  </a:moveTo>
                  <a:cubicBezTo>
                    <a:pt x="19" y="20"/>
                    <a:pt x="19" y="20"/>
                    <a:pt x="19" y="20"/>
                  </a:cubicBezTo>
                  <a:cubicBezTo>
                    <a:pt x="19" y="16"/>
                    <a:pt x="19" y="16"/>
                    <a:pt x="19" y="16"/>
                  </a:cubicBezTo>
                  <a:cubicBezTo>
                    <a:pt x="22" y="16"/>
                    <a:pt x="22" y="16"/>
                    <a:pt x="22" y="16"/>
                  </a:cubicBezTo>
                  <a:cubicBezTo>
                    <a:pt x="24" y="16"/>
                    <a:pt x="26" y="15"/>
                    <a:pt x="26" y="13"/>
                  </a:cubicBezTo>
                  <a:cubicBezTo>
                    <a:pt x="26" y="11"/>
                    <a:pt x="25" y="10"/>
                    <a:pt x="23" y="10"/>
                  </a:cubicBezTo>
                  <a:cubicBezTo>
                    <a:pt x="20" y="10"/>
                    <a:pt x="18" y="11"/>
                    <a:pt x="17" y="12"/>
                  </a:cubicBezTo>
                  <a:cubicBezTo>
                    <a:pt x="16" y="7"/>
                    <a:pt x="16" y="7"/>
                    <a:pt x="16" y="7"/>
                  </a:cubicBezTo>
                  <a:cubicBezTo>
                    <a:pt x="18" y="6"/>
                    <a:pt x="21" y="5"/>
                    <a:pt x="24" y="5"/>
                  </a:cubicBezTo>
                  <a:cubicBezTo>
                    <a:pt x="30" y="5"/>
                    <a:pt x="33" y="8"/>
                    <a:pt x="33" y="12"/>
                  </a:cubicBezTo>
                  <a:cubicBezTo>
                    <a:pt x="33" y="15"/>
                    <a:pt x="31" y="17"/>
                    <a:pt x="28" y="18"/>
                  </a:cubicBezTo>
                  <a:cubicBezTo>
                    <a:pt x="28" y="18"/>
                    <a:pt x="28" y="18"/>
                    <a:pt x="28" y="18"/>
                  </a:cubicBezTo>
                  <a:cubicBezTo>
                    <a:pt x="31" y="19"/>
                    <a:pt x="34" y="21"/>
                    <a:pt x="34" y="24"/>
                  </a:cubicBezTo>
                  <a:cubicBezTo>
                    <a:pt x="34" y="29"/>
                    <a:pt x="29" y="32"/>
                    <a:pt x="23" y="32"/>
                  </a:cubicBezTo>
                  <a:cubicBezTo>
                    <a:pt x="19" y="32"/>
                    <a:pt x="17" y="31"/>
                    <a:pt x="15" y="31"/>
                  </a:cubicBezTo>
                  <a:cubicBezTo>
                    <a:pt x="16" y="26"/>
                    <a:pt x="16" y="26"/>
                    <a:pt x="16" y="26"/>
                  </a:cubicBezTo>
                  <a:cubicBezTo>
                    <a:pt x="17" y="27"/>
                    <a:pt x="20" y="28"/>
                    <a:pt x="22" y="28"/>
                  </a:cubicBezTo>
                  <a:cubicBezTo>
                    <a:pt x="26" y="28"/>
                    <a:pt x="27" y="26"/>
                    <a:pt x="27" y="24"/>
                  </a:cubicBezTo>
                  <a:cubicBezTo>
                    <a:pt x="27" y="21"/>
                    <a:pt x="25" y="20"/>
                    <a:pt x="22"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grpSp>
      <p:grpSp>
        <p:nvGrpSpPr>
          <p:cNvPr id="35" name="Group 5305">
            <a:extLst>
              <a:ext uri="{FF2B5EF4-FFF2-40B4-BE49-F238E27FC236}">
                <a16:creationId xmlns:a16="http://schemas.microsoft.com/office/drawing/2014/main" id="{3D834198-8FFA-4D36-8BAD-3F522230EFD5}"/>
              </a:ext>
            </a:extLst>
          </p:cNvPr>
          <p:cNvGrpSpPr>
            <a:grpSpLocks/>
          </p:cNvGrpSpPr>
          <p:nvPr/>
        </p:nvGrpSpPr>
        <p:grpSpPr bwMode="auto">
          <a:xfrm>
            <a:off x="2735556" y="1755128"/>
            <a:ext cx="552450" cy="547688"/>
            <a:chOff x="12707938" y="2076450"/>
            <a:chExt cx="290513" cy="288926"/>
          </a:xfrm>
        </p:grpSpPr>
        <p:sp>
          <p:nvSpPr>
            <p:cNvPr id="36" name="Freeform 44">
              <a:extLst>
                <a:ext uri="{FF2B5EF4-FFF2-40B4-BE49-F238E27FC236}">
                  <a16:creationId xmlns:a16="http://schemas.microsoft.com/office/drawing/2014/main" id="{B6CD716A-7AB4-47A5-AF5C-AA858850DB8C}"/>
                </a:ext>
              </a:extLst>
            </p:cNvPr>
            <p:cNvSpPr>
              <a:spLocks/>
            </p:cNvSpPr>
            <p:nvPr/>
          </p:nvSpPr>
          <p:spPr bwMode="auto">
            <a:xfrm>
              <a:off x="12933363" y="2124075"/>
              <a:ext cx="65088" cy="204788"/>
            </a:xfrm>
            <a:custGeom>
              <a:avLst/>
              <a:gdLst>
                <a:gd name="T0" fmla="*/ 2147483646 w 30"/>
                <a:gd name="T1" fmla="*/ 0 h 94"/>
                <a:gd name="T2" fmla="*/ 2147483646 w 30"/>
                <a:gd name="T3" fmla="*/ 2147483646 h 94"/>
                <a:gd name="T4" fmla="*/ 2147483646 w 30"/>
                <a:gd name="T5" fmla="*/ 2147483646 h 94"/>
                <a:gd name="T6" fmla="*/ 0 w 30"/>
                <a:gd name="T7" fmla="*/ 2147483646 h 94"/>
                <a:gd name="T8" fmla="*/ 2147483646 w 30"/>
                <a:gd name="T9" fmla="*/ 2147483646 h 94"/>
                <a:gd name="T10" fmla="*/ 2147483646 w 30"/>
                <a:gd name="T11" fmla="*/ 2147483646 h 94"/>
                <a:gd name="T12" fmla="*/ 2147483646 w 30"/>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94">
                  <a:moveTo>
                    <a:pt x="13" y="0"/>
                  </a:moveTo>
                  <a:cubicBezTo>
                    <a:pt x="1" y="10"/>
                    <a:pt x="1" y="10"/>
                    <a:pt x="1" y="10"/>
                  </a:cubicBezTo>
                  <a:cubicBezTo>
                    <a:pt x="10" y="19"/>
                    <a:pt x="15" y="31"/>
                    <a:pt x="15" y="45"/>
                  </a:cubicBezTo>
                  <a:cubicBezTo>
                    <a:pt x="15" y="59"/>
                    <a:pt x="9" y="72"/>
                    <a:pt x="0" y="81"/>
                  </a:cubicBezTo>
                  <a:cubicBezTo>
                    <a:pt x="8" y="94"/>
                    <a:pt x="8" y="94"/>
                    <a:pt x="8" y="94"/>
                  </a:cubicBezTo>
                  <a:cubicBezTo>
                    <a:pt x="22" y="82"/>
                    <a:pt x="30" y="64"/>
                    <a:pt x="30" y="45"/>
                  </a:cubicBezTo>
                  <a:cubicBezTo>
                    <a:pt x="30" y="28"/>
                    <a:pt x="24" y="12"/>
                    <a:pt x="13"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5">
              <a:extLst>
                <a:ext uri="{FF2B5EF4-FFF2-40B4-BE49-F238E27FC236}">
                  <a16:creationId xmlns:a16="http://schemas.microsoft.com/office/drawing/2014/main" id="{5B8758C6-C06C-4BCC-9F40-89E913078855}"/>
                </a:ext>
              </a:extLst>
            </p:cNvPr>
            <p:cNvSpPr>
              <a:spLocks/>
            </p:cNvSpPr>
            <p:nvPr/>
          </p:nvSpPr>
          <p:spPr bwMode="auto">
            <a:xfrm>
              <a:off x="12709525" y="2236788"/>
              <a:ext cx="227013" cy="128588"/>
            </a:xfrm>
            <a:custGeom>
              <a:avLst/>
              <a:gdLst>
                <a:gd name="T0" fmla="*/ 2147483646 w 104"/>
                <a:gd name="T1" fmla="*/ 2147483646 h 59"/>
                <a:gd name="T2" fmla="*/ 2147483646 w 104"/>
                <a:gd name="T3" fmla="*/ 0 h 59"/>
                <a:gd name="T4" fmla="*/ 0 w 104"/>
                <a:gd name="T5" fmla="*/ 0 h 59"/>
                <a:gd name="T6" fmla="*/ 2147483646 w 104"/>
                <a:gd name="T7" fmla="*/ 2147483646 h 59"/>
                <a:gd name="T8" fmla="*/ 2147483646 w 104"/>
                <a:gd name="T9" fmla="*/ 2147483646 h 59"/>
                <a:gd name="T10" fmla="*/ 2147483646 w 104"/>
                <a:gd name="T11" fmla="*/ 2147483646 h 59"/>
                <a:gd name="T12" fmla="*/ 2147483646 w 104"/>
                <a:gd name="T13" fmla="*/ 2147483646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59">
                  <a:moveTo>
                    <a:pt x="66" y="44"/>
                  </a:moveTo>
                  <a:cubicBezTo>
                    <a:pt x="40" y="44"/>
                    <a:pt x="19" y="25"/>
                    <a:pt x="15" y="0"/>
                  </a:cubicBezTo>
                  <a:cubicBezTo>
                    <a:pt x="0" y="0"/>
                    <a:pt x="0" y="0"/>
                    <a:pt x="0" y="0"/>
                  </a:cubicBezTo>
                  <a:cubicBezTo>
                    <a:pt x="4" y="34"/>
                    <a:pt x="32" y="59"/>
                    <a:pt x="66" y="59"/>
                  </a:cubicBezTo>
                  <a:cubicBezTo>
                    <a:pt x="80" y="59"/>
                    <a:pt x="93" y="55"/>
                    <a:pt x="104" y="48"/>
                  </a:cubicBezTo>
                  <a:cubicBezTo>
                    <a:pt x="96" y="35"/>
                    <a:pt x="96" y="35"/>
                    <a:pt x="96" y="35"/>
                  </a:cubicBezTo>
                  <a:cubicBezTo>
                    <a:pt x="88" y="41"/>
                    <a:pt x="77" y="44"/>
                    <a:pt x="66" y="4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6">
              <a:extLst>
                <a:ext uri="{FF2B5EF4-FFF2-40B4-BE49-F238E27FC236}">
                  <a16:creationId xmlns:a16="http://schemas.microsoft.com/office/drawing/2014/main" id="{687F4CCF-4F1E-4703-AFAB-00FD213F25E3}"/>
                </a:ext>
              </a:extLst>
            </p:cNvPr>
            <p:cNvSpPr>
              <a:spLocks/>
            </p:cNvSpPr>
            <p:nvPr/>
          </p:nvSpPr>
          <p:spPr bwMode="auto">
            <a:xfrm>
              <a:off x="12707938" y="2076450"/>
              <a:ext cx="241300" cy="141288"/>
            </a:xfrm>
            <a:custGeom>
              <a:avLst/>
              <a:gdLst>
                <a:gd name="T0" fmla="*/ 2147483646 w 111"/>
                <a:gd name="T1" fmla="*/ 2147483646 h 65"/>
                <a:gd name="T2" fmla="*/ 2147483646 w 111"/>
                <a:gd name="T3" fmla="*/ 2147483646 h 65"/>
                <a:gd name="T4" fmla="*/ 2147483646 w 111"/>
                <a:gd name="T5" fmla="*/ 2147483646 h 65"/>
                <a:gd name="T6" fmla="*/ 2147483646 w 111"/>
                <a:gd name="T7" fmla="*/ 0 h 65"/>
                <a:gd name="T8" fmla="*/ 0 w 111"/>
                <a:gd name="T9" fmla="*/ 2147483646 h 65"/>
                <a:gd name="T10" fmla="*/ 2147483646 w 111"/>
                <a:gd name="T11" fmla="*/ 2147483646 h 65"/>
                <a:gd name="T12" fmla="*/ 2147483646 w 111"/>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65">
                  <a:moveTo>
                    <a:pt x="67" y="15"/>
                  </a:moveTo>
                  <a:cubicBezTo>
                    <a:pt x="79" y="15"/>
                    <a:pt x="90" y="19"/>
                    <a:pt x="99" y="26"/>
                  </a:cubicBezTo>
                  <a:cubicBezTo>
                    <a:pt x="111" y="16"/>
                    <a:pt x="111" y="16"/>
                    <a:pt x="111" y="16"/>
                  </a:cubicBezTo>
                  <a:cubicBezTo>
                    <a:pt x="99" y="6"/>
                    <a:pt x="84" y="0"/>
                    <a:pt x="67" y="0"/>
                  </a:cubicBezTo>
                  <a:cubicBezTo>
                    <a:pt x="31" y="0"/>
                    <a:pt x="1" y="29"/>
                    <a:pt x="0" y="65"/>
                  </a:cubicBezTo>
                  <a:cubicBezTo>
                    <a:pt x="16" y="65"/>
                    <a:pt x="16" y="65"/>
                    <a:pt x="16" y="65"/>
                  </a:cubicBezTo>
                  <a:cubicBezTo>
                    <a:pt x="16" y="37"/>
                    <a:pt x="39" y="15"/>
                    <a:pt x="67" y="15"/>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Rectangle 47">
              <a:extLst>
                <a:ext uri="{FF2B5EF4-FFF2-40B4-BE49-F238E27FC236}">
                  <a16:creationId xmlns:a16="http://schemas.microsoft.com/office/drawing/2014/main" id="{F542D940-6BA6-4CBE-84B8-AC02D6D9BA04}"/>
                </a:ext>
              </a:extLst>
            </p:cNvPr>
            <p:cNvSpPr>
              <a:spLocks noChangeArrowheads="1"/>
            </p:cNvSpPr>
            <p:nvPr/>
          </p:nvSpPr>
          <p:spPr bwMode="auto">
            <a:xfrm>
              <a:off x="12795250" y="2212975"/>
              <a:ext cx="19050" cy="4445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0" name="Rectangle 48">
              <a:extLst>
                <a:ext uri="{FF2B5EF4-FFF2-40B4-BE49-F238E27FC236}">
                  <a16:creationId xmlns:a16="http://schemas.microsoft.com/office/drawing/2014/main" id="{CC06B238-803A-48F7-B086-B2B6060BCF48}"/>
                </a:ext>
              </a:extLst>
            </p:cNvPr>
            <p:cNvSpPr>
              <a:spLocks noChangeArrowheads="1"/>
            </p:cNvSpPr>
            <p:nvPr/>
          </p:nvSpPr>
          <p:spPr bwMode="auto">
            <a:xfrm>
              <a:off x="12825413" y="2192338"/>
              <a:ext cx="22225" cy="650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1" name="Rectangle 49">
              <a:extLst>
                <a:ext uri="{FF2B5EF4-FFF2-40B4-BE49-F238E27FC236}">
                  <a16:creationId xmlns:a16="http://schemas.microsoft.com/office/drawing/2014/main" id="{53CB9765-7439-48BE-A4B4-713BC6AB37DC}"/>
                </a:ext>
              </a:extLst>
            </p:cNvPr>
            <p:cNvSpPr>
              <a:spLocks noChangeArrowheads="1"/>
            </p:cNvSpPr>
            <p:nvPr/>
          </p:nvSpPr>
          <p:spPr bwMode="auto">
            <a:xfrm>
              <a:off x="12857163" y="2176463"/>
              <a:ext cx="22225" cy="8096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2" name="Rectangle 50">
              <a:extLst>
                <a:ext uri="{FF2B5EF4-FFF2-40B4-BE49-F238E27FC236}">
                  <a16:creationId xmlns:a16="http://schemas.microsoft.com/office/drawing/2014/main" id="{8DB13A1A-3018-4FED-A1A8-13AAFC5D170E}"/>
                </a:ext>
              </a:extLst>
            </p:cNvPr>
            <p:cNvSpPr>
              <a:spLocks noChangeArrowheads="1"/>
            </p:cNvSpPr>
            <p:nvPr/>
          </p:nvSpPr>
          <p:spPr bwMode="auto">
            <a:xfrm>
              <a:off x="12890500" y="2165350"/>
              <a:ext cx="19050" cy="920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3" name="Rectangle 51">
              <a:extLst>
                <a:ext uri="{FF2B5EF4-FFF2-40B4-BE49-F238E27FC236}">
                  <a16:creationId xmlns:a16="http://schemas.microsoft.com/office/drawing/2014/main" id="{2FEAFEC5-5BC5-4BEB-8F70-98D2A1C18BA7}"/>
                </a:ext>
              </a:extLst>
            </p:cNvPr>
            <p:cNvSpPr>
              <a:spLocks noChangeArrowheads="1"/>
            </p:cNvSpPr>
            <p:nvPr/>
          </p:nvSpPr>
          <p:spPr bwMode="auto">
            <a:xfrm>
              <a:off x="12779375" y="2265363"/>
              <a:ext cx="141288" cy="158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grpSp>
      <p:grpSp>
        <p:nvGrpSpPr>
          <p:cNvPr id="53" name="Group 5326">
            <a:extLst>
              <a:ext uri="{FF2B5EF4-FFF2-40B4-BE49-F238E27FC236}">
                <a16:creationId xmlns:a16="http://schemas.microsoft.com/office/drawing/2014/main" id="{F2C2E1C5-62EB-4F60-8C6E-5380253B94CA}"/>
              </a:ext>
            </a:extLst>
          </p:cNvPr>
          <p:cNvGrpSpPr>
            <a:grpSpLocks/>
          </p:cNvGrpSpPr>
          <p:nvPr/>
        </p:nvGrpSpPr>
        <p:grpSpPr bwMode="auto">
          <a:xfrm>
            <a:off x="4135870" y="3439417"/>
            <a:ext cx="543165" cy="463623"/>
            <a:chOff x="11845925" y="4743450"/>
            <a:chExt cx="387350" cy="307975"/>
          </a:xfrm>
        </p:grpSpPr>
        <p:sp>
          <p:nvSpPr>
            <p:cNvPr id="54" name="Freeform 163">
              <a:extLst>
                <a:ext uri="{FF2B5EF4-FFF2-40B4-BE49-F238E27FC236}">
                  <a16:creationId xmlns:a16="http://schemas.microsoft.com/office/drawing/2014/main" id="{CA303E91-24C6-4060-9B82-0992DDA4D889}"/>
                </a:ext>
              </a:extLst>
            </p:cNvPr>
            <p:cNvSpPr>
              <a:spLocks noEditPoints="1"/>
            </p:cNvSpPr>
            <p:nvPr/>
          </p:nvSpPr>
          <p:spPr bwMode="auto">
            <a:xfrm>
              <a:off x="12166600" y="4743450"/>
              <a:ext cx="66675" cy="71438"/>
            </a:xfrm>
            <a:custGeom>
              <a:avLst/>
              <a:gdLst>
                <a:gd name="T0" fmla="*/ 0 w 42"/>
                <a:gd name="T1" fmla="*/ 0 h 45"/>
                <a:gd name="T2" fmla="*/ 0 w 42"/>
                <a:gd name="T3" fmla="*/ 2147483646 h 45"/>
                <a:gd name="T4" fmla="*/ 2147483646 w 42"/>
                <a:gd name="T5" fmla="*/ 2147483646 h 45"/>
                <a:gd name="T6" fmla="*/ 2147483646 w 42"/>
                <a:gd name="T7" fmla="*/ 0 h 45"/>
                <a:gd name="T8" fmla="*/ 0 w 42"/>
                <a:gd name="T9" fmla="*/ 0 h 45"/>
                <a:gd name="T10" fmla="*/ 2147483646 w 42"/>
                <a:gd name="T11" fmla="*/ 2147483646 h 45"/>
                <a:gd name="T12" fmla="*/ 2147483646 w 42"/>
                <a:gd name="T13" fmla="*/ 2147483646 h 45"/>
                <a:gd name="T14" fmla="*/ 2147483646 w 42"/>
                <a:gd name="T15" fmla="*/ 2147483646 h 45"/>
                <a:gd name="T16" fmla="*/ 2147483646 w 42"/>
                <a:gd name="T17" fmla="*/ 2147483646 h 45"/>
                <a:gd name="T18" fmla="*/ 2147483646 w 42"/>
                <a:gd name="T19" fmla="*/ 2147483646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5">
                  <a:moveTo>
                    <a:pt x="0" y="0"/>
                  </a:moveTo>
                  <a:lnTo>
                    <a:pt x="0" y="45"/>
                  </a:lnTo>
                  <a:lnTo>
                    <a:pt x="42" y="45"/>
                  </a:lnTo>
                  <a:lnTo>
                    <a:pt x="42" y="0"/>
                  </a:lnTo>
                  <a:lnTo>
                    <a:pt x="0" y="0"/>
                  </a:lnTo>
                  <a:close/>
                  <a:moveTo>
                    <a:pt x="35" y="37"/>
                  </a:moveTo>
                  <a:lnTo>
                    <a:pt x="8" y="37"/>
                  </a:lnTo>
                  <a:lnTo>
                    <a:pt x="8" y="7"/>
                  </a:lnTo>
                  <a:lnTo>
                    <a:pt x="35" y="7"/>
                  </a:lnTo>
                  <a:lnTo>
                    <a:pt x="35" y="3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55" name="Freeform 164">
              <a:extLst>
                <a:ext uri="{FF2B5EF4-FFF2-40B4-BE49-F238E27FC236}">
                  <a16:creationId xmlns:a16="http://schemas.microsoft.com/office/drawing/2014/main" id="{54F5A39A-E898-4600-8192-CF65F406671F}"/>
                </a:ext>
              </a:extLst>
            </p:cNvPr>
            <p:cNvSpPr>
              <a:spLocks noEditPoints="1"/>
            </p:cNvSpPr>
            <p:nvPr/>
          </p:nvSpPr>
          <p:spPr bwMode="auto">
            <a:xfrm>
              <a:off x="12166600" y="4864100"/>
              <a:ext cx="66675" cy="69850"/>
            </a:xfrm>
            <a:custGeom>
              <a:avLst/>
              <a:gdLst>
                <a:gd name="T0" fmla="*/ 0 w 42"/>
                <a:gd name="T1" fmla="*/ 2147483646 h 44"/>
                <a:gd name="T2" fmla="*/ 2147483646 w 42"/>
                <a:gd name="T3" fmla="*/ 2147483646 h 44"/>
                <a:gd name="T4" fmla="*/ 2147483646 w 42"/>
                <a:gd name="T5" fmla="*/ 0 h 44"/>
                <a:gd name="T6" fmla="*/ 0 w 42"/>
                <a:gd name="T7" fmla="*/ 0 h 44"/>
                <a:gd name="T8" fmla="*/ 0 w 42"/>
                <a:gd name="T9" fmla="*/ 2147483646 h 44"/>
                <a:gd name="T10" fmla="*/ 2147483646 w 42"/>
                <a:gd name="T11" fmla="*/ 2147483646 h 44"/>
                <a:gd name="T12" fmla="*/ 2147483646 w 42"/>
                <a:gd name="T13" fmla="*/ 2147483646 h 44"/>
                <a:gd name="T14" fmla="*/ 2147483646 w 42"/>
                <a:gd name="T15" fmla="*/ 2147483646 h 44"/>
                <a:gd name="T16" fmla="*/ 2147483646 w 42"/>
                <a:gd name="T17" fmla="*/ 2147483646 h 44"/>
                <a:gd name="T18" fmla="*/ 2147483646 w 42"/>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4">
                  <a:moveTo>
                    <a:pt x="0" y="44"/>
                  </a:moveTo>
                  <a:lnTo>
                    <a:pt x="42" y="44"/>
                  </a:lnTo>
                  <a:lnTo>
                    <a:pt x="42" y="0"/>
                  </a:lnTo>
                  <a:lnTo>
                    <a:pt x="0" y="0"/>
                  </a:lnTo>
                  <a:lnTo>
                    <a:pt x="0" y="44"/>
                  </a:lnTo>
                  <a:close/>
                  <a:moveTo>
                    <a:pt x="8" y="7"/>
                  </a:moveTo>
                  <a:lnTo>
                    <a:pt x="35" y="7"/>
                  </a:lnTo>
                  <a:lnTo>
                    <a:pt x="35" y="37"/>
                  </a:lnTo>
                  <a:lnTo>
                    <a:pt x="8" y="37"/>
                  </a:lnTo>
                  <a:lnTo>
                    <a:pt x="8" y="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56" name="Freeform 165">
              <a:extLst>
                <a:ext uri="{FF2B5EF4-FFF2-40B4-BE49-F238E27FC236}">
                  <a16:creationId xmlns:a16="http://schemas.microsoft.com/office/drawing/2014/main" id="{0BF86EDF-E753-47B7-A8A8-79F207DBADF5}"/>
                </a:ext>
              </a:extLst>
            </p:cNvPr>
            <p:cNvSpPr>
              <a:spLocks noEditPoints="1"/>
            </p:cNvSpPr>
            <p:nvPr/>
          </p:nvSpPr>
          <p:spPr bwMode="auto">
            <a:xfrm>
              <a:off x="12166600" y="4981575"/>
              <a:ext cx="66675" cy="69850"/>
            </a:xfrm>
            <a:custGeom>
              <a:avLst/>
              <a:gdLst>
                <a:gd name="T0" fmla="*/ 0 w 42"/>
                <a:gd name="T1" fmla="*/ 2147483646 h 44"/>
                <a:gd name="T2" fmla="*/ 2147483646 w 42"/>
                <a:gd name="T3" fmla="*/ 2147483646 h 44"/>
                <a:gd name="T4" fmla="*/ 2147483646 w 42"/>
                <a:gd name="T5" fmla="*/ 0 h 44"/>
                <a:gd name="T6" fmla="*/ 0 w 42"/>
                <a:gd name="T7" fmla="*/ 0 h 44"/>
                <a:gd name="T8" fmla="*/ 0 w 42"/>
                <a:gd name="T9" fmla="*/ 2147483646 h 44"/>
                <a:gd name="T10" fmla="*/ 2147483646 w 42"/>
                <a:gd name="T11" fmla="*/ 2147483646 h 44"/>
                <a:gd name="T12" fmla="*/ 2147483646 w 42"/>
                <a:gd name="T13" fmla="*/ 2147483646 h 44"/>
                <a:gd name="T14" fmla="*/ 2147483646 w 42"/>
                <a:gd name="T15" fmla="*/ 2147483646 h 44"/>
                <a:gd name="T16" fmla="*/ 2147483646 w 42"/>
                <a:gd name="T17" fmla="*/ 2147483646 h 44"/>
                <a:gd name="T18" fmla="*/ 2147483646 w 42"/>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4">
                  <a:moveTo>
                    <a:pt x="0" y="44"/>
                  </a:moveTo>
                  <a:lnTo>
                    <a:pt x="42" y="44"/>
                  </a:lnTo>
                  <a:lnTo>
                    <a:pt x="42" y="0"/>
                  </a:lnTo>
                  <a:lnTo>
                    <a:pt x="0" y="0"/>
                  </a:lnTo>
                  <a:lnTo>
                    <a:pt x="0" y="44"/>
                  </a:lnTo>
                  <a:close/>
                  <a:moveTo>
                    <a:pt x="8" y="7"/>
                  </a:moveTo>
                  <a:lnTo>
                    <a:pt x="35" y="7"/>
                  </a:lnTo>
                  <a:lnTo>
                    <a:pt x="35" y="37"/>
                  </a:lnTo>
                  <a:lnTo>
                    <a:pt x="8" y="37"/>
                  </a:lnTo>
                  <a:lnTo>
                    <a:pt x="8" y="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57" name="Freeform 166">
              <a:extLst>
                <a:ext uri="{FF2B5EF4-FFF2-40B4-BE49-F238E27FC236}">
                  <a16:creationId xmlns:a16="http://schemas.microsoft.com/office/drawing/2014/main" id="{6C56C0A2-9E0C-4286-9C26-95C3101AD4B6}"/>
                </a:ext>
              </a:extLst>
            </p:cNvPr>
            <p:cNvSpPr>
              <a:spLocks/>
            </p:cNvSpPr>
            <p:nvPr/>
          </p:nvSpPr>
          <p:spPr bwMode="auto">
            <a:xfrm>
              <a:off x="12036425" y="4772025"/>
              <a:ext cx="125413" cy="255588"/>
            </a:xfrm>
            <a:custGeom>
              <a:avLst/>
              <a:gdLst>
                <a:gd name="T0" fmla="*/ 2147483646 w 79"/>
                <a:gd name="T1" fmla="*/ 2147483646 h 161"/>
                <a:gd name="T2" fmla="*/ 0 w 79"/>
                <a:gd name="T3" fmla="*/ 2147483646 h 161"/>
                <a:gd name="T4" fmla="*/ 0 w 79"/>
                <a:gd name="T5" fmla="*/ 2147483646 h 161"/>
                <a:gd name="T6" fmla="*/ 2147483646 w 79"/>
                <a:gd name="T7" fmla="*/ 2147483646 h 161"/>
                <a:gd name="T8" fmla="*/ 2147483646 w 79"/>
                <a:gd name="T9" fmla="*/ 2147483646 h 161"/>
                <a:gd name="T10" fmla="*/ 2147483646 w 79"/>
                <a:gd name="T11" fmla="*/ 2147483646 h 161"/>
                <a:gd name="T12" fmla="*/ 2147483646 w 79"/>
                <a:gd name="T13" fmla="*/ 2147483646 h 161"/>
                <a:gd name="T14" fmla="*/ 2147483646 w 79"/>
                <a:gd name="T15" fmla="*/ 2147483646 h 161"/>
                <a:gd name="T16" fmla="*/ 2147483646 w 79"/>
                <a:gd name="T17" fmla="*/ 2147483646 h 161"/>
                <a:gd name="T18" fmla="*/ 2147483646 w 79"/>
                <a:gd name="T19" fmla="*/ 2147483646 h 161"/>
                <a:gd name="T20" fmla="*/ 2147483646 w 79"/>
                <a:gd name="T21" fmla="*/ 2147483646 h 161"/>
                <a:gd name="T22" fmla="*/ 2147483646 w 79"/>
                <a:gd name="T23" fmla="*/ 2147483646 h 161"/>
                <a:gd name="T24" fmla="*/ 2147483646 w 79"/>
                <a:gd name="T25" fmla="*/ 2147483646 h 161"/>
                <a:gd name="T26" fmla="*/ 2147483646 w 79"/>
                <a:gd name="T27" fmla="*/ 2147483646 h 161"/>
                <a:gd name="T28" fmla="*/ 2147483646 w 79"/>
                <a:gd name="T29" fmla="*/ 0 h 161"/>
                <a:gd name="T30" fmla="*/ 2147483646 w 79"/>
                <a:gd name="T31" fmla="*/ 0 h 161"/>
                <a:gd name="T32" fmla="*/ 2147483646 w 79"/>
                <a:gd name="T33" fmla="*/ 2147483646 h 1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161">
                  <a:moveTo>
                    <a:pt x="19" y="73"/>
                  </a:moveTo>
                  <a:lnTo>
                    <a:pt x="0" y="73"/>
                  </a:lnTo>
                  <a:lnTo>
                    <a:pt x="0" y="86"/>
                  </a:lnTo>
                  <a:lnTo>
                    <a:pt x="19" y="86"/>
                  </a:lnTo>
                  <a:lnTo>
                    <a:pt x="19" y="161"/>
                  </a:lnTo>
                  <a:lnTo>
                    <a:pt x="79" y="161"/>
                  </a:lnTo>
                  <a:lnTo>
                    <a:pt x="79" y="148"/>
                  </a:lnTo>
                  <a:lnTo>
                    <a:pt x="31" y="148"/>
                  </a:lnTo>
                  <a:lnTo>
                    <a:pt x="31" y="86"/>
                  </a:lnTo>
                  <a:lnTo>
                    <a:pt x="79" y="86"/>
                  </a:lnTo>
                  <a:lnTo>
                    <a:pt x="79" y="73"/>
                  </a:lnTo>
                  <a:lnTo>
                    <a:pt x="31" y="73"/>
                  </a:lnTo>
                  <a:lnTo>
                    <a:pt x="31" y="12"/>
                  </a:lnTo>
                  <a:lnTo>
                    <a:pt x="79" y="12"/>
                  </a:lnTo>
                  <a:lnTo>
                    <a:pt x="79" y="0"/>
                  </a:lnTo>
                  <a:lnTo>
                    <a:pt x="19" y="0"/>
                  </a:lnTo>
                  <a:lnTo>
                    <a:pt x="19" y="7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58" name="Freeform 167">
              <a:extLst>
                <a:ext uri="{FF2B5EF4-FFF2-40B4-BE49-F238E27FC236}">
                  <a16:creationId xmlns:a16="http://schemas.microsoft.com/office/drawing/2014/main" id="{1DADC413-C890-428E-BD4E-1ABDD27282BE}"/>
                </a:ext>
              </a:extLst>
            </p:cNvPr>
            <p:cNvSpPr>
              <a:spLocks noEditPoints="1"/>
            </p:cNvSpPr>
            <p:nvPr/>
          </p:nvSpPr>
          <p:spPr bwMode="auto">
            <a:xfrm>
              <a:off x="11845925" y="4845050"/>
              <a:ext cx="85725" cy="138113"/>
            </a:xfrm>
            <a:custGeom>
              <a:avLst/>
              <a:gdLst>
                <a:gd name="T0" fmla="*/ 2147483646 w 40"/>
                <a:gd name="T1" fmla="*/ 0 h 64"/>
                <a:gd name="T2" fmla="*/ 0 w 40"/>
                <a:gd name="T3" fmla="*/ 2147483646 h 64"/>
                <a:gd name="T4" fmla="*/ 2147483646 w 40"/>
                <a:gd name="T5" fmla="*/ 2147483646 h 64"/>
                <a:gd name="T6" fmla="*/ 2147483646 w 40"/>
                <a:gd name="T7" fmla="*/ 2147483646 h 64"/>
                <a:gd name="T8" fmla="*/ 2147483646 w 40"/>
                <a:gd name="T9" fmla="*/ 0 h 64"/>
                <a:gd name="T10" fmla="*/ 2147483646 w 40"/>
                <a:gd name="T11" fmla="*/ 2147483646 h 64"/>
                <a:gd name="T12" fmla="*/ 2147483646 w 40"/>
                <a:gd name="T13" fmla="*/ 2147483646 h 64"/>
                <a:gd name="T14" fmla="*/ 2147483646 w 40"/>
                <a:gd name="T15" fmla="*/ 2147483646 h 64"/>
                <a:gd name="T16" fmla="*/ 2147483646 w 40"/>
                <a:gd name="T17" fmla="*/ 2147483646 h 64"/>
                <a:gd name="T18" fmla="*/ 2147483646 w 40"/>
                <a:gd name="T19" fmla="*/ 2147483646 h 64"/>
                <a:gd name="T20" fmla="*/ 2147483646 w 40"/>
                <a:gd name="T21" fmla="*/ 2147483646 h 64"/>
                <a:gd name="T22" fmla="*/ 2147483646 w 40"/>
                <a:gd name="T23" fmla="*/ 2147483646 h 64"/>
                <a:gd name="T24" fmla="*/ 2147483646 w 40"/>
                <a:gd name="T25" fmla="*/ 2147483646 h 64"/>
                <a:gd name="T26" fmla="*/ 2147483646 w 40"/>
                <a:gd name="T27" fmla="*/ 2147483646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64">
                  <a:moveTo>
                    <a:pt x="7" y="0"/>
                  </a:moveTo>
                  <a:cubicBezTo>
                    <a:pt x="3" y="7"/>
                    <a:pt x="0" y="15"/>
                    <a:pt x="0" y="24"/>
                  </a:cubicBezTo>
                  <a:cubicBezTo>
                    <a:pt x="0" y="43"/>
                    <a:pt x="13" y="59"/>
                    <a:pt x="30" y="64"/>
                  </a:cubicBezTo>
                  <a:cubicBezTo>
                    <a:pt x="40" y="23"/>
                    <a:pt x="40" y="23"/>
                    <a:pt x="40" y="23"/>
                  </a:cubicBezTo>
                  <a:lnTo>
                    <a:pt x="7" y="0"/>
                  </a:lnTo>
                  <a:close/>
                  <a:moveTo>
                    <a:pt x="22" y="45"/>
                  </a:moveTo>
                  <a:cubicBezTo>
                    <a:pt x="16" y="45"/>
                    <a:pt x="16" y="45"/>
                    <a:pt x="16" y="45"/>
                  </a:cubicBezTo>
                  <a:cubicBezTo>
                    <a:pt x="16" y="25"/>
                    <a:pt x="16" y="25"/>
                    <a:pt x="16" y="25"/>
                  </a:cubicBezTo>
                  <a:cubicBezTo>
                    <a:pt x="16" y="25"/>
                    <a:pt x="16" y="25"/>
                    <a:pt x="16" y="25"/>
                  </a:cubicBezTo>
                  <a:cubicBezTo>
                    <a:pt x="11" y="27"/>
                    <a:pt x="11" y="27"/>
                    <a:pt x="11" y="27"/>
                  </a:cubicBezTo>
                  <a:cubicBezTo>
                    <a:pt x="10" y="22"/>
                    <a:pt x="10" y="22"/>
                    <a:pt x="10" y="22"/>
                  </a:cubicBezTo>
                  <a:cubicBezTo>
                    <a:pt x="17" y="19"/>
                    <a:pt x="17" y="19"/>
                    <a:pt x="17" y="19"/>
                  </a:cubicBezTo>
                  <a:cubicBezTo>
                    <a:pt x="22" y="19"/>
                    <a:pt x="22" y="19"/>
                    <a:pt x="22" y="19"/>
                  </a:cubicBezTo>
                  <a:lnTo>
                    <a:pt x="22" y="4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59" name="Freeform 168">
              <a:extLst>
                <a:ext uri="{FF2B5EF4-FFF2-40B4-BE49-F238E27FC236}">
                  <a16:creationId xmlns:a16="http://schemas.microsoft.com/office/drawing/2014/main" id="{17E8C5C9-B174-406B-AA78-F88484C4106F}"/>
                </a:ext>
              </a:extLst>
            </p:cNvPr>
            <p:cNvSpPr>
              <a:spLocks noEditPoints="1"/>
            </p:cNvSpPr>
            <p:nvPr/>
          </p:nvSpPr>
          <p:spPr bwMode="auto">
            <a:xfrm>
              <a:off x="11864975" y="4803775"/>
              <a:ext cx="166688" cy="87313"/>
            </a:xfrm>
            <a:custGeom>
              <a:avLst/>
              <a:gdLst>
                <a:gd name="T0" fmla="*/ 2147483646 w 77"/>
                <a:gd name="T1" fmla="*/ 2147483646 h 40"/>
                <a:gd name="T2" fmla="*/ 2147483646 w 77"/>
                <a:gd name="T3" fmla="*/ 0 h 40"/>
                <a:gd name="T4" fmla="*/ 0 w 77"/>
                <a:gd name="T5" fmla="*/ 2147483646 h 40"/>
                <a:gd name="T6" fmla="*/ 2147483646 w 77"/>
                <a:gd name="T7" fmla="*/ 2147483646 h 40"/>
                <a:gd name="T8" fmla="*/ 2147483646 w 77"/>
                <a:gd name="T9" fmla="*/ 2147483646 h 40"/>
                <a:gd name="T10" fmla="*/ 2147483646 w 77"/>
                <a:gd name="T11" fmla="*/ 2147483646 h 40"/>
                <a:gd name="T12" fmla="*/ 2147483646 w 77"/>
                <a:gd name="T13" fmla="*/ 2147483646 h 40"/>
                <a:gd name="T14" fmla="*/ 2147483646 w 77"/>
                <a:gd name="T15" fmla="*/ 2147483646 h 40"/>
                <a:gd name="T16" fmla="*/ 2147483646 w 77"/>
                <a:gd name="T17" fmla="*/ 2147483646 h 40"/>
                <a:gd name="T18" fmla="*/ 2147483646 w 77"/>
                <a:gd name="T19" fmla="*/ 2147483646 h 40"/>
                <a:gd name="T20" fmla="*/ 2147483646 w 77"/>
                <a:gd name="T21" fmla="*/ 2147483646 h 40"/>
                <a:gd name="T22" fmla="*/ 2147483646 w 77"/>
                <a:gd name="T23" fmla="*/ 2147483646 h 40"/>
                <a:gd name="T24" fmla="*/ 2147483646 w 77"/>
                <a:gd name="T25" fmla="*/ 2147483646 h 40"/>
                <a:gd name="T26" fmla="*/ 2147483646 w 77"/>
                <a:gd name="T27" fmla="*/ 2147483646 h 40"/>
                <a:gd name="T28" fmla="*/ 2147483646 w 77"/>
                <a:gd name="T29" fmla="*/ 2147483646 h 40"/>
                <a:gd name="T30" fmla="*/ 2147483646 w 77"/>
                <a:gd name="T31" fmla="*/ 2147483646 h 40"/>
                <a:gd name="T32" fmla="*/ 2147483646 w 77"/>
                <a:gd name="T33" fmla="*/ 2147483646 h 40"/>
                <a:gd name="T34" fmla="*/ 2147483646 w 77"/>
                <a:gd name="T35" fmla="*/ 2147483646 h 40"/>
                <a:gd name="T36" fmla="*/ 2147483646 w 77"/>
                <a:gd name="T37" fmla="*/ 2147483646 h 40"/>
                <a:gd name="T38" fmla="*/ 2147483646 w 77"/>
                <a:gd name="T39" fmla="*/ 2147483646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7" h="40">
                  <a:moveTo>
                    <a:pt x="77" y="40"/>
                  </a:moveTo>
                  <a:cubicBezTo>
                    <a:pt x="75" y="18"/>
                    <a:pt x="57" y="0"/>
                    <a:pt x="34" y="0"/>
                  </a:cubicBezTo>
                  <a:cubicBezTo>
                    <a:pt x="20" y="0"/>
                    <a:pt x="8" y="7"/>
                    <a:pt x="0" y="17"/>
                  </a:cubicBezTo>
                  <a:cubicBezTo>
                    <a:pt x="34" y="40"/>
                    <a:pt x="34" y="40"/>
                    <a:pt x="34" y="40"/>
                  </a:cubicBezTo>
                  <a:lnTo>
                    <a:pt x="77" y="40"/>
                  </a:lnTo>
                  <a:close/>
                  <a:moveTo>
                    <a:pt x="33" y="30"/>
                  </a:moveTo>
                  <a:cubicBezTo>
                    <a:pt x="36" y="27"/>
                    <a:pt x="36" y="27"/>
                    <a:pt x="36" y="27"/>
                  </a:cubicBezTo>
                  <a:cubicBezTo>
                    <a:pt x="42" y="22"/>
                    <a:pt x="45" y="19"/>
                    <a:pt x="45" y="16"/>
                  </a:cubicBezTo>
                  <a:cubicBezTo>
                    <a:pt x="45" y="13"/>
                    <a:pt x="43" y="12"/>
                    <a:pt x="40" y="12"/>
                  </a:cubicBezTo>
                  <a:cubicBezTo>
                    <a:pt x="38" y="12"/>
                    <a:pt x="36" y="13"/>
                    <a:pt x="35" y="14"/>
                  </a:cubicBezTo>
                  <a:cubicBezTo>
                    <a:pt x="33" y="10"/>
                    <a:pt x="33" y="10"/>
                    <a:pt x="33" y="10"/>
                  </a:cubicBezTo>
                  <a:cubicBezTo>
                    <a:pt x="35" y="8"/>
                    <a:pt x="38" y="7"/>
                    <a:pt x="42" y="7"/>
                  </a:cubicBezTo>
                  <a:cubicBezTo>
                    <a:pt x="48" y="7"/>
                    <a:pt x="51" y="10"/>
                    <a:pt x="51" y="15"/>
                  </a:cubicBezTo>
                  <a:cubicBezTo>
                    <a:pt x="51" y="19"/>
                    <a:pt x="48" y="23"/>
                    <a:pt x="44" y="26"/>
                  </a:cubicBezTo>
                  <a:cubicBezTo>
                    <a:pt x="41" y="28"/>
                    <a:pt x="41" y="28"/>
                    <a:pt x="41" y="28"/>
                  </a:cubicBezTo>
                  <a:cubicBezTo>
                    <a:pt x="41" y="28"/>
                    <a:pt x="41" y="28"/>
                    <a:pt x="41" y="28"/>
                  </a:cubicBezTo>
                  <a:cubicBezTo>
                    <a:pt x="51" y="28"/>
                    <a:pt x="51" y="28"/>
                    <a:pt x="51" y="28"/>
                  </a:cubicBezTo>
                  <a:cubicBezTo>
                    <a:pt x="51" y="33"/>
                    <a:pt x="51" y="33"/>
                    <a:pt x="51" y="33"/>
                  </a:cubicBezTo>
                  <a:cubicBezTo>
                    <a:pt x="33" y="33"/>
                    <a:pt x="33" y="33"/>
                    <a:pt x="33" y="33"/>
                  </a:cubicBezTo>
                  <a:lnTo>
                    <a:pt x="33" y="3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sp>
          <p:nvSpPr>
            <p:cNvPr id="60" name="Freeform 169">
              <a:extLst>
                <a:ext uri="{FF2B5EF4-FFF2-40B4-BE49-F238E27FC236}">
                  <a16:creationId xmlns:a16="http://schemas.microsoft.com/office/drawing/2014/main" id="{2E6B8D89-0BEB-4CAB-9B32-6BFF5CD53578}"/>
                </a:ext>
              </a:extLst>
            </p:cNvPr>
            <p:cNvSpPr>
              <a:spLocks noEditPoints="1"/>
            </p:cNvSpPr>
            <p:nvPr/>
          </p:nvSpPr>
          <p:spPr bwMode="auto">
            <a:xfrm>
              <a:off x="11917363" y="4897438"/>
              <a:ext cx="114300" cy="90488"/>
            </a:xfrm>
            <a:custGeom>
              <a:avLst/>
              <a:gdLst>
                <a:gd name="T0" fmla="*/ 0 w 53"/>
                <a:gd name="T1" fmla="*/ 2147483646 h 42"/>
                <a:gd name="T2" fmla="*/ 2147483646 w 53"/>
                <a:gd name="T3" fmla="*/ 2147483646 h 42"/>
                <a:gd name="T4" fmla="*/ 2147483646 w 53"/>
                <a:gd name="T5" fmla="*/ 0 h 42"/>
                <a:gd name="T6" fmla="*/ 2147483646 w 53"/>
                <a:gd name="T7" fmla="*/ 0 h 42"/>
                <a:gd name="T8" fmla="*/ 0 w 53"/>
                <a:gd name="T9" fmla="*/ 2147483646 h 42"/>
                <a:gd name="T10" fmla="*/ 2147483646 w 53"/>
                <a:gd name="T11" fmla="*/ 2147483646 h 42"/>
                <a:gd name="T12" fmla="*/ 2147483646 w 53"/>
                <a:gd name="T13" fmla="*/ 2147483646 h 42"/>
                <a:gd name="T14" fmla="*/ 2147483646 w 53"/>
                <a:gd name="T15" fmla="*/ 2147483646 h 42"/>
                <a:gd name="T16" fmla="*/ 2147483646 w 53"/>
                <a:gd name="T17" fmla="*/ 2147483646 h 42"/>
                <a:gd name="T18" fmla="*/ 2147483646 w 53"/>
                <a:gd name="T19" fmla="*/ 2147483646 h 42"/>
                <a:gd name="T20" fmla="*/ 2147483646 w 53"/>
                <a:gd name="T21" fmla="*/ 2147483646 h 42"/>
                <a:gd name="T22" fmla="*/ 2147483646 w 53"/>
                <a:gd name="T23" fmla="*/ 2147483646 h 42"/>
                <a:gd name="T24" fmla="*/ 2147483646 w 53"/>
                <a:gd name="T25" fmla="*/ 2147483646 h 42"/>
                <a:gd name="T26" fmla="*/ 2147483646 w 53"/>
                <a:gd name="T27" fmla="*/ 2147483646 h 42"/>
                <a:gd name="T28" fmla="*/ 2147483646 w 53"/>
                <a:gd name="T29" fmla="*/ 2147483646 h 42"/>
                <a:gd name="T30" fmla="*/ 2147483646 w 53"/>
                <a:gd name="T31" fmla="*/ 2147483646 h 42"/>
                <a:gd name="T32" fmla="*/ 2147483646 w 53"/>
                <a:gd name="T33" fmla="*/ 2147483646 h 42"/>
                <a:gd name="T34" fmla="*/ 2147483646 w 53"/>
                <a:gd name="T35" fmla="*/ 2147483646 h 42"/>
                <a:gd name="T36" fmla="*/ 2147483646 w 53"/>
                <a:gd name="T37" fmla="*/ 2147483646 h 42"/>
                <a:gd name="T38" fmla="*/ 2147483646 w 53"/>
                <a:gd name="T39" fmla="*/ 2147483646 h 42"/>
                <a:gd name="T40" fmla="*/ 2147483646 w 53"/>
                <a:gd name="T41" fmla="*/ 2147483646 h 42"/>
                <a:gd name="T42" fmla="*/ 2147483646 w 53"/>
                <a:gd name="T43" fmla="*/ 2147483646 h 42"/>
                <a:gd name="T44" fmla="*/ 2147483646 w 53"/>
                <a:gd name="T45" fmla="*/ 2147483646 h 42"/>
                <a:gd name="T46" fmla="*/ 2147483646 w 53"/>
                <a:gd name="T47" fmla="*/ 2147483646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 h="42">
                  <a:moveTo>
                    <a:pt x="0" y="41"/>
                  </a:moveTo>
                  <a:cubicBezTo>
                    <a:pt x="4" y="42"/>
                    <a:pt x="7" y="42"/>
                    <a:pt x="10" y="42"/>
                  </a:cubicBezTo>
                  <a:cubicBezTo>
                    <a:pt x="33" y="42"/>
                    <a:pt x="53" y="23"/>
                    <a:pt x="53" y="0"/>
                  </a:cubicBezTo>
                  <a:cubicBezTo>
                    <a:pt x="10" y="0"/>
                    <a:pt x="10" y="0"/>
                    <a:pt x="10" y="0"/>
                  </a:cubicBezTo>
                  <a:lnTo>
                    <a:pt x="0" y="41"/>
                  </a:lnTo>
                  <a:close/>
                  <a:moveTo>
                    <a:pt x="22" y="20"/>
                  </a:moveTo>
                  <a:cubicBezTo>
                    <a:pt x="19" y="20"/>
                    <a:pt x="19" y="20"/>
                    <a:pt x="19" y="20"/>
                  </a:cubicBezTo>
                  <a:cubicBezTo>
                    <a:pt x="19" y="16"/>
                    <a:pt x="19" y="16"/>
                    <a:pt x="19" y="16"/>
                  </a:cubicBezTo>
                  <a:cubicBezTo>
                    <a:pt x="22" y="16"/>
                    <a:pt x="22" y="16"/>
                    <a:pt x="22" y="16"/>
                  </a:cubicBezTo>
                  <a:cubicBezTo>
                    <a:pt x="24" y="16"/>
                    <a:pt x="26" y="15"/>
                    <a:pt x="26" y="13"/>
                  </a:cubicBezTo>
                  <a:cubicBezTo>
                    <a:pt x="26" y="11"/>
                    <a:pt x="25" y="10"/>
                    <a:pt x="23" y="10"/>
                  </a:cubicBezTo>
                  <a:cubicBezTo>
                    <a:pt x="20" y="10"/>
                    <a:pt x="18" y="11"/>
                    <a:pt x="17" y="12"/>
                  </a:cubicBezTo>
                  <a:cubicBezTo>
                    <a:pt x="16" y="7"/>
                    <a:pt x="16" y="7"/>
                    <a:pt x="16" y="7"/>
                  </a:cubicBezTo>
                  <a:cubicBezTo>
                    <a:pt x="18" y="6"/>
                    <a:pt x="21" y="5"/>
                    <a:pt x="24" y="5"/>
                  </a:cubicBezTo>
                  <a:cubicBezTo>
                    <a:pt x="30" y="5"/>
                    <a:pt x="33" y="8"/>
                    <a:pt x="33" y="12"/>
                  </a:cubicBezTo>
                  <a:cubicBezTo>
                    <a:pt x="33" y="15"/>
                    <a:pt x="31" y="17"/>
                    <a:pt x="28" y="18"/>
                  </a:cubicBezTo>
                  <a:cubicBezTo>
                    <a:pt x="28" y="18"/>
                    <a:pt x="28" y="18"/>
                    <a:pt x="28" y="18"/>
                  </a:cubicBezTo>
                  <a:cubicBezTo>
                    <a:pt x="31" y="19"/>
                    <a:pt x="34" y="21"/>
                    <a:pt x="34" y="24"/>
                  </a:cubicBezTo>
                  <a:cubicBezTo>
                    <a:pt x="34" y="29"/>
                    <a:pt x="29" y="32"/>
                    <a:pt x="23" y="32"/>
                  </a:cubicBezTo>
                  <a:cubicBezTo>
                    <a:pt x="19" y="32"/>
                    <a:pt x="17" y="31"/>
                    <a:pt x="15" y="31"/>
                  </a:cubicBezTo>
                  <a:cubicBezTo>
                    <a:pt x="16" y="26"/>
                    <a:pt x="16" y="26"/>
                    <a:pt x="16" y="26"/>
                  </a:cubicBezTo>
                  <a:cubicBezTo>
                    <a:pt x="17" y="27"/>
                    <a:pt x="20" y="28"/>
                    <a:pt x="22" y="28"/>
                  </a:cubicBezTo>
                  <a:cubicBezTo>
                    <a:pt x="26" y="28"/>
                    <a:pt x="27" y="26"/>
                    <a:pt x="27" y="24"/>
                  </a:cubicBezTo>
                  <a:cubicBezTo>
                    <a:pt x="27" y="21"/>
                    <a:pt x="25" y="20"/>
                    <a:pt x="22"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dobe Clean Light" panose="020B0303020404020204" pitchFamily="34" charset="0"/>
              </a:endParaRPr>
            </a:p>
          </p:txBody>
        </p:sp>
      </p:grpSp>
      <p:grpSp>
        <p:nvGrpSpPr>
          <p:cNvPr id="61" name="Group 5305">
            <a:extLst>
              <a:ext uri="{FF2B5EF4-FFF2-40B4-BE49-F238E27FC236}">
                <a16:creationId xmlns:a16="http://schemas.microsoft.com/office/drawing/2014/main" id="{33F3431D-E732-4F82-AA6E-9CF6FEC0DD8A}"/>
              </a:ext>
            </a:extLst>
          </p:cNvPr>
          <p:cNvGrpSpPr>
            <a:grpSpLocks/>
          </p:cNvGrpSpPr>
          <p:nvPr/>
        </p:nvGrpSpPr>
        <p:grpSpPr bwMode="auto">
          <a:xfrm>
            <a:off x="3543241" y="5150815"/>
            <a:ext cx="552450" cy="547688"/>
            <a:chOff x="12707938" y="2076450"/>
            <a:chExt cx="290513" cy="288926"/>
          </a:xfrm>
        </p:grpSpPr>
        <p:sp>
          <p:nvSpPr>
            <p:cNvPr id="62" name="Freeform 44">
              <a:extLst>
                <a:ext uri="{FF2B5EF4-FFF2-40B4-BE49-F238E27FC236}">
                  <a16:creationId xmlns:a16="http://schemas.microsoft.com/office/drawing/2014/main" id="{824760CE-8D3B-4EC7-B64B-A7904FBE9F7C}"/>
                </a:ext>
              </a:extLst>
            </p:cNvPr>
            <p:cNvSpPr>
              <a:spLocks/>
            </p:cNvSpPr>
            <p:nvPr/>
          </p:nvSpPr>
          <p:spPr bwMode="auto">
            <a:xfrm>
              <a:off x="12933363" y="2124075"/>
              <a:ext cx="65088" cy="204788"/>
            </a:xfrm>
            <a:custGeom>
              <a:avLst/>
              <a:gdLst>
                <a:gd name="T0" fmla="*/ 2147483646 w 30"/>
                <a:gd name="T1" fmla="*/ 0 h 94"/>
                <a:gd name="T2" fmla="*/ 2147483646 w 30"/>
                <a:gd name="T3" fmla="*/ 2147483646 h 94"/>
                <a:gd name="T4" fmla="*/ 2147483646 w 30"/>
                <a:gd name="T5" fmla="*/ 2147483646 h 94"/>
                <a:gd name="T6" fmla="*/ 0 w 30"/>
                <a:gd name="T7" fmla="*/ 2147483646 h 94"/>
                <a:gd name="T8" fmla="*/ 2147483646 w 30"/>
                <a:gd name="T9" fmla="*/ 2147483646 h 94"/>
                <a:gd name="T10" fmla="*/ 2147483646 w 30"/>
                <a:gd name="T11" fmla="*/ 2147483646 h 94"/>
                <a:gd name="T12" fmla="*/ 2147483646 w 30"/>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94">
                  <a:moveTo>
                    <a:pt x="13" y="0"/>
                  </a:moveTo>
                  <a:cubicBezTo>
                    <a:pt x="1" y="10"/>
                    <a:pt x="1" y="10"/>
                    <a:pt x="1" y="10"/>
                  </a:cubicBezTo>
                  <a:cubicBezTo>
                    <a:pt x="10" y="19"/>
                    <a:pt x="15" y="31"/>
                    <a:pt x="15" y="45"/>
                  </a:cubicBezTo>
                  <a:cubicBezTo>
                    <a:pt x="15" y="59"/>
                    <a:pt x="9" y="72"/>
                    <a:pt x="0" y="81"/>
                  </a:cubicBezTo>
                  <a:cubicBezTo>
                    <a:pt x="8" y="94"/>
                    <a:pt x="8" y="94"/>
                    <a:pt x="8" y="94"/>
                  </a:cubicBezTo>
                  <a:cubicBezTo>
                    <a:pt x="22" y="82"/>
                    <a:pt x="30" y="64"/>
                    <a:pt x="30" y="45"/>
                  </a:cubicBezTo>
                  <a:cubicBezTo>
                    <a:pt x="30" y="28"/>
                    <a:pt x="24" y="12"/>
                    <a:pt x="13" y="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5">
              <a:extLst>
                <a:ext uri="{FF2B5EF4-FFF2-40B4-BE49-F238E27FC236}">
                  <a16:creationId xmlns:a16="http://schemas.microsoft.com/office/drawing/2014/main" id="{315C3BC5-E85C-403F-9436-239D20E4E41E}"/>
                </a:ext>
              </a:extLst>
            </p:cNvPr>
            <p:cNvSpPr>
              <a:spLocks/>
            </p:cNvSpPr>
            <p:nvPr/>
          </p:nvSpPr>
          <p:spPr bwMode="auto">
            <a:xfrm>
              <a:off x="12709525" y="2236788"/>
              <a:ext cx="227013" cy="128588"/>
            </a:xfrm>
            <a:custGeom>
              <a:avLst/>
              <a:gdLst>
                <a:gd name="T0" fmla="*/ 2147483646 w 104"/>
                <a:gd name="T1" fmla="*/ 2147483646 h 59"/>
                <a:gd name="T2" fmla="*/ 2147483646 w 104"/>
                <a:gd name="T3" fmla="*/ 0 h 59"/>
                <a:gd name="T4" fmla="*/ 0 w 104"/>
                <a:gd name="T5" fmla="*/ 0 h 59"/>
                <a:gd name="T6" fmla="*/ 2147483646 w 104"/>
                <a:gd name="T7" fmla="*/ 2147483646 h 59"/>
                <a:gd name="T8" fmla="*/ 2147483646 w 104"/>
                <a:gd name="T9" fmla="*/ 2147483646 h 59"/>
                <a:gd name="T10" fmla="*/ 2147483646 w 104"/>
                <a:gd name="T11" fmla="*/ 2147483646 h 59"/>
                <a:gd name="T12" fmla="*/ 2147483646 w 104"/>
                <a:gd name="T13" fmla="*/ 2147483646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59">
                  <a:moveTo>
                    <a:pt x="66" y="44"/>
                  </a:moveTo>
                  <a:cubicBezTo>
                    <a:pt x="40" y="44"/>
                    <a:pt x="19" y="25"/>
                    <a:pt x="15" y="0"/>
                  </a:cubicBezTo>
                  <a:cubicBezTo>
                    <a:pt x="0" y="0"/>
                    <a:pt x="0" y="0"/>
                    <a:pt x="0" y="0"/>
                  </a:cubicBezTo>
                  <a:cubicBezTo>
                    <a:pt x="4" y="34"/>
                    <a:pt x="32" y="59"/>
                    <a:pt x="66" y="59"/>
                  </a:cubicBezTo>
                  <a:cubicBezTo>
                    <a:pt x="80" y="59"/>
                    <a:pt x="93" y="55"/>
                    <a:pt x="104" y="48"/>
                  </a:cubicBezTo>
                  <a:cubicBezTo>
                    <a:pt x="96" y="35"/>
                    <a:pt x="96" y="35"/>
                    <a:pt x="96" y="35"/>
                  </a:cubicBezTo>
                  <a:cubicBezTo>
                    <a:pt x="88" y="41"/>
                    <a:pt x="77" y="44"/>
                    <a:pt x="66" y="4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6">
              <a:extLst>
                <a:ext uri="{FF2B5EF4-FFF2-40B4-BE49-F238E27FC236}">
                  <a16:creationId xmlns:a16="http://schemas.microsoft.com/office/drawing/2014/main" id="{771EAF13-3145-4CF1-8501-49C2C1D0090F}"/>
                </a:ext>
              </a:extLst>
            </p:cNvPr>
            <p:cNvSpPr>
              <a:spLocks/>
            </p:cNvSpPr>
            <p:nvPr/>
          </p:nvSpPr>
          <p:spPr bwMode="auto">
            <a:xfrm>
              <a:off x="12707938" y="2076450"/>
              <a:ext cx="241300" cy="141288"/>
            </a:xfrm>
            <a:custGeom>
              <a:avLst/>
              <a:gdLst>
                <a:gd name="T0" fmla="*/ 2147483646 w 111"/>
                <a:gd name="T1" fmla="*/ 2147483646 h 65"/>
                <a:gd name="T2" fmla="*/ 2147483646 w 111"/>
                <a:gd name="T3" fmla="*/ 2147483646 h 65"/>
                <a:gd name="T4" fmla="*/ 2147483646 w 111"/>
                <a:gd name="T5" fmla="*/ 2147483646 h 65"/>
                <a:gd name="T6" fmla="*/ 2147483646 w 111"/>
                <a:gd name="T7" fmla="*/ 0 h 65"/>
                <a:gd name="T8" fmla="*/ 0 w 111"/>
                <a:gd name="T9" fmla="*/ 2147483646 h 65"/>
                <a:gd name="T10" fmla="*/ 2147483646 w 111"/>
                <a:gd name="T11" fmla="*/ 2147483646 h 65"/>
                <a:gd name="T12" fmla="*/ 2147483646 w 111"/>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 h="65">
                  <a:moveTo>
                    <a:pt x="67" y="15"/>
                  </a:moveTo>
                  <a:cubicBezTo>
                    <a:pt x="79" y="15"/>
                    <a:pt x="90" y="19"/>
                    <a:pt x="99" y="26"/>
                  </a:cubicBezTo>
                  <a:cubicBezTo>
                    <a:pt x="111" y="16"/>
                    <a:pt x="111" y="16"/>
                    <a:pt x="111" y="16"/>
                  </a:cubicBezTo>
                  <a:cubicBezTo>
                    <a:pt x="99" y="6"/>
                    <a:pt x="84" y="0"/>
                    <a:pt x="67" y="0"/>
                  </a:cubicBezTo>
                  <a:cubicBezTo>
                    <a:pt x="31" y="0"/>
                    <a:pt x="1" y="29"/>
                    <a:pt x="0" y="65"/>
                  </a:cubicBezTo>
                  <a:cubicBezTo>
                    <a:pt x="16" y="65"/>
                    <a:pt x="16" y="65"/>
                    <a:pt x="16" y="65"/>
                  </a:cubicBezTo>
                  <a:cubicBezTo>
                    <a:pt x="16" y="37"/>
                    <a:pt x="39" y="15"/>
                    <a:pt x="67" y="15"/>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Rectangle 47">
              <a:extLst>
                <a:ext uri="{FF2B5EF4-FFF2-40B4-BE49-F238E27FC236}">
                  <a16:creationId xmlns:a16="http://schemas.microsoft.com/office/drawing/2014/main" id="{10CE30A6-841E-44F8-AEE1-2334AB84CC71}"/>
                </a:ext>
              </a:extLst>
            </p:cNvPr>
            <p:cNvSpPr>
              <a:spLocks noChangeArrowheads="1"/>
            </p:cNvSpPr>
            <p:nvPr/>
          </p:nvSpPr>
          <p:spPr bwMode="auto">
            <a:xfrm>
              <a:off x="12795250" y="2212975"/>
              <a:ext cx="19050" cy="4445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6" name="Rectangle 48">
              <a:extLst>
                <a:ext uri="{FF2B5EF4-FFF2-40B4-BE49-F238E27FC236}">
                  <a16:creationId xmlns:a16="http://schemas.microsoft.com/office/drawing/2014/main" id="{585462B8-9083-4254-8025-155B81891558}"/>
                </a:ext>
              </a:extLst>
            </p:cNvPr>
            <p:cNvSpPr>
              <a:spLocks noChangeArrowheads="1"/>
            </p:cNvSpPr>
            <p:nvPr/>
          </p:nvSpPr>
          <p:spPr bwMode="auto">
            <a:xfrm>
              <a:off x="12825413" y="2192338"/>
              <a:ext cx="22225" cy="650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7" name="Rectangle 49">
              <a:extLst>
                <a:ext uri="{FF2B5EF4-FFF2-40B4-BE49-F238E27FC236}">
                  <a16:creationId xmlns:a16="http://schemas.microsoft.com/office/drawing/2014/main" id="{E503D587-02A0-4619-A3F6-E304A1D9CF8F}"/>
                </a:ext>
              </a:extLst>
            </p:cNvPr>
            <p:cNvSpPr>
              <a:spLocks noChangeArrowheads="1"/>
            </p:cNvSpPr>
            <p:nvPr/>
          </p:nvSpPr>
          <p:spPr bwMode="auto">
            <a:xfrm>
              <a:off x="12857163" y="2176463"/>
              <a:ext cx="22225" cy="80963"/>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8" name="Rectangle 50">
              <a:extLst>
                <a:ext uri="{FF2B5EF4-FFF2-40B4-BE49-F238E27FC236}">
                  <a16:creationId xmlns:a16="http://schemas.microsoft.com/office/drawing/2014/main" id="{975049E0-B263-44BE-A881-B17F678560AD}"/>
                </a:ext>
              </a:extLst>
            </p:cNvPr>
            <p:cNvSpPr>
              <a:spLocks noChangeArrowheads="1"/>
            </p:cNvSpPr>
            <p:nvPr/>
          </p:nvSpPr>
          <p:spPr bwMode="auto">
            <a:xfrm>
              <a:off x="12890500" y="2165350"/>
              <a:ext cx="19050" cy="920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69" name="Rectangle 51">
              <a:extLst>
                <a:ext uri="{FF2B5EF4-FFF2-40B4-BE49-F238E27FC236}">
                  <a16:creationId xmlns:a16="http://schemas.microsoft.com/office/drawing/2014/main" id="{8B240DF2-F0C8-495C-9170-B0DD0B47AD33}"/>
                </a:ext>
              </a:extLst>
            </p:cNvPr>
            <p:cNvSpPr>
              <a:spLocks noChangeArrowheads="1"/>
            </p:cNvSpPr>
            <p:nvPr/>
          </p:nvSpPr>
          <p:spPr bwMode="auto">
            <a:xfrm>
              <a:off x="12779375" y="2265363"/>
              <a:ext cx="141288" cy="15875"/>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grpSp>
    </p:spTree>
    <p:extLst>
      <p:ext uri="{BB962C8B-B14F-4D97-AF65-F5344CB8AC3E}">
        <p14:creationId xmlns:p14="http://schemas.microsoft.com/office/powerpoint/2010/main" val="96520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270">
            <a:extLst>
              <a:ext uri="{FF2B5EF4-FFF2-40B4-BE49-F238E27FC236}">
                <a16:creationId xmlns:a16="http://schemas.microsoft.com/office/drawing/2014/main" id="{AA32A0FA-8F64-4D9A-A5D2-97500F262832}"/>
              </a:ext>
            </a:extLst>
          </p:cNvPr>
          <p:cNvSpPr/>
          <p:nvPr/>
        </p:nvSpPr>
        <p:spPr>
          <a:xfrm>
            <a:off x="182867" y="50541"/>
            <a:ext cx="4503156"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Conclusion/Recommendations</a:t>
            </a:r>
          </a:p>
        </p:txBody>
      </p:sp>
      <p:sp>
        <p:nvSpPr>
          <p:cNvPr id="3" name="Rectangle 2">
            <a:extLst>
              <a:ext uri="{FF2B5EF4-FFF2-40B4-BE49-F238E27FC236}">
                <a16:creationId xmlns:a16="http://schemas.microsoft.com/office/drawing/2014/main" id="{393FB2B7-E691-455F-9885-6C993C4B6558}"/>
              </a:ext>
            </a:extLst>
          </p:cNvPr>
          <p:cNvSpPr/>
          <p:nvPr/>
        </p:nvSpPr>
        <p:spPr>
          <a:xfrm>
            <a:off x="257666" y="817584"/>
            <a:ext cx="11063926" cy="4128118"/>
          </a:xfrm>
          <a:prstGeom prst="rect">
            <a:avLst/>
          </a:prstGeom>
        </p:spPr>
        <p:txBody>
          <a:bodyPr wrap="square">
            <a:spAutoFit/>
          </a:bodyPr>
          <a:lstStyle/>
          <a:p>
            <a:pPr marL="342900" marR="0" lvl="0" indent="-342900">
              <a:lnSpc>
                <a:spcPct val="107000"/>
              </a:lnSpc>
              <a:spcBef>
                <a:spcPts val="0"/>
              </a:spcBef>
              <a:spcAft>
                <a:spcPts val="0"/>
              </a:spcAft>
              <a:buFont typeface="Adobe Clean Light" panose="020B0303020404020204" pitchFamily="34" charset="0"/>
              <a:buChar char="-"/>
              <a:tabLst>
                <a:tab pos="678180" algn="l"/>
              </a:tabLst>
            </a:pPr>
            <a:r>
              <a:rPr lang="en-US" sz="1600" b="1" dirty="0">
                <a:latin typeface="Adobe Clean Light" panose="020B0303020404020204" pitchFamily="34" charset="0"/>
              </a:rPr>
              <a:t>Process Impact</a:t>
            </a:r>
            <a:r>
              <a:rPr lang="en-US" sz="1600" dirty="0">
                <a:latin typeface="Adobe Clean Light" panose="020B0303020404020204" pitchFamily="34" charset="0"/>
              </a:rPr>
              <a:t>: - A manual process of screening a candidate through 100s of resume would be automated which will be very efficient and less time consuming. We have started with structuring the framework and because we had very few resumes to train on, accuracy will be low at start but while more and more data will be fed, accuracy could be improved.  </a:t>
            </a:r>
          </a:p>
          <a:p>
            <a:pPr marL="342900" marR="0" lvl="0" indent="-342900">
              <a:lnSpc>
                <a:spcPct val="107000"/>
              </a:lnSpc>
              <a:spcBef>
                <a:spcPts val="0"/>
              </a:spcBef>
              <a:spcAft>
                <a:spcPts val="0"/>
              </a:spcAft>
              <a:buFont typeface="Adobe Clean Light" panose="020B0303020404020204" pitchFamily="34" charset="0"/>
              <a:buChar char="-"/>
              <a:tabLst>
                <a:tab pos="678180" algn="l"/>
              </a:tabLst>
            </a:pPr>
            <a:r>
              <a:rPr lang="en-US" sz="1600" b="1" dirty="0">
                <a:latin typeface="Adobe Clean Light" panose="020B0303020404020204" pitchFamily="34" charset="0"/>
              </a:rPr>
              <a:t>Cost Impact: </a:t>
            </a:r>
            <a:r>
              <a:rPr lang="en-US" sz="1600" dirty="0">
                <a:latin typeface="Adobe Clean Light" panose="020B0303020404020204" pitchFamily="34" charset="0"/>
              </a:rPr>
              <a:t>- We four people have spent almost 3 months in defining the problem, creating a framework, deciding to go with and model training. If there is a team of 4 people in house working on same project, most probably they can achieve more efficiency and in house people would have access to real data. Initially it can be costly but once team is well trained and start working on various Text analytics projects, this project will a starting point and it will help company in long term. So, I would say this project can incur some cost but completely justified.</a:t>
            </a:r>
          </a:p>
          <a:p>
            <a:pPr marL="342900" marR="0" lvl="0" indent="-342900">
              <a:lnSpc>
                <a:spcPct val="107000"/>
              </a:lnSpc>
              <a:spcBef>
                <a:spcPts val="0"/>
              </a:spcBef>
              <a:spcAft>
                <a:spcPts val="0"/>
              </a:spcAft>
              <a:buFont typeface="Adobe Clean Light" panose="020B0303020404020204" pitchFamily="34" charset="0"/>
              <a:buChar char="-"/>
              <a:tabLst>
                <a:tab pos="678180" algn="l"/>
              </a:tabLst>
            </a:pPr>
            <a:r>
              <a:rPr lang="en-US" sz="1600" dirty="0">
                <a:latin typeface="Adobe Clean Light" panose="020B0303020404020204" pitchFamily="34" charset="0"/>
              </a:rPr>
              <a:t>People need to open to change and adopt screening process through computers. It will still need manual intervention for some time until model start providing accuracy beyond threshold but until then, a feedback loop needs to be created at organization which will input the data back to system and model for training.</a:t>
            </a:r>
          </a:p>
          <a:p>
            <a:pPr marL="342900" marR="0" lvl="0" indent="-342900">
              <a:lnSpc>
                <a:spcPct val="107000"/>
              </a:lnSpc>
              <a:spcBef>
                <a:spcPts val="0"/>
              </a:spcBef>
              <a:spcAft>
                <a:spcPts val="800"/>
              </a:spcAft>
              <a:buFont typeface="Adobe Clean Light" panose="020B0303020404020204" pitchFamily="34" charset="0"/>
              <a:buChar char="-"/>
              <a:tabLst>
                <a:tab pos="678180" algn="l"/>
              </a:tabLst>
            </a:pPr>
            <a:r>
              <a:rPr lang="en-US" sz="1600" dirty="0">
                <a:latin typeface="Adobe Clean Light" panose="020B0303020404020204" pitchFamily="34" charset="0"/>
              </a:rPr>
              <a:t>This is a machine learning model which need data and feedback loop for better accuracy and prediction. It is an iterative process where results are fed back with responses and based on that model is calibrated. Initially frequent calibrations would be needed and with course of time, this frequency can be quarterly or biannually. </a:t>
            </a:r>
          </a:p>
          <a:p>
            <a:pPr>
              <a:lnSpc>
                <a:spcPct val="107000"/>
              </a:lnSpc>
              <a:spcAft>
                <a:spcPts val="800"/>
              </a:spcAft>
              <a:tabLst>
                <a:tab pos="678180" algn="l"/>
              </a:tabLst>
            </a:pPr>
            <a:r>
              <a:rPr lang="en-US" sz="1600" dirty="0">
                <a:latin typeface="Adobe Clean Light" panose="020B0303020404020204" pitchFamily="34" charset="0"/>
              </a:rPr>
              <a:t> </a:t>
            </a:r>
          </a:p>
        </p:txBody>
      </p:sp>
    </p:spTree>
    <p:extLst>
      <p:ext uri="{BB962C8B-B14F-4D97-AF65-F5344CB8AC3E}">
        <p14:creationId xmlns:p14="http://schemas.microsoft.com/office/powerpoint/2010/main" val="5194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405363" y="1112853"/>
            <a:ext cx="8710357" cy="2567369"/>
          </a:xfrm>
          <a:prstGeom prst="rect">
            <a:avLst/>
          </a:prstGeom>
        </p:spPr>
        <p:txBody>
          <a:bodyPr wrap="square">
            <a:spAutoFit/>
          </a:bodyPr>
          <a:lstStyle/>
          <a:p>
            <a:r>
              <a:rPr lang="en-US" sz="1600" b="1" dirty="0">
                <a:latin typeface="Adobe Clean Light" panose="020B0303020404020204" pitchFamily="34" charset="0"/>
              </a:rPr>
              <a:t>Limitations</a:t>
            </a:r>
          </a:p>
          <a:p>
            <a:pPr marL="285750" lvl="0" indent="-285750">
              <a:buFont typeface="Wingdings" panose="05000000000000000000" pitchFamily="2" charset="2"/>
              <a:buChar char="§"/>
            </a:pPr>
            <a:r>
              <a:rPr lang="en-US" sz="1600" dirty="0">
                <a:latin typeface="Adobe Clean Light" panose="020B0303020404020204" pitchFamily="34" charset="0"/>
              </a:rPr>
              <a:t>Due to GDPR, resume was masked, limiting on the sharing the information</a:t>
            </a:r>
          </a:p>
          <a:p>
            <a:pPr marL="285750" indent="-285750">
              <a:buFont typeface="Wingdings" panose="05000000000000000000" pitchFamily="2" charset="2"/>
              <a:buChar char="§"/>
            </a:pPr>
            <a:r>
              <a:rPr lang="en-US" sz="1600" dirty="0">
                <a:latin typeface="Adobe Clean Light" panose="020B0303020404020204" pitchFamily="34" charset="0"/>
              </a:rPr>
              <a:t>Due to time constraints we limited our scope and only word doc and Pdf as an input format is considered for this project (exclude Image based resume).</a:t>
            </a:r>
          </a:p>
          <a:p>
            <a:pPr marL="285750" indent="-285750">
              <a:buFont typeface="Wingdings" panose="05000000000000000000" pitchFamily="2" charset="2"/>
              <a:buChar char="§"/>
            </a:pPr>
            <a:endParaRPr lang="en-US" sz="1500" dirty="0">
              <a:latin typeface="Adobe Clean Light" panose="020B0303020404020204" pitchFamily="34" charset="0"/>
            </a:endParaRPr>
          </a:p>
          <a:p>
            <a:pPr>
              <a:lnSpc>
                <a:spcPct val="107000"/>
              </a:lnSpc>
              <a:spcAft>
                <a:spcPts val="800"/>
              </a:spcAft>
              <a:tabLst>
                <a:tab pos="678180" algn="l"/>
              </a:tabLst>
            </a:pPr>
            <a:r>
              <a:rPr lang="en-US" b="1" dirty="0">
                <a:latin typeface="Adobe Clean Light" panose="020B0303020404020204" pitchFamily="34" charset="0"/>
              </a:rPr>
              <a:t>Further Work</a:t>
            </a:r>
          </a:p>
          <a:p>
            <a:pPr marL="285750" indent="-285750">
              <a:lnSpc>
                <a:spcPct val="107000"/>
              </a:lnSpc>
              <a:spcAft>
                <a:spcPts val="800"/>
              </a:spcAft>
              <a:buFont typeface="Wingdings" panose="05000000000000000000" pitchFamily="2" charset="2"/>
              <a:buChar char="§"/>
              <a:tabLst>
                <a:tab pos="678180" algn="l"/>
              </a:tabLst>
            </a:pPr>
            <a:r>
              <a:rPr lang="en-US" sz="1600" dirty="0">
                <a:latin typeface="Adobe Clean Light" panose="020B0303020404020204" pitchFamily="34" charset="0"/>
              </a:rPr>
              <a:t>This model has been created on limited set of data so more data will be needed. Further, based on results feedback loop need to be created for proper calibration of model and to improve the accuracy. </a:t>
            </a:r>
          </a:p>
          <a:p>
            <a:pPr marL="285750" indent="-285750">
              <a:buFont typeface="Wingdings" panose="05000000000000000000" pitchFamily="2" charset="2"/>
              <a:buChar char="§"/>
            </a:pPr>
            <a:r>
              <a:rPr lang="en-US" sz="1500" dirty="0">
                <a:latin typeface="Adobe Clean Light" panose="020B0303020404020204" pitchFamily="34" charset="0"/>
              </a:rPr>
              <a:t>More personalization can be achieved</a:t>
            </a:r>
          </a:p>
        </p:txBody>
      </p:sp>
      <p:sp>
        <p:nvSpPr>
          <p:cNvPr id="5" name="Rectangle 4">
            <a:extLst>
              <a:ext uri="{FF2B5EF4-FFF2-40B4-BE49-F238E27FC236}">
                <a16:creationId xmlns:a16="http://schemas.microsoft.com/office/drawing/2014/main" id="{82A6507F-5142-4BE7-BBD3-D71219D9E409}"/>
              </a:ext>
            </a:extLst>
          </p:cNvPr>
          <p:cNvSpPr/>
          <p:nvPr/>
        </p:nvSpPr>
        <p:spPr>
          <a:xfrm>
            <a:off x="405363" y="284294"/>
            <a:ext cx="3991094"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Limitations &amp; Further Work</a:t>
            </a:r>
          </a:p>
        </p:txBody>
      </p:sp>
    </p:spTree>
    <p:extLst>
      <p:ext uri="{BB962C8B-B14F-4D97-AF65-F5344CB8AC3E}">
        <p14:creationId xmlns:p14="http://schemas.microsoft.com/office/powerpoint/2010/main" val="126397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12C653-5382-4FF4-9BD1-EF5621C0529F}"/>
              </a:ext>
            </a:extLst>
          </p:cNvPr>
          <p:cNvSpPr/>
          <p:nvPr/>
        </p:nvSpPr>
        <p:spPr>
          <a:xfrm>
            <a:off x="4729571" y="2817988"/>
            <a:ext cx="2386336" cy="646331"/>
          </a:xfrm>
          <a:prstGeom prst="rect">
            <a:avLst/>
          </a:prstGeom>
        </p:spPr>
        <p:txBody>
          <a:bodyPr wrap="square">
            <a:spAutoFit/>
          </a:bodyPr>
          <a:lstStyle/>
          <a:p>
            <a:pPr algn="ctr"/>
            <a:r>
              <a:rPr lang="en-US" sz="3600" dirty="0">
                <a:latin typeface="Adobe Clean Light" panose="020B0303020404020204" pitchFamily="34" charset="0"/>
              </a:rPr>
              <a:t>Q&amp;A</a:t>
            </a:r>
          </a:p>
        </p:txBody>
      </p:sp>
      <p:sp>
        <p:nvSpPr>
          <p:cNvPr id="4" name="Freeform 307">
            <a:extLst>
              <a:ext uri="{FF2B5EF4-FFF2-40B4-BE49-F238E27FC236}">
                <a16:creationId xmlns:a16="http://schemas.microsoft.com/office/drawing/2014/main" id="{16F8E296-2CD2-4B1E-B2D8-63BE2FC19360}"/>
              </a:ext>
            </a:extLst>
          </p:cNvPr>
          <p:cNvSpPr>
            <a:spLocks noEditPoints="1"/>
          </p:cNvSpPr>
          <p:nvPr/>
        </p:nvSpPr>
        <p:spPr bwMode="auto">
          <a:xfrm>
            <a:off x="4795559" y="2799446"/>
            <a:ext cx="619125" cy="612775"/>
          </a:xfrm>
          <a:custGeom>
            <a:avLst/>
            <a:gdLst>
              <a:gd name="T0" fmla="*/ 2147483646 w 195"/>
              <a:gd name="T1" fmla="*/ 2147483646 h 193"/>
              <a:gd name="T2" fmla="*/ 2147483646 w 195"/>
              <a:gd name="T3" fmla="*/ 2147483646 h 193"/>
              <a:gd name="T4" fmla="*/ 2147483646 w 195"/>
              <a:gd name="T5" fmla="*/ 2147483646 h 193"/>
              <a:gd name="T6" fmla="*/ 2147483646 w 195"/>
              <a:gd name="T7" fmla="*/ 2147483646 h 193"/>
              <a:gd name="T8" fmla="*/ 2147483646 w 195"/>
              <a:gd name="T9" fmla="*/ 2147483646 h 193"/>
              <a:gd name="T10" fmla="*/ 2147483646 w 195"/>
              <a:gd name="T11" fmla="*/ 2147483646 h 193"/>
              <a:gd name="T12" fmla="*/ 2147483646 w 195"/>
              <a:gd name="T13" fmla="*/ 2147483646 h 193"/>
              <a:gd name="T14" fmla="*/ 2147483646 w 195"/>
              <a:gd name="T15" fmla="*/ 2147483646 h 193"/>
              <a:gd name="T16" fmla="*/ 2147483646 w 195"/>
              <a:gd name="T17" fmla="*/ 2147483646 h 193"/>
              <a:gd name="T18" fmla="*/ 2147483646 w 195"/>
              <a:gd name="T19" fmla="*/ 2147483646 h 193"/>
              <a:gd name="T20" fmla="*/ 0 w 195"/>
              <a:gd name="T21" fmla="*/ 2147483646 h 193"/>
              <a:gd name="T22" fmla="*/ 2147483646 w 195"/>
              <a:gd name="T23" fmla="*/ 2147483646 h 193"/>
              <a:gd name="T24" fmla="*/ 2147483646 w 195"/>
              <a:gd name="T25" fmla="*/ 2147483646 h 193"/>
              <a:gd name="T26" fmla="*/ 2147483646 w 195"/>
              <a:gd name="T27" fmla="*/ 2147483646 h 193"/>
              <a:gd name="T28" fmla="*/ 2147483646 w 195"/>
              <a:gd name="T29" fmla="*/ 2147483646 h 193"/>
              <a:gd name="T30" fmla="*/ 2147483646 w 195"/>
              <a:gd name="T31" fmla="*/ 2147483646 h 193"/>
              <a:gd name="T32" fmla="*/ 2147483646 w 195"/>
              <a:gd name="T33" fmla="*/ 2147483646 h 193"/>
              <a:gd name="T34" fmla="*/ 2147483646 w 195"/>
              <a:gd name="T35" fmla="*/ 2147483646 h 193"/>
              <a:gd name="T36" fmla="*/ 2147483646 w 195"/>
              <a:gd name="T37" fmla="*/ 2147483646 h 193"/>
              <a:gd name="T38" fmla="*/ 2147483646 w 195"/>
              <a:gd name="T39" fmla="*/ 2147483646 h 193"/>
              <a:gd name="T40" fmla="*/ 2147483646 w 195"/>
              <a:gd name="T41" fmla="*/ 2147483646 h 193"/>
              <a:gd name="T42" fmla="*/ 2147483646 w 195"/>
              <a:gd name="T43" fmla="*/ 2147483646 h 193"/>
              <a:gd name="T44" fmla="*/ 2147483646 w 195"/>
              <a:gd name="T45" fmla="*/ 2147483646 h 193"/>
              <a:gd name="T46" fmla="*/ 2147483646 w 195"/>
              <a:gd name="T47" fmla="*/ 2147483646 h 193"/>
              <a:gd name="T48" fmla="*/ 2147483646 w 195"/>
              <a:gd name="T49" fmla="*/ 2147483646 h 193"/>
              <a:gd name="T50" fmla="*/ 0 w 195"/>
              <a:gd name="T51" fmla="*/ 2147483646 h 193"/>
              <a:gd name="T52" fmla="*/ 2147483646 w 195"/>
              <a:gd name="T53" fmla="*/ 2147483646 h 193"/>
              <a:gd name="T54" fmla="*/ 2147483646 w 195"/>
              <a:gd name="T55" fmla="*/ 2147483646 h 193"/>
              <a:gd name="T56" fmla="*/ 2147483646 w 195"/>
              <a:gd name="T57" fmla="*/ 2147483646 h 193"/>
              <a:gd name="T58" fmla="*/ 2147483646 w 195"/>
              <a:gd name="T59" fmla="*/ 2147483646 h 193"/>
              <a:gd name="T60" fmla="*/ 2147483646 w 195"/>
              <a:gd name="T61" fmla="*/ 2147483646 h 193"/>
              <a:gd name="T62" fmla="*/ 2147483646 w 195"/>
              <a:gd name="T63" fmla="*/ 2147483646 h 193"/>
              <a:gd name="T64" fmla="*/ 2147483646 w 195"/>
              <a:gd name="T65" fmla="*/ 2147483646 h 193"/>
              <a:gd name="T66" fmla="*/ 2147483646 w 195"/>
              <a:gd name="T67" fmla="*/ 2147483646 h 193"/>
              <a:gd name="T68" fmla="*/ 2147483646 w 195"/>
              <a:gd name="T69" fmla="*/ 2147483646 h 193"/>
              <a:gd name="T70" fmla="*/ 2147483646 w 195"/>
              <a:gd name="T71" fmla="*/ 2147483646 h 193"/>
              <a:gd name="T72" fmla="*/ 2147483646 w 195"/>
              <a:gd name="T73" fmla="*/ 2147483646 h 193"/>
              <a:gd name="T74" fmla="*/ 2147483646 w 195"/>
              <a:gd name="T75" fmla="*/ 2147483646 h 193"/>
              <a:gd name="T76" fmla="*/ 2147483646 w 195"/>
              <a:gd name="T77" fmla="*/ 2147483646 h 193"/>
              <a:gd name="T78" fmla="*/ 2147483646 w 195"/>
              <a:gd name="T79" fmla="*/ 2147483646 h 193"/>
              <a:gd name="T80" fmla="*/ 2147483646 w 195"/>
              <a:gd name="T81" fmla="*/ 0 h 193"/>
              <a:gd name="T82" fmla="*/ 2147483646 w 195"/>
              <a:gd name="T83" fmla="*/ 2147483646 h 193"/>
              <a:gd name="T84" fmla="*/ 2147483646 w 195"/>
              <a:gd name="T85" fmla="*/ 2147483646 h 193"/>
              <a:gd name="T86" fmla="*/ 2147483646 w 195"/>
              <a:gd name="T87" fmla="*/ 2147483646 h 193"/>
              <a:gd name="T88" fmla="*/ 2147483646 w 195"/>
              <a:gd name="T89" fmla="*/ 2147483646 h 193"/>
              <a:gd name="T90" fmla="*/ 2147483646 w 195"/>
              <a:gd name="T91" fmla="*/ 2147483646 h 193"/>
              <a:gd name="T92" fmla="*/ 2147483646 w 195"/>
              <a:gd name="T93" fmla="*/ 2147483646 h 193"/>
              <a:gd name="T94" fmla="*/ 2147483646 w 195"/>
              <a:gd name="T95" fmla="*/ 2147483646 h 193"/>
              <a:gd name="T96" fmla="*/ 2147483646 w 195"/>
              <a:gd name="T97" fmla="*/ 2147483646 h 193"/>
              <a:gd name="T98" fmla="*/ 2147483646 w 195"/>
              <a:gd name="T99" fmla="*/ 2147483646 h 193"/>
              <a:gd name="T100" fmla="*/ 2147483646 w 195"/>
              <a:gd name="T101" fmla="*/ 2147483646 h 193"/>
              <a:gd name="T102" fmla="*/ 2147483646 w 195"/>
              <a:gd name="T103" fmla="*/ 2147483646 h 193"/>
              <a:gd name="T104" fmla="*/ 2147483646 w 195"/>
              <a:gd name="T105" fmla="*/ 2147483646 h 193"/>
              <a:gd name="T106" fmla="*/ 2147483646 w 195"/>
              <a:gd name="T107" fmla="*/ 2147483646 h 193"/>
              <a:gd name="T108" fmla="*/ 2147483646 w 195"/>
              <a:gd name="T109" fmla="*/ 2147483646 h 1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5" h="193">
                <a:moveTo>
                  <a:pt x="90" y="164"/>
                </a:moveTo>
                <a:cubicBezTo>
                  <a:pt x="90" y="164"/>
                  <a:pt x="95" y="168"/>
                  <a:pt x="101" y="168"/>
                </a:cubicBezTo>
                <a:cubicBezTo>
                  <a:pt x="102" y="168"/>
                  <a:pt x="103" y="168"/>
                  <a:pt x="104" y="168"/>
                </a:cubicBezTo>
                <a:cubicBezTo>
                  <a:pt x="110" y="166"/>
                  <a:pt x="111" y="161"/>
                  <a:pt x="112" y="157"/>
                </a:cubicBezTo>
                <a:cubicBezTo>
                  <a:pt x="112" y="156"/>
                  <a:pt x="112" y="156"/>
                  <a:pt x="112" y="156"/>
                </a:cubicBezTo>
                <a:cubicBezTo>
                  <a:pt x="112" y="156"/>
                  <a:pt x="112" y="156"/>
                  <a:pt x="112" y="155"/>
                </a:cubicBezTo>
                <a:cubicBezTo>
                  <a:pt x="112" y="155"/>
                  <a:pt x="112" y="155"/>
                  <a:pt x="112" y="155"/>
                </a:cubicBezTo>
                <a:cubicBezTo>
                  <a:pt x="112" y="154"/>
                  <a:pt x="112" y="154"/>
                  <a:pt x="112" y="154"/>
                </a:cubicBezTo>
                <a:cubicBezTo>
                  <a:pt x="111" y="150"/>
                  <a:pt x="110" y="145"/>
                  <a:pt x="104" y="143"/>
                </a:cubicBezTo>
                <a:cubicBezTo>
                  <a:pt x="103" y="143"/>
                  <a:pt x="102" y="143"/>
                  <a:pt x="101" y="143"/>
                </a:cubicBezTo>
                <a:cubicBezTo>
                  <a:pt x="95" y="143"/>
                  <a:pt x="90" y="147"/>
                  <a:pt x="90" y="147"/>
                </a:cubicBezTo>
                <a:cubicBezTo>
                  <a:pt x="90" y="147"/>
                  <a:pt x="86" y="150"/>
                  <a:pt x="82" y="150"/>
                </a:cubicBezTo>
                <a:cubicBezTo>
                  <a:pt x="79" y="150"/>
                  <a:pt x="77" y="149"/>
                  <a:pt x="76" y="148"/>
                </a:cubicBezTo>
                <a:cubicBezTo>
                  <a:pt x="74" y="147"/>
                  <a:pt x="74" y="147"/>
                  <a:pt x="74" y="147"/>
                </a:cubicBezTo>
                <a:cubicBezTo>
                  <a:pt x="74" y="118"/>
                  <a:pt x="74" y="118"/>
                  <a:pt x="74" y="118"/>
                </a:cubicBezTo>
                <a:cubicBezTo>
                  <a:pt x="49" y="118"/>
                  <a:pt x="49" y="118"/>
                  <a:pt x="49" y="118"/>
                </a:cubicBezTo>
                <a:cubicBezTo>
                  <a:pt x="48" y="121"/>
                  <a:pt x="50" y="123"/>
                  <a:pt x="51" y="124"/>
                </a:cubicBezTo>
                <a:cubicBezTo>
                  <a:pt x="51" y="124"/>
                  <a:pt x="59" y="133"/>
                  <a:pt x="56" y="144"/>
                </a:cubicBezTo>
                <a:cubicBezTo>
                  <a:pt x="54" y="150"/>
                  <a:pt x="49" y="154"/>
                  <a:pt x="42" y="155"/>
                </a:cubicBezTo>
                <a:cubicBezTo>
                  <a:pt x="42" y="155"/>
                  <a:pt x="42" y="155"/>
                  <a:pt x="42" y="155"/>
                </a:cubicBezTo>
                <a:cubicBezTo>
                  <a:pt x="39" y="155"/>
                  <a:pt x="39" y="155"/>
                  <a:pt x="39" y="155"/>
                </a:cubicBezTo>
                <a:cubicBezTo>
                  <a:pt x="39" y="155"/>
                  <a:pt x="39" y="156"/>
                  <a:pt x="37" y="156"/>
                </a:cubicBezTo>
                <a:cubicBezTo>
                  <a:pt x="36" y="156"/>
                  <a:pt x="35" y="155"/>
                  <a:pt x="35" y="155"/>
                </a:cubicBezTo>
                <a:cubicBezTo>
                  <a:pt x="35" y="155"/>
                  <a:pt x="35" y="155"/>
                  <a:pt x="35" y="155"/>
                </a:cubicBezTo>
                <a:cubicBezTo>
                  <a:pt x="34" y="155"/>
                  <a:pt x="34" y="155"/>
                  <a:pt x="34" y="155"/>
                </a:cubicBezTo>
                <a:cubicBezTo>
                  <a:pt x="33" y="155"/>
                  <a:pt x="33" y="155"/>
                  <a:pt x="33" y="155"/>
                </a:cubicBezTo>
                <a:cubicBezTo>
                  <a:pt x="32" y="155"/>
                  <a:pt x="32" y="155"/>
                  <a:pt x="32" y="155"/>
                </a:cubicBezTo>
                <a:cubicBezTo>
                  <a:pt x="32" y="155"/>
                  <a:pt x="32" y="155"/>
                  <a:pt x="32" y="155"/>
                </a:cubicBezTo>
                <a:cubicBezTo>
                  <a:pt x="25" y="154"/>
                  <a:pt x="20" y="150"/>
                  <a:pt x="19" y="144"/>
                </a:cubicBezTo>
                <a:cubicBezTo>
                  <a:pt x="16" y="133"/>
                  <a:pt x="24" y="124"/>
                  <a:pt x="24" y="124"/>
                </a:cubicBezTo>
                <a:cubicBezTo>
                  <a:pt x="24" y="124"/>
                  <a:pt x="26" y="121"/>
                  <a:pt x="25" y="118"/>
                </a:cubicBezTo>
                <a:cubicBezTo>
                  <a:pt x="0" y="118"/>
                  <a:pt x="0" y="118"/>
                  <a:pt x="0" y="118"/>
                </a:cubicBezTo>
                <a:cubicBezTo>
                  <a:pt x="0" y="188"/>
                  <a:pt x="0" y="188"/>
                  <a:pt x="0" y="188"/>
                </a:cubicBezTo>
                <a:cubicBezTo>
                  <a:pt x="0" y="190"/>
                  <a:pt x="2" y="193"/>
                  <a:pt x="5" y="193"/>
                </a:cubicBezTo>
                <a:cubicBezTo>
                  <a:pt x="74" y="193"/>
                  <a:pt x="74" y="193"/>
                  <a:pt x="74" y="193"/>
                </a:cubicBezTo>
                <a:cubicBezTo>
                  <a:pt x="74" y="164"/>
                  <a:pt x="74" y="164"/>
                  <a:pt x="74" y="164"/>
                </a:cubicBezTo>
                <a:cubicBezTo>
                  <a:pt x="76" y="163"/>
                  <a:pt x="76" y="163"/>
                  <a:pt x="76" y="163"/>
                </a:cubicBezTo>
                <a:cubicBezTo>
                  <a:pt x="77" y="162"/>
                  <a:pt x="79" y="161"/>
                  <a:pt x="82" y="161"/>
                </a:cubicBezTo>
                <a:cubicBezTo>
                  <a:pt x="86" y="161"/>
                  <a:pt x="90" y="164"/>
                  <a:pt x="90" y="164"/>
                </a:cubicBezTo>
                <a:close/>
                <a:moveTo>
                  <a:pt x="29" y="113"/>
                </a:moveTo>
                <a:cubicBezTo>
                  <a:pt x="34" y="119"/>
                  <a:pt x="31" y="125"/>
                  <a:pt x="28" y="128"/>
                </a:cubicBezTo>
                <a:cubicBezTo>
                  <a:pt x="28" y="128"/>
                  <a:pt x="23" y="134"/>
                  <a:pt x="25" y="142"/>
                </a:cubicBezTo>
                <a:cubicBezTo>
                  <a:pt x="26" y="148"/>
                  <a:pt x="31" y="149"/>
                  <a:pt x="36" y="149"/>
                </a:cubicBezTo>
                <a:cubicBezTo>
                  <a:pt x="36" y="149"/>
                  <a:pt x="36" y="149"/>
                  <a:pt x="36" y="149"/>
                </a:cubicBezTo>
                <a:cubicBezTo>
                  <a:pt x="36" y="149"/>
                  <a:pt x="37" y="149"/>
                  <a:pt x="37" y="149"/>
                </a:cubicBezTo>
                <a:cubicBezTo>
                  <a:pt x="37" y="149"/>
                  <a:pt x="37" y="149"/>
                  <a:pt x="37" y="149"/>
                </a:cubicBezTo>
                <a:cubicBezTo>
                  <a:pt x="38" y="149"/>
                  <a:pt x="38" y="149"/>
                  <a:pt x="38" y="149"/>
                </a:cubicBezTo>
                <a:cubicBezTo>
                  <a:pt x="39" y="149"/>
                  <a:pt x="39" y="149"/>
                  <a:pt x="39" y="149"/>
                </a:cubicBezTo>
                <a:cubicBezTo>
                  <a:pt x="43" y="149"/>
                  <a:pt x="48" y="148"/>
                  <a:pt x="50" y="142"/>
                </a:cubicBezTo>
                <a:cubicBezTo>
                  <a:pt x="52" y="134"/>
                  <a:pt x="46" y="128"/>
                  <a:pt x="46" y="128"/>
                </a:cubicBezTo>
                <a:cubicBezTo>
                  <a:pt x="44" y="125"/>
                  <a:pt x="40" y="119"/>
                  <a:pt x="45" y="113"/>
                </a:cubicBezTo>
                <a:cubicBezTo>
                  <a:pt x="46" y="112"/>
                  <a:pt x="46" y="112"/>
                  <a:pt x="46" y="112"/>
                </a:cubicBezTo>
                <a:cubicBezTo>
                  <a:pt x="74" y="112"/>
                  <a:pt x="74" y="112"/>
                  <a:pt x="74" y="112"/>
                </a:cubicBezTo>
                <a:cubicBezTo>
                  <a:pt x="74" y="87"/>
                  <a:pt x="74" y="87"/>
                  <a:pt x="74" y="87"/>
                </a:cubicBezTo>
                <a:cubicBezTo>
                  <a:pt x="74" y="87"/>
                  <a:pt x="74" y="87"/>
                  <a:pt x="73" y="87"/>
                </a:cubicBezTo>
                <a:cubicBezTo>
                  <a:pt x="71" y="87"/>
                  <a:pt x="69" y="88"/>
                  <a:pt x="69" y="88"/>
                </a:cubicBezTo>
                <a:cubicBezTo>
                  <a:pt x="69" y="89"/>
                  <a:pt x="63" y="94"/>
                  <a:pt x="54" y="94"/>
                </a:cubicBezTo>
                <a:cubicBezTo>
                  <a:pt x="52" y="94"/>
                  <a:pt x="51" y="94"/>
                  <a:pt x="49" y="93"/>
                </a:cubicBezTo>
                <a:cubicBezTo>
                  <a:pt x="43" y="92"/>
                  <a:pt x="39" y="87"/>
                  <a:pt x="38" y="80"/>
                </a:cubicBezTo>
                <a:cubicBezTo>
                  <a:pt x="38" y="80"/>
                  <a:pt x="38" y="80"/>
                  <a:pt x="38" y="80"/>
                </a:cubicBezTo>
                <a:cubicBezTo>
                  <a:pt x="37" y="77"/>
                  <a:pt x="37" y="77"/>
                  <a:pt x="37" y="77"/>
                </a:cubicBezTo>
                <a:cubicBezTo>
                  <a:pt x="37" y="77"/>
                  <a:pt x="37" y="76"/>
                  <a:pt x="37" y="75"/>
                </a:cubicBezTo>
                <a:cubicBezTo>
                  <a:pt x="37" y="75"/>
                  <a:pt x="37" y="75"/>
                  <a:pt x="37" y="75"/>
                </a:cubicBezTo>
                <a:cubicBezTo>
                  <a:pt x="37" y="74"/>
                  <a:pt x="37" y="73"/>
                  <a:pt x="37" y="73"/>
                </a:cubicBezTo>
                <a:cubicBezTo>
                  <a:pt x="37" y="73"/>
                  <a:pt x="37" y="73"/>
                  <a:pt x="37" y="73"/>
                </a:cubicBezTo>
                <a:cubicBezTo>
                  <a:pt x="37" y="72"/>
                  <a:pt x="37" y="72"/>
                  <a:pt x="37" y="71"/>
                </a:cubicBezTo>
                <a:cubicBezTo>
                  <a:pt x="37" y="71"/>
                  <a:pt x="37" y="71"/>
                  <a:pt x="37" y="71"/>
                </a:cubicBezTo>
                <a:cubicBezTo>
                  <a:pt x="38" y="70"/>
                  <a:pt x="38" y="70"/>
                  <a:pt x="38" y="70"/>
                </a:cubicBezTo>
                <a:cubicBezTo>
                  <a:pt x="38" y="70"/>
                  <a:pt x="38" y="70"/>
                  <a:pt x="38" y="70"/>
                </a:cubicBezTo>
                <a:cubicBezTo>
                  <a:pt x="39" y="63"/>
                  <a:pt x="43" y="58"/>
                  <a:pt x="49" y="57"/>
                </a:cubicBezTo>
                <a:cubicBezTo>
                  <a:pt x="51" y="56"/>
                  <a:pt x="52" y="56"/>
                  <a:pt x="54" y="56"/>
                </a:cubicBezTo>
                <a:cubicBezTo>
                  <a:pt x="63" y="56"/>
                  <a:pt x="69" y="61"/>
                  <a:pt x="69" y="62"/>
                </a:cubicBezTo>
                <a:cubicBezTo>
                  <a:pt x="69" y="62"/>
                  <a:pt x="71" y="63"/>
                  <a:pt x="73" y="63"/>
                </a:cubicBezTo>
                <a:cubicBezTo>
                  <a:pt x="74" y="63"/>
                  <a:pt x="74" y="63"/>
                  <a:pt x="74" y="63"/>
                </a:cubicBezTo>
                <a:cubicBezTo>
                  <a:pt x="74" y="38"/>
                  <a:pt x="74" y="38"/>
                  <a:pt x="74" y="38"/>
                </a:cubicBezTo>
                <a:cubicBezTo>
                  <a:pt x="5" y="38"/>
                  <a:pt x="5" y="38"/>
                  <a:pt x="5" y="38"/>
                </a:cubicBezTo>
                <a:cubicBezTo>
                  <a:pt x="2" y="38"/>
                  <a:pt x="0" y="40"/>
                  <a:pt x="0" y="43"/>
                </a:cubicBezTo>
                <a:cubicBezTo>
                  <a:pt x="0" y="112"/>
                  <a:pt x="0" y="112"/>
                  <a:pt x="0" y="112"/>
                </a:cubicBezTo>
                <a:cubicBezTo>
                  <a:pt x="29" y="112"/>
                  <a:pt x="29" y="112"/>
                  <a:pt x="29" y="112"/>
                </a:cubicBezTo>
                <a:lnTo>
                  <a:pt x="29" y="113"/>
                </a:lnTo>
                <a:close/>
                <a:moveTo>
                  <a:pt x="125" y="117"/>
                </a:moveTo>
                <a:cubicBezTo>
                  <a:pt x="121" y="112"/>
                  <a:pt x="124" y="105"/>
                  <a:pt x="127" y="103"/>
                </a:cubicBezTo>
                <a:cubicBezTo>
                  <a:pt x="127" y="103"/>
                  <a:pt x="132" y="96"/>
                  <a:pt x="130" y="88"/>
                </a:cubicBezTo>
                <a:cubicBezTo>
                  <a:pt x="129" y="83"/>
                  <a:pt x="123" y="81"/>
                  <a:pt x="119" y="81"/>
                </a:cubicBezTo>
                <a:cubicBezTo>
                  <a:pt x="119" y="81"/>
                  <a:pt x="119" y="81"/>
                  <a:pt x="119" y="81"/>
                </a:cubicBezTo>
                <a:cubicBezTo>
                  <a:pt x="119" y="81"/>
                  <a:pt x="118" y="81"/>
                  <a:pt x="118" y="81"/>
                </a:cubicBezTo>
                <a:cubicBezTo>
                  <a:pt x="117" y="81"/>
                  <a:pt x="117" y="81"/>
                  <a:pt x="117" y="81"/>
                </a:cubicBezTo>
                <a:cubicBezTo>
                  <a:pt x="116" y="81"/>
                  <a:pt x="116" y="81"/>
                  <a:pt x="116" y="81"/>
                </a:cubicBezTo>
                <a:cubicBezTo>
                  <a:pt x="112" y="81"/>
                  <a:pt x="107" y="83"/>
                  <a:pt x="105" y="88"/>
                </a:cubicBezTo>
                <a:cubicBezTo>
                  <a:pt x="103" y="96"/>
                  <a:pt x="109" y="103"/>
                  <a:pt x="109" y="103"/>
                </a:cubicBezTo>
                <a:cubicBezTo>
                  <a:pt x="111" y="105"/>
                  <a:pt x="115" y="112"/>
                  <a:pt x="110" y="117"/>
                </a:cubicBezTo>
                <a:cubicBezTo>
                  <a:pt x="109" y="118"/>
                  <a:pt x="109" y="118"/>
                  <a:pt x="109" y="118"/>
                </a:cubicBezTo>
                <a:cubicBezTo>
                  <a:pt x="81" y="118"/>
                  <a:pt x="81" y="118"/>
                  <a:pt x="81" y="118"/>
                </a:cubicBezTo>
                <a:cubicBezTo>
                  <a:pt x="81" y="144"/>
                  <a:pt x="81" y="144"/>
                  <a:pt x="81" y="144"/>
                </a:cubicBezTo>
                <a:cubicBezTo>
                  <a:pt x="81" y="144"/>
                  <a:pt x="81" y="144"/>
                  <a:pt x="82" y="144"/>
                </a:cubicBezTo>
                <a:cubicBezTo>
                  <a:pt x="84" y="144"/>
                  <a:pt x="86" y="142"/>
                  <a:pt x="86" y="142"/>
                </a:cubicBezTo>
                <a:cubicBezTo>
                  <a:pt x="86" y="142"/>
                  <a:pt x="92" y="136"/>
                  <a:pt x="101" y="136"/>
                </a:cubicBezTo>
                <a:cubicBezTo>
                  <a:pt x="103" y="136"/>
                  <a:pt x="104" y="137"/>
                  <a:pt x="106" y="137"/>
                </a:cubicBezTo>
                <a:cubicBezTo>
                  <a:pt x="112" y="139"/>
                  <a:pt x="116" y="144"/>
                  <a:pt x="117" y="151"/>
                </a:cubicBezTo>
                <a:cubicBezTo>
                  <a:pt x="117" y="151"/>
                  <a:pt x="117" y="151"/>
                  <a:pt x="117" y="151"/>
                </a:cubicBezTo>
                <a:cubicBezTo>
                  <a:pt x="118" y="153"/>
                  <a:pt x="118" y="153"/>
                  <a:pt x="118" y="153"/>
                </a:cubicBezTo>
                <a:cubicBezTo>
                  <a:pt x="118" y="153"/>
                  <a:pt x="118" y="154"/>
                  <a:pt x="118" y="155"/>
                </a:cubicBezTo>
                <a:cubicBezTo>
                  <a:pt x="118" y="156"/>
                  <a:pt x="118" y="156"/>
                  <a:pt x="118" y="156"/>
                </a:cubicBezTo>
                <a:cubicBezTo>
                  <a:pt x="118" y="157"/>
                  <a:pt x="118" y="158"/>
                  <a:pt x="118" y="158"/>
                </a:cubicBezTo>
                <a:cubicBezTo>
                  <a:pt x="118" y="158"/>
                  <a:pt x="118" y="158"/>
                  <a:pt x="118" y="158"/>
                </a:cubicBezTo>
                <a:cubicBezTo>
                  <a:pt x="118" y="158"/>
                  <a:pt x="118" y="159"/>
                  <a:pt x="118" y="159"/>
                </a:cubicBezTo>
                <a:cubicBezTo>
                  <a:pt x="118" y="160"/>
                  <a:pt x="118" y="160"/>
                  <a:pt x="118" y="160"/>
                </a:cubicBezTo>
                <a:cubicBezTo>
                  <a:pt x="117" y="160"/>
                  <a:pt x="117" y="160"/>
                  <a:pt x="117" y="160"/>
                </a:cubicBezTo>
                <a:cubicBezTo>
                  <a:pt x="117" y="160"/>
                  <a:pt x="117" y="160"/>
                  <a:pt x="117" y="160"/>
                </a:cubicBezTo>
                <a:cubicBezTo>
                  <a:pt x="116" y="167"/>
                  <a:pt x="112" y="172"/>
                  <a:pt x="106" y="174"/>
                </a:cubicBezTo>
                <a:cubicBezTo>
                  <a:pt x="104" y="174"/>
                  <a:pt x="103" y="175"/>
                  <a:pt x="101" y="175"/>
                </a:cubicBezTo>
                <a:cubicBezTo>
                  <a:pt x="92" y="175"/>
                  <a:pt x="86" y="169"/>
                  <a:pt x="86" y="169"/>
                </a:cubicBezTo>
                <a:cubicBezTo>
                  <a:pt x="85" y="169"/>
                  <a:pt x="84" y="167"/>
                  <a:pt x="82" y="167"/>
                </a:cubicBezTo>
                <a:cubicBezTo>
                  <a:pt x="81" y="167"/>
                  <a:pt x="81" y="167"/>
                  <a:pt x="81" y="167"/>
                </a:cubicBezTo>
                <a:cubicBezTo>
                  <a:pt x="81" y="193"/>
                  <a:pt x="81" y="193"/>
                  <a:pt x="81" y="193"/>
                </a:cubicBezTo>
                <a:cubicBezTo>
                  <a:pt x="150" y="193"/>
                  <a:pt x="150" y="193"/>
                  <a:pt x="150" y="193"/>
                </a:cubicBezTo>
                <a:cubicBezTo>
                  <a:pt x="153" y="193"/>
                  <a:pt x="155" y="190"/>
                  <a:pt x="155" y="188"/>
                </a:cubicBezTo>
                <a:cubicBezTo>
                  <a:pt x="155" y="118"/>
                  <a:pt x="155" y="118"/>
                  <a:pt x="155" y="118"/>
                </a:cubicBezTo>
                <a:cubicBezTo>
                  <a:pt x="126" y="118"/>
                  <a:pt x="126" y="118"/>
                  <a:pt x="126" y="118"/>
                </a:cubicBezTo>
                <a:lnTo>
                  <a:pt x="125" y="117"/>
                </a:lnTo>
                <a:close/>
                <a:moveTo>
                  <a:pt x="195" y="41"/>
                </a:moveTo>
                <a:cubicBezTo>
                  <a:pt x="195" y="40"/>
                  <a:pt x="194" y="38"/>
                  <a:pt x="193" y="38"/>
                </a:cubicBezTo>
                <a:cubicBezTo>
                  <a:pt x="135" y="0"/>
                  <a:pt x="135" y="0"/>
                  <a:pt x="135" y="0"/>
                </a:cubicBezTo>
                <a:cubicBezTo>
                  <a:pt x="119" y="23"/>
                  <a:pt x="119" y="23"/>
                  <a:pt x="119" y="23"/>
                </a:cubicBezTo>
                <a:cubicBezTo>
                  <a:pt x="118" y="24"/>
                  <a:pt x="118" y="24"/>
                  <a:pt x="118" y="24"/>
                </a:cubicBezTo>
                <a:cubicBezTo>
                  <a:pt x="118" y="24"/>
                  <a:pt x="117" y="24"/>
                  <a:pt x="117" y="24"/>
                </a:cubicBezTo>
                <a:cubicBezTo>
                  <a:pt x="115" y="24"/>
                  <a:pt x="113" y="23"/>
                  <a:pt x="112" y="22"/>
                </a:cubicBezTo>
                <a:cubicBezTo>
                  <a:pt x="108" y="20"/>
                  <a:pt x="106" y="15"/>
                  <a:pt x="106" y="15"/>
                </a:cubicBezTo>
                <a:cubicBezTo>
                  <a:pt x="106" y="15"/>
                  <a:pt x="105" y="9"/>
                  <a:pt x="100" y="5"/>
                </a:cubicBezTo>
                <a:cubicBezTo>
                  <a:pt x="99" y="5"/>
                  <a:pt x="98" y="4"/>
                  <a:pt x="96" y="4"/>
                </a:cubicBezTo>
                <a:cubicBezTo>
                  <a:pt x="96" y="4"/>
                  <a:pt x="95" y="3"/>
                  <a:pt x="94" y="3"/>
                </a:cubicBezTo>
                <a:cubicBezTo>
                  <a:pt x="90" y="3"/>
                  <a:pt x="86" y="6"/>
                  <a:pt x="84" y="9"/>
                </a:cubicBezTo>
                <a:cubicBezTo>
                  <a:pt x="84" y="9"/>
                  <a:pt x="84" y="9"/>
                  <a:pt x="84" y="9"/>
                </a:cubicBezTo>
                <a:cubicBezTo>
                  <a:pt x="84" y="10"/>
                  <a:pt x="84" y="10"/>
                  <a:pt x="84" y="10"/>
                </a:cubicBezTo>
                <a:cubicBezTo>
                  <a:pt x="83" y="10"/>
                  <a:pt x="83" y="11"/>
                  <a:pt x="83" y="11"/>
                </a:cubicBezTo>
                <a:cubicBezTo>
                  <a:pt x="83" y="11"/>
                  <a:pt x="83" y="11"/>
                  <a:pt x="83" y="11"/>
                </a:cubicBezTo>
                <a:cubicBezTo>
                  <a:pt x="81" y="15"/>
                  <a:pt x="79" y="20"/>
                  <a:pt x="83" y="25"/>
                </a:cubicBezTo>
                <a:cubicBezTo>
                  <a:pt x="84" y="25"/>
                  <a:pt x="85" y="26"/>
                  <a:pt x="86" y="27"/>
                </a:cubicBezTo>
                <a:cubicBezTo>
                  <a:pt x="89" y="29"/>
                  <a:pt x="93" y="29"/>
                  <a:pt x="95" y="29"/>
                </a:cubicBezTo>
                <a:cubicBezTo>
                  <a:pt x="96" y="29"/>
                  <a:pt x="97" y="29"/>
                  <a:pt x="97" y="29"/>
                </a:cubicBezTo>
                <a:cubicBezTo>
                  <a:pt x="97" y="29"/>
                  <a:pt x="98" y="29"/>
                  <a:pt x="99" y="29"/>
                </a:cubicBezTo>
                <a:cubicBezTo>
                  <a:pt x="101" y="29"/>
                  <a:pt x="103" y="30"/>
                  <a:pt x="106" y="31"/>
                </a:cubicBezTo>
                <a:cubicBezTo>
                  <a:pt x="108" y="32"/>
                  <a:pt x="109" y="34"/>
                  <a:pt x="110" y="36"/>
                </a:cubicBezTo>
                <a:cubicBezTo>
                  <a:pt x="110" y="38"/>
                  <a:pt x="110" y="38"/>
                  <a:pt x="110" y="38"/>
                </a:cubicBezTo>
                <a:cubicBezTo>
                  <a:pt x="94" y="62"/>
                  <a:pt x="94" y="62"/>
                  <a:pt x="94" y="62"/>
                </a:cubicBezTo>
                <a:cubicBezTo>
                  <a:pt x="115" y="76"/>
                  <a:pt x="115" y="76"/>
                  <a:pt x="115" y="76"/>
                </a:cubicBezTo>
                <a:cubicBezTo>
                  <a:pt x="118" y="74"/>
                  <a:pt x="117" y="70"/>
                  <a:pt x="117" y="70"/>
                </a:cubicBezTo>
                <a:cubicBezTo>
                  <a:pt x="117" y="70"/>
                  <a:pt x="115" y="58"/>
                  <a:pt x="124" y="51"/>
                </a:cubicBezTo>
                <a:cubicBezTo>
                  <a:pt x="127" y="48"/>
                  <a:pt x="130" y="47"/>
                  <a:pt x="134" y="47"/>
                </a:cubicBezTo>
                <a:cubicBezTo>
                  <a:pt x="136" y="47"/>
                  <a:pt x="139" y="48"/>
                  <a:pt x="141" y="49"/>
                </a:cubicBezTo>
                <a:cubicBezTo>
                  <a:pt x="141" y="49"/>
                  <a:pt x="141" y="49"/>
                  <a:pt x="141" y="49"/>
                </a:cubicBezTo>
                <a:cubicBezTo>
                  <a:pt x="144" y="50"/>
                  <a:pt x="144" y="50"/>
                  <a:pt x="144" y="50"/>
                </a:cubicBezTo>
                <a:cubicBezTo>
                  <a:pt x="144" y="50"/>
                  <a:pt x="145" y="50"/>
                  <a:pt x="146" y="51"/>
                </a:cubicBezTo>
                <a:cubicBezTo>
                  <a:pt x="146" y="51"/>
                  <a:pt x="146" y="51"/>
                  <a:pt x="146" y="51"/>
                </a:cubicBezTo>
                <a:cubicBezTo>
                  <a:pt x="147" y="52"/>
                  <a:pt x="147" y="52"/>
                  <a:pt x="147" y="52"/>
                </a:cubicBezTo>
                <a:cubicBezTo>
                  <a:pt x="148" y="53"/>
                  <a:pt x="148" y="53"/>
                  <a:pt x="148" y="53"/>
                </a:cubicBezTo>
                <a:cubicBezTo>
                  <a:pt x="148" y="53"/>
                  <a:pt x="148" y="53"/>
                  <a:pt x="148" y="53"/>
                </a:cubicBezTo>
                <a:cubicBezTo>
                  <a:pt x="149" y="54"/>
                  <a:pt x="149" y="54"/>
                  <a:pt x="149" y="54"/>
                </a:cubicBezTo>
                <a:cubicBezTo>
                  <a:pt x="150" y="54"/>
                  <a:pt x="150" y="54"/>
                  <a:pt x="150" y="54"/>
                </a:cubicBezTo>
                <a:cubicBezTo>
                  <a:pt x="150" y="54"/>
                  <a:pt x="150" y="54"/>
                  <a:pt x="150" y="54"/>
                </a:cubicBezTo>
                <a:cubicBezTo>
                  <a:pt x="155" y="59"/>
                  <a:pt x="157" y="65"/>
                  <a:pt x="155" y="71"/>
                </a:cubicBezTo>
                <a:cubicBezTo>
                  <a:pt x="151" y="82"/>
                  <a:pt x="140" y="85"/>
                  <a:pt x="139" y="85"/>
                </a:cubicBezTo>
                <a:cubicBezTo>
                  <a:pt x="139" y="85"/>
                  <a:pt x="136" y="86"/>
                  <a:pt x="135" y="89"/>
                </a:cubicBezTo>
                <a:cubicBezTo>
                  <a:pt x="156" y="103"/>
                  <a:pt x="156" y="103"/>
                  <a:pt x="156" y="103"/>
                </a:cubicBezTo>
                <a:cubicBezTo>
                  <a:pt x="194" y="45"/>
                  <a:pt x="194" y="45"/>
                  <a:pt x="194" y="45"/>
                </a:cubicBezTo>
                <a:cubicBezTo>
                  <a:pt x="195" y="44"/>
                  <a:pt x="195" y="42"/>
                  <a:pt x="195" y="41"/>
                </a:cubicBezTo>
                <a:close/>
              </a:path>
            </a:pathLst>
          </a:custGeom>
          <a:solidFill>
            <a:srgbClr val="4BB2CB"/>
          </a:solidFill>
          <a:ln w="9525">
            <a:solidFill>
              <a:srgbClr val="000000"/>
            </a:solidFill>
            <a:round/>
            <a:headEnd/>
            <a:tailEnd/>
          </a:ln>
        </p:spPr>
        <p:txBody>
          <a:bodyPr/>
          <a:lstStyle/>
          <a:p>
            <a:endParaRPr lang="en-US" dirty="0">
              <a:ln>
                <a:solidFill>
                  <a:srgbClr val="4BB2CB"/>
                </a:solidFill>
              </a:ln>
            </a:endParaRPr>
          </a:p>
        </p:txBody>
      </p:sp>
    </p:spTree>
    <p:extLst>
      <p:ext uri="{BB962C8B-B14F-4D97-AF65-F5344CB8AC3E}">
        <p14:creationId xmlns:p14="http://schemas.microsoft.com/office/powerpoint/2010/main" val="811239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12C653-5382-4FF4-9BD1-EF5621C0529F}"/>
              </a:ext>
            </a:extLst>
          </p:cNvPr>
          <p:cNvSpPr/>
          <p:nvPr/>
        </p:nvSpPr>
        <p:spPr>
          <a:xfrm>
            <a:off x="4668392" y="2614021"/>
            <a:ext cx="1427608" cy="1200329"/>
          </a:xfrm>
          <a:prstGeom prst="rect">
            <a:avLst/>
          </a:prstGeom>
        </p:spPr>
        <p:txBody>
          <a:bodyPr wrap="square">
            <a:spAutoFit/>
          </a:bodyPr>
          <a:lstStyle/>
          <a:p>
            <a:pPr algn="ctr"/>
            <a:r>
              <a:rPr lang="en-US" sz="3600" dirty="0">
                <a:solidFill>
                  <a:srgbClr val="4BB2CB"/>
                </a:solidFill>
                <a:latin typeface="Adobe Clean Light" panose="020B0303020404020204" pitchFamily="34" charset="0"/>
              </a:rPr>
              <a:t>Thank</a:t>
            </a:r>
            <a:r>
              <a:rPr lang="en-US" sz="3600" dirty="0">
                <a:latin typeface="Adobe Clean Light" panose="020B0303020404020204" pitchFamily="34" charset="0"/>
              </a:rPr>
              <a:t> you!!</a:t>
            </a:r>
          </a:p>
        </p:txBody>
      </p:sp>
    </p:spTree>
    <p:extLst>
      <p:ext uri="{BB962C8B-B14F-4D97-AF65-F5344CB8AC3E}">
        <p14:creationId xmlns:p14="http://schemas.microsoft.com/office/powerpoint/2010/main" val="320016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552471" y="943996"/>
            <a:ext cx="11193215" cy="2169825"/>
          </a:xfrm>
          <a:prstGeom prst="rect">
            <a:avLst/>
          </a:prstGeom>
        </p:spPr>
        <p:txBody>
          <a:bodyPr wrap="square">
            <a:spAutoFit/>
          </a:bodyPr>
          <a:lstStyle/>
          <a:p>
            <a:pPr algn="just"/>
            <a:r>
              <a:rPr lang="en-US" sz="1500" dirty="0">
                <a:latin typeface="Adobe Clean Light" panose="020B0303020404020204" pitchFamily="34" charset="0"/>
                <a:ea typeface="Times New Roman" panose="02020603050405020304" pitchFamily="18" charset="0"/>
              </a:rPr>
              <a:t>An organizations most important assets is it Talent. Right Talent is a competitive advantage for any Company.</a:t>
            </a:r>
          </a:p>
          <a:p>
            <a:pPr algn="just"/>
            <a:r>
              <a:rPr lang="en-US" sz="1500" dirty="0">
                <a:latin typeface="Adobe Clean Light" panose="020B0303020404020204" pitchFamily="34" charset="0"/>
                <a:ea typeface="Times New Roman" panose="02020603050405020304" pitchFamily="18" charset="0"/>
              </a:rPr>
              <a:t>A McKinsey study shows a Right Talent is 400% more productive than an average Hire. </a:t>
            </a:r>
          </a:p>
          <a:p>
            <a:pPr algn="just"/>
            <a:r>
              <a:rPr lang="en-US" sz="1500" dirty="0">
                <a:latin typeface="Adobe Clean Light" panose="020B0303020404020204" pitchFamily="34" charset="0"/>
                <a:ea typeface="Times New Roman" panose="02020603050405020304" pitchFamily="18" charset="0"/>
              </a:rPr>
              <a:t>However hiring right talent entails many challenges including</a:t>
            </a:r>
          </a:p>
          <a:p>
            <a:pPr marL="742950" lvl="1" indent="-285750" algn="just">
              <a:buFont typeface="Wingdings" panose="05000000000000000000" pitchFamily="2" charset="2"/>
              <a:buChar char="§"/>
            </a:pPr>
            <a:r>
              <a:rPr lang="en-US" sz="1500" dirty="0">
                <a:latin typeface="Adobe Clean Light" panose="020B0303020404020204" pitchFamily="34" charset="0"/>
                <a:ea typeface="Times New Roman" panose="02020603050405020304" pitchFamily="18" charset="0"/>
              </a:rPr>
              <a:t>Hire Time </a:t>
            </a:r>
          </a:p>
          <a:p>
            <a:pPr marL="742950" lvl="1" indent="-285750" algn="just">
              <a:buFont typeface="Wingdings" panose="05000000000000000000" pitchFamily="2" charset="2"/>
              <a:buChar char="§"/>
            </a:pPr>
            <a:r>
              <a:rPr lang="en-US" sz="1500" dirty="0">
                <a:latin typeface="Adobe Clean Light" panose="020B0303020404020204" pitchFamily="34" charset="0"/>
                <a:ea typeface="Times New Roman" panose="02020603050405020304" pitchFamily="18" charset="0"/>
              </a:rPr>
              <a:t>Hiring Cost</a:t>
            </a:r>
          </a:p>
          <a:p>
            <a:pPr marL="742950" lvl="1" indent="-285750" algn="just">
              <a:buFont typeface="Wingdings" panose="05000000000000000000" pitchFamily="2" charset="2"/>
              <a:buChar char="§"/>
            </a:pPr>
            <a:r>
              <a:rPr lang="en-US" sz="1500" dirty="0">
                <a:latin typeface="Adobe Clean Light" panose="020B0303020404020204" pitchFamily="34" charset="0"/>
                <a:ea typeface="Times New Roman" panose="02020603050405020304" pitchFamily="18" charset="0"/>
              </a:rPr>
              <a:t>Biases of Recruitment team</a:t>
            </a:r>
          </a:p>
          <a:p>
            <a:pPr algn="just"/>
            <a:r>
              <a:rPr lang="en-US" sz="1500" dirty="0">
                <a:latin typeface="Adobe Clean Light" panose="020B0303020404020204" pitchFamily="34" charset="0"/>
                <a:ea typeface="Times New Roman" panose="02020603050405020304" pitchFamily="18" charset="0"/>
              </a:rPr>
              <a:t>Through this project, we have leveraged text analytics &amp; Machine learning techniques to build a Generalized Automated Model</a:t>
            </a:r>
          </a:p>
          <a:p>
            <a:pPr marL="742950" lvl="1" indent="-285750" algn="just">
              <a:buFont typeface="Wingdings" panose="05000000000000000000" pitchFamily="2" charset="2"/>
              <a:buChar char="§"/>
            </a:pPr>
            <a:r>
              <a:rPr lang="en-US" sz="1500" dirty="0">
                <a:latin typeface="Adobe Clean Light" panose="020B0303020404020204" pitchFamily="34" charset="0"/>
                <a:ea typeface="Times New Roman" panose="02020603050405020304" pitchFamily="18" charset="0"/>
              </a:rPr>
              <a:t>Shortlist resumes</a:t>
            </a:r>
          </a:p>
          <a:p>
            <a:pPr marL="742950" lvl="1" indent="-285750" algn="just">
              <a:buFont typeface="Wingdings" panose="05000000000000000000" pitchFamily="2" charset="2"/>
              <a:buChar char="§"/>
            </a:pPr>
            <a:r>
              <a:rPr lang="en-US" sz="1500" dirty="0">
                <a:latin typeface="Adobe Clean Light" panose="020B0303020404020204" pitchFamily="34" charset="0"/>
                <a:ea typeface="Times New Roman" panose="02020603050405020304" pitchFamily="18" charset="0"/>
              </a:rPr>
              <a:t>Rank  Resumes</a:t>
            </a:r>
          </a:p>
        </p:txBody>
      </p:sp>
      <p:sp>
        <p:nvSpPr>
          <p:cNvPr id="5" name="Rectangle 4">
            <a:extLst>
              <a:ext uri="{FF2B5EF4-FFF2-40B4-BE49-F238E27FC236}">
                <a16:creationId xmlns:a16="http://schemas.microsoft.com/office/drawing/2014/main" id="{82A6507F-5142-4BE7-BBD3-D71219D9E409}"/>
              </a:ext>
            </a:extLst>
          </p:cNvPr>
          <p:cNvSpPr/>
          <p:nvPr/>
        </p:nvSpPr>
        <p:spPr>
          <a:xfrm>
            <a:off x="1149476" y="330351"/>
            <a:ext cx="4595542" cy="523220"/>
          </a:xfrm>
          <a:prstGeom prst="rect">
            <a:avLst/>
          </a:prstGeom>
        </p:spPr>
        <p:txBody>
          <a:bodyPr wrap="square">
            <a:spAutoFit/>
          </a:bodyPr>
          <a:lstStyle/>
          <a:p>
            <a:r>
              <a:rPr lang="en-US" sz="2800" dirty="0">
                <a:solidFill>
                  <a:srgbClr val="4BB2CB"/>
                </a:solidFill>
                <a:latin typeface="Adobe Clean Light" panose="020B0303020404020204" pitchFamily="34" charset="0"/>
                <a:ea typeface="Times New Roman" panose="02020603050405020304" pitchFamily="18" charset="0"/>
              </a:rPr>
              <a:t>Executive Summary (Extract)</a:t>
            </a:r>
          </a:p>
        </p:txBody>
      </p:sp>
      <p:sp>
        <p:nvSpPr>
          <p:cNvPr id="14" name="Freeform 297">
            <a:extLst>
              <a:ext uri="{FF2B5EF4-FFF2-40B4-BE49-F238E27FC236}">
                <a16:creationId xmlns:a16="http://schemas.microsoft.com/office/drawing/2014/main" id="{8691C4CF-5A77-4D23-B9B5-4C63D16B8D99}"/>
              </a:ext>
            </a:extLst>
          </p:cNvPr>
          <p:cNvSpPr>
            <a:spLocks noEditPoints="1"/>
          </p:cNvSpPr>
          <p:nvPr/>
        </p:nvSpPr>
        <p:spPr bwMode="auto">
          <a:xfrm>
            <a:off x="403925" y="263021"/>
            <a:ext cx="685800" cy="590550"/>
          </a:xfrm>
          <a:custGeom>
            <a:avLst/>
            <a:gdLst>
              <a:gd name="T0" fmla="*/ 2147483646 w 284"/>
              <a:gd name="T1" fmla="*/ 2147483646 h 245"/>
              <a:gd name="T2" fmla="*/ 2147483646 w 284"/>
              <a:gd name="T3" fmla="*/ 2147483646 h 245"/>
              <a:gd name="T4" fmla="*/ 2147483646 w 284"/>
              <a:gd name="T5" fmla="*/ 2147483646 h 245"/>
              <a:gd name="T6" fmla="*/ 2147483646 w 284"/>
              <a:gd name="T7" fmla="*/ 2147483646 h 245"/>
              <a:gd name="T8" fmla="*/ 2147483646 w 284"/>
              <a:gd name="T9" fmla="*/ 2147483646 h 245"/>
              <a:gd name="T10" fmla="*/ 2147483646 w 284"/>
              <a:gd name="T11" fmla="*/ 2147483646 h 245"/>
              <a:gd name="T12" fmla="*/ 2147483646 w 284"/>
              <a:gd name="T13" fmla="*/ 2147483646 h 245"/>
              <a:gd name="T14" fmla="*/ 2147483646 w 284"/>
              <a:gd name="T15" fmla="*/ 2147483646 h 245"/>
              <a:gd name="T16" fmla="*/ 2147483646 w 284"/>
              <a:gd name="T17" fmla="*/ 2147483646 h 245"/>
              <a:gd name="T18" fmla="*/ 2147483646 w 284"/>
              <a:gd name="T19" fmla="*/ 0 h 245"/>
              <a:gd name="T20" fmla="*/ 2147483646 w 284"/>
              <a:gd name="T21" fmla="*/ 2147483646 h 245"/>
              <a:gd name="T22" fmla="*/ 2147483646 w 284"/>
              <a:gd name="T23" fmla="*/ 2147483646 h 245"/>
              <a:gd name="T24" fmla="*/ 2147483646 w 284"/>
              <a:gd name="T25" fmla="*/ 2147483646 h 245"/>
              <a:gd name="T26" fmla="*/ 2147483646 w 284"/>
              <a:gd name="T27" fmla="*/ 2147483646 h 245"/>
              <a:gd name="T28" fmla="*/ 2147483646 w 284"/>
              <a:gd name="T29" fmla="*/ 2147483646 h 245"/>
              <a:gd name="T30" fmla="*/ 2147483646 w 284"/>
              <a:gd name="T31" fmla="*/ 2147483646 h 245"/>
              <a:gd name="T32" fmla="*/ 2147483646 w 284"/>
              <a:gd name="T33" fmla="*/ 2147483646 h 245"/>
              <a:gd name="T34" fmla="*/ 2147483646 w 284"/>
              <a:gd name="T35" fmla="*/ 2147483646 h 245"/>
              <a:gd name="T36" fmla="*/ 2147483646 w 284"/>
              <a:gd name="T37" fmla="*/ 2147483646 h 245"/>
              <a:gd name="T38" fmla="*/ 2147483646 w 284"/>
              <a:gd name="T39" fmla="*/ 2147483646 h 245"/>
              <a:gd name="T40" fmla="*/ 2147483646 w 284"/>
              <a:gd name="T41" fmla="*/ 2147483646 h 245"/>
              <a:gd name="T42" fmla="*/ 2147483646 w 284"/>
              <a:gd name="T43" fmla="*/ 2147483646 h 245"/>
              <a:gd name="T44" fmla="*/ 2147483646 w 284"/>
              <a:gd name="T45" fmla="*/ 2147483646 h 245"/>
              <a:gd name="T46" fmla="*/ 2147483646 w 284"/>
              <a:gd name="T47" fmla="*/ 2147483646 h 245"/>
              <a:gd name="T48" fmla="*/ 2147483646 w 284"/>
              <a:gd name="T49" fmla="*/ 2147483646 h 245"/>
              <a:gd name="T50" fmla="*/ 2147483646 w 284"/>
              <a:gd name="T51" fmla="*/ 2147483646 h 245"/>
              <a:gd name="T52" fmla="*/ 2147483646 w 284"/>
              <a:gd name="T53" fmla="*/ 2147483646 h 245"/>
              <a:gd name="T54" fmla="*/ 2147483646 w 284"/>
              <a:gd name="T55" fmla="*/ 2147483646 h 245"/>
              <a:gd name="T56" fmla="*/ 2147483646 w 284"/>
              <a:gd name="T57" fmla="*/ 2147483646 h 245"/>
              <a:gd name="T58" fmla="*/ 2147483646 w 284"/>
              <a:gd name="T59" fmla="*/ 2147483646 h 245"/>
              <a:gd name="T60" fmla="*/ 2147483646 w 284"/>
              <a:gd name="T61" fmla="*/ 2147483646 h 245"/>
              <a:gd name="T62" fmla="*/ 2147483646 w 284"/>
              <a:gd name="T63" fmla="*/ 2147483646 h 245"/>
              <a:gd name="T64" fmla="*/ 2147483646 w 284"/>
              <a:gd name="T65" fmla="*/ 2147483646 h 245"/>
              <a:gd name="T66" fmla="*/ 2147483646 w 284"/>
              <a:gd name="T67" fmla="*/ 2147483646 h 245"/>
              <a:gd name="T68" fmla="*/ 2147483646 w 284"/>
              <a:gd name="T69" fmla="*/ 2147483646 h 245"/>
              <a:gd name="T70" fmla="*/ 2147483646 w 284"/>
              <a:gd name="T71" fmla="*/ 2147483646 h 245"/>
              <a:gd name="T72" fmla="*/ 2147483646 w 284"/>
              <a:gd name="T73" fmla="*/ 2147483646 h 245"/>
              <a:gd name="T74" fmla="*/ 0 w 284"/>
              <a:gd name="T75" fmla="*/ 2147483646 h 245"/>
              <a:gd name="T76" fmla="*/ 2147483646 w 284"/>
              <a:gd name="T77" fmla="*/ 2147483646 h 245"/>
              <a:gd name="T78" fmla="*/ 2147483646 w 284"/>
              <a:gd name="T79" fmla="*/ 2147483646 h 2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4" h="245">
                <a:moveTo>
                  <a:pt x="47" y="201"/>
                </a:moveTo>
                <a:cubicBezTo>
                  <a:pt x="236" y="201"/>
                  <a:pt x="236" y="201"/>
                  <a:pt x="236" y="201"/>
                </a:cubicBezTo>
                <a:cubicBezTo>
                  <a:pt x="236" y="190"/>
                  <a:pt x="236" y="190"/>
                  <a:pt x="236" y="190"/>
                </a:cubicBezTo>
                <a:cubicBezTo>
                  <a:pt x="47" y="190"/>
                  <a:pt x="47" y="190"/>
                  <a:pt x="47" y="190"/>
                </a:cubicBezTo>
                <a:lnTo>
                  <a:pt x="47" y="201"/>
                </a:lnTo>
                <a:close/>
                <a:moveTo>
                  <a:pt x="118" y="72"/>
                </a:moveTo>
                <a:cubicBezTo>
                  <a:pt x="103" y="87"/>
                  <a:pt x="73" y="110"/>
                  <a:pt x="72" y="110"/>
                </a:cubicBezTo>
                <a:cubicBezTo>
                  <a:pt x="70" y="112"/>
                  <a:pt x="70" y="112"/>
                  <a:pt x="70" y="112"/>
                </a:cubicBezTo>
                <a:cubicBezTo>
                  <a:pt x="70" y="115"/>
                  <a:pt x="70" y="115"/>
                  <a:pt x="70" y="115"/>
                </a:cubicBezTo>
                <a:cubicBezTo>
                  <a:pt x="69" y="151"/>
                  <a:pt x="47" y="190"/>
                  <a:pt x="47" y="190"/>
                </a:cubicBezTo>
                <a:cubicBezTo>
                  <a:pt x="47" y="190"/>
                  <a:pt x="87" y="169"/>
                  <a:pt x="122" y="168"/>
                </a:cubicBezTo>
                <a:cubicBezTo>
                  <a:pt x="126" y="168"/>
                  <a:pt x="126" y="168"/>
                  <a:pt x="126" y="168"/>
                </a:cubicBezTo>
                <a:cubicBezTo>
                  <a:pt x="128" y="166"/>
                  <a:pt x="128" y="166"/>
                  <a:pt x="128" y="166"/>
                </a:cubicBezTo>
                <a:cubicBezTo>
                  <a:pt x="128" y="165"/>
                  <a:pt x="151" y="135"/>
                  <a:pt x="166" y="120"/>
                </a:cubicBezTo>
                <a:cubicBezTo>
                  <a:pt x="171" y="125"/>
                  <a:pt x="171" y="125"/>
                  <a:pt x="171" y="125"/>
                </a:cubicBezTo>
                <a:cubicBezTo>
                  <a:pt x="228" y="68"/>
                  <a:pt x="228" y="68"/>
                  <a:pt x="228" y="68"/>
                </a:cubicBezTo>
                <a:cubicBezTo>
                  <a:pt x="235" y="61"/>
                  <a:pt x="239" y="51"/>
                  <a:pt x="239" y="41"/>
                </a:cubicBezTo>
                <a:cubicBezTo>
                  <a:pt x="239" y="30"/>
                  <a:pt x="235" y="21"/>
                  <a:pt x="228" y="13"/>
                </a:cubicBezTo>
                <a:cubicBezTo>
                  <a:pt x="225" y="11"/>
                  <a:pt x="225" y="11"/>
                  <a:pt x="225" y="11"/>
                </a:cubicBezTo>
                <a:cubicBezTo>
                  <a:pt x="218" y="4"/>
                  <a:pt x="208" y="0"/>
                  <a:pt x="198" y="0"/>
                </a:cubicBezTo>
                <a:cubicBezTo>
                  <a:pt x="187" y="0"/>
                  <a:pt x="178" y="4"/>
                  <a:pt x="170" y="11"/>
                </a:cubicBezTo>
                <a:cubicBezTo>
                  <a:pt x="114" y="67"/>
                  <a:pt x="114" y="67"/>
                  <a:pt x="114" y="67"/>
                </a:cubicBezTo>
                <a:lnTo>
                  <a:pt x="118" y="72"/>
                </a:lnTo>
                <a:close/>
                <a:moveTo>
                  <a:pt x="184" y="24"/>
                </a:moveTo>
                <a:cubicBezTo>
                  <a:pt x="188" y="21"/>
                  <a:pt x="193" y="19"/>
                  <a:pt x="198" y="19"/>
                </a:cubicBezTo>
                <a:cubicBezTo>
                  <a:pt x="203" y="19"/>
                  <a:pt x="208" y="21"/>
                  <a:pt x="212" y="24"/>
                </a:cubicBezTo>
                <a:cubicBezTo>
                  <a:pt x="214" y="27"/>
                  <a:pt x="214" y="27"/>
                  <a:pt x="214" y="27"/>
                </a:cubicBezTo>
                <a:cubicBezTo>
                  <a:pt x="218" y="31"/>
                  <a:pt x="220" y="36"/>
                  <a:pt x="220" y="41"/>
                </a:cubicBezTo>
                <a:cubicBezTo>
                  <a:pt x="220" y="46"/>
                  <a:pt x="218" y="51"/>
                  <a:pt x="214" y="55"/>
                </a:cubicBezTo>
                <a:cubicBezTo>
                  <a:pt x="208" y="61"/>
                  <a:pt x="208" y="61"/>
                  <a:pt x="208" y="61"/>
                </a:cubicBezTo>
                <a:cubicBezTo>
                  <a:pt x="199" y="52"/>
                  <a:pt x="199" y="52"/>
                  <a:pt x="199" y="52"/>
                </a:cubicBezTo>
                <a:cubicBezTo>
                  <a:pt x="210" y="41"/>
                  <a:pt x="210" y="41"/>
                  <a:pt x="210" y="41"/>
                </a:cubicBezTo>
                <a:cubicBezTo>
                  <a:pt x="213" y="37"/>
                  <a:pt x="213" y="32"/>
                  <a:pt x="210" y="29"/>
                </a:cubicBezTo>
                <a:cubicBezTo>
                  <a:pt x="206" y="26"/>
                  <a:pt x="201" y="26"/>
                  <a:pt x="198" y="29"/>
                </a:cubicBezTo>
                <a:cubicBezTo>
                  <a:pt x="187" y="40"/>
                  <a:pt x="187" y="40"/>
                  <a:pt x="187" y="40"/>
                </a:cubicBezTo>
                <a:cubicBezTo>
                  <a:pt x="178" y="31"/>
                  <a:pt x="178" y="31"/>
                  <a:pt x="178" y="31"/>
                </a:cubicBezTo>
                <a:lnTo>
                  <a:pt x="184" y="24"/>
                </a:lnTo>
                <a:close/>
                <a:moveTo>
                  <a:pt x="168" y="40"/>
                </a:moveTo>
                <a:cubicBezTo>
                  <a:pt x="178" y="50"/>
                  <a:pt x="178" y="50"/>
                  <a:pt x="178" y="50"/>
                </a:cubicBezTo>
                <a:cubicBezTo>
                  <a:pt x="172" y="56"/>
                  <a:pt x="172" y="56"/>
                  <a:pt x="172" y="56"/>
                </a:cubicBezTo>
                <a:cubicBezTo>
                  <a:pt x="168" y="59"/>
                  <a:pt x="168" y="64"/>
                  <a:pt x="172" y="67"/>
                </a:cubicBezTo>
                <a:cubicBezTo>
                  <a:pt x="175" y="70"/>
                  <a:pt x="180" y="70"/>
                  <a:pt x="183" y="67"/>
                </a:cubicBezTo>
                <a:cubicBezTo>
                  <a:pt x="189" y="61"/>
                  <a:pt x="189" y="61"/>
                  <a:pt x="189" y="61"/>
                </a:cubicBezTo>
                <a:cubicBezTo>
                  <a:pt x="199" y="71"/>
                  <a:pt x="199" y="71"/>
                  <a:pt x="199" y="71"/>
                </a:cubicBezTo>
                <a:cubicBezTo>
                  <a:pt x="171" y="98"/>
                  <a:pt x="171" y="98"/>
                  <a:pt x="171" y="98"/>
                </a:cubicBezTo>
                <a:cubicBezTo>
                  <a:pt x="141" y="67"/>
                  <a:pt x="141" y="67"/>
                  <a:pt x="141" y="67"/>
                </a:cubicBezTo>
                <a:lnTo>
                  <a:pt x="168" y="40"/>
                </a:lnTo>
                <a:close/>
                <a:moveTo>
                  <a:pt x="153" y="112"/>
                </a:moveTo>
                <a:cubicBezTo>
                  <a:pt x="139" y="127"/>
                  <a:pt x="125" y="146"/>
                  <a:pt x="119" y="154"/>
                </a:cubicBezTo>
                <a:cubicBezTo>
                  <a:pt x="105" y="155"/>
                  <a:pt x="92" y="158"/>
                  <a:pt x="81" y="163"/>
                </a:cubicBezTo>
                <a:cubicBezTo>
                  <a:pt x="102" y="141"/>
                  <a:pt x="102" y="141"/>
                  <a:pt x="102" y="141"/>
                </a:cubicBezTo>
                <a:cubicBezTo>
                  <a:pt x="106" y="143"/>
                  <a:pt x="110" y="142"/>
                  <a:pt x="113" y="139"/>
                </a:cubicBezTo>
                <a:cubicBezTo>
                  <a:pt x="117" y="135"/>
                  <a:pt x="117" y="129"/>
                  <a:pt x="113" y="125"/>
                </a:cubicBezTo>
                <a:cubicBezTo>
                  <a:pt x="109" y="121"/>
                  <a:pt x="103" y="121"/>
                  <a:pt x="99" y="125"/>
                </a:cubicBezTo>
                <a:cubicBezTo>
                  <a:pt x="96" y="128"/>
                  <a:pt x="95" y="132"/>
                  <a:pt x="97" y="136"/>
                </a:cubicBezTo>
                <a:cubicBezTo>
                  <a:pt x="74" y="158"/>
                  <a:pt x="74" y="158"/>
                  <a:pt x="74" y="158"/>
                </a:cubicBezTo>
                <a:cubicBezTo>
                  <a:pt x="79" y="146"/>
                  <a:pt x="83" y="133"/>
                  <a:pt x="84" y="119"/>
                </a:cubicBezTo>
                <a:cubicBezTo>
                  <a:pt x="92" y="113"/>
                  <a:pt x="111" y="99"/>
                  <a:pt x="125" y="85"/>
                </a:cubicBezTo>
                <a:lnTo>
                  <a:pt x="153" y="112"/>
                </a:lnTo>
                <a:close/>
                <a:moveTo>
                  <a:pt x="258" y="40"/>
                </a:moveTo>
                <a:cubicBezTo>
                  <a:pt x="246" y="40"/>
                  <a:pt x="246" y="40"/>
                  <a:pt x="246" y="40"/>
                </a:cubicBezTo>
                <a:cubicBezTo>
                  <a:pt x="246" y="40"/>
                  <a:pt x="246" y="41"/>
                  <a:pt x="246" y="41"/>
                </a:cubicBezTo>
                <a:cubicBezTo>
                  <a:pt x="246" y="47"/>
                  <a:pt x="244" y="53"/>
                  <a:pt x="242" y="59"/>
                </a:cubicBezTo>
                <a:cubicBezTo>
                  <a:pt x="258" y="59"/>
                  <a:pt x="258" y="59"/>
                  <a:pt x="258" y="59"/>
                </a:cubicBezTo>
                <a:cubicBezTo>
                  <a:pt x="262" y="59"/>
                  <a:pt x="265" y="62"/>
                  <a:pt x="265" y="65"/>
                </a:cubicBezTo>
                <a:cubicBezTo>
                  <a:pt x="265" y="220"/>
                  <a:pt x="265" y="220"/>
                  <a:pt x="265" y="220"/>
                </a:cubicBezTo>
                <a:cubicBezTo>
                  <a:pt x="265" y="223"/>
                  <a:pt x="262" y="226"/>
                  <a:pt x="258" y="226"/>
                </a:cubicBezTo>
                <a:cubicBezTo>
                  <a:pt x="25" y="226"/>
                  <a:pt x="25" y="226"/>
                  <a:pt x="25" y="226"/>
                </a:cubicBezTo>
                <a:cubicBezTo>
                  <a:pt x="22" y="226"/>
                  <a:pt x="19" y="223"/>
                  <a:pt x="19" y="220"/>
                </a:cubicBezTo>
                <a:cubicBezTo>
                  <a:pt x="19" y="65"/>
                  <a:pt x="19" y="65"/>
                  <a:pt x="19" y="65"/>
                </a:cubicBezTo>
                <a:cubicBezTo>
                  <a:pt x="19" y="62"/>
                  <a:pt x="22" y="59"/>
                  <a:pt x="25" y="59"/>
                </a:cubicBezTo>
                <a:cubicBezTo>
                  <a:pt x="113" y="59"/>
                  <a:pt x="113" y="59"/>
                  <a:pt x="113" y="59"/>
                </a:cubicBezTo>
                <a:cubicBezTo>
                  <a:pt x="132" y="40"/>
                  <a:pt x="132" y="40"/>
                  <a:pt x="132" y="40"/>
                </a:cubicBezTo>
                <a:cubicBezTo>
                  <a:pt x="25" y="40"/>
                  <a:pt x="25" y="40"/>
                  <a:pt x="25" y="40"/>
                </a:cubicBezTo>
                <a:cubicBezTo>
                  <a:pt x="11" y="40"/>
                  <a:pt x="0" y="52"/>
                  <a:pt x="0" y="65"/>
                </a:cubicBezTo>
                <a:cubicBezTo>
                  <a:pt x="0" y="220"/>
                  <a:pt x="0" y="220"/>
                  <a:pt x="0" y="220"/>
                </a:cubicBezTo>
                <a:cubicBezTo>
                  <a:pt x="0" y="233"/>
                  <a:pt x="11" y="245"/>
                  <a:pt x="25" y="245"/>
                </a:cubicBezTo>
                <a:cubicBezTo>
                  <a:pt x="258" y="245"/>
                  <a:pt x="258" y="245"/>
                  <a:pt x="258" y="245"/>
                </a:cubicBezTo>
                <a:cubicBezTo>
                  <a:pt x="272" y="245"/>
                  <a:pt x="284" y="233"/>
                  <a:pt x="284" y="220"/>
                </a:cubicBezTo>
                <a:cubicBezTo>
                  <a:pt x="284" y="65"/>
                  <a:pt x="284" y="65"/>
                  <a:pt x="284" y="65"/>
                </a:cubicBezTo>
                <a:cubicBezTo>
                  <a:pt x="284" y="52"/>
                  <a:pt x="272" y="40"/>
                  <a:pt x="258" y="4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Rectangle 14">
            <a:extLst>
              <a:ext uri="{FF2B5EF4-FFF2-40B4-BE49-F238E27FC236}">
                <a16:creationId xmlns:a16="http://schemas.microsoft.com/office/drawing/2014/main" id="{38FF5CC6-38D9-41A4-8A9C-94B54D42694A}"/>
              </a:ext>
            </a:extLst>
          </p:cNvPr>
          <p:cNvSpPr/>
          <p:nvPr/>
        </p:nvSpPr>
        <p:spPr>
          <a:xfrm>
            <a:off x="552471" y="3161031"/>
            <a:ext cx="5113038" cy="3570208"/>
          </a:xfrm>
          <a:prstGeom prst="rect">
            <a:avLst/>
          </a:prstGeom>
        </p:spPr>
        <p:txBody>
          <a:bodyPr wrap="square">
            <a:spAutoFit/>
          </a:bodyPr>
          <a:lstStyle/>
          <a:p>
            <a:r>
              <a:rPr lang="en-US" sz="1600" b="1" dirty="0">
                <a:latin typeface="Adobe Clean Light" panose="020B0303020404020204" pitchFamily="34" charset="0"/>
              </a:rPr>
              <a:t>Our Approach</a:t>
            </a:r>
          </a:p>
          <a:p>
            <a:r>
              <a:rPr lang="en-US" sz="1400" u="sng" dirty="0">
                <a:latin typeface="Adobe Clean Light" panose="020B0303020404020204" pitchFamily="34" charset="0"/>
              </a:rPr>
              <a:t>Exploration</a:t>
            </a:r>
            <a:r>
              <a:rPr lang="en-US" sz="1400" dirty="0">
                <a:latin typeface="Adobe Clean Light" panose="020B0303020404020204" pitchFamily="34" charset="0"/>
              </a:rPr>
              <a:t> </a:t>
            </a:r>
          </a:p>
          <a:p>
            <a:pPr marL="742950" lvl="1" indent="-285750">
              <a:buFont typeface="Wingdings" panose="05000000000000000000" pitchFamily="2" charset="2"/>
              <a:buChar char="§"/>
            </a:pPr>
            <a:r>
              <a:rPr lang="en-US" sz="1400" dirty="0">
                <a:latin typeface="Adobe Clean Light" panose="020B0303020404020204" pitchFamily="34" charset="0"/>
              </a:rPr>
              <a:t>what common features are important for hiring department for evaluating a resume</a:t>
            </a:r>
          </a:p>
          <a:p>
            <a:pPr marL="742950" lvl="1" indent="-285750">
              <a:buFont typeface="Wingdings" panose="05000000000000000000" pitchFamily="2" charset="2"/>
              <a:buChar char="§"/>
            </a:pPr>
            <a:r>
              <a:rPr lang="en-US" sz="1400" dirty="0">
                <a:latin typeface="Adobe Clean Light" panose="020B0303020404020204" pitchFamily="34" charset="0"/>
              </a:rPr>
              <a:t>How that information is written in a Resume</a:t>
            </a:r>
          </a:p>
          <a:p>
            <a:r>
              <a:rPr lang="en-US" sz="1400" u="sng" dirty="0">
                <a:latin typeface="Adobe Clean Light" panose="020B0303020404020204" pitchFamily="34" charset="0"/>
              </a:rPr>
              <a:t>We explored</a:t>
            </a:r>
          </a:p>
          <a:p>
            <a:pPr marL="742950" lvl="1" indent="-285750">
              <a:buFont typeface="Wingdings" panose="05000000000000000000" pitchFamily="2" charset="2"/>
              <a:buChar char="§"/>
            </a:pPr>
            <a:r>
              <a:rPr lang="en-US" sz="1400" dirty="0">
                <a:latin typeface="Adobe Clean Light" panose="020B0303020404020204" pitchFamily="34" charset="0"/>
              </a:rPr>
              <a:t>Through discussion with HR recruiter </a:t>
            </a:r>
          </a:p>
          <a:p>
            <a:pPr marL="742950" lvl="1" indent="-285750">
              <a:buFont typeface="Wingdings" panose="05000000000000000000" pitchFamily="2" charset="2"/>
              <a:buChar char="§"/>
            </a:pPr>
            <a:r>
              <a:rPr lang="en-US" sz="1400" dirty="0">
                <a:latin typeface="Adobe Clean Light" panose="020B0303020404020204" pitchFamily="34" charset="0"/>
              </a:rPr>
              <a:t>Through EDA on set of resumes provided by Client</a:t>
            </a:r>
          </a:p>
          <a:p>
            <a:r>
              <a:rPr lang="en-US" sz="1400" u="sng" dirty="0">
                <a:latin typeface="Adobe Clean Light" panose="020B0303020404020204" pitchFamily="34" charset="0"/>
              </a:rPr>
              <a:t>Built Generic Segments </a:t>
            </a:r>
          </a:p>
          <a:p>
            <a:pPr marL="742950" lvl="1" indent="-285750">
              <a:buFont typeface="Wingdings" panose="05000000000000000000" pitchFamily="2" charset="2"/>
              <a:buChar char="§"/>
            </a:pPr>
            <a:r>
              <a:rPr lang="en-US" sz="1400" dirty="0">
                <a:latin typeface="Adobe Clean Light" panose="020B0303020404020204" pitchFamily="34" charset="0"/>
              </a:rPr>
              <a:t>Through employing ML &amp; Text Analytic Techniques on the provided resumes</a:t>
            </a:r>
          </a:p>
          <a:p>
            <a:pPr marL="742950" lvl="1" indent="-285750">
              <a:buFont typeface="Wingdings" panose="05000000000000000000" pitchFamily="2" charset="2"/>
              <a:buChar char="§"/>
            </a:pPr>
            <a:r>
              <a:rPr lang="en-US" sz="1400" dirty="0">
                <a:latin typeface="Adobe Clean Light" panose="020B0303020404020204" pitchFamily="34" charset="0"/>
              </a:rPr>
              <a:t>Supervised Training Models</a:t>
            </a:r>
          </a:p>
          <a:p>
            <a:r>
              <a:rPr lang="en-US" sz="1400" u="sng" dirty="0">
                <a:latin typeface="Adobe Clean Light" panose="020B0303020404020204" pitchFamily="34" charset="0"/>
              </a:rPr>
              <a:t>Extract Required Features</a:t>
            </a:r>
          </a:p>
          <a:p>
            <a:pPr marL="742950" lvl="1" indent="-285750">
              <a:buFont typeface="Wingdings" panose="05000000000000000000" pitchFamily="2" charset="2"/>
              <a:buChar char="§"/>
            </a:pPr>
            <a:r>
              <a:rPr lang="en-US" sz="1400" dirty="0">
                <a:latin typeface="Adobe Clean Light" panose="020B0303020404020204" pitchFamily="34" charset="0"/>
              </a:rPr>
              <a:t>Extracting Features from different segments</a:t>
            </a:r>
          </a:p>
          <a:p>
            <a:pPr marL="742950" lvl="1" indent="-285750">
              <a:buFont typeface="Wingdings" panose="05000000000000000000" pitchFamily="2" charset="2"/>
              <a:buChar char="§"/>
            </a:pPr>
            <a:r>
              <a:rPr lang="en-US" sz="1400" dirty="0">
                <a:latin typeface="Adobe Clean Light" panose="020B0303020404020204" pitchFamily="34" charset="0"/>
              </a:rPr>
              <a:t>Comparing it with JD</a:t>
            </a:r>
          </a:p>
          <a:p>
            <a:r>
              <a:rPr lang="en-US" sz="1400" u="sng" dirty="0">
                <a:latin typeface="Adobe Clean Light" panose="020B0303020404020204" pitchFamily="34" charset="0"/>
              </a:rPr>
              <a:t>Build Selection Model using a Supervised Classifier         </a:t>
            </a:r>
          </a:p>
        </p:txBody>
      </p:sp>
      <p:sp>
        <p:nvSpPr>
          <p:cNvPr id="2" name="Rectangle 1">
            <a:extLst>
              <a:ext uri="{FF2B5EF4-FFF2-40B4-BE49-F238E27FC236}">
                <a16:creationId xmlns:a16="http://schemas.microsoft.com/office/drawing/2014/main" id="{5D77CD17-126B-46BC-9FE2-317786D1130A}"/>
              </a:ext>
            </a:extLst>
          </p:cNvPr>
          <p:cNvSpPr/>
          <p:nvPr/>
        </p:nvSpPr>
        <p:spPr>
          <a:xfrm>
            <a:off x="6149078" y="3161031"/>
            <a:ext cx="5718928" cy="984885"/>
          </a:xfrm>
          <a:prstGeom prst="rect">
            <a:avLst/>
          </a:prstGeom>
        </p:spPr>
        <p:txBody>
          <a:bodyPr wrap="square">
            <a:spAutoFit/>
          </a:bodyPr>
          <a:lstStyle/>
          <a:p>
            <a:r>
              <a:rPr lang="en-US" sz="1600" b="1" dirty="0">
                <a:latin typeface="Adobe Clean Light" panose="020B0303020404020204" pitchFamily="34" charset="0"/>
              </a:rPr>
              <a:t>Our Goal</a:t>
            </a:r>
          </a:p>
          <a:p>
            <a:pPr marL="742950" lvl="1" indent="-285750">
              <a:buFont typeface="Wingdings" panose="05000000000000000000" pitchFamily="2" charset="2"/>
              <a:buChar char="§"/>
            </a:pPr>
            <a:r>
              <a:rPr lang="en-US" sz="1400" dirty="0">
                <a:latin typeface="Adobe Clean Light" panose="020B0303020404020204" pitchFamily="34" charset="0"/>
              </a:rPr>
              <a:t>Build a Generic model so that it can be applied to any Job posting</a:t>
            </a:r>
          </a:p>
          <a:p>
            <a:pPr marL="742950" lvl="1" indent="-285750">
              <a:buFont typeface="Wingdings" panose="05000000000000000000" pitchFamily="2" charset="2"/>
              <a:buChar char="§"/>
            </a:pPr>
            <a:r>
              <a:rPr lang="en-US" sz="1400" dirty="0">
                <a:latin typeface="Adobe Clean Light" panose="020B0303020404020204" pitchFamily="34" charset="0"/>
              </a:rPr>
              <a:t>Build a modular framework, so that individual models can be improved upon, continuously</a:t>
            </a:r>
          </a:p>
        </p:txBody>
      </p:sp>
      <p:sp>
        <p:nvSpPr>
          <p:cNvPr id="8" name="Line 16">
            <a:extLst>
              <a:ext uri="{FF2B5EF4-FFF2-40B4-BE49-F238E27FC236}">
                <a16:creationId xmlns:a16="http://schemas.microsoft.com/office/drawing/2014/main" id="{B21FC873-32AD-4AE2-B71A-875827E96D46}"/>
              </a:ext>
            </a:extLst>
          </p:cNvPr>
          <p:cNvSpPr>
            <a:spLocks noChangeShapeType="1"/>
          </p:cNvSpPr>
          <p:nvPr/>
        </p:nvSpPr>
        <p:spPr bwMode="auto">
          <a:xfrm flipH="1" flipV="1">
            <a:off x="5928604" y="3161030"/>
            <a:ext cx="10282" cy="3696969"/>
          </a:xfrm>
          <a:prstGeom prst="line">
            <a:avLst/>
          </a:prstGeom>
          <a:noFill/>
          <a:ln w="9525">
            <a:solidFill>
              <a:srgbClr val="4BB2CB"/>
            </a:solidFill>
            <a:prstDash val="lgDash"/>
            <a:round/>
            <a:headEnd/>
            <a:tailEnd type="oval" w="med" len="med"/>
          </a:ln>
        </p:spPr>
        <p:txBody>
          <a:bodyPr lIns="109728" tIns="54864" rIns="109728" bIns="54864"/>
          <a:lstStyle/>
          <a:p>
            <a:pPr algn="ctr" fontAlgn="base">
              <a:spcBef>
                <a:spcPct val="0"/>
              </a:spcBef>
              <a:spcAft>
                <a:spcPct val="0"/>
              </a:spcAft>
            </a:pPr>
            <a:endParaRPr lang="en-US" sz="1100" dirty="0">
              <a:solidFill>
                <a:prstClr val="black"/>
              </a:solidFill>
              <a:latin typeface="+mj-lt"/>
              <a:ea typeface="ＭＳ Ｐゴシック" charset="-128"/>
            </a:endParaRPr>
          </a:p>
        </p:txBody>
      </p:sp>
    </p:spTree>
    <p:extLst>
      <p:ext uri="{BB962C8B-B14F-4D97-AF65-F5344CB8AC3E}">
        <p14:creationId xmlns:p14="http://schemas.microsoft.com/office/powerpoint/2010/main" val="241347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823354" y="1095423"/>
            <a:ext cx="10284644" cy="2554545"/>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One of the biggest challenges facing HR professionals today is finding the best talent to hire. This task has proven burdensome in the past</a:t>
            </a:r>
            <a:r>
              <a:rPr lang="en-US" sz="1600" b="1" dirty="0">
                <a:latin typeface="Adobe Clean Light" panose="020B0303020404020204" pitchFamily="34" charset="0"/>
                <a:ea typeface="Times New Roman" panose="02020603050405020304" pitchFamily="18" charset="0"/>
              </a:rPr>
              <a:t>, </a:t>
            </a:r>
            <a:r>
              <a:rPr lang="en-US" sz="1600" b="1" u="sng" dirty="0">
                <a:latin typeface="Adobe Clean Light" panose="020B0303020404020204" pitchFamily="34" charset="0"/>
                <a:ea typeface="Times New Roman" panose="02020603050405020304" pitchFamily="18" charset="0"/>
              </a:rPr>
              <a:t>in part due to inefficient manual tasks that plague the recruiting process </a:t>
            </a:r>
            <a:r>
              <a:rPr lang="en-US" sz="1600" b="1" dirty="0">
                <a:latin typeface="Adobe Clean Light" panose="020B0303020404020204" pitchFamily="34" charset="0"/>
                <a:ea typeface="Times New Roman" panose="02020603050405020304" pitchFamily="18" charset="0"/>
              </a:rPr>
              <a:t>.</a:t>
            </a:r>
            <a:r>
              <a:rPr lang="en-US" sz="1600" dirty="0">
                <a:latin typeface="Adobe Clean Light" panose="020B0303020404020204" pitchFamily="34" charset="0"/>
                <a:ea typeface="Times New Roman" panose="02020603050405020304" pitchFamily="18" charset="0"/>
              </a:rPr>
              <a:t>In fact, per research conducted by LinkedIn</a:t>
            </a:r>
            <a:r>
              <a:rPr lang="en-US" sz="1600" b="1" dirty="0">
                <a:latin typeface="Adobe Clean Light" panose="020B0303020404020204" pitchFamily="34" charset="0"/>
                <a:ea typeface="Times New Roman" panose="02020603050405020304" pitchFamily="18" charset="0"/>
              </a:rPr>
              <a:t> </a:t>
            </a:r>
            <a:r>
              <a:rPr lang="en-US" sz="1600" b="1" u="sng" dirty="0">
                <a:latin typeface="Adobe Clean Light" panose="020B0303020404020204" pitchFamily="34" charset="0"/>
                <a:ea typeface="Times New Roman" panose="02020603050405020304" pitchFamily="18" charset="0"/>
              </a:rPr>
              <a:t>46% of recruiters and hiring managers have identified "finding the right candidate" </a:t>
            </a:r>
            <a:r>
              <a:rPr lang="en-US" sz="1600" dirty="0">
                <a:latin typeface="Adobe Clean Light" panose="020B0303020404020204" pitchFamily="34" charset="0"/>
                <a:ea typeface="Times New Roman" panose="02020603050405020304" pitchFamily="18" charset="0"/>
              </a:rPr>
              <a:t>as the biggest hurdle in hiring today. Also </a:t>
            </a:r>
            <a:r>
              <a:rPr lang="en-US" sz="1600" b="1" u="sng" dirty="0">
                <a:latin typeface="Adobe Clean Light" panose="020B0303020404020204" pitchFamily="34" charset="0"/>
                <a:ea typeface="Times New Roman" panose="02020603050405020304" pitchFamily="18" charset="0"/>
              </a:rPr>
              <a:t>surveys show that hiring time might vary from 30 days to many months </a:t>
            </a:r>
            <a:r>
              <a:rPr lang="en-US" sz="1600" dirty="0">
                <a:latin typeface="Adobe Clean Light" panose="020B0303020404020204" pitchFamily="34" charset="0"/>
                <a:ea typeface="Times New Roman" panose="02020603050405020304" pitchFamily="18" charset="0"/>
              </a:rPr>
              <a:t>basis industry</a:t>
            </a:r>
          </a:p>
          <a:p>
            <a:pPr algn="just"/>
            <a:r>
              <a:rPr lang="en-US" sz="1600" dirty="0">
                <a:latin typeface="Adobe Clean Light" panose="020B0303020404020204" pitchFamily="34" charset="0"/>
                <a:ea typeface="Times New Roman" panose="02020603050405020304" pitchFamily="18" charset="0"/>
              </a:rPr>
              <a:t> To tackle these challenges, new technology companies are rapidly emerging in the HR tech ecosystem with robust solutions that use Big Data, predictive analytics, and AI to automate and improve everything in the recruitment process from job advertising and resume screening to applicant engagement, scheduling, and recruiting by text. These new tools offer us ways to help overcome the limitations and biases inherent in recruiting with automated processes that are hyper-responsive to market data, complex metrics, and even budget constraints. Hence this project is to find out on very first problem, where we would like to find out a solution to match job requisition with candidate’s resume.</a:t>
            </a:r>
          </a:p>
        </p:txBody>
      </p:sp>
      <p:sp>
        <p:nvSpPr>
          <p:cNvPr id="5" name="Rectangle 4">
            <a:extLst>
              <a:ext uri="{FF2B5EF4-FFF2-40B4-BE49-F238E27FC236}">
                <a16:creationId xmlns:a16="http://schemas.microsoft.com/office/drawing/2014/main" id="{82A6507F-5142-4BE7-BBD3-D71219D9E409}"/>
              </a:ext>
            </a:extLst>
          </p:cNvPr>
          <p:cNvSpPr/>
          <p:nvPr/>
        </p:nvSpPr>
        <p:spPr>
          <a:xfrm>
            <a:off x="1169480" y="421202"/>
            <a:ext cx="2920543"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Project Motivation </a:t>
            </a:r>
          </a:p>
        </p:txBody>
      </p:sp>
      <p:grpSp>
        <p:nvGrpSpPr>
          <p:cNvPr id="6" name="Group 8307">
            <a:extLst>
              <a:ext uri="{FF2B5EF4-FFF2-40B4-BE49-F238E27FC236}">
                <a16:creationId xmlns:a16="http://schemas.microsoft.com/office/drawing/2014/main" id="{C88B305C-D078-4322-A0A3-C107BA40FD23}"/>
              </a:ext>
            </a:extLst>
          </p:cNvPr>
          <p:cNvGrpSpPr>
            <a:grpSpLocks/>
          </p:cNvGrpSpPr>
          <p:nvPr/>
        </p:nvGrpSpPr>
        <p:grpSpPr bwMode="auto">
          <a:xfrm>
            <a:off x="416970" y="454813"/>
            <a:ext cx="788954" cy="633540"/>
            <a:chOff x="11193434" y="4739932"/>
            <a:chExt cx="668843" cy="566136"/>
          </a:xfrm>
        </p:grpSpPr>
        <p:sp>
          <p:nvSpPr>
            <p:cNvPr id="7" name="Rectangle 147">
              <a:extLst>
                <a:ext uri="{FF2B5EF4-FFF2-40B4-BE49-F238E27FC236}">
                  <a16:creationId xmlns:a16="http://schemas.microsoft.com/office/drawing/2014/main" id="{73FB1015-2F8A-41C3-AF86-35759B76AEA8}"/>
                </a:ext>
              </a:extLst>
            </p:cNvPr>
            <p:cNvSpPr>
              <a:spLocks noChangeArrowheads="1"/>
            </p:cNvSpPr>
            <p:nvPr/>
          </p:nvSpPr>
          <p:spPr bwMode="auto">
            <a:xfrm>
              <a:off x="11539128" y="4961209"/>
              <a:ext cx="33400" cy="49266"/>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8" name="Rectangle 148">
              <a:extLst>
                <a:ext uri="{FF2B5EF4-FFF2-40B4-BE49-F238E27FC236}">
                  <a16:creationId xmlns:a16="http://schemas.microsoft.com/office/drawing/2014/main" id="{32BC42CE-7D27-4D20-A9F9-FE8CAE133287}"/>
                </a:ext>
              </a:extLst>
            </p:cNvPr>
            <p:cNvSpPr>
              <a:spLocks noChangeArrowheads="1"/>
            </p:cNvSpPr>
            <p:nvPr/>
          </p:nvSpPr>
          <p:spPr bwMode="auto">
            <a:xfrm>
              <a:off x="11611774" y="4933654"/>
              <a:ext cx="31730" cy="7682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9" name="Rectangle 149">
              <a:extLst>
                <a:ext uri="{FF2B5EF4-FFF2-40B4-BE49-F238E27FC236}">
                  <a16:creationId xmlns:a16="http://schemas.microsoft.com/office/drawing/2014/main" id="{6612475B-2266-41EB-9526-75A325D0541B}"/>
                </a:ext>
              </a:extLst>
            </p:cNvPr>
            <p:cNvSpPr>
              <a:spLocks noChangeArrowheads="1"/>
            </p:cNvSpPr>
            <p:nvPr/>
          </p:nvSpPr>
          <p:spPr bwMode="auto">
            <a:xfrm>
              <a:off x="11684420" y="4891903"/>
              <a:ext cx="31730" cy="11857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0" name="Freeform 150">
              <a:extLst>
                <a:ext uri="{FF2B5EF4-FFF2-40B4-BE49-F238E27FC236}">
                  <a16:creationId xmlns:a16="http://schemas.microsoft.com/office/drawing/2014/main" id="{2099C8E4-7707-4AAC-919C-BAF118E02B16}"/>
                </a:ext>
              </a:extLst>
            </p:cNvPr>
            <p:cNvSpPr>
              <a:spLocks/>
            </p:cNvSpPr>
            <p:nvPr/>
          </p:nvSpPr>
          <p:spPr bwMode="auto">
            <a:xfrm>
              <a:off x="11517418" y="4832618"/>
              <a:ext cx="191217" cy="111056"/>
            </a:xfrm>
            <a:custGeom>
              <a:avLst/>
              <a:gdLst>
                <a:gd name="T0" fmla="*/ 2147483646 w 97"/>
                <a:gd name="T1" fmla="*/ 0 h 56"/>
                <a:gd name="T2" fmla="*/ 2147483646 w 97"/>
                <a:gd name="T3" fmla="*/ 2147483646 h 56"/>
                <a:gd name="T4" fmla="*/ 0 w 97"/>
                <a:gd name="T5" fmla="*/ 2147483646 h 56"/>
                <a:gd name="T6" fmla="*/ 0 w 97"/>
                <a:gd name="T7" fmla="*/ 2147483646 h 56"/>
                <a:gd name="T8" fmla="*/ 2147483646 w 97"/>
                <a:gd name="T9" fmla="*/ 2147483646 h 56"/>
                <a:gd name="T10" fmla="*/ 2147483646 w 97"/>
                <a:gd name="T11" fmla="*/ 2147483646 h 56"/>
                <a:gd name="T12" fmla="*/ 2147483646 w 97"/>
                <a:gd name="T13" fmla="*/ 2147483646 h 56"/>
                <a:gd name="T14" fmla="*/ 2147483646 w 97"/>
                <a:gd name="T15" fmla="*/ 2147483646 h 56"/>
                <a:gd name="T16" fmla="*/ 2147483646 w 97"/>
                <a:gd name="T17" fmla="*/ 0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56">
                  <a:moveTo>
                    <a:pt x="74" y="0"/>
                  </a:moveTo>
                  <a:cubicBezTo>
                    <a:pt x="76" y="4"/>
                    <a:pt x="76" y="4"/>
                    <a:pt x="76" y="4"/>
                  </a:cubicBezTo>
                  <a:cubicBezTo>
                    <a:pt x="0" y="54"/>
                    <a:pt x="0" y="54"/>
                    <a:pt x="0" y="54"/>
                  </a:cubicBezTo>
                  <a:cubicBezTo>
                    <a:pt x="0" y="54"/>
                    <a:pt x="0" y="54"/>
                    <a:pt x="0" y="54"/>
                  </a:cubicBezTo>
                  <a:cubicBezTo>
                    <a:pt x="1" y="56"/>
                    <a:pt x="1" y="56"/>
                    <a:pt x="1" y="56"/>
                  </a:cubicBezTo>
                  <a:cubicBezTo>
                    <a:pt x="84" y="19"/>
                    <a:pt x="84" y="19"/>
                    <a:pt x="84" y="19"/>
                  </a:cubicBezTo>
                  <a:cubicBezTo>
                    <a:pt x="86" y="21"/>
                    <a:pt x="86" y="21"/>
                    <a:pt x="86" y="21"/>
                  </a:cubicBezTo>
                  <a:cubicBezTo>
                    <a:pt x="97" y="2"/>
                    <a:pt x="97" y="2"/>
                    <a:pt x="97" y="2"/>
                  </a:cubicBezTo>
                  <a:lnTo>
                    <a:pt x="74"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51">
              <a:extLst>
                <a:ext uri="{FF2B5EF4-FFF2-40B4-BE49-F238E27FC236}">
                  <a16:creationId xmlns:a16="http://schemas.microsoft.com/office/drawing/2014/main" id="{30C24A52-F94B-4AE3-901E-7F4814F7C804}"/>
                </a:ext>
              </a:extLst>
            </p:cNvPr>
            <p:cNvSpPr>
              <a:spLocks/>
            </p:cNvSpPr>
            <p:nvPr/>
          </p:nvSpPr>
          <p:spPr bwMode="auto">
            <a:xfrm>
              <a:off x="11394672" y="4739932"/>
              <a:ext cx="467605" cy="470110"/>
            </a:xfrm>
            <a:custGeom>
              <a:avLst/>
              <a:gdLst>
                <a:gd name="T0" fmla="*/ 2147483646 w 237"/>
                <a:gd name="T1" fmla="*/ 2147483646 h 238"/>
                <a:gd name="T2" fmla="*/ 2147483646 w 237"/>
                <a:gd name="T3" fmla="*/ 2147483646 h 238"/>
                <a:gd name="T4" fmla="*/ 2147483646 w 237"/>
                <a:gd name="T5" fmla="*/ 0 h 238"/>
                <a:gd name="T6" fmla="*/ 2147483646 w 237"/>
                <a:gd name="T7" fmla="*/ 0 h 238"/>
                <a:gd name="T8" fmla="*/ 2147483646 w 237"/>
                <a:gd name="T9" fmla="*/ 2147483646 h 238"/>
                <a:gd name="T10" fmla="*/ 2147483646 w 237"/>
                <a:gd name="T11" fmla="*/ 2147483646 h 238"/>
                <a:gd name="T12" fmla="*/ 0 w 237"/>
                <a:gd name="T13" fmla="*/ 2147483646 h 238"/>
                <a:gd name="T14" fmla="*/ 2147483646 w 237"/>
                <a:gd name="T15" fmla="*/ 2147483646 h 238"/>
                <a:gd name="T16" fmla="*/ 2147483646 w 237"/>
                <a:gd name="T17" fmla="*/ 2147483646 h 238"/>
                <a:gd name="T18" fmla="*/ 2147483646 w 237"/>
                <a:gd name="T19" fmla="*/ 2147483646 h 238"/>
                <a:gd name="T20" fmla="*/ 2147483646 w 237"/>
                <a:gd name="T21" fmla="*/ 2147483646 h 238"/>
                <a:gd name="T22" fmla="*/ 2147483646 w 237"/>
                <a:gd name="T23" fmla="*/ 2147483646 h 238"/>
                <a:gd name="T24" fmla="*/ 2147483646 w 237"/>
                <a:gd name="T25" fmla="*/ 2147483646 h 238"/>
                <a:gd name="T26" fmla="*/ 2147483646 w 237"/>
                <a:gd name="T27" fmla="*/ 2147483646 h 238"/>
                <a:gd name="T28" fmla="*/ 2147483646 w 237"/>
                <a:gd name="T29" fmla="*/ 2147483646 h 238"/>
                <a:gd name="T30" fmla="*/ 2147483646 w 237"/>
                <a:gd name="T31" fmla="*/ 2147483646 h 238"/>
                <a:gd name="T32" fmla="*/ 2147483646 w 237"/>
                <a:gd name="T33" fmla="*/ 2147483646 h 238"/>
                <a:gd name="T34" fmla="*/ 2147483646 w 237"/>
                <a:gd name="T35" fmla="*/ 2147483646 h 238"/>
                <a:gd name="T36" fmla="*/ 2147483646 w 237"/>
                <a:gd name="T37" fmla="*/ 2147483646 h 238"/>
                <a:gd name="T38" fmla="*/ 2147483646 w 237"/>
                <a:gd name="T39" fmla="*/ 2147483646 h 238"/>
                <a:gd name="T40" fmla="*/ 2147483646 w 237"/>
                <a:gd name="T41" fmla="*/ 2147483646 h 238"/>
                <a:gd name="T42" fmla="*/ 2147483646 w 237"/>
                <a:gd name="T43" fmla="*/ 2147483646 h 238"/>
                <a:gd name="T44" fmla="*/ 2147483646 w 237"/>
                <a:gd name="T45" fmla="*/ 2147483646 h 238"/>
                <a:gd name="T46" fmla="*/ 2147483646 w 237"/>
                <a:gd name="T47" fmla="*/ 2147483646 h 238"/>
                <a:gd name="T48" fmla="*/ 2147483646 w 237"/>
                <a:gd name="T49" fmla="*/ 2147483646 h 238"/>
                <a:gd name="T50" fmla="*/ 2147483646 w 237"/>
                <a:gd name="T51" fmla="*/ 2147483646 h 238"/>
                <a:gd name="T52" fmla="*/ 2147483646 w 237"/>
                <a:gd name="T53" fmla="*/ 2147483646 h 238"/>
                <a:gd name="T54" fmla="*/ 2147483646 w 237"/>
                <a:gd name="T55" fmla="*/ 2147483646 h 238"/>
                <a:gd name="T56" fmla="*/ 2147483646 w 237"/>
                <a:gd name="T57" fmla="*/ 2147483646 h 238"/>
                <a:gd name="T58" fmla="*/ 2147483646 w 237"/>
                <a:gd name="T59" fmla="*/ 2147483646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7" h="238">
                  <a:moveTo>
                    <a:pt x="224" y="8"/>
                  </a:moveTo>
                  <a:cubicBezTo>
                    <a:pt x="176" y="8"/>
                    <a:pt x="176" y="8"/>
                    <a:pt x="176" y="8"/>
                  </a:cubicBezTo>
                  <a:cubicBezTo>
                    <a:pt x="176" y="3"/>
                    <a:pt x="173" y="0"/>
                    <a:pt x="168" y="0"/>
                  </a:cubicBezTo>
                  <a:cubicBezTo>
                    <a:pt x="77" y="0"/>
                    <a:pt x="77" y="0"/>
                    <a:pt x="77" y="0"/>
                  </a:cubicBezTo>
                  <a:cubicBezTo>
                    <a:pt x="72" y="0"/>
                    <a:pt x="69" y="3"/>
                    <a:pt x="69" y="8"/>
                  </a:cubicBezTo>
                  <a:cubicBezTo>
                    <a:pt x="13" y="8"/>
                    <a:pt x="13" y="8"/>
                    <a:pt x="13" y="8"/>
                  </a:cubicBezTo>
                  <a:cubicBezTo>
                    <a:pt x="6" y="8"/>
                    <a:pt x="0" y="13"/>
                    <a:pt x="0" y="20"/>
                  </a:cubicBezTo>
                  <a:cubicBezTo>
                    <a:pt x="0" y="25"/>
                    <a:pt x="3" y="29"/>
                    <a:pt x="6" y="31"/>
                  </a:cubicBezTo>
                  <a:cubicBezTo>
                    <a:pt x="6" y="76"/>
                    <a:pt x="6" y="76"/>
                    <a:pt x="6" y="76"/>
                  </a:cubicBezTo>
                  <a:cubicBezTo>
                    <a:pt x="14" y="76"/>
                    <a:pt x="14" y="76"/>
                    <a:pt x="14" y="76"/>
                  </a:cubicBezTo>
                  <a:cubicBezTo>
                    <a:pt x="14" y="33"/>
                    <a:pt x="14" y="33"/>
                    <a:pt x="14" y="33"/>
                  </a:cubicBezTo>
                  <a:cubicBezTo>
                    <a:pt x="224" y="33"/>
                    <a:pt x="224" y="33"/>
                    <a:pt x="224" y="33"/>
                  </a:cubicBezTo>
                  <a:cubicBezTo>
                    <a:pt x="224" y="162"/>
                    <a:pt x="224" y="162"/>
                    <a:pt x="224" y="162"/>
                  </a:cubicBezTo>
                  <a:cubicBezTo>
                    <a:pt x="14" y="162"/>
                    <a:pt x="14" y="162"/>
                    <a:pt x="14" y="162"/>
                  </a:cubicBezTo>
                  <a:cubicBezTo>
                    <a:pt x="14" y="104"/>
                    <a:pt x="14" y="104"/>
                    <a:pt x="14" y="104"/>
                  </a:cubicBezTo>
                  <a:cubicBezTo>
                    <a:pt x="6" y="104"/>
                    <a:pt x="6" y="104"/>
                    <a:pt x="6" y="104"/>
                  </a:cubicBezTo>
                  <a:cubicBezTo>
                    <a:pt x="6" y="170"/>
                    <a:pt x="6" y="170"/>
                    <a:pt x="6" y="170"/>
                  </a:cubicBezTo>
                  <a:cubicBezTo>
                    <a:pt x="105" y="170"/>
                    <a:pt x="105" y="170"/>
                    <a:pt x="105" y="170"/>
                  </a:cubicBezTo>
                  <a:cubicBezTo>
                    <a:pt x="50" y="225"/>
                    <a:pt x="50" y="225"/>
                    <a:pt x="50" y="225"/>
                  </a:cubicBezTo>
                  <a:cubicBezTo>
                    <a:pt x="47" y="228"/>
                    <a:pt x="47" y="232"/>
                    <a:pt x="50" y="235"/>
                  </a:cubicBezTo>
                  <a:cubicBezTo>
                    <a:pt x="53" y="238"/>
                    <a:pt x="58" y="238"/>
                    <a:pt x="61" y="235"/>
                  </a:cubicBezTo>
                  <a:cubicBezTo>
                    <a:pt x="119" y="177"/>
                    <a:pt x="119" y="177"/>
                    <a:pt x="119" y="177"/>
                  </a:cubicBezTo>
                  <a:cubicBezTo>
                    <a:pt x="177" y="235"/>
                    <a:pt x="177" y="235"/>
                    <a:pt x="177" y="235"/>
                  </a:cubicBezTo>
                  <a:cubicBezTo>
                    <a:pt x="180" y="238"/>
                    <a:pt x="185" y="238"/>
                    <a:pt x="188" y="235"/>
                  </a:cubicBezTo>
                  <a:cubicBezTo>
                    <a:pt x="191" y="232"/>
                    <a:pt x="191" y="228"/>
                    <a:pt x="188" y="225"/>
                  </a:cubicBezTo>
                  <a:cubicBezTo>
                    <a:pt x="132" y="170"/>
                    <a:pt x="132" y="170"/>
                    <a:pt x="132" y="170"/>
                  </a:cubicBezTo>
                  <a:cubicBezTo>
                    <a:pt x="232" y="170"/>
                    <a:pt x="232" y="170"/>
                    <a:pt x="232" y="170"/>
                  </a:cubicBezTo>
                  <a:cubicBezTo>
                    <a:pt x="232" y="30"/>
                    <a:pt x="232" y="30"/>
                    <a:pt x="232" y="30"/>
                  </a:cubicBezTo>
                  <a:cubicBezTo>
                    <a:pt x="235" y="28"/>
                    <a:pt x="237" y="24"/>
                    <a:pt x="237" y="20"/>
                  </a:cubicBezTo>
                  <a:cubicBezTo>
                    <a:pt x="237" y="13"/>
                    <a:pt x="231" y="8"/>
                    <a:pt x="224" y="8"/>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Oval 152">
              <a:extLst>
                <a:ext uri="{FF2B5EF4-FFF2-40B4-BE49-F238E27FC236}">
                  <a16:creationId xmlns:a16="http://schemas.microsoft.com/office/drawing/2014/main" id="{6E032C7A-2591-4FA4-AC30-F6028CD24867}"/>
                </a:ext>
              </a:extLst>
            </p:cNvPr>
            <p:cNvSpPr>
              <a:spLocks noChangeArrowheads="1"/>
            </p:cNvSpPr>
            <p:nvPr/>
          </p:nvSpPr>
          <p:spPr bwMode="auto">
            <a:xfrm>
              <a:off x="11262740" y="4783352"/>
              <a:ext cx="94356" cy="9519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3" name="Freeform 153">
              <a:extLst>
                <a:ext uri="{FF2B5EF4-FFF2-40B4-BE49-F238E27FC236}">
                  <a16:creationId xmlns:a16="http://schemas.microsoft.com/office/drawing/2014/main" id="{8BBDD55A-865A-4457-A280-129D6EB45048}"/>
                </a:ext>
              </a:extLst>
            </p:cNvPr>
            <p:cNvSpPr>
              <a:spLocks/>
            </p:cNvSpPr>
            <p:nvPr/>
          </p:nvSpPr>
          <p:spPr bwMode="auto">
            <a:xfrm>
              <a:off x="11193434" y="4890233"/>
              <a:ext cx="323983" cy="415835"/>
            </a:xfrm>
            <a:custGeom>
              <a:avLst/>
              <a:gdLst>
                <a:gd name="T0" fmla="*/ 2147483646 w 164"/>
                <a:gd name="T1" fmla="*/ 2147483646 h 211"/>
                <a:gd name="T2" fmla="*/ 2147483646 w 164"/>
                <a:gd name="T3" fmla="*/ 2147483646 h 211"/>
                <a:gd name="T4" fmla="*/ 2147483646 w 164"/>
                <a:gd name="T5" fmla="*/ 0 h 211"/>
                <a:gd name="T6" fmla="*/ 2147483646 w 164"/>
                <a:gd name="T7" fmla="*/ 2147483646 h 211"/>
                <a:gd name="T8" fmla="*/ 2147483646 w 164"/>
                <a:gd name="T9" fmla="*/ 2147483646 h 211"/>
                <a:gd name="T10" fmla="*/ 2147483646 w 164"/>
                <a:gd name="T11" fmla="*/ 2147483646 h 211"/>
                <a:gd name="T12" fmla="*/ 2147483646 w 164"/>
                <a:gd name="T13" fmla="*/ 2147483646 h 211"/>
                <a:gd name="T14" fmla="*/ 2147483646 w 164"/>
                <a:gd name="T15" fmla="*/ 2147483646 h 211"/>
                <a:gd name="T16" fmla="*/ 2147483646 w 164"/>
                <a:gd name="T17" fmla="*/ 2147483646 h 211"/>
                <a:gd name="T18" fmla="*/ 2147483646 w 164"/>
                <a:gd name="T19" fmla="*/ 2147483646 h 211"/>
                <a:gd name="T20" fmla="*/ 2147483646 w 164"/>
                <a:gd name="T21" fmla="*/ 2147483646 h 211"/>
                <a:gd name="T22" fmla="*/ 2147483646 w 164"/>
                <a:gd name="T23" fmla="*/ 2147483646 h 211"/>
                <a:gd name="T24" fmla="*/ 2147483646 w 164"/>
                <a:gd name="T25" fmla="*/ 2147483646 h 211"/>
                <a:gd name="T26" fmla="*/ 2147483646 w 164"/>
                <a:gd name="T27" fmla="*/ 2147483646 h 211"/>
                <a:gd name="T28" fmla="*/ 2147483646 w 164"/>
                <a:gd name="T29" fmla="*/ 2147483646 h 211"/>
                <a:gd name="T30" fmla="*/ 2147483646 w 164"/>
                <a:gd name="T31" fmla="*/ 2147483646 h 211"/>
                <a:gd name="T32" fmla="*/ 2147483646 w 164"/>
                <a:gd name="T33" fmla="*/ 2147483646 h 211"/>
                <a:gd name="T34" fmla="*/ 2147483646 w 164"/>
                <a:gd name="T35" fmla="*/ 2147483646 h 211"/>
                <a:gd name="T36" fmla="*/ 2147483646 w 164"/>
                <a:gd name="T37" fmla="*/ 2147483646 h 211"/>
                <a:gd name="T38" fmla="*/ 2147483646 w 164"/>
                <a:gd name="T39" fmla="*/ 2147483646 h 211"/>
                <a:gd name="T40" fmla="*/ 2147483646 w 164"/>
                <a:gd name="T41" fmla="*/ 2147483646 h 211"/>
                <a:gd name="T42" fmla="*/ 2147483646 w 164"/>
                <a:gd name="T43" fmla="*/ 2147483646 h 211"/>
                <a:gd name="T44" fmla="*/ 2147483646 w 164"/>
                <a:gd name="T45" fmla="*/ 2147483646 h 211"/>
                <a:gd name="T46" fmla="*/ 2147483646 w 164"/>
                <a:gd name="T47" fmla="*/ 2147483646 h 211"/>
                <a:gd name="T48" fmla="*/ 2147483646 w 164"/>
                <a:gd name="T49" fmla="*/ 2147483646 h 211"/>
                <a:gd name="T50" fmla="*/ 2147483646 w 164"/>
                <a:gd name="T51" fmla="*/ 2147483646 h 211"/>
                <a:gd name="T52" fmla="*/ 2147483646 w 164"/>
                <a:gd name="T53" fmla="*/ 2147483646 h 211"/>
                <a:gd name="T54" fmla="*/ 2147483646 w 164"/>
                <a:gd name="T55" fmla="*/ 2147483646 h 211"/>
                <a:gd name="T56" fmla="*/ 2147483646 w 164"/>
                <a:gd name="T57" fmla="*/ 2147483646 h 211"/>
                <a:gd name="T58" fmla="*/ 2147483646 w 164"/>
                <a:gd name="T59" fmla="*/ 2147483646 h 21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4" h="211">
                  <a:moveTo>
                    <a:pt x="154" y="5"/>
                  </a:moveTo>
                  <a:cubicBezTo>
                    <a:pt x="89" y="5"/>
                    <a:pt x="89" y="5"/>
                    <a:pt x="89" y="5"/>
                  </a:cubicBezTo>
                  <a:cubicBezTo>
                    <a:pt x="83" y="2"/>
                    <a:pt x="73" y="0"/>
                    <a:pt x="59" y="0"/>
                  </a:cubicBezTo>
                  <a:cubicBezTo>
                    <a:pt x="34" y="0"/>
                    <a:pt x="23" y="6"/>
                    <a:pt x="23" y="13"/>
                  </a:cubicBezTo>
                  <a:cubicBezTo>
                    <a:pt x="23" y="14"/>
                    <a:pt x="23" y="14"/>
                    <a:pt x="22" y="14"/>
                  </a:cubicBezTo>
                  <a:cubicBezTo>
                    <a:pt x="1" y="94"/>
                    <a:pt x="1" y="94"/>
                    <a:pt x="1" y="94"/>
                  </a:cubicBezTo>
                  <a:cubicBezTo>
                    <a:pt x="0" y="99"/>
                    <a:pt x="3" y="104"/>
                    <a:pt x="7" y="105"/>
                  </a:cubicBezTo>
                  <a:cubicBezTo>
                    <a:pt x="12" y="107"/>
                    <a:pt x="17" y="104"/>
                    <a:pt x="18" y="99"/>
                  </a:cubicBezTo>
                  <a:cubicBezTo>
                    <a:pt x="31" y="49"/>
                    <a:pt x="31" y="49"/>
                    <a:pt x="31" y="49"/>
                  </a:cubicBezTo>
                  <a:cubicBezTo>
                    <a:pt x="31" y="77"/>
                    <a:pt x="31" y="77"/>
                    <a:pt x="31" y="77"/>
                  </a:cubicBezTo>
                  <a:cubicBezTo>
                    <a:pt x="31" y="78"/>
                    <a:pt x="31" y="79"/>
                    <a:pt x="31" y="79"/>
                  </a:cubicBezTo>
                  <a:cubicBezTo>
                    <a:pt x="31" y="80"/>
                    <a:pt x="31" y="81"/>
                    <a:pt x="31" y="81"/>
                  </a:cubicBezTo>
                  <a:cubicBezTo>
                    <a:pt x="31" y="199"/>
                    <a:pt x="31" y="199"/>
                    <a:pt x="31" y="199"/>
                  </a:cubicBezTo>
                  <a:cubicBezTo>
                    <a:pt x="31" y="206"/>
                    <a:pt x="36" y="211"/>
                    <a:pt x="42" y="211"/>
                  </a:cubicBezTo>
                  <a:cubicBezTo>
                    <a:pt x="44" y="211"/>
                    <a:pt x="44" y="211"/>
                    <a:pt x="44" y="211"/>
                  </a:cubicBezTo>
                  <a:cubicBezTo>
                    <a:pt x="50" y="211"/>
                    <a:pt x="55" y="206"/>
                    <a:pt x="55" y="199"/>
                  </a:cubicBezTo>
                  <a:cubicBezTo>
                    <a:pt x="55" y="108"/>
                    <a:pt x="55" y="108"/>
                    <a:pt x="55" y="108"/>
                  </a:cubicBezTo>
                  <a:cubicBezTo>
                    <a:pt x="63" y="108"/>
                    <a:pt x="63" y="108"/>
                    <a:pt x="63" y="108"/>
                  </a:cubicBezTo>
                  <a:cubicBezTo>
                    <a:pt x="63" y="199"/>
                    <a:pt x="63" y="199"/>
                    <a:pt x="63" y="199"/>
                  </a:cubicBezTo>
                  <a:cubicBezTo>
                    <a:pt x="63" y="206"/>
                    <a:pt x="68" y="211"/>
                    <a:pt x="74" y="211"/>
                  </a:cubicBezTo>
                  <a:cubicBezTo>
                    <a:pt x="76" y="211"/>
                    <a:pt x="76" y="211"/>
                    <a:pt x="76" y="211"/>
                  </a:cubicBezTo>
                  <a:cubicBezTo>
                    <a:pt x="82" y="211"/>
                    <a:pt x="87" y="206"/>
                    <a:pt x="87" y="199"/>
                  </a:cubicBezTo>
                  <a:cubicBezTo>
                    <a:pt x="87" y="81"/>
                    <a:pt x="87" y="81"/>
                    <a:pt x="87" y="81"/>
                  </a:cubicBezTo>
                  <a:cubicBezTo>
                    <a:pt x="87" y="81"/>
                    <a:pt x="87" y="80"/>
                    <a:pt x="86" y="79"/>
                  </a:cubicBezTo>
                  <a:cubicBezTo>
                    <a:pt x="87" y="79"/>
                    <a:pt x="87" y="78"/>
                    <a:pt x="87" y="77"/>
                  </a:cubicBezTo>
                  <a:cubicBezTo>
                    <a:pt x="87" y="24"/>
                    <a:pt x="87" y="24"/>
                    <a:pt x="87" y="24"/>
                  </a:cubicBezTo>
                  <a:cubicBezTo>
                    <a:pt x="87" y="23"/>
                    <a:pt x="88" y="23"/>
                    <a:pt x="89" y="23"/>
                  </a:cubicBezTo>
                  <a:cubicBezTo>
                    <a:pt x="154" y="23"/>
                    <a:pt x="154" y="23"/>
                    <a:pt x="154" y="23"/>
                  </a:cubicBezTo>
                  <a:cubicBezTo>
                    <a:pt x="160" y="23"/>
                    <a:pt x="164" y="19"/>
                    <a:pt x="164" y="14"/>
                  </a:cubicBezTo>
                  <a:cubicBezTo>
                    <a:pt x="164" y="9"/>
                    <a:pt x="160" y="5"/>
                    <a:pt x="154" y="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Rectangle 2">
            <a:extLst>
              <a:ext uri="{FF2B5EF4-FFF2-40B4-BE49-F238E27FC236}">
                <a16:creationId xmlns:a16="http://schemas.microsoft.com/office/drawing/2014/main" id="{E52C11F1-50A3-4872-94C1-C0124FA80B95}"/>
              </a:ext>
            </a:extLst>
          </p:cNvPr>
          <p:cNvSpPr/>
          <p:nvPr/>
        </p:nvSpPr>
        <p:spPr>
          <a:xfrm>
            <a:off x="802020" y="4439138"/>
            <a:ext cx="10482607" cy="1323439"/>
          </a:xfrm>
          <a:prstGeom prst="rect">
            <a:avLst/>
          </a:prstGeom>
        </p:spPr>
        <p:txBody>
          <a:bodyPr wrap="square">
            <a:spAutoFit/>
          </a:bodyPr>
          <a:lstStyle/>
          <a:p>
            <a:r>
              <a:rPr lang="en-US" sz="1600" dirty="0">
                <a:latin typeface="Adobe Clean Light" panose="020B0303020404020204" pitchFamily="34" charset="0"/>
              </a:rPr>
              <a:t>As we know, </a:t>
            </a:r>
            <a:r>
              <a:rPr lang="en-US" sz="1600" b="1" u="sng" dirty="0">
                <a:latin typeface="Adobe Clean Light" panose="020B0303020404020204" pitchFamily="34" charset="0"/>
              </a:rPr>
              <a:t>screening the resume is most time taking exercise in recruitment process across industry as it takes up to 23 hours for one hire approximately</a:t>
            </a:r>
            <a:r>
              <a:rPr lang="en-US" sz="1600" b="1" dirty="0">
                <a:latin typeface="Adobe Clean Light" panose="020B0303020404020204" pitchFamily="34" charset="0"/>
              </a:rPr>
              <a:t>.</a:t>
            </a:r>
            <a:r>
              <a:rPr lang="en-US" sz="1600" dirty="0">
                <a:latin typeface="Adobe Clean Light" panose="020B0303020404020204" pitchFamily="34" charset="0"/>
              </a:rPr>
              <a:t> In a real-life example </a:t>
            </a:r>
            <a:r>
              <a:rPr lang="en-US" sz="1600" b="1" u="sng" dirty="0">
                <a:latin typeface="Adobe Clean Light" panose="020B0303020404020204" pitchFamily="34" charset="0"/>
              </a:rPr>
              <a:t>when for a job opening receives 400 profiles (Avg basis) out of which 80% to 90% out of them are not eligible for the job</a:t>
            </a:r>
            <a:r>
              <a:rPr lang="en-US" sz="1600" dirty="0">
                <a:latin typeface="Adobe Clean Light" panose="020B0303020404020204" pitchFamily="34" charset="0"/>
              </a:rPr>
              <a:t>, one can imagine why most talent acquisition leaders are still find hard to recruit the right candidate from a large applicant pool. Through this project we will try to cater an industry wide problem using robust automated system to provide the top candidate for a job from the applicant pool.</a:t>
            </a:r>
          </a:p>
        </p:txBody>
      </p:sp>
      <p:sp>
        <p:nvSpPr>
          <p:cNvPr id="14" name="Rectangle 13">
            <a:extLst>
              <a:ext uri="{FF2B5EF4-FFF2-40B4-BE49-F238E27FC236}">
                <a16:creationId xmlns:a16="http://schemas.microsoft.com/office/drawing/2014/main" id="{24321004-383C-497F-841C-73B31B2B4AF8}"/>
              </a:ext>
            </a:extLst>
          </p:cNvPr>
          <p:cNvSpPr/>
          <p:nvPr/>
        </p:nvSpPr>
        <p:spPr>
          <a:xfrm>
            <a:off x="799134" y="3923685"/>
            <a:ext cx="4686155" cy="369332"/>
          </a:xfrm>
          <a:prstGeom prst="rect">
            <a:avLst/>
          </a:prstGeom>
        </p:spPr>
        <p:txBody>
          <a:bodyPr wrap="none">
            <a:spAutoFit/>
          </a:bodyPr>
          <a:lstStyle/>
          <a:p>
            <a:r>
              <a:rPr lang="en-US" b="1" dirty="0">
                <a:latin typeface="Adobe Clean Light" panose="020B0303020404020204" pitchFamily="34" charset="0"/>
              </a:rPr>
              <a:t>Project Implications from industry perspective?</a:t>
            </a:r>
          </a:p>
        </p:txBody>
      </p:sp>
    </p:spTree>
    <p:extLst>
      <p:ext uri="{BB962C8B-B14F-4D97-AF65-F5344CB8AC3E}">
        <p14:creationId xmlns:p14="http://schemas.microsoft.com/office/powerpoint/2010/main" val="415405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551711" y="710712"/>
            <a:ext cx="10949866" cy="3539430"/>
          </a:xfrm>
          <a:prstGeom prst="rect">
            <a:avLst/>
          </a:prstGeom>
        </p:spPr>
        <p:txBody>
          <a:bodyPr wrap="square">
            <a:spAutoFit/>
          </a:bodyPr>
          <a:lstStyle/>
          <a:p>
            <a:pPr algn="just"/>
            <a:r>
              <a:rPr lang="en-US" sz="1600" b="1" dirty="0">
                <a:latin typeface="Adobe Clean Light" panose="020B0303020404020204" pitchFamily="34" charset="0"/>
                <a:ea typeface="Times New Roman" panose="02020603050405020304" pitchFamily="18" charset="0"/>
              </a:rPr>
              <a:t>Business Context</a:t>
            </a:r>
          </a:p>
          <a:p>
            <a:pPr algn="just"/>
            <a:r>
              <a:rPr lang="en-US" sz="1600" b="1" dirty="0">
                <a:latin typeface="Adobe Clean Light" panose="020B0303020404020204" pitchFamily="34" charset="0"/>
                <a:ea typeface="Times New Roman" panose="02020603050405020304" pitchFamily="18" charset="0"/>
              </a:rPr>
              <a:t>Bringing the right people on board is a major part of long-term business success</a:t>
            </a:r>
            <a:r>
              <a:rPr lang="en-US" sz="1600" dirty="0">
                <a:latin typeface="Adobe Clean Light" panose="020B0303020404020204" pitchFamily="34" charset="0"/>
                <a:ea typeface="Times New Roman" panose="02020603050405020304" pitchFamily="18" charset="0"/>
              </a:rPr>
              <a:t>. Employees are any company’s most important asset. However, finding right talent through existing manual and keyword matching techniques are a big pain for recruiters. It involves too much effort, waste of valuable which in turn leads to in-optimal hiring. </a:t>
            </a:r>
          </a:p>
          <a:p>
            <a:pPr algn="just"/>
            <a:r>
              <a:rPr lang="en-US" sz="1600" dirty="0">
                <a:latin typeface="Adobe Clean Light" panose="020B0303020404020204" pitchFamily="34" charset="0"/>
                <a:ea typeface="Times New Roman" panose="02020603050405020304" pitchFamily="18" charset="0"/>
              </a:rPr>
              <a:t>As the outcome of the project, we want to automate the process of shortlisting of resumes.</a:t>
            </a:r>
          </a:p>
          <a:p>
            <a:pPr algn="just"/>
            <a:r>
              <a:rPr lang="en-US" sz="1600" dirty="0">
                <a:latin typeface="Adobe Clean Light" panose="020B0303020404020204" pitchFamily="34" charset="0"/>
                <a:ea typeface="Times New Roman" panose="02020603050405020304" pitchFamily="18" charset="0"/>
              </a:rPr>
              <a:t>This has potential to help an organization to </a:t>
            </a:r>
          </a:p>
          <a:p>
            <a:pPr marL="742950" lvl="1" indent="-285750" algn="just">
              <a:buFont typeface="Arial" panose="020B0604020202020204" pitchFamily="34" charset="0"/>
              <a:buChar char="•"/>
            </a:pPr>
            <a:r>
              <a:rPr lang="en-US" sz="1600" b="1" dirty="0">
                <a:latin typeface="Adobe Clean Light" panose="020B0303020404020204" pitchFamily="34" charset="0"/>
                <a:ea typeface="Times New Roman" panose="02020603050405020304" pitchFamily="18" charset="0"/>
              </a:rPr>
              <a:t>Reduce Hiring Time</a:t>
            </a:r>
          </a:p>
          <a:p>
            <a:pPr marL="742950" lvl="1" indent="-285750" algn="just">
              <a:buFont typeface="Arial" panose="020B0604020202020204" pitchFamily="34" charset="0"/>
              <a:buChar char="•"/>
            </a:pPr>
            <a:r>
              <a:rPr lang="en-US" sz="1600" b="1" dirty="0">
                <a:latin typeface="Adobe Clean Light" panose="020B0303020404020204" pitchFamily="34" charset="0"/>
                <a:ea typeface="Times New Roman" panose="02020603050405020304" pitchFamily="18" charset="0"/>
              </a:rPr>
              <a:t>Reduce Cost</a:t>
            </a:r>
          </a:p>
          <a:p>
            <a:pPr marL="742950" lvl="1" indent="-285750" algn="just">
              <a:buFont typeface="Arial" panose="020B0604020202020204" pitchFamily="34" charset="0"/>
              <a:buChar char="•"/>
            </a:pPr>
            <a:r>
              <a:rPr lang="en-US" sz="1600" b="1" dirty="0">
                <a:latin typeface="Adobe Clean Light" panose="020B0303020404020204" pitchFamily="34" charset="0"/>
                <a:ea typeface="Times New Roman" panose="02020603050405020304" pitchFamily="18" charset="0"/>
              </a:rPr>
              <a:t>Reduce\Remove Recruiter Biases</a:t>
            </a:r>
          </a:p>
          <a:p>
            <a:pPr algn="just"/>
            <a:endParaRPr lang="en-US" sz="1600" b="1" dirty="0">
              <a:latin typeface="Adobe Clean Light" panose="020B0303020404020204" pitchFamily="34" charset="0"/>
              <a:ea typeface="Times New Roman" panose="02020603050405020304" pitchFamily="18" charset="0"/>
            </a:endParaRPr>
          </a:p>
          <a:p>
            <a:pPr algn="just"/>
            <a:r>
              <a:rPr lang="en-US" sz="1600" b="1" dirty="0">
                <a:latin typeface="Adobe Clean Light" panose="020B0303020404020204" pitchFamily="34" charset="0"/>
                <a:ea typeface="Times New Roman" panose="02020603050405020304" pitchFamily="18" charset="0"/>
              </a:rPr>
              <a:t>Area of impact</a:t>
            </a:r>
          </a:p>
          <a:p>
            <a:pPr algn="just"/>
            <a:r>
              <a:rPr lang="en-US" sz="1600" b="1" dirty="0">
                <a:latin typeface="Adobe Clean Light" panose="020B0303020404020204" pitchFamily="34" charset="0"/>
                <a:ea typeface="Times New Roman" panose="02020603050405020304" pitchFamily="18" charset="0"/>
              </a:rPr>
              <a:t>Faster hiring  will reduce mean vacancy duration for any role.</a:t>
            </a:r>
            <a:r>
              <a:rPr lang="en-US" sz="1600" dirty="0">
                <a:latin typeface="Adobe Clean Light" panose="020B0303020404020204" pitchFamily="34" charset="0"/>
                <a:ea typeface="Times New Roman" panose="02020603050405020304" pitchFamily="18" charset="0"/>
              </a:rPr>
              <a:t>HR department &amp; Hiring Managers will be the area of Impact. </a:t>
            </a:r>
          </a:p>
          <a:p>
            <a:pPr algn="just"/>
            <a:r>
              <a:rPr lang="en-US" sz="1600" dirty="0">
                <a:latin typeface="Adobe Clean Light" panose="020B0303020404020204" pitchFamily="34" charset="0"/>
                <a:ea typeface="Times New Roman" panose="02020603050405020304" pitchFamily="18" charset="0"/>
              </a:rPr>
              <a:t>Along with </a:t>
            </a:r>
            <a:r>
              <a:rPr lang="en-US" sz="1600" b="1" dirty="0">
                <a:latin typeface="Adobe Clean Light" panose="020B0303020404020204" pitchFamily="34" charset="0"/>
                <a:ea typeface="Times New Roman" panose="02020603050405020304" pitchFamily="18" charset="0"/>
              </a:rPr>
              <a:t>the Internal HR &amp; recruitment departments</a:t>
            </a:r>
            <a:r>
              <a:rPr lang="en-US" sz="1600" dirty="0">
                <a:latin typeface="Adobe Clean Light" panose="020B0303020404020204" pitchFamily="34" charset="0"/>
                <a:ea typeface="Times New Roman" panose="02020603050405020304" pitchFamily="18" charset="0"/>
              </a:rPr>
              <a:t>. This project can be further developed in </a:t>
            </a:r>
            <a:r>
              <a:rPr lang="en-US" sz="1600" b="1" dirty="0">
                <a:latin typeface="Adobe Clean Light" panose="020B0303020404020204" pitchFamily="34" charset="0"/>
                <a:ea typeface="Times New Roman" panose="02020603050405020304" pitchFamily="18" charset="0"/>
              </a:rPr>
              <a:t>providing commercial Automated E-Recruitment as a service </a:t>
            </a:r>
            <a:r>
              <a:rPr lang="en-US" sz="1600" dirty="0">
                <a:latin typeface="Adobe Clean Light" panose="020B0303020404020204" pitchFamily="34" charset="0"/>
                <a:ea typeface="Times New Roman" panose="02020603050405020304" pitchFamily="18" charset="0"/>
              </a:rPr>
              <a:t>by various </a:t>
            </a:r>
            <a:r>
              <a:rPr lang="en-US" sz="1600" b="1" dirty="0">
                <a:latin typeface="Adobe Clean Light" panose="020B0303020404020204" pitchFamily="34" charset="0"/>
                <a:ea typeface="Times New Roman" panose="02020603050405020304" pitchFamily="18" charset="0"/>
              </a:rPr>
              <a:t>Job consulting firms as well as Online job portals</a:t>
            </a:r>
          </a:p>
        </p:txBody>
      </p:sp>
      <p:sp>
        <p:nvSpPr>
          <p:cNvPr id="5" name="Rectangle 4">
            <a:extLst>
              <a:ext uri="{FF2B5EF4-FFF2-40B4-BE49-F238E27FC236}">
                <a16:creationId xmlns:a16="http://schemas.microsoft.com/office/drawing/2014/main" id="{82A6507F-5142-4BE7-BBD3-D71219D9E409}"/>
              </a:ext>
            </a:extLst>
          </p:cNvPr>
          <p:cNvSpPr/>
          <p:nvPr/>
        </p:nvSpPr>
        <p:spPr>
          <a:xfrm>
            <a:off x="461076" y="173817"/>
            <a:ext cx="5485669"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Project: Business Problem Statement </a:t>
            </a:r>
          </a:p>
        </p:txBody>
      </p:sp>
      <p:sp>
        <p:nvSpPr>
          <p:cNvPr id="14" name="Rectangle 13">
            <a:extLst>
              <a:ext uri="{FF2B5EF4-FFF2-40B4-BE49-F238E27FC236}">
                <a16:creationId xmlns:a16="http://schemas.microsoft.com/office/drawing/2014/main" id="{CBAE8353-F4C9-412F-8D66-302907B1AE8C}"/>
              </a:ext>
            </a:extLst>
          </p:cNvPr>
          <p:cNvSpPr/>
          <p:nvPr/>
        </p:nvSpPr>
        <p:spPr>
          <a:xfrm>
            <a:off x="461076" y="4458477"/>
            <a:ext cx="3851825"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Project: Situation Analysis</a:t>
            </a:r>
          </a:p>
        </p:txBody>
      </p:sp>
      <p:sp>
        <p:nvSpPr>
          <p:cNvPr id="3" name="Rectangle 2">
            <a:extLst>
              <a:ext uri="{FF2B5EF4-FFF2-40B4-BE49-F238E27FC236}">
                <a16:creationId xmlns:a16="http://schemas.microsoft.com/office/drawing/2014/main" id="{EE691441-EF46-4EF6-8C6A-149A98312CF7}"/>
              </a:ext>
            </a:extLst>
          </p:cNvPr>
          <p:cNvSpPr/>
          <p:nvPr/>
        </p:nvSpPr>
        <p:spPr>
          <a:xfrm>
            <a:off x="551711" y="4965683"/>
            <a:ext cx="3301198" cy="1323439"/>
          </a:xfrm>
          <a:prstGeom prst="rect">
            <a:avLst/>
          </a:prstGeom>
        </p:spPr>
        <p:txBody>
          <a:bodyPr wrap="square">
            <a:spAutoFit/>
          </a:bodyPr>
          <a:lstStyle/>
          <a:p>
            <a:r>
              <a:rPr lang="en-US" sz="1600" dirty="0">
                <a:latin typeface="Adobe Clean Light" panose="020B0303020404020204" pitchFamily="34" charset="0"/>
              </a:rPr>
              <a:t>Current Situation: - The resumes/Profiles have been screened manually with respect to the job description which is really a cumbersome job.</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1338739">
            <a:off x="3717913" y="5213232"/>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 name="Rectangle 18">
            <a:extLst>
              <a:ext uri="{FF2B5EF4-FFF2-40B4-BE49-F238E27FC236}">
                <a16:creationId xmlns:a16="http://schemas.microsoft.com/office/drawing/2014/main" id="{CF535668-4714-443F-A179-8030FDC1EBC2}"/>
              </a:ext>
            </a:extLst>
          </p:cNvPr>
          <p:cNvSpPr/>
          <p:nvPr/>
        </p:nvSpPr>
        <p:spPr>
          <a:xfrm>
            <a:off x="4636318" y="5088793"/>
            <a:ext cx="3479522" cy="1077218"/>
          </a:xfrm>
          <a:prstGeom prst="rect">
            <a:avLst/>
          </a:prstGeom>
        </p:spPr>
        <p:txBody>
          <a:bodyPr wrap="square">
            <a:spAutoFit/>
          </a:bodyPr>
          <a:lstStyle/>
          <a:p>
            <a:r>
              <a:rPr lang="en-US" sz="1600" dirty="0">
                <a:latin typeface="Adobe Clean Light" panose="020B0303020404020204" pitchFamily="34" charset="0"/>
              </a:rPr>
              <a:t>Proposed Approach: - A machine learning recommender program will be built to provide top profiles based on the job description passed to the program</a:t>
            </a:r>
          </a:p>
        </p:txBody>
      </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1338739">
            <a:off x="8092410" y="5258774"/>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 name="Rectangle 22">
            <a:extLst>
              <a:ext uri="{FF2B5EF4-FFF2-40B4-BE49-F238E27FC236}">
                <a16:creationId xmlns:a16="http://schemas.microsoft.com/office/drawing/2014/main" id="{F8C6357E-F0CC-4143-BAC3-610D9C764976}"/>
              </a:ext>
            </a:extLst>
          </p:cNvPr>
          <p:cNvSpPr/>
          <p:nvPr/>
        </p:nvSpPr>
        <p:spPr>
          <a:xfrm>
            <a:off x="9002861" y="4957102"/>
            <a:ext cx="3017296" cy="1323439"/>
          </a:xfrm>
          <a:prstGeom prst="rect">
            <a:avLst/>
          </a:prstGeom>
        </p:spPr>
        <p:txBody>
          <a:bodyPr wrap="square">
            <a:spAutoFit/>
          </a:bodyPr>
          <a:lstStyle/>
          <a:p>
            <a:r>
              <a:rPr lang="en-US" sz="1600" dirty="0">
                <a:latin typeface="Adobe Clean Light" panose="020B0303020404020204" pitchFamily="34" charset="0"/>
              </a:rPr>
              <a:t>Desired Situation:- An Automated engine which goes beyond keyword search and help match the right set of  resumes for a given Job description.</a:t>
            </a:r>
          </a:p>
        </p:txBody>
      </p:sp>
    </p:spTree>
    <p:extLst>
      <p:ext uri="{BB962C8B-B14F-4D97-AF65-F5344CB8AC3E}">
        <p14:creationId xmlns:p14="http://schemas.microsoft.com/office/powerpoint/2010/main" val="39070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451222" y="767744"/>
            <a:ext cx="10949866" cy="6093976"/>
          </a:xfrm>
          <a:prstGeom prst="rect">
            <a:avLst/>
          </a:prstGeom>
        </p:spPr>
        <p:txBody>
          <a:bodyPr wrap="square">
            <a:spAutoFit/>
          </a:bodyPr>
          <a:lstStyle/>
          <a:p>
            <a:pPr algn="just"/>
            <a:r>
              <a:rPr lang="en-US" sz="1500" dirty="0">
                <a:latin typeface="Adobe Clean Light" panose="020B0303020404020204" pitchFamily="34" charset="0"/>
              </a:rPr>
              <a:t>We divided our background study into two parts: Domain Knowledge &amp; Execution </a:t>
            </a:r>
          </a:p>
          <a:p>
            <a:pPr algn="just"/>
            <a:endParaRPr lang="en-US" sz="1500" b="1" dirty="0">
              <a:latin typeface="Adobe Clean Light" panose="020B0303020404020204" pitchFamily="34" charset="0"/>
            </a:endParaRPr>
          </a:p>
          <a:p>
            <a:pPr algn="just"/>
            <a:r>
              <a:rPr lang="en-US" sz="1500" b="1" dirty="0">
                <a:latin typeface="Adobe Clean Light" panose="020B0303020404020204" pitchFamily="34" charset="0"/>
              </a:rPr>
              <a:t>Domain Knowledge </a:t>
            </a:r>
            <a:r>
              <a:rPr lang="en-US" sz="1500" dirty="0">
                <a:latin typeface="Adobe Clean Light" panose="020B0303020404020204" pitchFamily="34" charset="0"/>
              </a:rPr>
              <a:t>is the key aspect of this project. We spend number of hours discussing with our HR partner on how the recruitment process works, what are the different ATS tools are available, how the current screening process is executed, what is the average time to complete one job posting, and many other relevant information is captured.</a:t>
            </a:r>
          </a:p>
          <a:p>
            <a:pPr algn="just"/>
            <a:endParaRPr lang="en-US" sz="1500" b="1" dirty="0">
              <a:latin typeface="Adobe Clean Light" panose="020B0303020404020204" pitchFamily="34" charset="0"/>
            </a:endParaRPr>
          </a:p>
          <a:p>
            <a:pPr algn="just"/>
            <a:r>
              <a:rPr lang="en-US" sz="1500" b="1" dirty="0">
                <a:latin typeface="Adobe Clean Light" panose="020B0303020404020204" pitchFamily="34" charset="0"/>
              </a:rPr>
              <a:t>Reading different types of formats: </a:t>
            </a:r>
            <a:r>
              <a:rPr lang="en-US" sz="1500" dirty="0">
                <a:latin typeface="Adobe Clean Light" panose="020B0303020404020204" pitchFamily="34" charset="0"/>
              </a:rPr>
              <a:t>This become a challenge since resume never follow a similar structure and is different from each other, while sharing common few heading/segments it can be vary from text to image. We put our sincere efforts read through and find patterns for input format. We excluded info-graphic &amp; image-based resume for this project.</a:t>
            </a:r>
          </a:p>
          <a:p>
            <a:pPr algn="just"/>
            <a:endParaRPr lang="en-US" sz="1500" b="1" dirty="0">
              <a:latin typeface="Adobe Clean Light" panose="020B0303020404020204" pitchFamily="34" charset="0"/>
            </a:endParaRPr>
          </a:p>
          <a:p>
            <a:pPr algn="just"/>
            <a:r>
              <a:rPr lang="en-US" sz="1500" b="1" dirty="0">
                <a:latin typeface="Adobe Clean Light" panose="020B0303020404020204" pitchFamily="34" charset="0"/>
              </a:rPr>
              <a:t>Resume Analyzing Process: </a:t>
            </a:r>
            <a:r>
              <a:rPr lang="en-US" sz="1500" dirty="0">
                <a:latin typeface="Adobe Clean Light" panose="020B0303020404020204" pitchFamily="34" charset="0"/>
              </a:rPr>
              <a:t>Selecting parsing methodology, for segments extraction is required a lot of pre-reads on text analytics. Going through concepts on NLP approach, Machine learning approach was required.</a:t>
            </a:r>
          </a:p>
          <a:p>
            <a:pPr algn="just"/>
            <a:endParaRPr lang="en-US" sz="1500" b="1" dirty="0">
              <a:latin typeface="Adobe Clean Light" panose="020B0303020404020204" pitchFamily="34" charset="0"/>
            </a:endParaRPr>
          </a:p>
          <a:p>
            <a:pPr algn="just"/>
            <a:r>
              <a:rPr lang="en-US" sz="1500" b="1" dirty="0">
                <a:latin typeface="Adobe Clean Light" panose="020B0303020404020204" pitchFamily="34" charset="0"/>
              </a:rPr>
              <a:t>EDA with available set of resumes: </a:t>
            </a:r>
            <a:r>
              <a:rPr lang="en-US" sz="1500" dirty="0">
                <a:latin typeface="Adobe Clean Light" panose="020B0303020404020204" pitchFamily="34" charset="0"/>
              </a:rPr>
              <a:t>We undertook the EDA process with the set of resumes shared with us. Using Various text extraction and text analytic techniques, following questions were answered</a:t>
            </a:r>
          </a:p>
          <a:p>
            <a:pPr marL="742950" lvl="1" indent="-285750" algn="just">
              <a:buFont typeface="Wingdings" panose="05000000000000000000" pitchFamily="2" charset="2"/>
              <a:buChar char="§"/>
            </a:pPr>
            <a:r>
              <a:rPr lang="en-US" sz="1500" dirty="0">
                <a:latin typeface="Adobe Clean Light" panose="020B0303020404020204" pitchFamily="34" charset="0"/>
              </a:rPr>
              <a:t>What are the most common headings used in Resume?</a:t>
            </a:r>
          </a:p>
          <a:p>
            <a:pPr marL="742950" lvl="1" indent="-285750" algn="just">
              <a:buFont typeface="Wingdings" panose="05000000000000000000" pitchFamily="2" charset="2"/>
              <a:buChar char="§"/>
            </a:pPr>
            <a:r>
              <a:rPr lang="en-US" sz="1500" dirty="0">
                <a:latin typeface="Adobe Clean Light" panose="020B0303020404020204" pitchFamily="34" charset="0"/>
              </a:rPr>
              <a:t>What percentage of resumes has minimal one Table structure?</a:t>
            </a:r>
          </a:p>
          <a:p>
            <a:pPr marL="742950" lvl="1" indent="-285750" algn="just">
              <a:buFont typeface="Wingdings" panose="05000000000000000000" pitchFamily="2" charset="2"/>
              <a:buChar char="§"/>
            </a:pPr>
            <a:r>
              <a:rPr lang="en-US" sz="1500" dirty="0">
                <a:latin typeface="Adobe Clean Light" panose="020B0303020404020204" pitchFamily="34" charset="0"/>
              </a:rPr>
              <a:t>What are the Unique words which are used in specific section of a resume?</a:t>
            </a:r>
          </a:p>
          <a:p>
            <a:pPr marL="742950" lvl="1" indent="-285750" algn="just">
              <a:buFont typeface="Wingdings" panose="05000000000000000000" pitchFamily="2" charset="2"/>
              <a:buChar char="§"/>
            </a:pPr>
            <a:r>
              <a:rPr lang="en-US" sz="1500" dirty="0">
                <a:latin typeface="Adobe Clean Light" panose="020B0303020404020204" pitchFamily="34" charset="0"/>
              </a:rPr>
              <a:t>What are the common ways of mentioning total experience in Resumes?</a:t>
            </a:r>
          </a:p>
          <a:p>
            <a:pPr marL="742950" lvl="1" indent="-285750" algn="just">
              <a:buFont typeface="Wingdings" panose="05000000000000000000" pitchFamily="2" charset="2"/>
              <a:buChar char="§"/>
            </a:pPr>
            <a:r>
              <a:rPr lang="en-US" sz="1500" dirty="0">
                <a:latin typeface="Adobe Clean Light" panose="020B0303020404020204" pitchFamily="34" charset="0"/>
              </a:rPr>
              <a:t>What are the unique words used in Education section of a Resume?</a:t>
            </a:r>
          </a:p>
          <a:p>
            <a:pPr algn="just"/>
            <a:r>
              <a:rPr lang="en-US" sz="1500" dirty="0">
                <a:latin typeface="Adobe Clean Light" panose="020B0303020404020204" pitchFamily="34" charset="0"/>
              </a:rPr>
              <a:t>The above Background Study helped us to identify important Features to be extracted and we finalized 5 Features to be extracted is as follow</a:t>
            </a:r>
          </a:p>
          <a:p>
            <a:pPr marL="742950" lvl="1" indent="-285750" algn="just">
              <a:buFont typeface="Wingdings" panose="05000000000000000000" pitchFamily="2" charset="2"/>
              <a:buChar char="§"/>
            </a:pPr>
            <a:r>
              <a:rPr lang="en-US" sz="1500" dirty="0">
                <a:latin typeface="Adobe Clean Light" panose="020B0303020404020204" pitchFamily="34" charset="0"/>
              </a:rPr>
              <a:t>Total Experience</a:t>
            </a:r>
          </a:p>
          <a:p>
            <a:pPr marL="742950" lvl="1" indent="-285750" algn="just">
              <a:buFont typeface="Wingdings" panose="05000000000000000000" pitchFamily="2" charset="2"/>
              <a:buChar char="§"/>
            </a:pPr>
            <a:r>
              <a:rPr lang="en-US" sz="1500" dirty="0">
                <a:latin typeface="Adobe Clean Light" panose="020B0303020404020204" pitchFamily="34" charset="0"/>
              </a:rPr>
              <a:t>Relevant Experience</a:t>
            </a:r>
          </a:p>
          <a:p>
            <a:pPr marL="742950" lvl="1" indent="-285750" algn="just">
              <a:buFont typeface="Wingdings" panose="05000000000000000000" pitchFamily="2" charset="2"/>
              <a:buChar char="§"/>
            </a:pPr>
            <a:r>
              <a:rPr lang="en-US" sz="1500" dirty="0">
                <a:latin typeface="Adobe Clean Light" panose="020B0303020404020204" pitchFamily="34" charset="0"/>
              </a:rPr>
              <a:t>Skill Level</a:t>
            </a:r>
          </a:p>
          <a:p>
            <a:pPr marL="742950" lvl="1" indent="-285750" algn="just">
              <a:buFont typeface="Wingdings" panose="05000000000000000000" pitchFamily="2" charset="2"/>
              <a:buChar char="§"/>
            </a:pPr>
            <a:r>
              <a:rPr lang="en-US" sz="1500" dirty="0">
                <a:latin typeface="Adobe Clean Light" panose="020B0303020404020204" pitchFamily="34" charset="0"/>
              </a:rPr>
              <a:t>Education level</a:t>
            </a:r>
          </a:p>
          <a:p>
            <a:pPr marL="742950" lvl="1" indent="-285750" algn="just">
              <a:buFont typeface="Wingdings" panose="05000000000000000000" pitchFamily="2" charset="2"/>
              <a:buChar char="§"/>
            </a:pPr>
            <a:r>
              <a:rPr lang="en-US" sz="1500" dirty="0">
                <a:latin typeface="Adobe Clean Light" panose="020B0303020404020204" pitchFamily="34" charset="0"/>
              </a:rPr>
              <a:t>College Tier Level</a:t>
            </a:r>
          </a:p>
        </p:txBody>
      </p:sp>
      <p:sp>
        <p:nvSpPr>
          <p:cNvPr id="5" name="Rectangle 4">
            <a:extLst>
              <a:ext uri="{FF2B5EF4-FFF2-40B4-BE49-F238E27FC236}">
                <a16:creationId xmlns:a16="http://schemas.microsoft.com/office/drawing/2014/main" id="{82A6507F-5142-4BE7-BBD3-D71219D9E409}"/>
              </a:ext>
            </a:extLst>
          </p:cNvPr>
          <p:cNvSpPr/>
          <p:nvPr/>
        </p:nvSpPr>
        <p:spPr>
          <a:xfrm>
            <a:off x="862796" y="187492"/>
            <a:ext cx="407714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Background Study Required</a:t>
            </a:r>
          </a:p>
        </p:txBody>
      </p:sp>
      <p:grpSp>
        <p:nvGrpSpPr>
          <p:cNvPr id="15" name="Group 8300">
            <a:extLst>
              <a:ext uri="{FF2B5EF4-FFF2-40B4-BE49-F238E27FC236}">
                <a16:creationId xmlns:a16="http://schemas.microsoft.com/office/drawing/2014/main" id="{5C7BEAA5-3B20-463B-BE25-4F6DF62125EB}"/>
              </a:ext>
            </a:extLst>
          </p:cNvPr>
          <p:cNvGrpSpPr>
            <a:grpSpLocks/>
          </p:cNvGrpSpPr>
          <p:nvPr/>
        </p:nvGrpSpPr>
        <p:grpSpPr bwMode="auto">
          <a:xfrm>
            <a:off x="390077" y="187492"/>
            <a:ext cx="568366" cy="606097"/>
            <a:chOff x="12272266" y="2625689"/>
            <a:chExt cx="683038" cy="702242"/>
          </a:xfrm>
        </p:grpSpPr>
        <p:sp>
          <p:nvSpPr>
            <p:cNvPr id="24" name="Oval 6">
              <a:extLst>
                <a:ext uri="{FF2B5EF4-FFF2-40B4-BE49-F238E27FC236}">
                  <a16:creationId xmlns:a16="http://schemas.microsoft.com/office/drawing/2014/main" id="{B0E36B5E-93A7-4447-B505-B7B035EEA49D}"/>
                </a:ext>
              </a:extLst>
            </p:cNvPr>
            <p:cNvSpPr>
              <a:spLocks noChangeArrowheads="1"/>
            </p:cNvSpPr>
            <p:nvPr/>
          </p:nvSpPr>
          <p:spPr bwMode="auto">
            <a:xfrm>
              <a:off x="12552829" y="2761795"/>
              <a:ext cx="72646" cy="7348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5" name="Oval 7">
              <a:extLst>
                <a:ext uri="{FF2B5EF4-FFF2-40B4-BE49-F238E27FC236}">
                  <a16:creationId xmlns:a16="http://schemas.microsoft.com/office/drawing/2014/main" id="{15F0D6F2-AB38-4A7A-B824-52AA6B8D1E8E}"/>
                </a:ext>
              </a:extLst>
            </p:cNvPr>
            <p:cNvSpPr>
              <a:spLocks noChangeArrowheads="1"/>
            </p:cNvSpPr>
            <p:nvPr/>
          </p:nvSpPr>
          <p:spPr bwMode="auto">
            <a:xfrm>
              <a:off x="12739871" y="2684974"/>
              <a:ext cx="73481" cy="726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6" name="Oval 8">
              <a:extLst>
                <a:ext uri="{FF2B5EF4-FFF2-40B4-BE49-F238E27FC236}">
                  <a16:creationId xmlns:a16="http://schemas.microsoft.com/office/drawing/2014/main" id="{5E6E1B8C-4C56-454F-AC02-4D0A11B9E984}"/>
                </a:ext>
              </a:extLst>
            </p:cNvPr>
            <p:cNvSpPr>
              <a:spLocks noChangeArrowheads="1"/>
            </p:cNvSpPr>
            <p:nvPr/>
          </p:nvSpPr>
          <p:spPr bwMode="auto">
            <a:xfrm>
              <a:off x="12420898" y="3057388"/>
              <a:ext cx="72646" cy="7348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7" name="Oval 9">
              <a:extLst>
                <a:ext uri="{FF2B5EF4-FFF2-40B4-BE49-F238E27FC236}">
                  <a16:creationId xmlns:a16="http://schemas.microsoft.com/office/drawing/2014/main" id="{89FDEF26-F810-4888-82DA-C97D69B20ACC}"/>
                </a:ext>
              </a:extLst>
            </p:cNvPr>
            <p:cNvSpPr>
              <a:spLocks noChangeArrowheads="1"/>
            </p:cNvSpPr>
            <p:nvPr/>
          </p:nvSpPr>
          <p:spPr bwMode="auto">
            <a:xfrm>
              <a:off x="12272266" y="2892056"/>
              <a:ext cx="73481" cy="726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8" name="Freeform 10">
              <a:extLst>
                <a:ext uri="{FF2B5EF4-FFF2-40B4-BE49-F238E27FC236}">
                  <a16:creationId xmlns:a16="http://schemas.microsoft.com/office/drawing/2014/main" id="{08709C73-DB54-4228-B53D-CC4F0E252CC6}"/>
                </a:ext>
              </a:extLst>
            </p:cNvPr>
            <p:cNvSpPr>
              <a:spLocks noEditPoints="1"/>
            </p:cNvSpPr>
            <p:nvPr/>
          </p:nvSpPr>
          <p:spPr bwMode="auto">
            <a:xfrm>
              <a:off x="12290636" y="2625689"/>
              <a:ext cx="599536" cy="603712"/>
            </a:xfrm>
            <a:custGeom>
              <a:avLst/>
              <a:gdLst>
                <a:gd name="T0" fmla="*/ 2147483646 w 304"/>
                <a:gd name="T1" fmla="*/ 2147483646 h 306"/>
                <a:gd name="T2" fmla="*/ 2147483646 w 304"/>
                <a:gd name="T3" fmla="*/ 2147483646 h 306"/>
                <a:gd name="T4" fmla="*/ 2147483646 w 304"/>
                <a:gd name="T5" fmla="*/ 2147483646 h 306"/>
                <a:gd name="T6" fmla="*/ 2147483646 w 304"/>
                <a:gd name="T7" fmla="*/ 2147483646 h 306"/>
                <a:gd name="T8" fmla="*/ 2147483646 w 304"/>
                <a:gd name="T9" fmla="*/ 2147483646 h 306"/>
                <a:gd name="T10" fmla="*/ 2147483646 w 304"/>
                <a:gd name="T11" fmla="*/ 2147483646 h 306"/>
                <a:gd name="T12" fmla="*/ 2147483646 w 304"/>
                <a:gd name="T13" fmla="*/ 2147483646 h 306"/>
                <a:gd name="T14" fmla="*/ 2147483646 w 304"/>
                <a:gd name="T15" fmla="*/ 2147483646 h 306"/>
                <a:gd name="T16" fmla="*/ 2147483646 w 304"/>
                <a:gd name="T17" fmla="*/ 2147483646 h 306"/>
                <a:gd name="T18" fmla="*/ 2147483646 w 304"/>
                <a:gd name="T19" fmla="*/ 2147483646 h 306"/>
                <a:gd name="T20" fmla="*/ 2147483646 w 304"/>
                <a:gd name="T21" fmla="*/ 2147483646 h 306"/>
                <a:gd name="T22" fmla="*/ 2147483646 w 304"/>
                <a:gd name="T23" fmla="*/ 2147483646 h 306"/>
                <a:gd name="T24" fmla="*/ 2147483646 w 304"/>
                <a:gd name="T25" fmla="*/ 2147483646 h 306"/>
                <a:gd name="T26" fmla="*/ 0 w 304"/>
                <a:gd name="T27" fmla="*/ 2147483646 h 306"/>
                <a:gd name="T28" fmla="*/ 2147483646 w 304"/>
                <a:gd name="T29" fmla="*/ 2147483646 h 306"/>
                <a:gd name="T30" fmla="*/ 2147483646 w 304"/>
                <a:gd name="T31" fmla="*/ 2147483646 h 306"/>
                <a:gd name="T32" fmla="*/ 2147483646 w 304"/>
                <a:gd name="T33" fmla="*/ 2147483646 h 306"/>
                <a:gd name="T34" fmla="*/ 2147483646 w 304"/>
                <a:gd name="T35" fmla="*/ 2147483646 h 306"/>
                <a:gd name="T36" fmla="*/ 2147483646 w 304"/>
                <a:gd name="T37" fmla="*/ 2147483646 h 306"/>
                <a:gd name="T38" fmla="*/ 2147483646 w 304"/>
                <a:gd name="T39" fmla="*/ 2147483646 h 306"/>
                <a:gd name="T40" fmla="*/ 2147483646 w 304"/>
                <a:gd name="T41" fmla="*/ 2147483646 h 306"/>
                <a:gd name="T42" fmla="*/ 2147483646 w 304"/>
                <a:gd name="T43" fmla="*/ 2147483646 h 306"/>
                <a:gd name="T44" fmla="*/ 2147483646 w 304"/>
                <a:gd name="T45" fmla="*/ 2147483646 h 306"/>
                <a:gd name="T46" fmla="*/ 2147483646 w 304"/>
                <a:gd name="T47" fmla="*/ 2147483646 h 306"/>
                <a:gd name="T48" fmla="*/ 2147483646 w 304"/>
                <a:gd name="T49" fmla="*/ 2147483646 h 306"/>
                <a:gd name="T50" fmla="*/ 2147483646 w 304"/>
                <a:gd name="T51" fmla="*/ 2147483646 h 306"/>
                <a:gd name="T52" fmla="*/ 2147483646 w 304"/>
                <a:gd name="T53" fmla="*/ 2147483646 h 306"/>
                <a:gd name="T54" fmla="*/ 2147483646 w 304"/>
                <a:gd name="T55" fmla="*/ 2147483646 h 306"/>
                <a:gd name="T56" fmla="*/ 2147483646 w 304"/>
                <a:gd name="T57" fmla="*/ 2147483646 h 306"/>
                <a:gd name="T58" fmla="*/ 2147483646 w 304"/>
                <a:gd name="T59" fmla="*/ 2147483646 h 306"/>
                <a:gd name="T60" fmla="*/ 2147483646 w 304"/>
                <a:gd name="T61" fmla="*/ 2147483646 h 306"/>
                <a:gd name="T62" fmla="*/ 2147483646 w 304"/>
                <a:gd name="T63" fmla="*/ 2147483646 h 306"/>
                <a:gd name="T64" fmla="*/ 2147483646 w 304"/>
                <a:gd name="T65" fmla="*/ 2147483646 h 306"/>
                <a:gd name="T66" fmla="*/ 2147483646 w 304"/>
                <a:gd name="T67" fmla="*/ 2147483646 h 306"/>
                <a:gd name="T68" fmla="*/ 2147483646 w 304"/>
                <a:gd name="T69" fmla="*/ 2147483646 h 306"/>
                <a:gd name="T70" fmla="*/ 2147483646 w 304"/>
                <a:gd name="T71" fmla="*/ 2147483646 h 306"/>
                <a:gd name="T72" fmla="*/ 2147483646 w 304"/>
                <a:gd name="T73" fmla="*/ 2147483646 h 306"/>
                <a:gd name="T74" fmla="*/ 2147483646 w 304"/>
                <a:gd name="T75" fmla="*/ 2147483646 h 306"/>
                <a:gd name="T76" fmla="*/ 2147483646 w 304"/>
                <a:gd name="T77" fmla="*/ 2147483646 h 306"/>
                <a:gd name="T78" fmla="*/ 2147483646 w 304"/>
                <a:gd name="T79" fmla="*/ 2147483646 h 306"/>
                <a:gd name="T80" fmla="*/ 2147483646 w 304"/>
                <a:gd name="T81" fmla="*/ 2147483646 h 306"/>
                <a:gd name="T82" fmla="*/ 2147483646 w 304"/>
                <a:gd name="T83" fmla="*/ 2147483646 h 306"/>
                <a:gd name="T84" fmla="*/ 2147483646 w 304"/>
                <a:gd name="T85" fmla="*/ 2147483646 h 306"/>
                <a:gd name="T86" fmla="*/ 2147483646 w 304"/>
                <a:gd name="T87" fmla="*/ 2147483646 h 306"/>
                <a:gd name="T88" fmla="*/ 2147483646 w 304"/>
                <a:gd name="T89" fmla="*/ 2147483646 h 306"/>
                <a:gd name="T90" fmla="*/ 2147483646 w 304"/>
                <a:gd name="T91" fmla="*/ 2147483646 h 3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4" h="306">
                  <a:moveTo>
                    <a:pt x="172" y="287"/>
                  </a:moveTo>
                  <a:cubicBezTo>
                    <a:pt x="171" y="288"/>
                    <a:pt x="171" y="288"/>
                    <a:pt x="170" y="288"/>
                  </a:cubicBezTo>
                  <a:cubicBezTo>
                    <a:pt x="166" y="289"/>
                    <a:pt x="161" y="289"/>
                    <a:pt x="157" y="289"/>
                  </a:cubicBezTo>
                  <a:cubicBezTo>
                    <a:pt x="157" y="265"/>
                    <a:pt x="157" y="265"/>
                    <a:pt x="157" y="265"/>
                  </a:cubicBezTo>
                  <a:cubicBezTo>
                    <a:pt x="149" y="248"/>
                    <a:pt x="149" y="228"/>
                    <a:pt x="157" y="211"/>
                  </a:cubicBezTo>
                  <a:cubicBezTo>
                    <a:pt x="157" y="159"/>
                    <a:pt x="157" y="159"/>
                    <a:pt x="157" y="159"/>
                  </a:cubicBezTo>
                  <a:cubicBezTo>
                    <a:pt x="230" y="159"/>
                    <a:pt x="230" y="159"/>
                    <a:pt x="230" y="159"/>
                  </a:cubicBezTo>
                  <a:cubicBezTo>
                    <a:pt x="230" y="163"/>
                    <a:pt x="230" y="167"/>
                    <a:pt x="230" y="171"/>
                  </a:cubicBezTo>
                  <a:cubicBezTo>
                    <a:pt x="233" y="171"/>
                    <a:pt x="237" y="172"/>
                    <a:pt x="241" y="173"/>
                  </a:cubicBezTo>
                  <a:cubicBezTo>
                    <a:pt x="241" y="168"/>
                    <a:pt x="241" y="164"/>
                    <a:pt x="241" y="159"/>
                  </a:cubicBezTo>
                  <a:cubicBezTo>
                    <a:pt x="287" y="159"/>
                    <a:pt x="287" y="159"/>
                    <a:pt x="287" y="159"/>
                  </a:cubicBezTo>
                  <a:cubicBezTo>
                    <a:pt x="287" y="174"/>
                    <a:pt x="283" y="189"/>
                    <a:pt x="278" y="203"/>
                  </a:cubicBezTo>
                  <a:cubicBezTo>
                    <a:pt x="282" y="210"/>
                    <a:pt x="285" y="217"/>
                    <a:pt x="286" y="224"/>
                  </a:cubicBezTo>
                  <a:cubicBezTo>
                    <a:pt x="298" y="203"/>
                    <a:pt x="304" y="179"/>
                    <a:pt x="304" y="153"/>
                  </a:cubicBezTo>
                  <a:cubicBezTo>
                    <a:pt x="304" y="117"/>
                    <a:pt x="291" y="83"/>
                    <a:pt x="270" y="57"/>
                  </a:cubicBezTo>
                  <a:cubicBezTo>
                    <a:pt x="268" y="63"/>
                    <a:pt x="264" y="67"/>
                    <a:pt x="259" y="70"/>
                  </a:cubicBezTo>
                  <a:cubicBezTo>
                    <a:pt x="276" y="92"/>
                    <a:pt x="286" y="119"/>
                    <a:pt x="287" y="148"/>
                  </a:cubicBezTo>
                  <a:cubicBezTo>
                    <a:pt x="241" y="148"/>
                    <a:pt x="241" y="148"/>
                    <a:pt x="241" y="148"/>
                  </a:cubicBezTo>
                  <a:cubicBezTo>
                    <a:pt x="241" y="120"/>
                    <a:pt x="236" y="94"/>
                    <a:pt x="227" y="72"/>
                  </a:cubicBezTo>
                  <a:cubicBezTo>
                    <a:pt x="228" y="71"/>
                    <a:pt x="230" y="70"/>
                    <a:pt x="231" y="69"/>
                  </a:cubicBezTo>
                  <a:cubicBezTo>
                    <a:pt x="228" y="67"/>
                    <a:pt x="226" y="64"/>
                    <a:pt x="224" y="60"/>
                  </a:cubicBezTo>
                  <a:cubicBezTo>
                    <a:pt x="224" y="61"/>
                    <a:pt x="223" y="61"/>
                    <a:pt x="223" y="61"/>
                  </a:cubicBezTo>
                  <a:cubicBezTo>
                    <a:pt x="220" y="57"/>
                    <a:pt x="218" y="52"/>
                    <a:pt x="216" y="48"/>
                  </a:cubicBezTo>
                  <a:cubicBezTo>
                    <a:pt x="211" y="40"/>
                    <a:pt x="205" y="32"/>
                    <a:pt x="199" y="26"/>
                  </a:cubicBezTo>
                  <a:cubicBezTo>
                    <a:pt x="208" y="29"/>
                    <a:pt x="216" y="33"/>
                    <a:pt x="224" y="38"/>
                  </a:cubicBezTo>
                  <a:cubicBezTo>
                    <a:pt x="226" y="33"/>
                    <a:pt x="230" y="29"/>
                    <a:pt x="236" y="26"/>
                  </a:cubicBezTo>
                  <a:cubicBezTo>
                    <a:pt x="211" y="10"/>
                    <a:pt x="182" y="0"/>
                    <a:pt x="151" y="0"/>
                  </a:cubicBezTo>
                  <a:cubicBezTo>
                    <a:pt x="75" y="0"/>
                    <a:pt x="11" y="57"/>
                    <a:pt x="0" y="130"/>
                  </a:cubicBezTo>
                  <a:cubicBezTo>
                    <a:pt x="3" y="129"/>
                    <a:pt x="6" y="128"/>
                    <a:pt x="9" y="128"/>
                  </a:cubicBezTo>
                  <a:cubicBezTo>
                    <a:pt x="12" y="128"/>
                    <a:pt x="15" y="129"/>
                    <a:pt x="17" y="129"/>
                  </a:cubicBezTo>
                  <a:cubicBezTo>
                    <a:pt x="22" y="101"/>
                    <a:pt x="36" y="76"/>
                    <a:pt x="55" y="57"/>
                  </a:cubicBezTo>
                  <a:cubicBezTo>
                    <a:pt x="61" y="62"/>
                    <a:pt x="68" y="67"/>
                    <a:pt x="75" y="72"/>
                  </a:cubicBezTo>
                  <a:cubicBezTo>
                    <a:pt x="67" y="94"/>
                    <a:pt x="62" y="120"/>
                    <a:pt x="61" y="148"/>
                  </a:cubicBezTo>
                  <a:cubicBezTo>
                    <a:pt x="34" y="148"/>
                    <a:pt x="34" y="148"/>
                    <a:pt x="34" y="148"/>
                  </a:cubicBezTo>
                  <a:cubicBezTo>
                    <a:pt x="34" y="150"/>
                    <a:pt x="34" y="151"/>
                    <a:pt x="34" y="153"/>
                  </a:cubicBezTo>
                  <a:cubicBezTo>
                    <a:pt x="34" y="155"/>
                    <a:pt x="34" y="157"/>
                    <a:pt x="34" y="159"/>
                  </a:cubicBezTo>
                  <a:cubicBezTo>
                    <a:pt x="61" y="159"/>
                    <a:pt x="61" y="159"/>
                    <a:pt x="61" y="159"/>
                  </a:cubicBezTo>
                  <a:cubicBezTo>
                    <a:pt x="61" y="180"/>
                    <a:pt x="64" y="200"/>
                    <a:pt x="70" y="218"/>
                  </a:cubicBezTo>
                  <a:cubicBezTo>
                    <a:pt x="73" y="216"/>
                    <a:pt x="76" y="214"/>
                    <a:pt x="80" y="213"/>
                  </a:cubicBezTo>
                  <a:cubicBezTo>
                    <a:pt x="75" y="196"/>
                    <a:pt x="72" y="178"/>
                    <a:pt x="72" y="159"/>
                  </a:cubicBezTo>
                  <a:cubicBezTo>
                    <a:pt x="146" y="159"/>
                    <a:pt x="146" y="159"/>
                    <a:pt x="146" y="159"/>
                  </a:cubicBezTo>
                  <a:cubicBezTo>
                    <a:pt x="146" y="214"/>
                    <a:pt x="146" y="214"/>
                    <a:pt x="146" y="214"/>
                  </a:cubicBezTo>
                  <a:cubicBezTo>
                    <a:pt x="131" y="215"/>
                    <a:pt x="117" y="218"/>
                    <a:pt x="104" y="222"/>
                  </a:cubicBezTo>
                  <a:cubicBezTo>
                    <a:pt x="107" y="225"/>
                    <a:pt x="108" y="228"/>
                    <a:pt x="109" y="232"/>
                  </a:cubicBezTo>
                  <a:cubicBezTo>
                    <a:pt x="121" y="228"/>
                    <a:pt x="133" y="226"/>
                    <a:pt x="146" y="226"/>
                  </a:cubicBezTo>
                  <a:cubicBezTo>
                    <a:pt x="146" y="289"/>
                    <a:pt x="146" y="289"/>
                    <a:pt x="146" y="289"/>
                  </a:cubicBezTo>
                  <a:cubicBezTo>
                    <a:pt x="141" y="289"/>
                    <a:pt x="137" y="289"/>
                    <a:pt x="132" y="288"/>
                  </a:cubicBezTo>
                  <a:cubicBezTo>
                    <a:pt x="120" y="283"/>
                    <a:pt x="109" y="273"/>
                    <a:pt x="99" y="258"/>
                  </a:cubicBezTo>
                  <a:cubicBezTo>
                    <a:pt x="96" y="260"/>
                    <a:pt x="93" y="262"/>
                    <a:pt x="89" y="262"/>
                  </a:cubicBezTo>
                  <a:cubicBezTo>
                    <a:pt x="93" y="269"/>
                    <a:pt x="98" y="275"/>
                    <a:pt x="103" y="281"/>
                  </a:cubicBezTo>
                  <a:cubicBezTo>
                    <a:pt x="88" y="275"/>
                    <a:pt x="75" y="267"/>
                    <a:pt x="63" y="257"/>
                  </a:cubicBezTo>
                  <a:cubicBezTo>
                    <a:pt x="64" y="256"/>
                    <a:pt x="65" y="255"/>
                    <a:pt x="66" y="254"/>
                  </a:cubicBezTo>
                  <a:cubicBezTo>
                    <a:pt x="64" y="252"/>
                    <a:pt x="62" y="248"/>
                    <a:pt x="61" y="245"/>
                  </a:cubicBezTo>
                  <a:cubicBezTo>
                    <a:pt x="59" y="246"/>
                    <a:pt x="57" y="248"/>
                    <a:pt x="55" y="249"/>
                  </a:cubicBezTo>
                  <a:cubicBezTo>
                    <a:pt x="36" y="230"/>
                    <a:pt x="22" y="205"/>
                    <a:pt x="17" y="177"/>
                  </a:cubicBezTo>
                  <a:cubicBezTo>
                    <a:pt x="15" y="178"/>
                    <a:pt x="12" y="178"/>
                    <a:pt x="9" y="178"/>
                  </a:cubicBezTo>
                  <a:cubicBezTo>
                    <a:pt x="6" y="178"/>
                    <a:pt x="3" y="178"/>
                    <a:pt x="0" y="176"/>
                  </a:cubicBezTo>
                  <a:cubicBezTo>
                    <a:pt x="11" y="250"/>
                    <a:pt x="75" y="306"/>
                    <a:pt x="151" y="306"/>
                  </a:cubicBezTo>
                  <a:cubicBezTo>
                    <a:pt x="165" y="306"/>
                    <a:pt x="179" y="304"/>
                    <a:pt x="192" y="301"/>
                  </a:cubicBezTo>
                  <a:cubicBezTo>
                    <a:pt x="185" y="297"/>
                    <a:pt x="178" y="293"/>
                    <a:pt x="172" y="287"/>
                  </a:cubicBezTo>
                  <a:close/>
                  <a:moveTo>
                    <a:pt x="63" y="49"/>
                  </a:moveTo>
                  <a:cubicBezTo>
                    <a:pt x="75" y="39"/>
                    <a:pt x="88" y="31"/>
                    <a:pt x="103" y="26"/>
                  </a:cubicBezTo>
                  <a:cubicBezTo>
                    <a:pt x="97" y="32"/>
                    <a:pt x="92" y="40"/>
                    <a:pt x="86" y="48"/>
                  </a:cubicBezTo>
                  <a:cubicBezTo>
                    <a:pt x="84" y="52"/>
                    <a:pt x="82" y="57"/>
                    <a:pt x="80" y="61"/>
                  </a:cubicBezTo>
                  <a:cubicBezTo>
                    <a:pt x="74" y="58"/>
                    <a:pt x="68" y="54"/>
                    <a:pt x="63" y="49"/>
                  </a:cubicBezTo>
                  <a:close/>
                  <a:moveTo>
                    <a:pt x="146" y="148"/>
                  </a:moveTo>
                  <a:cubicBezTo>
                    <a:pt x="72" y="148"/>
                    <a:pt x="72" y="148"/>
                    <a:pt x="72" y="148"/>
                  </a:cubicBezTo>
                  <a:cubicBezTo>
                    <a:pt x="73" y="122"/>
                    <a:pt x="77" y="98"/>
                    <a:pt x="85" y="77"/>
                  </a:cubicBezTo>
                  <a:cubicBezTo>
                    <a:pt x="98" y="83"/>
                    <a:pt x="112" y="88"/>
                    <a:pt x="126" y="90"/>
                  </a:cubicBezTo>
                  <a:cubicBezTo>
                    <a:pt x="126" y="89"/>
                    <a:pt x="126" y="88"/>
                    <a:pt x="126" y="87"/>
                  </a:cubicBezTo>
                  <a:cubicBezTo>
                    <a:pt x="126" y="84"/>
                    <a:pt x="127" y="82"/>
                    <a:pt x="127" y="79"/>
                  </a:cubicBezTo>
                  <a:cubicBezTo>
                    <a:pt x="114" y="77"/>
                    <a:pt x="101" y="72"/>
                    <a:pt x="89" y="67"/>
                  </a:cubicBezTo>
                  <a:cubicBezTo>
                    <a:pt x="91" y="62"/>
                    <a:pt x="94" y="58"/>
                    <a:pt x="96" y="54"/>
                  </a:cubicBezTo>
                  <a:cubicBezTo>
                    <a:pt x="106" y="36"/>
                    <a:pt x="119" y="24"/>
                    <a:pt x="132" y="18"/>
                  </a:cubicBezTo>
                  <a:cubicBezTo>
                    <a:pt x="137" y="18"/>
                    <a:pt x="141" y="17"/>
                    <a:pt x="146" y="17"/>
                  </a:cubicBezTo>
                  <a:cubicBezTo>
                    <a:pt x="146" y="63"/>
                    <a:pt x="146" y="63"/>
                    <a:pt x="146" y="63"/>
                  </a:cubicBezTo>
                  <a:cubicBezTo>
                    <a:pt x="147" y="62"/>
                    <a:pt x="149" y="62"/>
                    <a:pt x="151" y="62"/>
                  </a:cubicBezTo>
                  <a:cubicBezTo>
                    <a:pt x="153" y="62"/>
                    <a:pt x="155" y="62"/>
                    <a:pt x="157" y="63"/>
                  </a:cubicBezTo>
                  <a:cubicBezTo>
                    <a:pt x="157" y="17"/>
                    <a:pt x="157" y="17"/>
                    <a:pt x="157" y="17"/>
                  </a:cubicBezTo>
                  <a:cubicBezTo>
                    <a:pt x="161" y="17"/>
                    <a:pt x="166" y="18"/>
                    <a:pt x="170" y="18"/>
                  </a:cubicBezTo>
                  <a:cubicBezTo>
                    <a:pt x="184" y="24"/>
                    <a:pt x="196" y="36"/>
                    <a:pt x="206" y="54"/>
                  </a:cubicBezTo>
                  <a:cubicBezTo>
                    <a:pt x="209" y="58"/>
                    <a:pt x="211" y="62"/>
                    <a:pt x="213" y="67"/>
                  </a:cubicBezTo>
                  <a:cubicBezTo>
                    <a:pt x="201" y="72"/>
                    <a:pt x="188" y="77"/>
                    <a:pt x="175" y="79"/>
                  </a:cubicBezTo>
                  <a:cubicBezTo>
                    <a:pt x="176" y="82"/>
                    <a:pt x="176" y="84"/>
                    <a:pt x="176" y="87"/>
                  </a:cubicBezTo>
                  <a:cubicBezTo>
                    <a:pt x="176" y="88"/>
                    <a:pt x="176" y="89"/>
                    <a:pt x="176" y="90"/>
                  </a:cubicBezTo>
                  <a:cubicBezTo>
                    <a:pt x="190" y="88"/>
                    <a:pt x="204" y="83"/>
                    <a:pt x="217" y="77"/>
                  </a:cubicBezTo>
                  <a:cubicBezTo>
                    <a:pt x="225" y="98"/>
                    <a:pt x="230" y="122"/>
                    <a:pt x="230" y="148"/>
                  </a:cubicBezTo>
                  <a:cubicBezTo>
                    <a:pt x="157" y="148"/>
                    <a:pt x="157" y="148"/>
                    <a:pt x="157" y="148"/>
                  </a:cubicBezTo>
                  <a:cubicBezTo>
                    <a:pt x="157" y="111"/>
                    <a:pt x="157" y="111"/>
                    <a:pt x="157" y="111"/>
                  </a:cubicBezTo>
                  <a:cubicBezTo>
                    <a:pt x="155" y="112"/>
                    <a:pt x="153" y="112"/>
                    <a:pt x="151" y="112"/>
                  </a:cubicBezTo>
                  <a:cubicBezTo>
                    <a:pt x="149" y="112"/>
                    <a:pt x="147" y="112"/>
                    <a:pt x="146" y="111"/>
                  </a:cubicBezTo>
                  <a:lnTo>
                    <a:pt x="146" y="148"/>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1">
              <a:extLst>
                <a:ext uri="{FF2B5EF4-FFF2-40B4-BE49-F238E27FC236}">
                  <a16:creationId xmlns:a16="http://schemas.microsoft.com/office/drawing/2014/main" id="{336E8488-9D67-41D8-85A3-270577BA964A}"/>
                </a:ext>
              </a:extLst>
            </p:cNvPr>
            <p:cNvSpPr>
              <a:spLocks noEditPoints="1"/>
            </p:cNvSpPr>
            <p:nvPr/>
          </p:nvSpPr>
          <p:spPr bwMode="auto">
            <a:xfrm>
              <a:off x="12590405" y="2963032"/>
              <a:ext cx="364899" cy="364899"/>
            </a:xfrm>
            <a:custGeom>
              <a:avLst/>
              <a:gdLst>
                <a:gd name="T0" fmla="*/ 2147483646 w 185"/>
                <a:gd name="T1" fmla="*/ 2147483646 h 185"/>
                <a:gd name="T2" fmla="*/ 2147483646 w 185"/>
                <a:gd name="T3" fmla="*/ 2147483646 h 185"/>
                <a:gd name="T4" fmla="*/ 2147483646 w 185"/>
                <a:gd name="T5" fmla="*/ 2147483646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2147483646 w 185"/>
                <a:gd name="T21" fmla="*/ 2147483646 h 185"/>
                <a:gd name="T22" fmla="*/ 2147483646 w 185"/>
                <a:gd name="T23" fmla="*/ 2147483646 h 185"/>
                <a:gd name="T24" fmla="*/ 2147483646 w 185"/>
                <a:gd name="T25" fmla="*/ 2147483646 h 185"/>
                <a:gd name="T26" fmla="*/ 2147483646 w 185"/>
                <a:gd name="T27" fmla="*/ 2147483646 h 185"/>
                <a:gd name="T28" fmla="*/ 2147483646 w 185"/>
                <a:gd name="T29" fmla="*/ 2147483646 h 185"/>
                <a:gd name="T30" fmla="*/ 2147483646 w 185"/>
                <a:gd name="T31" fmla="*/ 2147483646 h 185"/>
                <a:gd name="T32" fmla="*/ 2147483646 w 185"/>
                <a:gd name="T33" fmla="*/ 2147483646 h 185"/>
                <a:gd name="T34" fmla="*/ 2147483646 w 185"/>
                <a:gd name="T35" fmla="*/ 2147483646 h 185"/>
                <a:gd name="T36" fmla="*/ 2147483646 w 185"/>
                <a:gd name="T37" fmla="*/ 2147483646 h 185"/>
                <a:gd name="T38" fmla="*/ 2147483646 w 185"/>
                <a:gd name="T39" fmla="*/ 2147483646 h 185"/>
                <a:gd name="T40" fmla="*/ 2147483646 w 185"/>
                <a:gd name="T41" fmla="*/ 2147483646 h 185"/>
                <a:gd name="T42" fmla="*/ 2147483646 w 185"/>
                <a:gd name="T43" fmla="*/ 2147483646 h 1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5" h="185">
                  <a:moveTo>
                    <a:pt x="180" y="159"/>
                  </a:moveTo>
                  <a:cubicBezTo>
                    <a:pt x="131" y="111"/>
                    <a:pt x="131" y="111"/>
                    <a:pt x="131" y="111"/>
                  </a:cubicBezTo>
                  <a:cubicBezTo>
                    <a:pt x="129" y="113"/>
                    <a:pt x="129" y="113"/>
                    <a:pt x="129" y="113"/>
                  </a:cubicBezTo>
                  <a:cubicBezTo>
                    <a:pt x="120" y="104"/>
                    <a:pt x="120" y="104"/>
                    <a:pt x="120" y="104"/>
                  </a:cubicBezTo>
                  <a:cubicBezTo>
                    <a:pt x="123" y="102"/>
                    <a:pt x="123" y="102"/>
                    <a:pt x="123" y="102"/>
                  </a:cubicBezTo>
                  <a:cubicBezTo>
                    <a:pt x="120" y="99"/>
                    <a:pt x="120" y="99"/>
                    <a:pt x="120" y="99"/>
                  </a:cubicBezTo>
                  <a:cubicBezTo>
                    <a:pt x="134" y="75"/>
                    <a:pt x="131" y="44"/>
                    <a:pt x="111" y="24"/>
                  </a:cubicBezTo>
                  <a:cubicBezTo>
                    <a:pt x="87" y="0"/>
                    <a:pt x="48" y="0"/>
                    <a:pt x="24" y="24"/>
                  </a:cubicBezTo>
                  <a:cubicBezTo>
                    <a:pt x="0" y="48"/>
                    <a:pt x="0" y="86"/>
                    <a:pt x="24" y="110"/>
                  </a:cubicBezTo>
                  <a:cubicBezTo>
                    <a:pt x="45" y="131"/>
                    <a:pt x="76" y="134"/>
                    <a:pt x="99" y="119"/>
                  </a:cubicBezTo>
                  <a:cubicBezTo>
                    <a:pt x="102" y="122"/>
                    <a:pt x="102" y="122"/>
                    <a:pt x="102" y="122"/>
                  </a:cubicBezTo>
                  <a:cubicBezTo>
                    <a:pt x="105" y="119"/>
                    <a:pt x="105" y="119"/>
                    <a:pt x="105" y="119"/>
                  </a:cubicBezTo>
                  <a:cubicBezTo>
                    <a:pt x="114" y="128"/>
                    <a:pt x="114" y="128"/>
                    <a:pt x="114" y="128"/>
                  </a:cubicBezTo>
                  <a:cubicBezTo>
                    <a:pt x="111" y="131"/>
                    <a:pt x="111" y="131"/>
                    <a:pt x="111" y="131"/>
                  </a:cubicBezTo>
                  <a:cubicBezTo>
                    <a:pt x="159" y="179"/>
                    <a:pt x="159" y="179"/>
                    <a:pt x="159" y="179"/>
                  </a:cubicBezTo>
                  <a:cubicBezTo>
                    <a:pt x="165" y="185"/>
                    <a:pt x="174" y="185"/>
                    <a:pt x="180" y="179"/>
                  </a:cubicBezTo>
                  <a:cubicBezTo>
                    <a:pt x="185" y="174"/>
                    <a:pt x="185" y="164"/>
                    <a:pt x="180" y="159"/>
                  </a:cubicBezTo>
                  <a:close/>
                  <a:moveTo>
                    <a:pt x="104" y="103"/>
                  </a:moveTo>
                  <a:cubicBezTo>
                    <a:pt x="84" y="123"/>
                    <a:pt x="51" y="123"/>
                    <a:pt x="31" y="103"/>
                  </a:cubicBezTo>
                  <a:cubicBezTo>
                    <a:pt x="11" y="83"/>
                    <a:pt x="11" y="51"/>
                    <a:pt x="31" y="31"/>
                  </a:cubicBezTo>
                  <a:cubicBezTo>
                    <a:pt x="51" y="11"/>
                    <a:pt x="84" y="11"/>
                    <a:pt x="104" y="31"/>
                  </a:cubicBezTo>
                  <a:cubicBezTo>
                    <a:pt x="124" y="51"/>
                    <a:pt x="124" y="83"/>
                    <a:pt x="104" y="10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12">
              <a:extLst>
                <a:ext uri="{FF2B5EF4-FFF2-40B4-BE49-F238E27FC236}">
                  <a16:creationId xmlns:a16="http://schemas.microsoft.com/office/drawing/2014/main" id="{0D787FD4-2D15-46B8-A702-CF9EF1BA3F38}"/>
                </a:ext>
              </a:extLst>
            </p:cNvPr>
            <p:cNvSpPr>
              <a:spLocks/>
            </p:cNvSpPr>
            <p:nvPr/>
          </p:nvSpPr>
          <p:spPr bwMode="auto">
            <a:xfrm>
              <a:off x="12664720" y="3093294"/>
              <a:ext cx="124416" cy="76821"/>
            </a:xfrm>
            <a:custGeom>
              <a:avLst/>
              <a:gdLst>
                <a:gd name="T0" fmla="*/ 2147483646 w 63"/>
                <a:gd name="T1" fmla="*/ 2147483646 h 39"/>
                <a:gd name="T2" fmla="*/ 2147483646 w 63"/>
                <a:gd name="T3" fmla="*/ 2147483646 h 39"/>
                <a:gd name="T4" fmla="*/ 2147483646 w 63"/>
                <a:gd name="T5" fmla="*/ 2147483646 h 39"/>
                <a:gd name="T6" fmla="*/ 2147483646 w 63"/>
                <a:gd name="T7" fmla="*/ 2147483646 h 39"/>
                <a:gd name="T8" fmla="*/ 2147483646 w 63"/>
                <a:gd name="T9" fmla="*/ 0 h 39"/>
                <a:gd name="T10" fmla="*/ 2147483646 w 63"/>
                <a:gd name="T11" fmla="*/ 2147483646 h 39"/>
                <a:gd name="T12" fmla="*/ 2147483646 w 63"/>
                <a:gd name="T13" fmla="*/ 2147483646 h 39"/>
                <a:gd name="T14" fmla="*/ 2147483646 w 63"/>
                <a:gd name="T15" fmla="*/ 2147483646 h 39"/>
                <a:gd name="T16" fmla="*/ 2147483646 w 63"/>
                <a:gd name="T17" fmla="*/ 2147483646 h 39"/>
                <a:gd name="T18" fmla="*/ 2147483646 w 63"/>
                <a:gd name="T19" fmla="*/ 2147483646 h 39"/>
                <a:gd name="T20" fmla="*/ 2147483646 w 63"/>
                <a:gd name="T21" fmla="*/ 2147483646 h 39"/>
                <a:gd name="T22" fmla="*/ 2147483646 w 63"/>
                <a:gd name="T23" fmla="*/ 2147483646 h 39"/>
                <a:gd name="T24" fmla="*/ 2147483646 w 63"/>
                <a:gd name="T25" fmla="*/ 2147483646 h 39"/>
                <a:gd name="T26" fmla="*/ 2147483646 w 63"/>
                <a:gd name="T27" fmla="*/ 2147483646 h 39"/>
                <a:gd name="T28" fmla="*/ 2147483646 w 63"/>
                <a:gd name="T29" fmla="*/ 0 h 39"/>
                <a:gd name="T30" fmla="*/ 2147483646 w 63"/>
                <a:gd name="T31" fmla="*/ 2147483646 h 39"/>
                <a:gd name="T32" fmla="*/ 0 w 63"/>
                <a:gd name="T33" fmla="*/ 2147483646 h 39"/>
                <a:gd name="T34" fmla="*/ 0 w 63"/>
                <a:gd name="T35" fmla="*/ 2147483646 h 39"/>
                <a:gd name="T36" fmla="*/ 2147483646 w 63"/>
                <a:gd name="T37" fmla="*/ 2147483646 h 39"/>
                <a:gd name="T38" fmla="*/ 2147483646 w 63"/>
                <a:gd name="T39" fmla="*/ 2147483646 h 39"/>
                <a:gd name="T40" fmla="*/ 2147483646 w 63"/>
                <a:gd name="T41" fmla="*/ 2147483646 h 39"/>
                <a:gd name="T42" fmla="*/ 2147483646 w 63"/>
                <a:gd name="T43" fmla="*/ 2147483646 h 39"/>
                <a:gd name="T44" fmla="*/ 2147483646 w 63"/>
                <a:gd name="T45" fmla="*/ 2147483646 h 39"/>
                <a:gd name="T46" fmla="*/ 2147483646 w 63"/>
                <a:gd name="T47" fmla="*/ 2147483646 h 39"/>
                <a:gd name="T48" fmla="*/ 2147483646 w 63"/>
                <a:gd name="T49" fmla="*/ 2147483646 h 39"/>
                <a:gd name="T50" fmla="*/ 2147483646 w 63"/>
                <a:gd name="T51" fmla="*/ 2147483646 h 39"/>
                <a:gd name="T52" fmla="*/ 2147483646 w 63"/>
                <a:gd name="T53" fmla="*/ 2147483646 h 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3" h="39">
                  <a:moveTo>
                    <a:pt x="63" y="30"/>
                  </a:moveTo>
                  <a:cubicBezTo>
                    <a:pt x="63" y="30"/>
                    <a:pt x="63" y="30"/>
                    <a:pt x="63" y="30"/>
                  </a:cubicBezTo>
                  <a:cubicBezTo>
                    <a:pt x="63" y="29"/>
                    <a:pt x="63" y="29"/>
                    <a:pt x="63" y="29"/>
                  </a:cubicBezTo>
                  <a:cubicBezTo>
                    <a:pt x="63" y="25"/>
                    <a:pt x="61" y="17"/>
                    <a:pt x="56" y="11"/>
                  </a:cubicBezTo>
                  <a:cubicBezTo>
                    <a:pt x="53" y="6"/>
                    <a:pt x="48" y="1"/>
                    <a:pt x="39" y="0"/>
                  </a:cubicBezTo>
                  <a:cubicBezTo>
                    <a:pt x="37" y="3"/>
                    <a:pt x="37" y="3"/>
                    <a:pt x="37" y="3"/>
                  </a:cubicBezTo>
                  <a:cubicBezTo>
                    <a:pt x="38" y="3"/>
                    <a:pt x="38" y="3"/>
                    <a:pt x="39" y="4"/>
                  </a:cubicBezTo>
                  <a:cubicBezTo>
                    <a:pt x="33" y="20"/>
                    <a:pt x="33" y="20"/>
                    <a:pt x="33" y="20"/>
                  </a:cubicBezTo>
                  <a:cubicBezTo>
                    <a:pt x="33" y="9"/>
                    <a:pt x="33" y="9"/>
                    <a:pt x="33" y="9"/>
                  </a:cubicBezTo>
                  <a:cubicBezTo>
                    <a:pt x="32" y="9"/>
                    <a:pt x="32" y="9"/>
                    <a:pt x="32" y="9"/>
                  </a:cubicBezTo>
                  <a:cubicBezTo>
                    <a:pt x="31" y="9"/>
                    <a:pt x="31" y="9"/>
                    <a:pt x="31" y="9"/>
                  </a:cubicBezTo>
                  <a:cubicBezTo>
                    <a:pt x="30" y="21"/>
                    <a:pt x="30" y="21"/>
                    <a:pt x="30" y="21"/>
                  </a:cubicBezTo>
                  <a:cubicBezTo>
                    <a:pt x="24" y="4"/>
                    <a:pt x="24" y="4"/>
                    <a:pt x="24" y="4"/>
                  </a:cubicBezTo>
                  <a:cubicBezTo>
                    <a:pt x="25" y="3"/>
                    <a:pt x="26" y="3"/>
                    <a:pt x="27" y="3"/>
                  </a:cubicBezTo>
                  <a:cubicBezTo>
                    <a:pt x="24" y="0"/>
                    <a:pt x="24" y="0"/>
                    <a:pt x="24" y="0"/>
                  </a:cubicBezTo>
                  <a:cubicBezTo>
                    <a:pt x="15" y="1"/>
                    <a:pt x="10" y="6"/>
                    <a:pt x="7" y="11"/>
                  </a:cubicBezTo>
                  <a:cubicBezTo>
                    <a:pt x="2" y="17"/>
                    <a:pt x="0" y="25"/>
                    <a:pt x="0" y="29"/>
                  </a:cubicBezTo>
                  <a:cubicBezTo>
                    <a:pt x="0" y="30"/>
                    <a:pt x="0" y="30"/>
                    <a:pt x="0" y="30"/>
                  </a:cubicBezTo>
                  <a:cubicBezTo>
                    <a:pt x="1" y="30"/>
                    <a:pt x="1" y="30"/>
                    <a:pt x="1" y="30"/>
                  </a:cubicBezTo>
                  <a:cubicBezTo>
                    <a:pt x="4" y="35"/>
                    <a:pt x="9" y="36"/>
                    <a:pt x="12" y="36"/>
                  </a:cubicBezTo>
                  <a:cubicBezTo>
                    <a:pt x="13" y="36"/>
                    <a:pt x="13" y="36"/>
                    <a:pt x="13" y="36"/>
                  </a:cubicBezTo>
                  <a:cubicBezTo>
                    <a:pt x="15" y="37"/>
                    <a:pt x="19" y="38"/>
                    <a:pt x="23" y="39"/>
                  </a:cubicBezTo>
                  <a:cubicBezTo>
                    <a:pt x="40" y="39"/>
                    <a:pt x="40" y="39"/>
                    <a:pt x="40" y="39"/>
                  </a:cubicBezTo>
                  <a:cubicBezTo>
                    <a:pt x="44" y="38"/>
                    <a:pt x="48" y="37"/>
                    <a:pt x="50" y="36"/>
                  </a:cubicBezTo>
                  <a:cubicBezTo>
                    <a:pt x="51" y="36"/>
                    <a:pt x="51" y="36"/>
                    <a:pt x="51" y="36"/>
                  </a:cubicBezTo>
                  <a:cubicBezTo>
                    <a:pt x="51" y="36"/>
                    <a:pt x="51" y="36"/>
                    <a:pt x="51" y="36"/>
                  </a:cubicBezTo>
                  <a:cubicBezTo>
                    <a:pt x="54" y="36"/>
                    <a:pt x="59" y="35"/>
                    <a:pt x="63" y="3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3">
              <a:extLst>
                <a:ext uri="{FF2B5EF4-FFF2-40B4-BE49-F238E27FC236}">
                  <a16:creationId xmlns:a16="http://schemas.microsoft.com/office/drawing/2014/main" id="{B875A99D-9A3D-4B5E-A5FB-1B3FAD20F879}"/>
                </a:ext>
              </a:extLst>
            </p:cNvPr>
            <p:cNvSpPr>
              <a:spLocks/>
            </p:cNvSpPr>
            <p:nvPr/>
          </p:nvSpPr>
          <p:spPr bwMode="auto">
            <a:xfrm>
              <a:off x="12722336" y="3099139"/>
              <a:ext cx="11690" cy="10020"/>
            </a:xfrm>
            <a:custGeom>
              <a:avLst/>
              <a:gdLst>
                <a:gd name="T0" fmla="*/ 0 w 6"/>
                <a:gd name="T1" fmla="*/ 2147483646 h 5"/>
                <a:gd name="T2" fmla="*/ 2147483646 w 6"/>
                <a:gd name="T3" fmla="*/ 2147483646 h 5"/>
                <a:gd name="T4" fmla="*/ 2147483646 w 6"/>
                <a:gd name="T5" fmla="*/ 2147483646 h 5"/>
                <a:gd name="T6" fmla="*/ 2147483646 w 6"/>
                <a:gd name="T7" fmla="*/ 0 h 5"/>
                <a:gd name="T8" fmla="*/ 0 w 6"/>
                <a:gd name="T9" fmla="*/ 2147483646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
                  <a:moveTo>
                    <a:pt x="0" y="2"/>
                  </a:moveTo>
                  <a:cubicBezTo>
                    <a:pt x="0" y="2"/>
                    <a:pt x="2" y="5"/>
                    <a:pt x="3" y="5"/>
                  </a:cubicBezTo>
                  <a:cubicBezTo>
                    <a:pt x="4" y="5"/>
                    <a:pt x="6" y="2"/>
                    <a:pt x="6" y="1"/>
                  </a:cubicBezTo>
                  <a:cubicBezTo>
                    <a:pt x="3" y="0"/>
                    <a:pt x="3" y="0"/>
                    <a:pt x="3" y="0"/>
                  </a:cubicBezTo>
                  <a:cubicBezTo>
                    <a:pt x="3" y="0"/>
                    <a:pt x="0" y="1"/>
                    <a:pt x="0" y="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14">
              <a:extLst>
                <a:ext uri="{FF2B5EF4-FFF2-40B4-BE49-F238E27FC236}">
                  <a16:creationId xmlns:a16="http://schemas.microsoft.com/office/drawing/2014/main" id="{03B92556-1305-4057-B8DF-0CE1572AA274}"/>
                </a:ext>
              </a:extLst>
            </p:cNvPr>
            <p:cNvSpPr>
              <a:spLocks noEditPoints="1"/>
            </p:cNvSpPr>
            <p:nvPr/>
          </p:nvSpPr>
          <p:spPr bwMode="auto">
            <a:xfrm>
              <a:off x="12696451" y="3026493"/>
              <a:ext cx="59286" cy="70976"/>
            </a:xfrm>
            <a:custGeom>
              <a:avLst/>
              <a:gdLst>
                <a:gd name="T0" fmla="*/ 0 w 30"/>
                <a:gd name="T1" fmla="*/ 2147483646 h 36"/>
                <a:gd name="T2" fmla="*/ 2147483646 w 30"/>
                <a:gd name="T3" fmla="*/ 2147483646 h 36"/>
                <a:gd name="T4" fmla="*/ 2147483646 w 30"/>
                <a:gd name="T5" fmla="*/ 2147483646 h 36"/>
                <a:gd name="T6" fmla="*/ 2147483646 w 30"/>
                <a:gd name="T7" fmla="*/ 2147483646 h 36"/>
                <a:gd name="T8" fmla="*/ 2147483646 w 30"/>
                <a:gd name="T9" fmla="*/ 2147483646 h 36"/>
                <a:gd name="T10" fmla="*/ 2147483646 w 30"/>
                <a:gd name="T11" fmla="*/ 2147483646 h 36"/>
                <a:gd name="T12" fmla="*/ 2147483646 w 30"/>
                <a:gd name="T13" fmla="*/ 2147483646 h 36"/>
                <a:gd name="T14" fmla="*/ 2147483646 w 30"/>
                <a:gd name="T15" fmla="*/ 2147483646 h 36"/>
                <a:gd name="T16" fmla="*/ 2147483646 w 30"/>
                <a:gd name="T17" fmla="*/ 0 h 36"/>
                <a:gd name="T18" fmla="*/ 2147483646 w 30"/>
                <a:gd name="T19" fmla="*/ 2147483646 h 36"/>
                <a:gd name="T20" fmla="*/ 2147483646 w 30"/>
                <a:gd name="T21" fmla="*/ 2147483646 h 36"/>
                <a:gd name="T22" fmla="*/ 2147483646 w 30"/>
                <a:gd name="T23" fmla="*/ 2147483646 h 36"/>
                <a:gd name="T24" fmla="*/ 0 w 30"/>
                <a:gd name="T25" fmla="*/ 2147483646 h 36"/>
                <a:gd name="T26" fmla="*/ 2147483646 w 30"/>
                <a:gd name="T27" fmla="*/ 2147483646 h 36"/>
                <a:gd name="T28" fmla="*/ 2147483646 w 30"/>
                <a:gd name="T29" fmla="*/ 2147483646 h 36"/>
                <a:gd name="T30" fmla="*/ 2147483646 w 30"/>
                <a:gd name="T31" fmla="*/ 2147483646 h 36"/>
                <a:gd name="T32" fmla="*/ 2147483646 w 30"/>
                <a:gd name="T33" fmla="*/ 2147483646 h 36"/>
                <a:gd name="T34" fmla="*/ 2147483646 w 30"/>
                <a:gd name="T35" fmla="*/ 2147483646 h 36"/>
                <a:gd name="T36" fmla="*/ 2147483646 w 30"/>
                <a:gd name="T37" fmla="*/ 2147483646 h 36"/>
                <a:gd name="T38" fmla="*/ 2147483646 w 30"/>
                <a:gd name="T39" fmla="*/ 2147483646 h 36"/>
                <a:gd name="T40" fmla="*/ 2147483646 w 30"/>
                <a:gd name="T41" fmla="*/ 2147483646 h 36"/>
                <a:gd name="T42" fmla="*/ 2147483646 w 30"/>
                <a:gd name="T43" fmla="*/ 2147483646 h 36"/>
                <a:gd name="T44" fmla="*/ 2147483646 w 30"/>
                <a:gd name="T45" fmla="*/ 2147483646 h 36"/>
                <a:gd name="T46" fmla="*/ 2147483646 w 30"/>
                <a:gd name="T47" fmla="*/ 2147483646 h 36"/>
                <a:gd name="T48" fmla="*/ 2147483646 w 30"/>
                <a:gd name="T49" fmla="*/ 2147483646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 h="36">
                  <a:moveTo>
                    <a:pt x="0" y="20"/>
                  </a:moveTo>
                  <a:cubicBezTo>
                    <a:pt x="1" y="21"/>
                    <a:pt x="1" y="22"/>
                    <a:pt x="2" y="22"/>
                  </a:cubicBezTo>
                  <a:cubicBezTo>
                    <a:pt x="4" y="30"/>
                    <a:pt x="10" y="36"/>
                    <a:pt x="15" y="36"/>
                  </a:cubicBezTo>
                  <a:cubicBezTo>
                    <a:pt x="21" y="36"/>
                    <a:pt x="26" y="30"/>
                    <a:pt x="29" y="22"/>
                  </a:cubicBezTo>
                  <a:cubicBezTo>
                    <a:pt x="29" y="22"/>
                    <a:pt x="30" y="21"/>
                    <a:pt x="30" y="20"/>
                  </a:cubicBezTo>
                  <a:cubicBezTo>
                    <a:pt x="30" y="19"/>
                    <a:pt x="30" y="18"/>
                    <a:pt x="30" y="18"/>
                  </a:cubicBezTo>
                  <a:cubicBezTo>
                    <a:pt x="30" y="18"/>
                    <a:pt x="30" y="17"/>
                    <a:pt x="30" y="17"/>
                  </a:cubicBezTo>
                  <a:cubicBezTo>
                    <a:pt x="30" y="17"/>
                    <a:pt x="30" y="16"/>
                    <a:pt x="30" y="16"/>
                  </a:cubicBezTo>
                  <a:cubicBezTo>
                    <a:pt x="30" y="9"/>
                    <a:pt x="27" y="0"/>
                    <a:pt x="16" y="0"/>
                  </a:cubicBezTo>
                  <a:cubicBezTo>
                    <a:pt x="5" y="0"/>
                    <a:pt x="0" y="7"/>
                    <a:pt x="1" y="15"/>
                  </a:cubicBezTo>
                  <a:cubicBezTo>
                    <a:pt x="1" y="16"/>
                    <a:pt x="1" y="16"/>
                    <a:pt x="1" y="17"/>
                  </a:cubicBezTo>
                  <a:cubicBezTo>
                    <a:pt x="1" y="17"/>
                    <a:pt x="1" y="18"/>
                    <a:pt x="1" y="18"/>
                  </a:cubicBezTo>
                  <a:cubicBezTo>
                    <a:pt x="0" y="18"/>
                    <a:pt x="0" y="19"/>
                    <a:pt x="0" y="20"/>
                  </a:cubicBezTo>
                  <a:close/>
                  <a:moveTo>
                    <a:pt x="2" y="16"/>
                  </a:moveTo>
                  <a:cubicBezTo>
                    <a:pt x="4" y="17"/>
                    <a:pt x="10" y="17"/>
                    <a:pt x="13" y="15"/>
                  </a:cubicBezTo>
                  <a:cubicBezTo>
                    <a:pt x="16" y="13"/>
                    <a:pt x="19" y="12"/>
                    <a:pt x="19" y="12"/>
                  </a:cubicBezTo>
                  <a:cubicBezTo>
                    <a:pt x="19" y="12"/>
                    <a:pt x="20" y="13"/>
                    <a:pt x="24" y="15"/>
                  </a:cubicBezTo>
                  <a:cubicBezTo>
                    <a:pt x="25" y="16"/>
                    <a:pt x="27" y="16"/>
                    <a:pt x="28" y="16"/>
                  </a:cubicBezTo>
                  <a:cubicBezTo>
                    <a:pt x="28" y="16"/>
                    <a:pt x="28" y="18"/>
                    <a:pt x="28" y="19"/>
                  </a:cubicBezTo>
                  <a:cubicBezTo>
                    <a:pt x="28" y="20"/>
                    <a:pt x="28" y="20"/>
                    <a:pt x="28" y="20"/>
                  </a:cubicBezTo>
                  <a:cubicBezTo>
                    <a:pt x="28" y="20"/>
                    <a:pt x="28" y="20"/>
                    <a:pt x="28" y="21"/>
                  </a:cubicBezTo>
                  <a:cubicBezTo>
                    <a:pt x="27" y="21"/>
                    <a:pt x="27" y="22"/>
                    <a:pt x="27" y="23"/>
                  </a:cubicBezTo>
                  <a:cubicBezTo>
                    <a:pt x="25" y="30"/>
                    <a:pt x="21" y="34"/>
                    <a:pt x="15" y="34"/>
                  </a:cubicBezTo>
                  <a:cubicBezTo>
                    <a:pt x="11" y="34"/>
                    <a:pt x="6" y="30"/>
                    <a:pt x="4" y="24"/>
                  </a:cubicBezTo>
                  <a:cubicBezTo>
                    <a:pt x="4" y="22"/>
                    <a:pt x="2" y="16"/>
                    <a:pt x="2" y="1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37838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7F8ADF-0CEF-4AA4-8568-FCE7761E15BB}"/>
              </a:ext>
            </a:extLst>
          </p:cNvPr>
          <p:cNvSpPr/>
          <p:nvPr/>
        </p:nvSpPr>
        <p:spPr>
          <a:xfrm>
            <a:off x="574952" y="1202630"/>
            <a:ext cx="9059148" cy="2292935"/>
          </a:xfrm>
          <a:prstGeom prst="rect">
            <a:avLst/>
          </a:prstGeom>
        </p:spPr>
        <p:txBody>
          <a:bodyPr wrap="square">
            <a:spAutoFit/>
          </a:bodyPr>
          <a:lstStyle/>
          <a:p>
            <a:r>
              <a:rPr lang="en-US" sz="1600" b="1" dirty="0">
                <a:latin typeface="Adobe Clean Light" panose="020B0303020404020204" pitchFamily="34" charset="0"/>
              </a:rPr>
              <a:t>Data Availability</a:t>
            </a:r>
          </a:p>
          <a:p>
            <a:endParaRPr lang="en-US" sz="1600" b="1" dirty="0">
              <a:latin typeface="Adobe Clean Light" panose="020B0303020404020204" pitchFamily="34" charset="0"/>
            </a:endParaRPr>
          </a:p>
          <a:p>
            <a:pPr lvl="0"/>
            <a:r>
              <a:rPr lang="en-US" sz="1600" dirty="0">
                <a:latin typeface="Adobe Clean Light" panose="020B0303020404020204" pitchFamily="34" charset="0"/>
              </a:rPr>
              <a:t>Data is provided by client, as requested. We have received the data in form of resumes/profiles well within the first 4 weeks.</a:t>
            </a:r>
          </a:p>
          <a:p>
            <a:pPr lvl="0"/>
            <a:r>
              <a:rPr lang="en-US" sz="1600" dirty="0">
                <a:latin typeface="Adobe Clean Light" panose="020B0303020404020204" pitchFamily="34" charset="0"/>
              </a:rPr>
              <a:t>The data is limited, as we only received 80 resumes to work on this project from the client along with 4 JD’s to work with. More profiles might help us in training the model </a:t>
            </a:r>
          </a:p>
          <a:p>
            <a:pPr lvl="0"/>
            <a:r>
              <a:rPr lang="en-US" sz="1600" dirty="0">
                <a:latin typeface="Adobe Clean Light" panose="020B0303020404020204" pitchFamily="34" charset="0"/>
              </a:rPr>
              <a:t>The resumes were masked for the PII information. Hence, we did not work on creating any feature pertaining the personal information.</a:t>
            </a:r>
          </a:p>
          <a:p>
            <a:r>
              <a:rPr lang="en-US" sz="1500" b="1" dirty="0">
                <a:latin typeface="Adobe Clean Light" panose="020B0303020404020204" pitchFamily="34" charset="0"/>
              </a:rPr>
              <a:t> </a:t>
            </a:r>
          </a:p>
        </p:txBody>
      </p:sp>
      <p:sp>
        <p:nvSpPr>
          <p:cNvPr id="5" name="Rectangle 4">
            <a:extLst>
              <a:ext uri="{FF2B5EF4-FFF2-40B4-BE49-F238E27FC236}">
                <a16:creationId xmlns:a16="http://schemas.microsoft.com/office/drawing/2014/main" id="{82A6507F-5142-4BE7-BBD3-D71219D9E409}"/>
              </a:ext>
            </a:extLst>
          </p:cNvPr>
          <p:cNvSpPr/>
          <p:nvPr/>
        </p:nvSpPr>
        <p:spPr>
          <a:xfrm>
            <a:off x="948716" y="246586"/>
            <a:ext cx="5561651"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Data Requirements &amp; Data Collections</a:t>
            </a:r>
          </a:p>
        </p:txBody>
      </p:sp>
      <p:grpSp>
        <p:nvGrpSpPr>
          <p:cNvPr id="14" name="Group 8303">
            <a:extLst>
              <a:ext uri="{FF2B5EF4-FFF2-40B4-BE49-F238E27FC236}">
                <a16:creationId xmlns:a16="http://schemas.microsoft.com/office/drawing/2014/main" id="{69482091-2B5E-4662-A434-0E1CF20C6E69}"/>
              </a:ext>
            </a:extLst>
          </p:cNvPr>
          <p:cNvGrpSpPr>
            <a:grpSpLocks/>
          </p:cNvGrpSpPr>
          <p:nvPr/>
        </p:nvGrpSpPr>
        <p:grpSpPr bwMode="auto">
          <a:xfrm>
            <a:off x="332766" y="246586"/>
            <a:ext cx="615950" cy="688975"/>
            <a:chOff x="11183414" y="3663605"/>
            <a:chExt cx="625422" cy="702243"/>
          </a:xfrm>
        </p:grpSpPr>
        <p:sp>
          <p:nvSpPr>
            <p:cNvPr id="16" name="Freeform 34">
              <a:extLst>
                <a:ext uri="{FF2B5EF4-FFF2-40B4-BE49-F238E27FC236}">
                  <a16:creationId xmlns:a16="http://schemas.microsoft.com/office/drawing/2014/main" id="{2D9AD3DA-22CE-46F3-8DC5-AB8454EACFBE}"/>
                </a:ext>
              </a:extLst>
            </p:cNvPr>
            <p:cNvSpPr>
              <a:spLocks/>
            </p:cNvSpPr>
            <p:nvPr/>
          </p:nvSpPr>
          <p:spPr bwMode="auto">
            <a:xfrm>
              <a:off x="11426402" y="3909933"/>
              <a:ext cx="5845" cy="27555"/>
            </a:xfrm>
            <a:custGeom>
              <a:avLst/>
              <a:gdLst>
                <a:gd name="T0" fmla="*/ 0 w 7"/>
                <a:gd name="T1" fmla="*/ 2147483646 h 33"/>
                <a:gd name="T2" fmla="*/ 0 w 7"/>
                <a:gd name="T3" fmla="*/ 0 h 33"/>
                <a:gd name="T4" fmla="*/ 2147483646 w 7"/>
                <a:gd name="T5" fmla="*/ 0 h 33"/>
                <a:gd name="T6" fmla="*/ 2147483646 w 7"/>
                <a:gd name="T7" fmla="*/ 2147483646 h 33"/>
                <a:gd name="T8" fmla="*/ 2147483646 w 7"/>
                <a:gd name="T9" fmla="*/ 2147483646 h 33"/>
                <a:gd name="T10" fmla="*/ 2147483646 w 7"/>
                <a:gd name="T11" fmla="*/ 2147483646 h 33"/>
                <a:gd name="T12" fmla="*/ 2147483646 w 7"/>
                <a:gd name="T13" fmla="*/ 2147483646 h 33"/>
                <a:gd name="T14" fmla="*/ 2147483646 w 7"/>
                <a:gd name="T15" fmla="*/ 2147483646 h 33"/>
                <a:gd name="T16" fmla="*/ 0 w 7"/>
                <a:gd name="T17" fmla="*/ 2147483646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33">
                  <a:moveTo>
                    <a:pt x="0" y="33"/>
                  </a:moveTo>
                  <a:lnTo>
                    <a:pt x="0" y="0"/>
                  </a:lnTo>
                  <a:lnTo>
                    <a:pt x="7" y="0"/>
                  </a:lnTo>
                  <a:lnTo>
                    <a:pt x="7" y="2"/>
                  </a:lnTo>
                  <a:lnTo>
                    <a:pt x="2" y="2"/>
                  </a:lnTo>
                  <a:lnTo>
                    <a:pt x="2" y="31"/>
                  </a:lnTo>
                  <a:lnTo>
                    <a:pt x="7" y="31"/>
                  </a:lnTo>
                  <a:lnTo>
                    <a:pt x="7" y="33"/>
                  </a:lnTo>
                  <a:lnTo>
                    <a:pt x="0" y="3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9ADCA121-E68A-4B4C-ACCF-E84A25301B5D}"/>
                </a:ext>
              </a:extLst>
            </p:cNvPr>
            <p:cNvSpPr>
              <a:spLocks/>
            </p:cNvSpPr>
            <p:nvPr/>
          </p:nvSpPr>
          <p:spPr bwMode="auto">
            <a:xfrm>
              <a:off x="11442267" y="3908263"/>
              <a:ext cx="11690" cy="27555"/>
            </a:xfrm>
            <a:custGeom>
              <a:avLst/>
              <a:gdLst>
                <a:gd name="T0" fmla="*/ 2147483646 w 6"/>
                <a:gd name="T1" fmla="*/ 2147483646 h 14"/>
                <a:gd name="T2" fmla="*/ 2147483646 w 6"/>
                <a:gd name="T3" fmla="*/ 2147483646 h 14"/>
                <a:gd name="T4" fmla="*/ 0 w 6"/>
                <a:gd name="T5" fmla="*/ 2147483646 h 14"/>
                <a:gd name="T6" fmla="*/ 0 w 6"/>
                <a:gd name="T7" fmla="*/ 2147483646 h 14"/>
                <a:gd name="T8" fmla="*/ 2147483646 w 6"/>
                <a:gd name="T9" fmla="*/ 2147483646 h 14"/>
                <a:gd name="T10" fmla="*/ 2147483646 w 6"/>
                <a:gd name="T11" fmla="*/ 2147483646 h 14"/>
                <a:gd name="T12" fmla="*/ 2147483646 w 6"/>
                <a:gd name="T13" fmla="*/ 2147483646 h 14"/>
                <a:gd name="T14" fmla="*/ 0 w 6"/>
                <a:gd name="T15" fmla="*/ 2147483646 h 14"/>
                <a:gd name="T16" fmla="*/ 2147483646 w 6"/>
                <a:gd name="T17" fmla="*/ 2147483646 h 14"/>
                <a:gd name="T18" fmla="*/ 2147483646 w 6"/>
                <a:gd name="T19" fmla="*/ 0 h 14"/>
                <a:gd name="T20" fmla="*/ 2147483646 w 6"/>
                <a:gd name="T21" fmla="*/ 0 h 14"/>
                <a:gd name="T22" fmla="*/ 2147483646 w 6"/>
                <a:gd name="T23" fmla="*/ 2147483646 h 14"/>
                <a:gd name="T24" fmla="*/ 2147483646 w 6"/>
                <a:gd name="T25" fmla="*/ 2147483646 h 14"/>
                <a:gd name="T26" fmla="*/ 2147483646 w 6"/>
                <a:gd name="T27" fmla="*/ 2147483646 h 14"/>
                <a:gd name="T28" fmla="*/ 2147483646 w 6"/>
                <a:gd name="T29" fmla="*/ 2147483646 h 14"/>
                <a:gd name="T30" fmla="*/ 2147483646 w 6"/>
                <a:gd name="T31" fmla="*/ 2147483646 h 14"/>
                <a:gd name="T32" fmla="*/ 2147483646 w 6"/>
                <a:gd name="T33" fmla="*/ 2147483646 h 14"/>
                <a:gd name="T34" fmla="*/ 2147483646 w 6"/>
                <a:gd name="T35" fmla="*/ 2147483646 h 14"/>
                <a:gd name="T36" fmla="*/ 2147483646 w 6"/>
                <a:gd name="T37" fmla="*/ 2147483646 h 14"/>
                <a:gd name="T38" fmla="*/ 2147483646 w 6"/>
                <a:gd name="T39" fmla="*/ 2147483646 h 14"/>
                <a:gd name="T40" fmla="*/ 2147483646 w 6"/>
                <a:gd name="T41" fmla="*/ 2147483646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 h="14">
                  <a:moveTo>
                    <a:pt x="2" y="14"/>
                  </a:moveTo>
                  <a:cubicBezTo>
                    <a:pt x="2" y="12"/>
                    <a:pt x="2" y="12"/>
                    <a:pt x="2" y="12"/>
                  </a:cubicBezTo>
                  <a:cubicBezTo>
                    <a:pt x="1" y="12"/>
                    <a:pt x="0" y="12"/>
                    <a:pt x="0" y="12"/>
                  </a:cubicBezTo>
                  <a:cubicBezTo>
                    <a:pt x="0" y="11"/>
                    <a:pt x="0" y="11"/>
                    <a:pt x="0" y="11"/>
                  </a:cubicBezTo>
                  <a:cubicBezTo>
                    <a:pt x="1" y="11"/>
                    <a:pt x="2" y="11"/>
                    <a:pt x="3" y="11"/>
                  </a:cubicBezTo>
                  <a:cubicBezTo>
                    <a:pt x="4" y="11"/>
                    <a:pt x="5" y="11"/>
                    <a:pt x="5" y="10"/>
                  </a:cubicBezTo>
                  <a:cubicBezTo>
                    <a:pt x="5" y="9"/>
                    <a:pt x="4" y="8"/>
                    <a:pt x="3" y="8"/>
                  </a:cubicBezTo>
                  <a:cubicBezTo>
                    <a:pt x="1" y="7"/>
                    <a:pt x="0" y="6"/>
                    <a:pt x="0" y="5"/>
                  </a:cubicBezTo>
                  <a:cubicBezTo>
                    <a:pt x="0" y="3"/>
                    <a:pt x="1" y="2"/>
                    <a:pt x="2" y="2"/>
                  </a:cubicBezTo>
                  <a:cubicBezTo>
                    <a:pt x="2" y="0"/>
                    <a:pt x="2" y="0"/>
                    <a:pt x="2" y="0"/>
                  </a:cubicBezTo>
                  <a:cubicBezTo>
                    <a:pt x="4" y="0"/>
                    <a:pt x="4" y="0"/>
                    <a:pt x="4" y="0"/>
                  </a:cubicBezTo>
                  <a:cubicBezTo>
                    <a:pt x="4" y="2"/>
                    <a:pt x="4" y="2"/>
                    <a:pt x="4" y="2"/>
                  </a:cubicBezTo>
                  <a:cubicBezTo>
                    <a:pt x="5" y="2"/>
                    <a:pt x="5" y="2"/>
                    <a:pt x="6" y="3"/>
                  </a:cubicBezTo>
                  <a:cubicBezTo>
                    <a:pt x="5" y="4"/>
                    <a:pt x="5" y="4"/>
                    <a:pt x="5" y="4"/>
                  </a:cubicBezTo>
                  <a:cubicBezTo>
                    <a:pt x="5" y="3"/>
                    <a:pt x="4" y="3"/>
                    <a:pt x="3" y="3"/>
                  </a:cubicBezTo>
                  <a:cubicBezTo>
                    <a:pt x="2" y="3"/>
                    <a:pt x="1" y="4"/>
                    <a:pt x="1" y="5"/>
                  </a:cubicBezTo>
                  <a:cubicBezTo>
                    <a:pt x="1" y="5"/>
                    <a:pt x="2" y="6"/>
                    <a:pt x="3" y="6"/>
                  </a:cubicBezTo>
                  <a:cubicBezTo>
                    <a:pt x="5" y="7"/>
                    <a:pt x="6" y="8"/>
                    <a:pt x="6" y="9"/>
                  </a:cubicBezTo>
                  <a:cubicBezTo>
                    <a:pt x="6" y="11"/>
                    <a:pt x="5" y="12"/>
                    <a:pt x="3" y="12"/>
                  </a:cubicBezTo>
                  <a:cubicBezTo>
                    <a:pt x="3" y="14"/>
                    <a:pt x="3" y="14"/>
                    <a:pt x="3" y="14"/>
                  </a:cubicBezTo>
                  <a:lnTo>
                    <a:pt x="2" y="1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6068C76F-80BF-46C1-B667-E1E7D9F5A929}"/>
                </a:ext>
              </a:extLst>
            </p:cNvPr>
            <p:cNvSpPr>
              <a:spLocks/>
            </p:cNvSpPr>
            <p:nvPr/>
          </p:nvSpPr>
          <p:spPr bwMode="auto">
            <a:xfrm>
              <a:off x="11458132" y="3908263"/>
              <a:ext cx="13360" cy="27555"/>
            </a:xfrm>
            <a:custGeom>
              <a:avLst/>
              <a:gdLst>
                <a:gd name="T0" fmla="*/ 2147483646 w 7"/>
                <a:gd name="T1" fmla="*/ 2147483646 h 14"/>
                <a:gd name="T2" fmla="*/ 2147483646 w 7"/>
                <a:gd name="T3" fmla="*/ 2147483646 h 14"/>
                <a:gd name="T4" fmla="*/ 0 w 7"/>
                <a:gd name="T5" fmla="*/ 2147483646 h 14"/>
                <a:gd name="T6" fmla="*/ 2147483646 w 7"/>
                <a:gd name="T7" fmla="*/ 2147483646 h 14"/>
                <a:gd name="T8" fmla="*/ 2147483646 w 7"/>
                <a:gd name="T9" fmla="*/ 2147483646 h 14"/>
                <a:gd name="T10" fmla="*/ 2147483646 w 7"/>
                <a:gd name="T11" fmla="*/ 2147483646 h 14"/>
                <a:gd name="T12" fmla="*/ 2147483646 w 7"/>
                <a:gd name="T13" fmla="*/ 2147483646 h 14"/>
                <a:gd name="T14" fmla="*/ 2147483646 w 7"/>
                <a:gd name="T15" fmla="*/ 2147483646 h 14"/>
                <a:gd name="T16" fmla="*/ 2147483646 w 7"/>
                <a:gd name="T17" fmla="*/ 2147483646 h 14"/>
                <a:gd name="T18" fmla="*/ 2147483646 w 7"/>
                <a:gd name="T19" fmla="*/ 0 h 14"/>
                <a:gd name="T20" fmla="*/ 2147483646 w 7"/>
                <a:gd name="T21" fmla="*/ 0 h 14"/>
                <a:gd name="T22" fmla="*/ 2147483646 w 7"/>
                <a:gd name="T23" fmla="*/ 2147483646 h 14"/>
                <a:gd name="T24" fmla="*/ 2147483646 w 7"/>
                <a:gd name="T25" fmla="*/ 2147483646 h 14"/>
                <a:gd name="T26" fmla="*/ 2147483646 w 7"/>
                <a:gd name="T27" fmla="*/ 2147483646 h 14"/>
                <a:gd name="T28" fmla="*/ 2147483646 w 7"/>
                <a:gd name="T29" fmla="*/ 2147483646 h 14"/>
                <a:gd name="T30" fmla="*/ 2147483646 w 7"/>
                <a:gd name="T31" fmla="*/ 2147483646 h 14"/>
                <a:gd name="T32" fmla="*/ 2147483646 w 7"/>
                <a:gd name="T33" fmla="*/ 2147483646 h 14"/>
                <a:gd name="T34" fmla="*/ 2147483646 w 7"/>
                <a:gd name="T35" fmla="*/ 2147483646 h 14"/>
                <a:gd name="T36" fmla="*/ 2147483646 w 7"/>
                <a:gd name="T37" fmla="*/ 2147483646 h 14"/>
                <a:gd name="T38" fmla="*/ 2147483646 w 7"/>
                <a:gd name="T39" fmla="*/ 2147483646 h 14"/>
                <a:gd name="T40" fmla="*/ 2147483646 w 7"/>
                <a:gd name="T41" fmla="*/ 2147483646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14">
                  <a:moveTo>
                    <a:pt x="3" y="14"/>
                  </a:moveTo>
                  <a:cubicBezTo>
                    <a:pt x="3" y="12"/>
                    <a:pt x="3" y="12"/>
                    <a:pt x="3" y="12"/>
                  </a:cubicBezTo>
                  <a:cubicBezTo>
                    <a:pt x="2" y="12"/>
                    <a:pt x="1" y="12"/>
                    <a:pt x="0" y="12"/>
                  </a:cubicBezTo>
                  <a:cubicBezTo>
                    <a:pt x="1" y="11"/>
                    <a:pt x="1" y="11"/>
                    <a:pt x="1" y="11"/>
                  </a:cubicBezTo>
                  <a:cubicBezTo>
                    <a:pt x="1" y="11"/>
                    <a:pt x="2" y="11"/>
                    <a:pt x="3" y="11"/>
                  </a:cubicBezTo>
                  <a:cubicBezTo>
                    <a:pt x="4" y="11"/>
                    <a:pt x="5" y="11"/>
                    <a:pt x="5" y="10"/>
                  </a:cubicBezTo>
                  <a:cubicBezTo>
                    <a:pt x="5" y="9"/>
                    <a:pt x="5" y="8"/>
                    <a:pt x="3" y="8"/>
                  </a:cubicBezTo>
                  <a:cubicBezTo>
                    <a:pt x="2" y="7"/>
                    <a:pt x="1" y="6"/>
                    <a:pt x="1" y="5"/>
                  </a:cubicBezTo>
                  <a:cubicBezTo>
                    <a:pt x="1" y="3"/>
                    <a:pt x="2" y="2"/>
                    <a:pt x="3" y="2"/>
                  </a:cubicBezTo>
                  <a:cubicBezTo>
                    <a:pt x="3" y="0"/>
                    <a:pt x="3" y="0"/>
                    <a:pt x="3" y="0"/>
                  </a:cubicBezTo>
                  <a:cubicBezTo>
                    <a:pt x="4" y="0"/>
                    <a:pt x="4" y="0"/>
                    <a:pt x="4" y="0"/>
                  </a:cubicBezTo>
                  <a:cubicBezTo>
                    <a:pt x="4" y="2"/>
                    <a:pt x="4" y="2"/>
                    <a:pt x="4" y="2"/>
                  </a:cubicBezTo>
                  <a:cubicBezTo>
                    <a:pt x="5" y="2"/>
                    <a:pt x="6" y="2"/>
                    <a:pt x="6" y="3"/>
                  </a:cubicBezTo>
                  <a:cubicBezTo>
                    <a:pt x="6" y="4"/>
                    <a:pt x="6" y="4"/>
                    <a:pt x="6" y="4"/>
                  </a:cubicBezTo>
                  <a:cubicBezTo>
                    <a:pt x="6" y="3"/>
                    <a:pt x="5" y="3"/>
                    <a:pt x="4" y="3"/>
                  </a:cubicBezTo>
                  <a:cubicBezTo>
                    <a:pt x="2" y="3"/>
                    <a:pt x="2" y="4"/>
                    <a:pt x="2" y="5"/>
                  </a:cubicBezTo>
                  <a:cubicBezTo>
                    <a:pt x="2" y="5"/>
                    <a:pt x="3" y="6"/>
                    <a:pt x="4" y="6"/>
                  </a:cubicBezTo>
                  <a:cubicBezTo>
                    <a:pt x="6" y="7"/>
                    <a:pt x="7" y="8"/>
                    <a:pt x="7" y="9"/>
                  </a:cubicBezTo>
                  <a:cubicBezTo>
                    <a:pt x="7" y="11"/>
                    <a:pt x="6" y="12"/>
                    <a:pt x="4" y="12"/>
                  </a:cubicBezTo>
                  <a:cubicBezTo>
                    <a:pt x="4" y="14"/>
                    <a:pt x="4" y="14"/>
                    <a:pt x="4" y="14"/>
                  </a:cubicBezTo>
                  <a:lnTo>
                    <a:pt x="3" y="1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A3FFA05-BC5A-48B2-BD91-076AB4123D80}"/>
                </a:ext>
              </a:extLst>
            </p:cNvPr>
            <p:cNvSpPr>
              <a:spLocks/>
            </p:cNvSpPr>
            <p:nvPr/>
          </p:nvSpPr>
          <p:spPr bwMode="auto">
            <a:xfrm>
              <a:off x="11475667" y="3908263"/>
              <a:ext cx="11690" cy="27555"/>
            </a:xfrm>
            <a:custGeom>
              <a:avLst/>
              <a:gdLst>
                <a:gd name="T0" fmla="*/ 2147483646 w 6"/>
                <a:gd name="T1" fmla="*/ 2147483646 h 14"/>
                <a:gd name="T2" fmla="*/ 2147483646 w 6"/>
                <a:gd name="T3" fmla="*/ 2147483646 h 14"/>
                <a:gd name="T4" fmla="*/ 0 w 6"/>
                <a:gd name="T5" fmla="*/ 2147483646 h 14"/>
                <a:gd name="T6" fmla="*/ 0 w 6"/>
                <a:gd name="T7" fmla="*/ 2147483646 h 14"/>
                <a:gd name="T8" fmla="*/ 2147483646 w 6"/>
                <a:gd name="T9" fmla="*/ 2147483646 h 14"/>
                <a:gd name="T10" fmla="*/ 2147483646 w 6"/>
                <a:gd name="T11" fmla="*/ 2147483646 h 14"/>
                <a:gd name="T12" fmla="*/ 2147483646 w 6"/>
                <a:gd name="T13" fmla="*/ 2147483646 h 14"/>
                <a:gd name="T14" fmla="*/ 0 w 6"/>
                <a:gd name="T15" fmla="*/ 2147483646 h 14"/>
                <a:gd name="T16" fmla="*/ 2147483646 w 6"/>
                <a:gd name="T17" fmla="*/ 2147483646 h 14"/>
                <a:gd name="T18" fmla="*/ 2147483646 w 6"/>
                <a:gd name="T19" fmla="*/ 0 h 14"/>
                <a:gd name="T20" fmla="*/ 2147483646 w 6"/>
                <a:gd name="T21" fmla="*/ 0 h 14"/>
                <a:gd name="T22" fmla="*/ 2147483646 w 6"/>
                <a:gd name="T23" fmla="*/ 2147483646 h 14"/>
                <a:gd name="T24" fmla="*/ 2147483646 w 6"/>
                <a:gd name="T25" fmla="*/ 2147483646 h 14"/>
                <a:gd name="T26" fmla="*/ 2147483646 w 6"/>
                <a:gd name="T27" fmla="*/ 2147483646 h 14"/>
                <a:gd name="T28" fmla="*/ 2147483646 w 6"/>
                <a:gd name="T29" fmla="*/ 2147483646 h 14"/>
                <a:gd name="T30" fmla="*/ 2147483646 w 6"/>
                <a:gd name="T31" fmla="*/ 2147483646 h 14"/>
                <a:gd name="T32" fmla="*/ 2147483646 w 6"/>
                <a:gd name="T33" fmla="*/ 2147483646 h 14"/>
                <a:gd name="T34" fmla="*/ 2147483646 w 6"/>
                <a:gd name="T35" fmla="*/ 2147483646 h 14"/>
                <a:gd name="T36" fmla="*/ 2147483646 w 6"/>
                <a:gd name="T37" fmla="*/ 2147483646 h 14"/>
                <a:gd name="T38" fmla="*/ 2147483646 w 6"/>
                <a:gd name="T39" fmla="*/ 2147483646 h 14"/>
                <a:gd name="T40" fmla="*/ 2147483646 w 6"/>
                <a:gd name="T41" fmla="*/ 2147483646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 h="14">
                  <a:moveTo>
                    <a:pt x="3" y="14"/>
                  </a:moveTo>
                  <a:cubicBezTo>
                    <a:pt x="3" y="12"/>
                    <a:pt x="3" y="12"/>
                    <a:pt x="3" y="12"/>
                  </a:cubicBezTo>
                  <a:cubicBezTo>
                    <a:pt x="2" y="12"/>
                    <a:pt x="1" y="12"/>
                    <a:pt x="0" y="12"/>
                  </a:cubicBezTo>
                  <a:cubicBezTo>
                    <a:pt x="0" y="11"/>
                    <a:pt x="0" y="11"/>
                    <a:pt x="0" y="11"/>
                  </a:cubicBezTo>
                  <a:cubicBezTo>
                    <a:pt x="1" y="11"/>
                    <a:pt x="2" y="11"/>
                    <a:pt x="3" y="11"/>
                  </a:cubicBezTo>
                  <a:cubicBezTo>
                    <a:pt x="4" y="11"/>
                    <a:pt x="5" y="11"/>
                    <a:pt x="5" y="10"/>
                  </a:cubicBezTo>
                  <a:cubicBezTo>
                    <a:pt x="5" y="9"/>
                    <a:pt x="4" y="8"/>
                    <a:pt x="3" y="8"/>
                  </a:cubicBezTo>
                  <a:cubicBezTo>
                    <a:pt x="1" y="7"/>
                    <a:pt x="0" y="6"/>
                    <a:pt x="0" y="5"/>
                  </a:cubicBezTo>
                  <a:cubicBezTo>
                    <a:pt x="0" y="3"/>
                    <a:pt x="1" y="2"/>
                    <a:pt x="3" y="2"/>
                  </a:cubicBezTo>
                  <a:cubicBezTo>
                    <a:pt x="3" y="0"/>
                    <a:pt x="3" y="0"/>
                    <a:pt x="3" y="0"/>
                  </a:cubicBezTo>
                  <a:cubicBezTo>
                    <a:pt x="4" y="0"/>
                    <a:pt x="4" y="0"/>
                    <a:pt x="4" y="0"/>
                  </a:cubicBezTo>
                  <a:cubicBezTo>
                    <a:pt x="4" y="2"/>
                    <a:pt x="4" y="2"/>
                    <a:pt x="4" y="2"/>
                  </a:cubicBezTo>
                  <a:cubicBezTo>
                    <a:pt x="5" y="2"/>
                    <a:pt x="5" y="2"/>
                    <a:pt x="6" y="3"/>
                  </a:cubicBezTo>
                  <a:cubicBezTo>
                    <a:pt x="5" y="4"/>
                    <a:pt x="5" y="4"/>
                    <a:pt x="5" y="4"/>
                  </a:cubicBezTo>
                  <a:cubicBezTo>
                    <a:pt x="5" y="3"/>
                    <a:pt x="4" y="3"/>
                    <a:pt x="3" y="3"/>
                  </a:cubicBezTo>
                  <a:cubicBezTo>
                    <a:pt x="2" y="3"/>
                    <a:pt x="2" y="4"/>
                    <a:pt x="2" y="5"/>
                  </a:cubicBezTo>
                  <a:cubicBezTo>
                    <a:pt x="2" y="5"/>
                    <a:pt x="2" y="6"/>
                    <a:pt x="4" y="6"/>
                  </a:cubicBezTo>
                  <a:cubicBezTo>
                    <a:pt x="5" y="7"/>
                    <a:pt x="6" y="8"/>
                    <a:pt x="6" y="9"/>
                  </a:cubicBezTo>
                  <a:cubicBezTo>
                    <a:pt x="6" y="11"/>
                    <a:pt x="5" y="12"/>
                    <a:pt x="4" y="12"/>
                  </a:cubicBezTo>
                  <a:cubicBezTo>
                    <a:pt x="4" y="14"/>
                    <a:pt x="4" y="14"/>
                    <a:pt x="4" y="14"/>
                  </a:cubicBezTo>
                  <a:lnTo>
                    <a:pt x="3" y="1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53ACD84D-2A77-4A95-B6CA-AB28DA220988}"/>
                </a:ext>
              </a:extLst>
            </p:cNvPr>
            <p:cNvSpPr>
              <a:spLocks/>
            </p:cNvSpPr>
            <p:nvPr/>
          </p:nvSpPr>
          <p:spPr bwMode="auto">
            <a:xfrm>
              <a:off x="11491533" y="3909933"/>
              <a:ext cx="5845" cy="27555"/>
            </a:xfrm>
            <a:custGeom>
              <a:avLst/>
              <a:gdLst>
                <a:gd name="T0" fmla="*/ 2147483646 w 7"/>
                <a:gd name="T1" fmla="*/ 0 h 33"/>
                <a:gd name="T2" fmla="*/ 2147483646 w 7"/>
                <a:gd name="T3" fmla="*/ 2147483646 h 33"/>
                <a:gd name="T4" fmla="*/ 0 w 7"/>
                <a:gd name="T5" fmla="*/ 2147483646 h 33"/>
                <a:gd name="T6" fmla="*/ 0 w 7"/>
                <a:gd name="T7" fmla="*/ 2147483646 h 33"/>
                <a:gd name="T8" fmla="*/ 2147483646 w 7"/>
                <a:gd name="T9" fmla="*/ 2147483646 h 33"/>
                <a:gd name="T10" fmla="*/ 2147483646 w 7"/>
                <a:gd name="T11" fmla="*/ 2147483646 h 33"/>
                <a:gd name="T12" fmla="*/ 0 w 7"/>
                <a:gd name="T13" fmla="*/ 2147483646 h 33"/>
                <a:gd name="T14" fmla="*/ 0 w 7"/>
                <a:gd name="T15" fmla="*/ 0 h 33"/>
                <a:gd name="T16" fmla="*/ 2147483646 w 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33">
                  <a:moveTo>
                    <a:pt x="7" y="0"/>
                  </a:moveTo>
                  <a:lnTo>
                    <a:pt x="7" y="33"/>
                  </a:lnTo>
                  <a:lnTo>
                    <a:pt x="0" y="33"/>
                  </a:lnTo>
                  <a:lnTo>
                    <a:pt x="0" y="31"/>
                  </a:lnTo>
                  <a:lnTo>
                    <a:pt x="5" y="31"/>
                  </a:lnTo>
                  <a:lnTo>
                    <a:pt x="5" y="2"/>
                  </a:lnTo>
                  <a:lnTo>
                    <a:pt x="0" y="2"/>
                  </a:lnTo>
                  <a:lnTo>
                    <a:pt x="0" y="0"/>
                  </a:lnTo>
                  <a:lnTo>
                    <a:pt x="7"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624B86EA-7F38-485B-89F3-17C7ED4281B9}"/>
                </a:ext>
              </a:extLst>
            </p:cNvPr>
            <p:cNvSpPr>
              <a:spLocks noEditPoints="1"/>
            </p:cNvSpPr>
            <p:nvPr/>
          </p:nvSpPr>
          <p:spPr bwMode="auto">
            <a:xfrm>
              <a:off x="11520758" y="3911603"/>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0 w 19"/>
                <a:gd name="T11" fmla="*/ 2147483646 h 29"/>
                <a:gd name="T12" fmla="*/ 2147483646 w 19"/>
                <a:gd name="T13" fmla="*/ 2147483646 h 29"/>
                <a:gd name="T14" fmla="*/ 0 w 19"/>
                <a:gd name="T15" fmla="*/ 2147483646 h 29"/>
                <a:gd name="T16" fmla="*/ 0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0" y="24"/>
                  </a:moveTo>
                  <a:lnTo>
                    <a:pt x="7" y="14"/>
                  </a:lnTo>
                  <a:lnTo>
                    <a:pt x="0" y="5"/>
                  </a:lnTo>
                  <a:lnTo>
                    <a:pt x="0" y="24"/>
                  </a:lnTo>
                  <a:close/>
                  <a:moveTo>
                    <a:pt x="17" y="3"/>
                  </a:moveTo>
                  <a:lnTo>
                    <a:pt x="3" y="3"/>
                  </a:lnTo>
                  <a:lnTo>
                    <a:pt x="10" y="12"/>
                  </a:lnTo>
                  <a:lnTo>
                    <a:pt x="17" y="3"/>
                  </a:lnTo>
                  <a:close/>
                  <a:moveTo>
                    <a:pt x="17" y="26"/>
                  </a:moveTo>
                  <a:lnTo>
                    <a:pt x="10" y="17"/>
                  </a:lnTo>
                  <a:lnTo>
                    <a:pt x="3" y="26"/>
                  </a:lnTo>
                  <a:lnTo>
                    <a:pt x="17" y="26"/>
                  </a:lnTo>
                  <a:close/>
                  <a:moveTo>
                    <a:pt x="17" y="24"/>
                  </a:moveTo>
                  <a:lnTo>
                    <a:pt x="17" y="5"/>
                  </a:lnTo>
                  <a:lnTo>
                    <a:pt x="10"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B2C72D56-32CB-4F54-AF20-B8F3F2740E63}"/>
                </a:ext>
              </a:extLst>
            </p:cNvPr>
            <p:cNvSpPr>
              <a:spLocks noEditPoints="1"/>
            </p:cNvSpPr>
            <p:nvPr/>
          </p:nvSpPr>
          <p:spPr bwMode="auto">
            <a:xfrm>
              <a:off x="11536623" y="3911603"/>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3" y="24"/>
                  </a:moveTo>
                  <a:lnTo>
                    <a:pt x="10" y="14"/>
                  </a:lnTo>
                  <a:lnTo>
                    <a:pt x="3" y="5"/>
                  </a:lnTo>
                  <a:lnTo>
                    <a:pt x="3" y="24"/>
                  </a:lnTo>
                  <a:close/>
                  <a:moveTo>
                    <a:pt x="17" y="3"/>
                  </a:moveTo>
                  <a:lnTo>
                    <a:pt x="3" y="3"/>
                  </a:lnTo>
                  <a:lnTo>
                    <a:pt x="10" y="12"/>
                  </a:lnTo>
                  <a:lnTo>
                    <a:pt x="17" y="3"/>
                  </a:lnTo>
                  <a:close/>
                  <a:moveTo>
                    <a:pt x="17" y="26"/>
                  </a:moveTo>
                  <a:lnTo>
                    <a:pt x="10" y="17"/>
                  </a:lnTo>
                  <a:lnTo>
                    <a:pt x="3"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1">
              <a:extLst>
                <a:ext uri="{FF2B5EF4-FFF2-40B4-BE49-F238E27FC236}">
                  <a16:creationId xmlns:a16="http://schemas.microsoft.com/office/drawing/2014/main" id="{44975041-EB94-40EB-BB7F-BC8DC749047B}"/>
                </a:ext>
              </a:extLst>
            </p:cNvPr>
            <p:cNvSpPr>
              <a:spLocks noEditPoints="1"/>
            </p:cNvSpPr>
            <p:nvPr/>
          </p:nvSpPr>
          <p:spPr bwMode="auto">
            <a:xfrm>
              <a:off x="11552488" y="3911603"/>
              <a:ext cx="17535" cy="24215"/>
            </a:xfrm>
            <a:custGeom>
              <a:avLst/>
              <a:gdLst>
                <a:gd name="T0" fmla="*/ 0 w 21"/>
                <a:gd name="T1" fmla="*/ 0 h 29"/>
                <a:gd name="T2" fmla="*/ 2147483646 w 21"/>
                <a:gd name="T3" fmla="*/ 0 h 29"/>
                <a:gd name="T4" fmla="*/ 2147483646 w 21"/>
                <a:gd name="T5" fmla="*/ 2147483646 h 29"/>
                <a:gd name="T6" fmla="*/ 0 w 21"/>
                <a:gd name="T7" fmla="*/ 2147483646 h 29"/>
                <a:gd name="T8" fmla="*/ 0 w 21"/>
                <a:gd name="T9" fmla="*/ 0 h 29"/>
                <a:gd name="T10" fmla="*/ 2147483646 w 21"/>
                <a:gd name="T11" fmla="*/ 2147483646 h 29"/>
                <a:gd name="T12" fmla="*/ 2147483646 w 21"/>
                <a:gd name="T13" fmla="*/ 2147483646 h 29"/>
                <a:gd name="T14" fmla="*/ 2147483646 w 21"/>
                <a:gd name="T15" fmla="*/ 2147483646 h 29"/>
                <a:gd name="T16" fmla="*/ 2147483646 w 21"/>
                <a:gd name="T17" fmla="*/ 2147483646 h 29"/>
                <a:gd name="T18" fmla="*/ 2147483646 w 21"/>
                <a:gd name="T19" fmla="*/ 2147483646 h 29"/>
                <a:gd name="T20" fmla="*/ 2147483646 w 21"/>
                <a:gd name="T21" fmla="*/ 2147483646 h 29"/>
                <a:gd name="T22" fmla="*/ 2147483646 w 21"/>
                <a:gd name="T23" fmla="*/ 2147483646 h 29"/>
                <a:gd name="T24" fmla="*/ 2147483646 w 21"/>
                <a:gd name="T25" fmla="*/ 2147483646 h 29"/>
                <a:gd name="T26" fmla="*/ 2147483646 w 21"/>
                <a:gd name="T27" fmla="*/ 2147483646 h 29"/>
                <a:gd name="T28" fmla="*/ 2147483646 w 21"/>
                <a:gd name="T29" fmla="*/ 2147483646 h 29"/>
                <a:gd name="T30" fmla="*/ 2147483646 w 21"/>
                <a:gd name="T31" fmla="*/ 2147483646 h 29"/>
                <a:gd name="T32" fmla="*/ 2147483646 w 21"/>
                <a:gd name="T33" fmla="*/ 2147483646 h 29"/>
                <a:gd name="T34" fmla="*/ 2147483646 w 21"/>
                <a:gd name="T35" fmla="*/ 2147483646 h 29"/>
                <a:gd name="T36" fmla="*/ 2147483646 w 21"/>
                <a:gd name="T37" fmla="*/ 2147483646 h 29"/>
                <a:gd name="T38" fmla="*/ 2147483646 w 21"/>
                <a:gd name="T39" fmla="*/ 2147483646 h 29"/>
                <a:gd name="T40" fmla="*/ 2147483646 w 21"/>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9">
                  <a:moveTo>
                    <a:pt x="0" y="0"/>
                  </a:moveTo>
                  <a:lnTo>
                    <a:pt x="21" y="0"/>
                  </a:lnTo>
                  <a:lnTo>
                    <a:pt x="21" y="29"/>
                  </a:lnTo>
                  <a:lnTo>
                    <a:pt x="0" y="29"/>
                  </a:lnTo>
                  <a:lnTo>
                    <a:pt x="0" y="0"/>
                  </a:lnTo>
                  <a:close/>
                  <a:moveTo>
                    <a:pt x="3" y="24"/>
                  </a:moveTo>
                  <a:lnTo>
                    <a:pt x="10" y="14"/>
                  </a:lnTo>
                  <a:lnTo>
                    <a:pt x="3" y="5"/>
                  </a:lnTo>
                  <a:lnTo>
                    <a:pt x="3" y="24"/>
                  </a:lnTo>
                  <a:close/>
                  <a:moveTo>
                    <a:pt x="17" y="3"/>
                  </a:moveTo>
                  <a:lnTo>
                    <a:pt x="5" y="3"/>
                  </a:lnTo>
                  <a:lnTo>
                    <a:pt x="12" y="12"/>
                  </a:lnTo>
                  <a:lnTo>
                    <a:pt x="17" y="3"/>
                  </a:lnTo>
                  <a:close/>
                  <a:moveTo>
                    <a:pt x="17" y="26"/>
                  </a:moveTo>
                  <a:lnTo>
                    <a:pt x="12"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2">
              <a:extLst>
                <a:ext uri="{FF2B5EF4-FFF2-40B4-BE49-F238E27FC236}">
                  <a16:creationId xmlns:a16="http://schemas.microsoft.com/office/drawing/2014/main" id="{CB76C600-25A5-4C6E-8B7D-BFE9722B93A2}"/>
                </a:ext>
              </a:extLst>
            </p:cNvPr>
            <p:cNvSpPr>
              <a:spLocks noEditPoints="1"/>
            </p:cNvSpPr>
            <p:nvPr/>
          </p:nvSpPr>
          <p:spPr bwMode="auto">
            <a:xfrm>
              <a:off x="11570024" y="3911603"/>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3" y="24"/>
                  </a:moveTo>
                  <a:lnTo>
                    <a:pt x="8" y="14"/>
                  </a:lnTo>
                  <a:lnTo>
                    <a:pt x="3" y="5"/>
                  </a:lnTo>
                  <a:lnTo>
                    <a:pt x="3" y="24"/>
                  </a:lnTo>
                  <a:close/>
                  <a:moveTo>
                    <a:pt x="17" y="3"/>
                  </a:moveTo>
                  <a:lnTo>
                    <a:pt x="3" y="3"/>
                  </a:lnTo>
                  <a:lnTo>
                    <a:pt x="10" y="12"/>
                  </a:lnTo>
                  <a:lnTo>
                    <a:pt x="17" y="3"/>
                  </a:lnTo>
                  <a:close/>
                  <a:moveTo>
                    <a:pt x="17" y="26"/>
                  </a:moveTo>
                  <a:lnTo>
                    <a:pt x="10" y="17"/>
                  </a:lnTo>
                  <a:lnTo>
                    <a:pt x="3" y="26"/>
                  </a:lnTo>
                  <a:lnTo>
                    <a:pt x="17" y="26"/>
                  </a:lnTo>
                  <a:close/>
                  <a:moveTo>
                    <a:pt x="17" y="24"/>
                  </a:moveTo>
                  <a:lnTo>
                    <a:pt x="17" y="5"/>
                  </a:lnTo>
                  <a:lnTo>
                    <a:pt x="10"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43">
              <a:extLst>
                <a:ext uri="{FF2B5EF4-FFF2-40B4-BE49-F238E27FC236}">
                  <a16:creationId xmlns:a16="http://schemas.microsoft.com/office/drawing/2014/main" id="{C578F380-ABCF-4DC5-BCCF-DB5D9126F92B}"/>
                </a:ext>
              </a:extLst>
            </p:cNvPr>
            <p:cNvSpPr>
              <a:spLocks noEditPoints="1"/>
            </p:cNvSpPr>
            <p:nvPr/>
          </p:nvSpPr>
          <p:spPr bwMode="auto">
            <a:xfrm>
              <a:off x="11585889" y="3911603"/>
              <a:ext cx="18370" cy="24215"/>
            </a:xfrm>
            <a:custGeom>
              <a:avLst/>
              <a:gdLst>
                <a:gd name="T0" fmla="*/ 0 w 22"/>
                <a:gd name="T1" fmla="*/ 0 h 29"/>
                <a:gd name="T2" fmla="*/ 2147483646 w 22"/>
                <a:gd name="T3" fmla="*/ 0 h 29"/>
                <a:gd name="T4" fmla="*/ 2147483646 w 22"/>
                <a:gd name="T5" fmla="*/ 2147483646 h 29"/>
                <a:gd name="T6" fmla="*/ 0 w 22"/>
                <a:gd name="T7" fmla="*/ 2147483646 h 29"/>
                <a:gd name="T8" fmla="*/ 0 w 22"/>
                <a:gd name="T9" fmla="*/ 0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2147483646 w 22"/>
                <a:gd name="T21" fmla="*/ 2147483646 h 29"/>
                <a:gd name="T22" fmla="*/ 2147483646 w 22"/>
                <a:gd name="T23" fmla="*/ 2147483646 h 29"/>
                <a:gd name="T24" fmla="*/ 2147483646 w 22"/>
                <a:gd name="T25" fmla="*/ 2147483646 h 29"/>
                <a:gd name="T26" fmla="*/ 2147483646 w 22"/>
                <a:gd name="T27" fmla="*/ 2147483646 h 29"/>
                <a:gd name="T28" fmla="*/ 2147483646 w 22"/>
                <a:gd name="T29" fmla="*/ 2147483646 h 29"/>
                <a:gd name="T30" fmla="*/ 2147483646 w 22"/>
                <a:gd name="T31" fmla="*/ 2147483646 h 29"/>
                <a:gd name="T32" fmla="*/ 2147483646 w 22"/>
                <a:gd name="T33" fmla="*/ 2147483646 h 29"/>
                <a:gd name="T34" fmla="*/ 2147483646 w 22"/>
                <a:gd name="T35" fmla="*/ 2147483646 h 29"/>
                <a:gd name="T36" fmla="*/ 2147483646 w 22"/>
                <a:gd name="T37" fmla="*/ 2147483646 h 29"/>
                <a:gd name="T38" fmla="*/ 2147483646 w 22"/>
                <a:gd name="T39" fmla="*/ 2147483646 h 29"/>
                <a:gd name="T40" fmla="*/ 2147483646 w 22"/>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9">
                  <a:moveTo>
                    <a:pt x="0" y="0"/>
                  </a:moveTo>
                  <a:lnTo>
                    <a:pt x="22" y="0"/>
                  </a:lnTo>
                  <a:lnTo>
                    <a:pt x="22" y="29"/>
                  </a:lnTo>
                  <a:lnTo>
                    <a:pt x="0" y="29"/>
                  </a:lnTo>
                  <a:lnTo>
                    <a:pt x="0" y="0"/>
                  </a:lnTo>
                  <a:close/>
                  <a:moveTo>
                    <a:pt x="3" y="24"/>
                  </a:moveTo>
                  <a:lnTo>
                    <a:pt x="10" y="14"/>
                  </a:lnTo>
                  <a:lnTo>
                    <a:pt x="3" y="5"/>
                  </a:lnTo>
                  <a:lnTo>
                    <a:pt x="3" y="24"/>
                  </a:lnTo>
                  <a:close/>
                  <a:moveTo>
                    <a:pt x="17" y="3"/>
                  </a:moveTo>
                  <a:lnTo>
                    <a:pt x="5" y="3"/>
                  </a:lnTo>
                  <a:lnTo>
                    <a:pt x="10" y="12"/>
                  </a:lnTo>
                  <a:lnTo>
                    <a:pt x="17" y="3"/>
                  </a:lnTo>
                  <a:close/>
                  <a:moveTo>
                    <a:pt x="17" y="26"/>
                  </a:moveTo>
                  <a:lnTo>
                    <a:pt x="10"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44">
              <a:extLst>
                <a:ext uri="{FF2B5EF4-FFF2-40B4-BE49-F238E27FC236}">
                  <a16:creationId xmlns:a16="http://schemas.microsoft.com/office/drawing/2014/main" id="{D53A9F53-F881-4CB8-A27C-74BC8478BAD5}"/>
                </a:ext>
              </a:extLst>
            </p:cNvPr>
            <p:cNvSpPr>
              <a:spLocks noEditPoints="1"/>
            </p:cNvSpPr>
            <p:nvPr/>
          </p:nvSpPr>
          <p:spPr bwMode="auto">
            <a:xfrm>
              <a:off x="11604259" y="3911603"/>
              <a:ext cx="15030" cy="24215"/>
            </a:xfrm>
            <a:custGeom>
              <a:avLst/>
              <a:gdLst>
                <a:gd name="T0" fmla="*/ 0 w 18"/>
                <a:gd name="T1" fmla="*/ 0 h 29"/>
                <a:gd name="T2" fmla="*/ 2147483646 w 18"/>
                <a:gd name="T3" fmla="*/ 0 h 29"/>
                <a:gd name="T4" fmla="*/ 2147483646 w 18"/>
                <a:gd name="T5" fmla="*/ 2147483646 h 29"/>
                <a:gd name="T6" fmla="*/ 0 w 18"/>
                <a:gd name="T7" fmla="*/ 2147483646 h 29"/>
                <a:gd name="T8" fmla="*/ 0 w 18"/>
                <a:gd name="T9" fmla="*/ 0 h 29"/>
                <a:gd name="T10" fmla="*/ 0 w 18"/>
                <a:gd name="T11" fmla="*/ 2147483646 h 29"/>
                <a:gd name="T12" fmla="*/ 2147483646 w 18"/>
                <a:gd name="T13" fmla="*/ 2147483646 h 29"/>
                <a:gd name="T14" fmla="*/ 0 w 18"/>
                <a:gd name="T15" fmla="*/ 2147483646 h 29"/>
                <a:gd name="T16" fmla="*/ 0 w 18"/>
                <a:gd name="T17" fmla="*/ 2147483646 h 29"/>
                <a:gd name="T18" fmla="*/ 2147483646 w 18"/>
                <a:gd name="T19" fmla="*/ 2147483646 h 29"/>
                <a:gd name="T20" fmla="*/ 2147483646 w 18"/>
                <a:gd name="T21" fmla="*/ 2147483646 h 29"/>
                <a:gd name="T22" fmla="*/ 2147483646 w 18"/>
                <a:gd name="T23" fmla="*/ 2147483646 h 29"/>
                <a:gd name="T24" fmla="*/ 2147483646 w 18"/>
                <a:gd name="T25" fmla="*/ 2147483646 h 29"/>
                <a:gd name="T26" fmla="*/ 2147483646 w 18"/>
                <a:gd name="T27" fmla="*/ 2147483646 h 29"/>
                <a:gd name="T28" fmla="*/ 2147483646 w 18"/>
                <a:gd name="T29" fmla="*/ 2147483646 h 29"/>
                <a:gd name="T30" fmla="*/ 2147483646 w 18"/>
                <a:gd name="T31" fmla="*/ 2147483646 h 29"/>
                <a:gd name="T32" fmla="*/ 2147483646 w 18"/>
                <a:gd name="T33" fmla="*/ 2147483646 h 29"/>
                <a:gd name="T34" fmla="*/ 2147483646 w 18"/>
                <a:gd name="T35" fmla="*/ 2147483646 h 29"/>
                <a:gd name="T36" fmla="*/ 2147483646 w 18"/>
                <a:gd name="T37" fmla="*/ 2147483646 h 29"/>
                <a:gd name="T38" fmla="*/ 2147483646 w 18"/>
                <a:gd name="T39" fmla="*/ 2147483646 h 29"/>
                <a:gd name="T40" fmla="*/ 2147483646 w 18"/>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 h="29">
                  <a:moveTo>
                    <a:pt x="0" y="0"/>
                  </a:moveTo>
                  <a:lnTo>
                    <a:pt x="18" y="0"/>
                  </a:lnTo>
                  <a:lnTo>
                    <a:pt x="18" y="29"/>
                  </a:lnTo>
                  <a:lnTo>
                    <a:pt x="0" y="29"/>
                  </a:lnTo>
                  <a:lnTo>
                    <a:pt x="0" y="0"/>
                  </a:lnTo>
                  <a:close/>
                  <a:moveTo>
                    <a:pt x="0" y="24"/>
                  </a:moveTo>
                  <a:lnTo>
                    <a:pt x="7" y="14"/>
                  </a:lnTo>
                  <a:lnTo>
                    <a:pt x="0" y="5"/>
                  </a:lnTo>
                  <a:lnTo>
                    <a:pt x="0" y="24"/>
                  </a:lnTo>
                  <a:close/>
                  <a:moveTo>
                    <a:pt x="16" y="3"/>
                  </a:moveTo>
                  <a:lnTo>
                    <a:pt x="2" y="3"/>
                  </a:lnTo>
                  <a:lnTo>
                    <a:pt x="9" y="12"/>
                  </a:lnTo>
                  <a:lnTo>
                    <a:pt x="16" y="3"/>
                  </a:lnTo>
                  <a:close/>
                  <a:moveTo>
                    <a:pt x="16" y="26"/>
                  </a:moveTo>
                  <a:lnTo>
                    <a:pt x="9" y="17"/>
                  </a:lnTo>
                  <a:lnTo>
                    <a:pt x="2" y="26"/>
                  </a:lnTo>
                  <a:lnTo>
                    <a:pt x="16" y="26"/>
                  </a:lnTo>
                  <a:close/>
                  <a:moveTo>
                    <a:pt x="16" y="24"/>
                  </a:moveTo>
                  <a:lnTo>
                    <a:pt x="16" y="5"/>
                  </a:lnTo>
                  <a:lnTo>
                    <a:pt x="9" y="14"/>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45">
              <a:extLst>
                <a:ext uri="{FF2B5EF4-FFF2-40B4-BE49-F238E27FC236}">
                  <a16:creationId xmlns:a16="http://schemas.microsoft.com/office/drawing/2014/main" id="{809F74E7-0AF6-4BD0-8A59-A9CDFED06967}"/>
                </a:ext>
              </a:extLst>
            </p:cNvPr>
            <p:cNvSpPr>
              <a:spLocks noEditPoints="1"/>
            </p:cNvSpPr>
            <p:nvPr/>
          </p:nvSpPr>
          <p:spPr bwMode="auto">
            <a:xfrm>
              <a:off x="11619289" y="3911603"/>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3" y="24"/>
                  </a:moveTo>
                  <a:lnTo>
                    <a:pt x="10" y="14"/>
                  </a:lnTo>
                  <a:lnTo>
                    <a:pt x="3" y="5"/>
                  </a:lnTo>
                  <a:lnTo>
                    <a:pt x="3" y="24"/>
                  </a:lnTo>
                  <a:close/>
                  <a:moveTo>
                    <a:pt x="17" y="3"/>
                  </a:moveTo>
                  <a:lnTo>
                    <a:pt x="3" y="3"/>
                  </a:lnTo>
                  <a:lnTo>
                    <a:pt x="10" y="12"/>
                  </a:lnTo>
                  <a:lnTo>
                    <a:pt x="17" y="3"/>
                  </a:lnTo>
                  <a:close/>
                  <a:moveTo>
                    <a:pt x="17" y="26"/>
                  </a:moveTo>
                  <a:lnTo>
                    <a:pt x="10" y="17"/>
                  </a:lnTo>
                  <a:lnTo>
                    <a:pt x="3" y="26"/>
                  </a:lnTo>
                  <a:lnTo>
                    <a:pt x="17" y="26"/>
                  </a:lnTo>
                  <a:close/>
                  <a:moveTo>
                    <a:pt x="17" y="24"/>
                  </a:moveTo>
                  <a:lnTo>
                    <a:pt x="17" y="5"/>
                  </a:lnTo>
                  <a:lnTo>
                    <a:pt x="12"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6">
              <a:extLst>
                <a:ext uri="{FF2B5EF4-FFF2-40B4-BE49-F238E27FC236}">
                  <a16:creationId xmlns:a16="http://schemas.microsoft.com/office/drawing/2014/main" id="{60697E1D-A8FA-42E2-94C3-BA636AF9766F}"/>
                </a:ext>
              </a:extLst>
            </p:cNvPr>
            <p:cNvSpPr>
              <a:spLocks noEditPoints="1"/>
            </p:cNvSpPr>
            <p:nvPr/>
          </p:nvSpPr>
          <p:spPr bwMode="auto">
            <a:xfrm>
              <a:off x="11635154" y="3911603"/>
              <a:ext cx="18370" cy="24215"/>
            </a:xfrm>
            <a:custGeom>
              <a:avLst/>
              <a:gdLst>
                <a:gd name="T0" fmla="*/ 0 w 22"/>
                <a:gd name="T1" fmla="*/ 0 h 29"/>
                <a:gd name="T2" fmla="*/ 2147483646 w 22"/>
                <a:gd name="T3" fmla="*/ 0 h 29"/>
                <a:gd name="T4" fmla="*/ 2147483646 w 22"/>
                <a:gd name="T5" fmla="*/ 2147483646 h 29"/>
                <a:gd name="T6" fmla="*/ 0 w 22"/>
                <a:gd name="T7" fmla="*/ 2147483646 h 29"/>
                <a:gd name="T8" fmla="*/ 0 w 22"/>
                <a:gd name="T9" fmla="*/ 0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2147483646 w 22"/>
                <a:gd name="T21" fmla="*/ 2147483646 h 29"/>
                <a:gd name="T22" fmla="*/ 2147483646 w 22"/>
                <a:gd name="T23" fmla="*/ 2147483646 h 29"/>
                <a:gd name="T24" fmla="*/ 2147483646 w 22"/>
                <a:gd name="T25" fmla="*/ 2147483646 h 29"/>
                <a:gd name="T26" fmla="*/ 2147483646 w 22"/>
                <a:gd name="T27" fmla="*/ 2147483646 h 29"/>
                <a:gd name="T28" fmla="*/ 2147483646 w 22"/>
                <a:gd name="T29" fmla="*/ 2147483646 h 29"/>
                <a:gd name="T30" fmla="*/ 2147483646 w 22"/>
                <a:gd name="T31" fmla="*/ 2147483646 h 29"/>
                <a:gd name="T32" fmla="*/ 2147483646 w 22"/>
                <a:gd name="T33" fmla="*/ 2147483646 h 29"/>
                <a:gd name="T34" fmla="*/ 2147483646 w 22"/>
                <a:gd name="T35" fmla="*/ 2147483646 h 29"/>
                <a:gd name="T36" fmla="*/ 2147483646 w 22"/>
                <a:gd name="T37" fmla="*/ 2147483646 h 29"/>
                <a:gd name="T38" fmla="*/ 2147483646 w 22"/>
                <a:gd name="T39" fmla="*/ 2147483646 h 29"/>
                <a:gd name="T40" fmla="*/ 2147483646 w 22"/>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9">
                  <a:moveTo>
                    <a:pt x="0" y="0"/>
                  </a:moveTo>
                  <a:lnTo>
                    <a:pt x="22" y="0"/>
                  </a:lnTo>
                  <a:lnTo>
                    <a:pt x="22" y="29"/>
                  </a:lnTo>
                  <a:lnTo>
                    <a:pt x="0" y="29"/>
                  </a:lnTo>
                  <a:lnTo>
                    <a:pt x="0" y="0"/>
                  </a:lnTo>
                  <a:close/>
                  <a:moveTo>
                    <a:pt x="3" y="24"/>
                  </a:moveTo>
                  <a:lnTo>
                    <a:pt x="10" y="14"/>
                  </a:lnTo>
                  <a:lnTo>
                    <a:pt x="3" y="5"/>
                  </a:lnTo>
                  <a:lnTo>
                    <a:pt x="3" y="24"/>
                  </a:lnTo>
                  <a:close/>
                  <a:moveTo>
                    <a:pt x="17" y="3"/>
                  </a:moveTo>
                  <a:lnTo>
                    <a:pt x="5" y="3"/>
                  </a:lnTo>
                  <a:lnTo>
                    <a:pt x="10" y="12"/>
                  </a:lnTo>
                  <a:lnTo>
                    <a:pt x="17" y="3"/>
                  </a:lnTo>
                  <a:close/>
                  <a:moveTo>
                    <a:pt x="17" y="26"/>
                  </a:moveTo>
                  <a:lnTo>
                    <a:pt x="10"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7">
              <a:extLst>
                <a:ext uri="{FF2B5EF4-FFF2-40B4-BE49-F238E27FC236}">
                  <a16:creationId xmlns:a16="http://schemas.microsoft.com/office/drawing/2014/main" id="{0E8AF9EE-1ADB-490E-8818-AF281D12AC87}"/>
                </a:ext>
              </a:extLst>
            </p:cNvPr>
            <p:cNvSpPr>
              <a:spLocks noEditPoints="1"/>
            </p:cNvSpPr>
            <p:nvPr/>
          </p:nvSpPr>
          <p:spPr bwMode="auto">
            <a:xfrm>
              <a:off x="11653524" y="3911603"/>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2" y="24"/>
                  </a:moveTo>
                  <a:lnTo>
                    <a:pt x="7" y="14"/>
                  </a:lnTo>
                  <a:lnTo>
                    <a:pt x="2" y="5"/>
                  </a:lnTo>
                  <a:lnTo>
                    <a:pt x="2" y="24"/>
                  </a:lnTo>
                  <a:close/>
                  <a:moveTo>
                    <a:pt x="16" y="3"/>
                  </a:moveTo>
                  <a:lnTo>
                    <a:pt x="2" y="3"/>
                  </a:lnTo>
                  <a:lnTo>
                    <a:pt x="9" y="12"/>
                  </a:lnTo>
                  <a:lnTo>
                    <a:pt x="16" y="3"/>
                  </a:lnTo>
                  <a:close/>
                  <a:moveTo>
                    <a:pt x="16" y="26"/>
                  </a:moveTo>
                  <a:lnTo>
                    <a:pt x="9" y="17"/>
                  </a:lnTo>
                  <a:lnTo>
                    <a:pt x="2" y="26"/>
                  </a:lnTo>
                  <a:lnTo>
                    <a:pt x="16" y="26"/>
                  </a:lnTo>
                  <a:close/>
                  <a:moveTo>
                    <a:pt x="16" y="24"/>
                  </a:moveTo>
                  <a:lnTo>
                    <a:pt x="16" y="5"/>
                  </a:lnTo>
                  <a:lnTo>
                    <a:pt x="9" y="14"/>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8">
              <a:extLst>
                <a:ext uri="{FF2B5EF4-FFF2-40B4-BE49-F238E27FC236}">
                  <a16:creationId xmlns:a16="http://schemas.microsoft.com/office/drawing/2014/main" id="{BFB3ED91-2F6B-413B-BFB8-ADFAE8AA755A}"/>
                </a:ext>
              </a:extLst>
            </p:cNvPr>
            <p:cNvSpPr>
              <a:spLocks noEditPoints="1"/>
            </p:cNvSpPr>
            <p:nvPr/>
          </p:nvSpPr>
          <p:spPr bwMode="auto">
            <a:xfrm>
              <a:off x="11520758" y="3959198"/>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0 w 19"/>
                <a:gd name="T11" fmla="*/ 2147483646 h 28"/>
                <a:gd name="T12" fmla="*/ 2147483646 w 19"/>
                <a:gd name="T13" fmla="*/ 2147483646 h 28"/>
                <a:gd name="T14" fmla="*/ 0 w 19"/>
                <a:gd name="T15" fmla="*/ 2147483646 h 28"/>
                <a:gd name="T16" fmla="*/ 0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0" y="24"/>
                  </a:moveTo>
                  <a:lnTo>
                    <a:pt x="7" y="14"/>
                  </a:lnTo>
                  <a:lnTo>
                    <a:pt x="0" y="5"/>
                  </a:lnTo>
                  <a:lnTo>
                    <a:pt x="0" y="24"/>
                  </a:lnTo>
                  <a:close/>
                  <a:moveTo>
                    <a:pt x="17" y="2"/>
                  </a:moveTo>
                  <a:lnTo>
                    <a:pt x="3" y="2"/>
                  </a:lnTo>
                  <a:lnTo>
                    <a:pt x="10" y="12"/>
                  </a:lnTo>
                  <a:lnTo>
                    <a:pt x="17" y="2"/>
                  </a:lnTo>
                  <a:close/>
                  <a:moveTo>
                    <a:pt x="17" y="26"/>
                  </a:moveTo>
                  <a:lnTo>
                    <a:pt x="10" y="17"/>
                  </a:lnTo>
                  <a:lnTo>
                    <a:pt x="3" y="26"/>
                  </a:lnTo>
                  <a:lnTo>
                    <a:pt x="17" y="26"/>
                  </a:lnTo>
                  <a:close/>
                  <a:moveTo>
                    <a:pt x="17" y="24"/>
                  </a:moveTo>
                  <a:lnTo>
                    <a:pt x="17" y="5"/>
                  </a:lnTo>
                  <a:lnTo>
                    <a:pt x="10"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49">
              <a:extLst>
                <a:ext uri="{FF2B5EF4-FFF2-40B4-BE49-F238E27FC236}">
                  <a16:creationId xmlns:a16="http://schemas.microsoft.com/office/drawing/2014/main" id="{1F9DC703-FB92-420C-8D66-C5D881B7DCFC}"/>
                </a:ext>
              </a:extLst>
            </p:cNvPr>
            <p:cNvSpPr>
              <a:spLocks noEditPoints="1"/>
            </p:cNvSpPr>
            <p:nvPr/>
          </p:nvSpPr>
          <p:spPr bwMode="auto">
            <a:xfrm>
              <a:off x="11536623" y="3959198"/>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3" y="24"/>
                  </a:moveTo>
                  <a:lnTo>
                    <a:pt x="10" y="14"/>
                  </a:lnTo>
                  <a:lnTo>
                    <a:pt x="3" y="5"/>
                  </a:lnTo>
                  <a:lnTo>
                    <a:pt x="3" y="24"/>
                  </a:lnTo>
                  <a:close/>
                  <a:moveTo>
                    <a:pt x="17" y="2"/>
                  </a:moveTo>
                  <a:lnTo>
                    <a:pt x="3" y="2"/>
                  </a:lnTo>
                  <a:lnTo>
                    <a:pt x="10" y="12"/>
                  </a:lnTo>
                  <a:lnTo>
                    <a:pt x="17" y="2"/>
                  </a:lnTo>
                  <a:close/>
                  <a:moveTo>
                    <a:pt x="17" y="26"/>
                  </a:moveTo>
                  <a:lnTo>
                    <a:pt x="10" y="17"/>
                  </a:lnTo>
                  <a:lnTo>
                    <a:pt x="3"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50">
              <a:extLst>
                <a:ext uri="{FF2B5EF4-FFF2-40B4-BE49-F238E27FC236}">
                  <a16:creationId xmlns:a16="http://schemas.microsoft.com/office/drawing/2014/main" id="{66E29F9E-929E-475B-9475-9B2041DFB7DA}"/>
                </a:ext>
              </a:extLst>
            </p:cNvPr>
            <p:cNvSpPr>
              <a:spLocks noEditPoints="1"/>
            </p:cNvSpPr>
            <p:nvPr/>
          </p:nvSpPr>
          <p:spPr bwMode="auto">
            <a:xfrm>
              <a:off x="11552488" y="3959198"/>
              <a:ext cx="17535" cy="23380"/>
            </a:xfrm>
            <a:custGeom>
              <a:avLst/>
              <a:gdLst>
                <a:gd name="T0" fmla="*/ 0 w 21"/>
                <a:gd name="T1" fmla="*/ 0 h 28"/>
                <a:gd name="T2" fmla="*/ 2147483646 w 21"/>
                <a:gd name="T3" fmla="*/ 0 h 28"/>
                <a:gd name="T4" fmla="*/ 2147483646 w 21"/>
                <a:gd name="T5" fmla="*/ 2147483646 h 28"/>
                <a:gd name="T6" fmla="*/ 0 w 21"/>
                <a:gd name="T7" fmla="*/ 2147483646 h 28"/>
                <a:gd name="T8" fmla="*/ 0 w 21"/>
                <a:gd name="T9" fmla="*/ 0 h 28"/>
                <a:gd name="T10" fmla="*/ 2147483646 w 21"/>
                <a:gd name="T11" fmla="*/ 2147483646 h 28"/>
                <a:gd name="T12" fmla="*/ 2147483646 w 21"/>
                <a:gd name="T13" fmla="*/ 2147483646 h 28"/>
                <a:gd name="T14" fmla="*/ 2147483646 w 21"/>
                <a:gd name="T15" fmla="*/ 2147483646 h 28"/>
                <a:gd name="T16" fmla="*/ 2147483646 w 21"/>
                <a:gd name="T17" fmla="*/ 2147483646 h 28"/>
                <a:gd name="T18" fmla="*/ 2147483646 w 21"/>
                <a:gd name="T19" fmla="*/ 2147483646 h 28"/>
                <a:gd name="T20" fmla="*/ 2147483646 w 21"/>
                <a:gd name="T21" fmla="*/ 2147483646 h 28"/>
                <a:gd name="T22" fmla="*/ 2147483646 w 21"/>
                <a:gd name="T23" fmla="*/ 2147483646 h 28"/>
                <a:gd name="T24" fmla="*/ 2147483646 w 21"/>
                <a:gd name="T25" fmla="*/ 2147483646 h 28"/>
                <a:gd name="T26" fmla="*/ 2147483646 w 21"/>
                <a:gd name="T27" fmla="*/ 2147483646 h 28"/>
                <a:gd name="T28" fmla="*/ 2147483646 w 21"/>
                <a:gd name="T29" fmla="*/ 2147483646 h 28"/>
                <a:gd name="T30" fmla="*/ 2147483646 w 21"/>
                <a:gd name="T31" fmla="*/ 2147483646 h 28"/>
                <a:gd name="T32" fmla="*/ 2147483646 w 21"/>
                <a:gd name="T33" fmla="*/ 2147483646 h 28"/>
                <a:gd name="T34" fmla="*/ 2147483646 w 21"/>
                <a:gd name="T35" fmla="*/ 2147483646 h 28"/>
                <a:gd name="T36" fmla="*/ 2147483646 w 21"/>
                <a:gd name="T37" fmla="*/ 2147483646 h 28"/>
                <a:gd name="T38" fmla="*/ 2147483646 w 21"/>
                <a:gd name="T39" fmla="*/ 2147483646 h 28"/>
                <a:gd name="T40" fmla="*/ 2147483646 w 21"/>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8">
                  <a:moveTo>
                    <a:pt x="0" y="0"/>
                  </a:moveTo>
                  <a:lnTo>
                    <a:pt x="21" y="0"/>
                  </a:lnTo>
                  <a:lnTo>
                    <a:pt x="21" y="28"/>
                  </a:lnTo>
                  <a:lnTo>
                    <a:pt x="0" y="28"/>
                  </a:lnTo>
                  <a:lnTo>
                    <a:pt x="0" y="0"/>
                  </a:lnTo>
                  <a:close/>
                  <a:moveTo>
                    <a:pt x="3" y="24"/>
                  </a:moveTo>
                  <a:lnTo>
                    <a:pt x="10" y="14"/>
                  </a:lnTo>
                  <a:lnTo>
                    <a:pt x="3" y="5"/>
                  </a:lnTo>
                  <a:lnTo>
                    <a:pt x="3" y="24"/>
                  </a:lnTo>
                  <a:close/>
                  <a:moveTo>
                    <a:pt x="17" y="2"/>
                  </a:moveTo>
                  <a:lnTo>
                    <a:pt x="5" y="2"/>
                  </a:lnTo>
                  <a:lnTo>
                    <a:pt x="12" y="12"/>
                  </a:lnTo>
                  <a:lnTo>
                    <a:pt x="17" y="2"/>
                  </a:lnTo>
                  <a:close/>
                  <a:moveTo>
                    <a:pt x="17" y="26"/>
                  </a:moveTo>
                  <a:lnTo>
                    <a:pt x="12"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51">
              <a:extLst>
                <a:ext uri="{FF2B5EF4-FFF2-40B4-BE49-F238E27FC236}">
                  <a16:creationId xmlns:a16="http://schemas.microsoft.com/office/drawing/2014/main" id="{48BB5FD9-B822-4C94-BBA9-0D16A6ADED83}"/>
                </a:ext>
              </a:extLst>
            </p:cNvPr>
            <p:cNvSpPr>
              <a:spLocks noEditPoints="1"/>
            </p:cNvSpPr>
            <p:nvPr/>
          </p:nvSpPr>
          <p:spPr bwMode="auto">
            <a:xfrm>
              <a:off x="11570024" y="3959198"/>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3" y="24"/>
                  </a:moveTo>
                  <a:lnTo>
                    <a:pt x="8" y="14"/>
                  </a:lnTo>
                  <a:lnTo>
                    <a:pt x="3" y="5"/>
                  </a:lnTo>
                  <a:lnTo>
                    <a:pt x="3" y="24"/>
                  </a:lnTo>
                  <a:close/>
                  <a:moveTo>
                    <a:pt x="17" y="2"/>
                  </a:moveTo>
                  <a:lnTo>
                    <a:pt x="3" y="2"/>
                  </a:lnTo>
                  <a:lnTo>
                    <a:pt x="10" y="12"/>
                  </a:lnTo>
                  <a:lnTo>
                    <a:pt x="17" y="2"/>
                  </a:lnTo>
                  <a:close/>
                  <a:moveTo>
                    <a:pt x="17" y="26"/>
                  </a:moveTo>
                  <a:lnTo>
                    <a:pt x="10" y="17"/>
                  </a:lnTo>
                  <a:lnTo>
                    <a:pt x="3" y="26"/>
                  </a:lnTo>
                  <a:lnTo>
                    <a:pt x="17" y="26"/>
                  </a:lnTo>
                  <a:close/>
                  <a:moveTo>
                    <a:pt x="17" y="24"/>
                  </a:moveTo>
                  <a:lnTo>
                    <a:pt x="17" y="5"/>
                  </a:lnTo>
                  <a:lnTo>
                    <a:pt x="10"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52">
              <a:extLst>
                <a:ext uri="{FF2B5EF4-FFF2-40B4-BE49-F238E27FC236}">
                  <a16:creationId xmlns:a16="http://schemas.microsoft.com/office/drawing/2014/main" id="{4A61C8E2-ADB4-425F-964F-15A4305CE42E}"/>
                </a:ext>
              </a:extLst>
            </p:cNvPr>
            <p:cNvSpPr>
              <a:spLocks noEditPoints="1"/>
            </p:cNvSpPr>
            <p:nvPr/>
          </p:nvSpPr>
          <p:spPr bwMode="auto">
            <a:xfrm>
              <a:off x="11585889" y="3959198"/>
              <a:ext cx="18370" cy="23380"/>
            </a:xfrm>
            <a:custGeom>
              <a:avLst/>
              <a:gdLst>
                <a:gd name="T0" fmla="*/ 0 w 22"/>
                <a:gd name="T1" fmla="*/ 0 h 28"/>
                <a:gd name="T2" fmla="*/ 2147483646 w 22"/>
                <a:gd name="T3" fmla="*/ 0 h 28"/>
                <a:gd name="T4" fmla="*/ 2147483646 w 22"/>
                <a:gd name="T5" fmla="*/ 2147483646 h 28"/>
                <a:gd name="T6" fmla="*/ 0 w 22"/>
                <a:gd name="T7" fmla="*/ 2147483646 h 28"/>
                <a:gd name="T8" fmla="*/ 0 w 22"/>
                <a:gd name="T9" fmla="*/ 0 h 28"/>
                <a:gd name="T10" fmla="*/ 2147483646 w 22"/>
                <a:gd name="T11" fmla="*/ 2147483646 h 28"/>
                <a:gd name="T12" fmla="*/ 2147483646 w 22"/>
                <a:gd name="T13" fmla="*/ 2147483646 h 28"/>
                <a:gd name="T14" fmla="*/ 2147483646 w 22"/>
                <a:gd name="T15" fmla="*/ 2147483646 h 28"/>
                <a:gd name="T16" fmla="*/ 2147483646 w 22"/>
                <a:gd name="T17" fmla="*/ 2147483646 h 28"/>
                <a:gd name="T18" fmla="*/ 2147483646 w 22"/>
                <a:gd name="T19" fmla="*/ 2147483646 h 28"/>
                <a:gd name="T20" fmla="*/ 2147483646 w 22"/>
                <a:gd name="T21" fmla="*/ 2147483646 h 28"/>
                <a:gd name="T22" fmla="*/ 2147483646 w 22"/>
                <a:gd name="T23" fmla="*/ 2147483646 h 28"/>
                <a:gd name="T24" fmla="*/ 2147483646 w 22"/>
                <a:gd name="T25" fmla="*/ 2147483646 h 28"/>
                <a:gd name="T26" fmla="*/ 2147483646 w 22"/>
                <a:gd name="T27" fmla="*/ 2147483646 h 28"/>
                <a:gd name="T28" fmla="*/ 2147483646 w 22"/>
                <a:gd name="T29" fmla="*/ 2147483646 h 28"/>
                <a:gd name="T30" fmla="*/ 2147483646 w 22"/>
                <a:gd name="T31" fmla="*/ 2147483646 h 28"/>
                <a:gd name="T32" fmla="*/ 2147483646 w 22"/>
                <a:gd name="T33" fmla="*/ 2147483646 h 28"/>
                <a:gd name="T34" fmla="*/ 2147483646 w 22"/>
                <a:gd name="T35" fmla="*/ 2147483646 h 28"/>
                <a:gd name="T36" fmla="*/ 2147483646 w 22"/>
                <a:gd name="T37" fmla="*/ 2147483646 h 28"/>
                <a:gd name="T38" fmla="*/ 2147483646 w 22"/>
                <a:gd name="T39" fmla="*/ 2147483646 h 28"/>
                <a:gd name="T40" fmla="*/ 2147483646 w 22"/>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8">
                  <a:moveTo>
                    <a:pt x="0" y="0"/>
                  </a:moveTo>
                  <a:lnTo>
                    <a:pt x="22" y="0"/>
                  </a:lnTo>
                  <a:lnTo>
                    <a:pt x="22" y="28"/>
                  </a:lnTo>
                  <a:lnTo>
                    <a:pt x="0" y="28"/>
                  </a:lnTo>
                  <a:lnTo>
                    <a:pt x="0" y="0"/>
                  </a:lnTo>
                  <a:close/>
                  <a:moveTo>
                    <a:pt x="3" y="24"/>
                  </a:moveTo>
                  <a:lnTo>
                    <a:pt x="10" y="14"/>
                  </a:lnTo>
                  <a:lnTo>
                    <a:pt x="3" y="5"/>
                  </a:lnTo>
                  <a:lnTo>
                    <a:pt x="3" y="24"/>
                  </a:lnTo>
                  <a:close/>
                  <a:moveTo>
                    <a:pt x="17" y="2"/>
                  </a:moveTo>
                  <a:lnTo>
                    <a:pt x="5" y="2"/>
                  </a:lnTo>
                  <a:lnTo>
                    <a:pt x="10" y="12"/>
                  </a:lnTo>
                  <a:lnTo>
                    <a:pt x="17" y="2"/>
                  </a:lnTo>
                  <a:close/>
                  <a:moveTo>
                    <a:pt x="17" y="26"/>
                  </a:moveTo>
                  <a:lnTo>
                    <a:pt x="10"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3">
              <a:extLst>
                <a:ext uri="{FF2B5EF4-FFF2-40B4-BE49-F238E27FC236}">
                  <a16:creationId xmlns:a16="http://schemas.microsoft.com/office/drawing/2014/main" id="{388EC7A1-1209-43EF-AD50-3CEF241D1FA9}"/>
                </a:ext>
              </a:extLst>
            </p:cNvPr>
            <p:cNvSpPr>
              <a:spLocks noEditPoints="1"/>
            </p:cNvSpPr>
            <p:nvPr/>
          </p:nvSpPr>
          <p:spPr bwMode="auto">
            <a:xfrm>
              <a:off x="11604259" y="3959198"/>
              <a:ext cx="15030" cy="23380"/>
            </a:xfrm>
            <a:custGeom>
              <a:avLst/>
              <a:gdLst>
                <a:gd name="T0" fmla="*/ 0 w 18"/>
                <a:gd name="T1" fmla="*/ 0 h 28"/>
                <a:gd name="T2" fmla="*/ 2147483646 w 18"/>
                <a:gd name="T3" fmla="*/ 0 h 28"/>
                <a:gd name="T4" fmla="*/ 2147483646 w 18"/>
                <a:gd name="T5" fmla="*/ 2147483646 h 28"/>
                <a:gd name="T6" fmla="*/ 0 w 18"/>
                <a:gd name="T7" fmla="*/ 2147483646 h 28"/>
                <a:gd name="T8" fmla="*/ 0 w 18"/>
                <a:gd name="T9" fmla="*/ 0 h 28"/>
                <a:gd name="T10" fmla="*/ 0 w 18"/>
                <a:gd name="T11" fmla="*/ 2147483646 h 28"/>
                <a:gd name="T12" fmla="*/ 2147483646 w 18"/>
                <a:gd name="T13" fmla="*/ 2147483646 h 28"/>
                <a:gd name="T14" fmla="*/ 0 w 18"/>
                <a:gd name="T15" fmla="*/ 2147483646 h 28"/>
                <a:gd name="T16" fmla="*/ 0 w 18"/>
                <a:gd name="T17" fmla="*/ 2147483646 h 28"/>
                <a:gd name="T18" fmla="*/ 2147483646 w 18"/>
                <a:gd name="T19" fmla="*/ 2147483646 h 28"/>
                <a:gd name="T20" fmla="*/ 2147483646 w 18"/>
                <a:gd name="T21" fmla="*/ 2147483646 h 28"/>
                <a:gd name="T22" fmla="*/ 2147483646 w 18"/>
                <a:gd name="T23" fmla="*/ 2147483646 h 28"/>
                <a:gd name="T24" fmla="*/ 2147483646 w 18"/>
                <a:gd name="T25" fmla="*/ 2147483646 h 28"/>
                <a:gd name="T26" fmla="*/ 2147483646 w 18"/>
                <a:gd name="T27" fmla="*/ 2147483646 h 28"/>
                <a:gd name="T28" fmla="*/ 2147483646 w 18"/>
                <a:gd name="T29" fmla="*/ 2147483646 h 28"/>
                <a:gd name="T30" fmla="*/ 2147483646 w 18"/>
                <a:gd name="T31" fmla="*/ 2147483646 h 28"/>
                <a:gd name="T32" fmla="*/ 2147483646 w 18"/>
                <a:gd name="T33" fmla="*/ 2147483646 h 28"/>
                <a:gd name="T34" fmla="*/ 2147483646 w 18"/>
                <a:gd name="T35" fmla="*/ 2147483646 h 28"/>
                <a:gd name="T36" fmla="*/ 2147483646 w 18"/>
                <a:gd name="T37" fmla="*/ 2147483646 h 28"/>
                <a:gd name="T38" fmla="*/ 2147483646 w 18"/>
                <a:gd name="T39" fmla="*/ 2147483646 h 28"/>
                <a:gd name="T40" fmla="*/ 2147483646 w 18"/>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 h="28">
                  <a:moveTo>
                    <a:pt x="0" y="0"/>
                  </a:moveTo>
                  <a:lnTo>
                    <a:pt x="18" y="0"/>
                  </a:lnTo>
                  <a:lnTo>
                    <a:pt x="18" y="28"/>
                  </a:lnTo>
                  <a:lnTo>
                    <a:pt x="0" y="28"/>
                  </a:lnTo>
                  <a:lnTo>
                    <a:pt x="0" y="0"/>
                  </a:lnTo>
                  <a:close/>
                  <a:moveTo>
                    <a:pt x="0" y="24"/>
                  </a:moveTo>
                  <a:lnTo>
                    <a:pt x="7" y="14"/>
                  </a:lnTo>
                  <a:lnTo>
                    <a:pt x="0" y="5"/>
                  </a:lnTo>
                  <a:lnTo>
                    <a:pt x="0" y="24"/>
                  </a:lnTo>
                  <a:close/>
                  <a:moveTo>
                    <a:pt x="16" y="2"/>
                  </a:moveTo>
                  <a:lnTo>
                    <a:pt x="2" y="2"/>
                  </a:lnTo>
                  <a:lnTo>
                    <a:pt x="9" y="12"/>
                  </a:lnTo>
                  <a:lnTo>
                    <a:pt x="16" y="2"/>
                  </a:lnTo>
                  <a:close/>
                  <a:moveTo>
                    <a:pt x="16" y="26"/>
                  </a:moveTo>
                  <a:lnTo>
                    <a:pt x="9" y="17"/>
                  </a:lnTo>
                  <a:lnTo>
                    <a:pt x="2" y="26"/>
                  </a:lnTo>
                  <a:lnTo>
                    <a:pt x="16" y="26"/>
                  </a:lnTo>
                  <a:close/>
                  <a:moveTo>
                    <a:pt x="16" y="24"/>
                  </a:moveTo>
                  <a:lnTo>
                    <a:pt x="16" y="5"/>
                  </a:lnTo>
                  <a:lnTo>
                    <a:pt x="9" y="14"/>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4">
              <a:extLst>
                <a:ext uri="{FF2B5EF4-FFF2-40B4-BE49-F238E27FC236}">
                  <a16:creationId xmlns:a16="http://schemas.microsoft.com/office/drawing/2014/main" id="{5B9CEAC1-C8C6-4C2B-B80C-F7CDA1F892E7}"/>
                </a:ext>
              </a:extLst>
            </p:cNvPr>
            <p:cNvSpPr>
              <a:spLocks noEditPoints="1"/>
            </p:cNvSpPr>
            <p:nvPr/>
          </p:nvSpPr>
          <p:spPr bwMode="auto">
            <a:xfrm>
              <a:off x="11619289" y="3959198"/>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3" y="24"/>
                  </a:moveTo>
                  <a:lnTo>
                    <a:pt x="10" y="14"/>
                  </a:lnTo>
                  <a:lnTo>
                    <a:pt x="3" y="5"/>
                  </a:lnTo>
                  <a:lnTo>
                    <a:pt x="3" y="24"/>
                  </a:lnTo>
                  <a:close/>
                  <a:moveTo>
                    <a:pt x="17" y="2"/>
                  </a:moveTo>
                  <a:lnTo>
                    <a:pt x="3" y="2"/>
                  </a:lnTo>
                  <a:lnTo>
                    <a:pt x="10" y="12"/>
                  </a:lnTo>
                  <a:lnTo>
                    <a:pt x="17" y="2"/>
                  </a:lnTo>
                  <a:close/>
                  <a:moveTo>
                    <a:pt x="17" y="26"/>
                  </a:moveTo>
                  <a:lnTo>
                    <a:pt x="10" y="17"/>
                  </a:lnTo>
                  <a:lnTo>
                    <a:pt x="3" y="26"/>
                  </a:lnTo>
                  <a:lnTo>
                    <a:pt x="17" y="26"/>
                  </a:lnTo>
                  <a:close/>
                  <a:moveTo>
                    <a:pt x="17" y="24"/>
                  </a:moveTo>
                  <a:lnTo>
                    <a:pt x="17" y="5"/>
                  </a:lnTo>
                  <a:lnTo>
                    <a:pt x="12" y="14"/>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5">
              <a:extLst>
                <a:ext uri="{FF2B5EF4-FFF2-40B4-BE49-F238E27FC236}">
                  <a16:creationId xmlns:a16="http://schemas.microsoft.com/office/drawing/2014/main" id="{0CBF1BF7-E8C1-4CC9-918C-44A0BA2F52A2}"/>
                </a:ext>
              </a:extLst>
            </p:cNvPr>
            <p:cNvSpPr>
              <a:spLocks noEditPoints="1"/>
            </p:cNvSpPr>
            <p:nvPr/>
          </p:nvSpPr>
          <p:spPr bwMode="auto">
            <a:xfrm>
              <a:off x="11635154" y="3959198"/>
              <a:ext cx="18370" cy="23380"/>
            </a:xfrm>
            <a:custGeom>
              <a:avLst/>
              <a:gdLst>
                <a:gd name="T0" fmla="*/ 0 w 22"/>
                <a:gd name="T1" fmla="*/ 0 h 28"/>
                <a:gd name="T2" fmla="*/ 2147483646 w 22"/>
                <a:gd name="T3" fmla="*/ 0 h 28"/>
                <a:gd name="T4" fmla="*/ 2147483646 w 22"/>
                <a:gd name="T5" fmla="*/ 2147483646 h 28"/>
                <a:gd name="T6" fmla="*/ 0 w 22"/>
                <a:gd name="T7" fmla="*/ 2147483646 h 28"/>
                <a:gd name="T8" fmla="*/ 0 w 22"/>
                <a:gd name="T9" fmla="*/ 0 h 28"/>
                <a:gd name="T10" fmla="*/ 2147483646 w 22"/>
                <a:gd name="T11" fmla="*/ 2147483646 h 28"/>
                <a:gd name="T12" fmla="*/ 2147483646 w 22"/>
                <a:gd name="T13" fmla="*/ 2147483646 h 28"/>
                <a:gd name="T14" fmla="*/ 2147483646 w 22"/>
                <a:gd name="T15" fmla="*/ 2147483646 h 28"/>
                <a:gd name="T16" fmla="*/ 2147483646 w 22"/>
                <a:gd name="T17" fmla="*/ 2147483646 h 28"/>
                <a:gd name="T18" fmla="*/ 2147483646 w 22"/>
                <a:gd name="T19" fmla="*/ 2147483646 h 28"/>
                <a:gd name="T20" fmla="*/ 2147483646 w 22"/>
                <a:gd name="T21" fmla="*/ 2147483646 h 28"/>
                <a:gd name="T22" fmla="*/ 2147483646 w 22"/>
                <a:gd name="T23" fmla="*/ 2147483646 h 28"/>
                <a:gd name="T24" fmla="*/ 2147483646 w 22"/>
                <a:gd name="T25" fmla="*/ 2147483646 h 28"/>
                <a:gd name="T26" fmla="*/ 2147483646 w 22"/>
                <a:gd name="T27" fmla="*/ 2147483646 h 28"/>
                <a:gd name="T28" fmla="*/ 2147483646 w 22"/>
                <a:gd name="T29" fmla="*/ 2147483646 h 28"/>
                <a:gd name="T30" fmla="*/ 2147483646 w 22"/>
                <a:gd name="T31" fmla="*/ 2147483646 h 28"/>
                <a:gd name="T32" fmla="*/ 2147483646 w 22"/>
                <a:gd name="T33" fmla="*/ 2147483646 h 28"/>
                <a:gd name="T34" fmla="*/ 2147483646 w 22"/>
                <a:gd name="T35" fmla="*/ 2147483646 h 28"/>
                <a:gd name="T36" fmla="*/ 2147483646 w 22"/>
                <a:gd name="T37" fmla="*/ 2147483646 h 28"/>
                <a:gd name="T38" fmla="*/ 2147483646 w 22"/>
                <a:gd name="T39" fmla="*/ 2147483646 h 28"/>
                <a:gd name="T40" fmla="*/ 2147483646 w 22"/>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8">
                  <a:moveTo>
                    <a:pt x="0" y="0"/>
                  </a:moveTo>
                  <a:lnTo>
                    <a:pt x="22" y="0"/>
                  </a:lnTo>
                  <a:lnTo>
                    <a:pt x="22" y="28"/>
                  </a:lnTo>
                  <a:lnTo>
                    <a:pt x="0" y="28"/>
                  </a:lnTo>
                  <a:lnTo>
                    <a:pt x="0" y="0"/>
                  </a:lnTo>
                  <a:close/>
                  <a:moveTo>
                    <a:pt x="3" y="24"/>
                  </a:moveTo>
                  <a:lnTo>
                    <a:pt x="10" y="14"/>
                  </a:lnTo>
                  <a:lnTo>
                    <a:pt x="3" y="5"/>
                  </a:lnTo>
                  <a:lnTo>
                    <a:pt x="3" y="24"/>
                  </a:lnTo>
                  <a:close/>
                  <a:moveTo>
                    <a:pt x="17" y="2"/>
                  </a:moveTo>
                  <a:lnTo>
                    <a:pt x="5" y="2"/>
                  </a:lnTo>
                  <a:lnTo>
                    <a:pt x="10" y="12"/>
                  </a:lnTo>
                  <a:lnTo>
                    <a:pt x="17" y="2"/>
                  </a:lnTo>
                  <a:close/>
                  <a:moveTo>
                    <a:pt x="17" y="26"/>
                  </a:moveTo>
                  <a:lnTo>
                    <a:pt x="10" y="17"/>
                  </a:lnTo>
                  <a:lnTo>
                    <a:pt x="5" y="26"/>
                  </a:lnTo>
                  <a:lnTo>
                    <a:pt x="17" y="26"/>
                  </a:lnTo>
                  <a:close/>
                  <a:moveTo>
                    <a:pt x="19" y="24"/>
                  </a:moveTo>
                  <a:lnTo>
                    <a:pt x="19" y="5"/>
                  </a:lnTo>
                  <a:lnTo>
                    <a:pt x="12" y="14"/>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6">
              <a:extLst>
                <a:ext uri="{FF2B5EF4-FFF2-40B4-BE49-F238E27FC236}">
                  <a16:creationId xmlns:a16="http://schemas.microsoft.com/office/drawing/2014/main" id="{E62449AF-43DC-4D63-A357-8885E66A2CB8}"/>
                </a:ext>
              </a:extLst>
            </p:cNvPr>
            <p:cNvSpPr>
              <a:spLocks noEditPoints="1"/>
            </p:cNvSpPr>
            <p:nvPr/>
          </p:nvSpPr>
          <p:spPr bwMode="auto">
            <a:xfrm>
              <a:off x="11653524" y="3959198"/>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2" y="24"/>
                  </a:moveTo>
                  <a:lnTo>
                    <a:pt x="7" y="14"/>
                  </a:lnTo>
                  <a:lnTo>
                    <a:pt x="2" y="5"/>
                  </a:lnTo>
                  <a:lnTo>
                    <a:pt x="2" y="24"/>
                  </a:lnTo>
                  <a:close/>
                  <a:moveTo>
                    <a:pt x="16" y="2"/>
                  </a:moveTo>
                  <a:lnTo>
                    <a:pt x="2" y="2"/>
                  </a:lnTo>
                  <a:lnTo>
                    <a:pt x="9" y="12"/>
                  </a:lnTo>
                  <a:lnTo>
                    <a:pt x="16" y="2"/>
                  </a:lnTo>
                  <a:close/>
                  <a:moveTo>
                    <a:pt x="16" y="26"/>
                  </a:moveTo>
                  <a:lnTo>
                    <a:pt x="9" y="17"/>
                  </a:lnTo>
                  <a:lnTo>
                    <a:pt x="2" y="26"/>
                  </a:lnTo>
                  <a:lnTo>
                    <a:pt x="16" y="26"/>
                  </a:lnTo>
                  <a:close/>
                  <a:moveTo>
                    <a:pt x="16" y="24"/>
                  </a:moveTo>
                  <a:lnTo>
                    <a:pt x="16" y="5"/>
                  </a:lnTo>
                  <a:lnTo>
                    <a:pt x="9" y="14"/>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7">
              <a:extLst>
                <a:ext uri="{FF2B5EF4-FFF2-40B4-BE49-F238E27FC236}">
                  <a16:creationId xmlns:a16="http://schemas.microsoft.com/office/drawing/2014/main" id="{279EACA7-3B6B-42C3-9180-9C0EFBA8F126}"/>
                </a:ext>
              </a:extLst>
            </p:cNvPr>
            <p:cNvSpPr>
              <a:spLocks/>
            </p:cNvSpPr>
            <p:nvPr/>
          </p:nvSpPr>
          <p:spPr bwMode="auto">
            <a:xfrm>
              <a:off x="11375466" y="4014309"/>
              <a:ext cx="9185" cy="45090"/>
            </a:xfrm>
            <a:custGeom>
              <a:avLst/>
              <a:gdLst>
                <a:gd name="T0" fmla="*/ 0 w 11"/>
                <a:gd name="T1" fmla="*/ 2147483646 h 54"/>
                <a:gd name="T2" fmla="*/ 0 w 11"/>
                <a:gd name="T3" fmla="*/ 0 h 54"/>
                <a:gd name="T4" fmla="*/ 2147483646 w 11"/>
                <a:gd name="T5" fmla="*/ 0 h 54"/>
                <a:gd name="T6" fmla="*/ 2147483646 w 11"/>
                <a:gd name="T7" fmla="*/ 2147483646 h 54"/>
                <a:gd name="T8" fmla="*/ 2147483646 w 11"/>
                <a:gd name="T9" fmla="*/ 2147483646 h 54"/>
                <a:gd name="T10" fmla="*/ 2147483646 w 11"/>
                <a:gd name="T11" fmla="*/ 2147483646 h 54"/>
                <a:gd name="T12" fmla="*/ 2147483646 w 11"/>
                <a:gd name="T13" fmla="*/ 2147483646 h 54"/>
                <a:gd name="T14" fmla="*/ 2147483646 w 11"/>
                <a:gd name="T15" fmla="*/ 2147483646 h 54"/>
                <a:gd name="T16" fmla="*/ 0 w 11"/>
                <a:gd name="T17" fmla="*/ 214748364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54">
                  <a:moveTo>
                    <a:pt x="0" y="54"/>
                  </a:moveTo>
                  <a:lnTo>
                    <a:pt x="0" y="0"/>
                  </a:lnTo>
                  <a:lnTo>
                    <a:pt x="11" y="0"/>
                  </a:lnTo>
                  <a:lnTo>
                    <a:pt x="11" y="5"/>
                  </a:lnTo>
                  <a:lnTo>
                    <a:pt x="4" y="5"/>
                  </a:lnTo>
                  <a:lnTo>
                    <a:pt x="4" y="52"/>
                  </a:lnTo>
                  <a:lnTo>
                    <a:pt x="11" y="52"/>
                  </a:lnTo>
                  <a:lnTo>
                    <a:pt x="11" y="54"/>
                  </a:lnTo>
                  <a:lnTo>
                    <a:pt x="0" y="5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8">
              <a:extLst>
                <a:ext uri="{FF2B5EF4-FFF2-40B4-BE49-F238E27FC236}">
                  <a16:creationId xmlns:a16="http://schemas.microsoft.com/office/drawing/2014/main" id="{392CC586-C40E-49F1-B9C0-7F5AEB14DF6E}"/>
                </a:ext>
              </a:extLst>
            </p:cNvPr>
            <p:cNvSpPr>
              <a:spLocks/>
            </p:cNvSpPr>
            <p:nvPr/>
          </p:nvSpPr>
          <p:spPr bwMode="auto">
            <a:xfrm>
              <a:off x="11403022" y="4012639"/>
              <a:ext cx="19205" cy="45090"/>
            </a:xfrm>
            <a:custGeom>
              <a:avLst/>
              <a:gdLst>
                <a:gd name="T0" fmla="*/ 2147483646 w 10"/>
                <a:gd name="T1" fmla="*/ 2147483646 h 23"/>
                <a:gd name="T2" fmla="*/ 2147483646 w 10"/>
                <a:gd name="T3" fmla="*/ 2147483646 h 23"/>
                <a:gd name="T4" fmla="*/ 0 w 10"/>
                <a:gd name="T5" fmla="*/ 2147483646 h 23"/>
                <a:gd name="T6" fmla="*/ 0 w 10"/>
                <a:gd name="T7" fmla="*/ 2147483646 h 23"/>
                <a:gd name="T8" fmla="*/ 2147483646 w 10"/>
                <a:gd name="T9" fmla="*/ 2147483646 h 23"/>
                <a:gd name="T10" fmla="*/ 2147483646 w 10"/>
                <a:gd name="T11" fmla="*/ 2147483646 h 23"/>
                <a:gd name="T12" fmla="*/ 2147483646 w 10"/>
                <a:gd name="T13" fmla="*/ 2147483646 h 23"/>
                <a:gd name="T14" fmla="*/ 0 w 10"/>
                <a:gd name="T15" fmla="*/ 2147483646 h 23"/>
                <a:gd name="T16" fmla="*/ 2147483646 w 10"/>
                <a:gd name="T17" fmla="*/ 2147483646 h 23"/>
                <a:gd name="T18" fmla="*/ 2147483646 w 10"/>
                <a:gd name="T19" fmla="*/ 0 h 23"/>
                <a:gd name="T20" fmla="*/ 2147483646 w 10"/>
                <a:gd name="T21" fmla="*/ 0 h 23"/>
                <a:gd name="T22" fmla="*/ 2147483646 w 10"/>
                <a:gd name="T23" fmla="*/ 2147483646 h 23"/>
                <a:gd name="T24" fmla="*/ 2147483646 w 10"/>
                <a:gd name="T25" fmla="*/ 2147483646 h 23"/>
                <a:gd name="T26" fmla="*/ 2147483646 w 10"/>
                <a:gd name="T27" fmla="*/ 2147483646 h 23"/>
                <a:gd name="T28" fmla="*/ 2147483646 w 10"/>
                <a:gd name="T29" fmla="*/ 2147483646 h 23"/>
                <a:gd name="T30" fmla="*/ 2147483646 w 10"/>
                <a:gd name="T31" fmla="*/ 2147483646 h 23"/>
                <a:gd name="T32" fmla="*/ 2147483646 w 10"/>
                <a:gd name="T33" fmla="*/ 2147483646 h 23"/>
                <a:gd name="T34" fmla="*/ 2147483646 w 10"/>
                <a:gd name="T35" fmla="*/ 2147483646 h 23"/>
                <a:gd name="T36" fmla="*/ 2147483646 w 10"/>
                <a:gd name="T37" fmla="*/ 2147483646 h 23"/>
                <a:gd name="T38" fmla="*/ 2147483646 w 10"/>
                <a:gd name="T39" fmla="*/ 2147483646 h 23"/>
                <a:gd name="T40" fmla="*/ 2147483646 w 10"/>
                <a:gd name="T41" fmla="*/ 2147483646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 h="23">
                  <a:moveTo>
                    <a:pt x="4" y="23"/>
                  </a:moveTo>
                  <a:cubicBezTo>
                    <a:pt x="4" y="20"/>
                    <a:pt x="4" y="20"/>
                    <a:pt x="4" y="20"/>
                  </a:cubicBezTo>
                  <a:cubicBezTo>
                    <a:pt x="2" y="20"/>
                    <a:pt x="1" y="20"/>
                    <a:pt x="0" y="19"/>
                  </a:cubicBezTo>
                  <a:cubicBezTo>
                    <a:pt x="0" y="17"/>
                    <a:pt x="0" y="17"/>
                    <a:pt x="0" y="17"/>
                  </a:cubicBezTo>
                  <a:cubicBezTo>
                    <a:pt x="1" y="18"/>
                    <a:pt x="3" y="19"/>
                    <a:pt x="4" y="19"/>
                  </a:cubicBezTo>
                  <a:cubicBezTo>
                    <a:pt x="6" y="19"/>
                    <a:pt x="8" y="17"/>
                    <a:pt x="8" y="16"/>
                  </a:cubicBezTo>
                  <a:cubicBezTo>
                    <a:pt x="8" y="14"/>
                    <a:pt x="7" y="13"/>
                    <a:pt x="5" y="12"/>
                  </a:cubicBezTo>
                  <a:cubicBezTo>
                    <a:pt x="2" y="11"/>
                    <a:pt x="0" y="10"/>
                    <a:pt x="0" y="7"/>
                  </a:cubicBezTo>
                  <a:cubicBezTo>
                    <a:pt x="0" y="5"/>
                    <a:pt x="1" y="3"/>
                    <a:pt x="4" y="3"/>
                  </a:cubicBezTo>
                  <a:cubicBezTo>
                    <a:pt x="4" y="0"/>
                    <a:pt x="4" y="0"/>
                    <a:pt x="4" y="0"/>
                  </a:cubicBezTo>
                  <a:cubicBezTo>
                    <a:pt x="6" y="0"/>
                    <a:pt x="6" y="0"/>
                    <a:pt x="6" y="0"/>
                  </a:cubicBezTo>
                  <a:cubicBezTo>
                    <a:pt x="6" y="3"/>
                    <a:pt x="6" y="3"/>
                    <a:pt x="6" y="3"/>
                  </a:cubicBezTo>
                  <a:cubicBezTo>
                    <a:pt x="8" y="3"/>
                    <a:pt x="9" y="3"/>
                    <a:pt x="10" y="4"/>
                  </a:cubicBezTo>
                  <a:cubicBezTo>
                    <a:pt x="9" y="5"/>
                    <a:pt x="9" y="5"/>
                    <a:pt x="9" y="5"/>
                  </a:cubicBezTo>
                  <a:cubicBezTo>
                    <a:pt x="8" y="5"/>
                    <a:pt x="7" y="4"/>
                    <a:pt x="5" y="4"/>
                  </a:cubicBezTo>
                  <a:cubicBezTo>
                    <a:pt x="3" y="4"/>
                    <a:pt x="2" y="6"/>
                    <a:pt x="2" y="7"/>
                  </a:cubicBezTo>
                  <a:cubicBezTo>
                    <a:pt x="2" y="8"/>
                    <a:pt x="3" y="9"/>
                    <a:pt x="6" y="10"/>
                  </a:cubicBezTo>
                  <a:cubicBezTo>
                    <a:pt x="9" y="11"/>
                    <a:pt x="10" y="13"/>
                    <a:pt x="10" y="15"/>
                  </a:cubicBezTo>
                  <a:cubicBezTo>
                    <a:pt x="10" y="18"/>
                    <a:pt x="9" y="20"/>
                    <a:pt x="6" y="20"/>
                  </a:cubicBezTo>
                  <a:cubicBezTo>
                    <a:pt x="6" y="23"/>
                    <a:pt x="6" y="23"/>
                    <a:pt x="6" y="23"/>
                  </a:cubicBezTo>
                  <a:lnTo>
                    <a:pt x="4"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59">
              <a:extLst>
                <a:ext uri="{FF2B5EF4-FFF2-40B4-BE49-F238E27FC236}">
                  <a16:creationId xmlns:a16="http://schemas.microsoft.com/office/drawing/2014/main" id="{D8B6DF7F-BF2D-4825-877B-72B45AC77FF4}"/>
                </a:ext>
              </a:extLst>
            </p:cNvPr>
            <p:cNvSpPr>
              <a:spLocks/>
            </p:cNvSpPr>
            <p:nvPr/>
          </p:nvSpPr>
          <p:spPr bwMode="auto">
            <a:xfrm>
              <a:off x="11430577" y="4012639"/>
              <a:ext cx="21710" cy="45090"/>
            </a:xfrm>
            <a:custGeom>
              <a:avLst/>
              <a:gdLst>
                <a:gd name="T0" fmla="*/ 2147483646 w 11"/>
                <a:gd name="T1" fmla="*/ 2147483646 h 23"/>
                <a:gd name="T2" fmla="*/ 2147483646 w 11"/>
                <a:gd name="T3" fmla="*/ 2147483646 h 23"/>
                <a:gd name="T4" fmla="*/ 0 w 11"/>
                <a:gd name="T5" fmla="*/ 2147483646 h 23"/>
                <a:gd name="T6" fmla="*/ 2147483646 w 11"/>
                <a:gd name="T7" fmla="*/ 2147483646 h 23"/>
                <a:gd name="T8" fmla="*/ 2147483646 w 11"/>
                <a:gd name="T9" fmla="*/ 2147483646 h 23"/>
                <a:gd name="T10" fmla="*/ 2147483646 w 11"/>
                <a:gd name="T11" fmla="*/ 2147483646 h 23"/>
                <a:gd name="T12" fmla="*/ 2147483646 w 11"/>
                <a:gd name="T13" fmla="*/ 2147483646 h 23"/>
                <a:gd name="T14" fmla="*/ 2147483646 w 11"/>
                <a:gd name="T15" fmla="*/ 2147483646 h 23"/>
                <a:gd name="T16" fmla="*/ 2147483646 w 11"/>
                <a:gd name="T17" fmla="*/ 2147483646 h 23"/>
                <a:gd name="T18" fmla="*/ 2147483646 w 11"/>
                <a:gd name="T19" fmla="*/ 0 h 23"/>
                <a:gd name="T20" fmla="*/ 2147483646 w 11"/>
                <a:gd name="T21" fmla="*/ 0 h 23"/>
                <a:gd name="T22" fmla="*/ 2147483646 w 11"/>
                <a:gd name="T23" fmla="*/ 2147483646 h 23"/>
                <a:gd name="T24" fmla="*/ 2147483646 w 11"/>
                <a:gd name="T25" fmla="*/ 2147483646 h 23"/>
                <a:gd name="T26" fmla="*/ 2147483646 w 11"/>
                <a:gd name="T27" fmla="*/ 2147483646 h 23"/>
                <a:gd name="T28" fmla="*/ 2147483646 w 11"/>
                <a:gd name="T29" fmla="*/ 2147483646 h 23"/>
                <a:gd name="T30" fmla="*/ 2147483646 w 11"/>
                <a:gd name="T31" fmla="*/ 2147483646 h 23"/>
                <a:gd name="T32" fmla="*/ 2147483646 w 11"/>
                <a:gd name="T33" fmla="*/ 2147483646 h 23"/>
                <a:gd name="T34" fmla="*/ 2147483646 w 11"/>
                <a:gd name="T35" fmla="*/ 2147483646 h 23"/>
                <a:gd name="T36" fmla="*/ 2147483646 w 11"/>
                <a:gd name="T37" fmla="*/ 2147483646 h 23"/>
                <a:gd name="T38" fmla="*/ 2147483646 w 11"/>
                <a:gd name="T39" fmla="*/ 2147483646 h 23"/>
                <a:gd name="T40" fmla="*/ 2147483646 w 11"/>
                <a:gd name="T41" fmla="*/ 2147483646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3">
                  <a:moveTo>
                    <a:pt x="5" y="23"/>
                  </a:moveTo>
                  <a:cubicBezTo>
                    <a:pt x="5" y="20"/>
                    <a:pt x="5" y="20"/>
                    <a:pt x="5" y="20"/>
                  </a:cubicBezTo>
                  <a:cubicBezTo>
                    <a:pt x="3" y="20"/>
                    <a:pt x="1" y="20"/>
                    <a:pt x="0" y="19"/>
                  </a:cubicBezTo>
                  <a:cubicBezTo>
                    <a:pt x="1" y="17"/>
                    <a:pt x="1" y="17"/>
                    <a:pt x="1" y="17"/>
                  </a:cubicBezTo>
                  <a:cubicBezTo>
                    <a:pt x="2" y="18"/>
                    <a:pt x="4" y="19"/>
                    <a:pt x="5" y="19"/>
                  </a:cubicBezTo>
                  <a:cubicBezTo>
                    <a:pt x="7" y="19"/>
                    <a:pt x="9" y="17"/>
                    <a:pt x="9" y="16"/>
                  </a:cubicBezTo>
                  <a:cubicBezTo>
                    <a:pt x="9" y="14"/>
                    <a:pt x="7" y="13"/>
                    <a:pt x="5" y="12"/>
                  </a:cubicBezTo>
                  <a:cubicBezTo>
                    <a:pt x="2" y="11"/>
                    <a:pt x="1" y="10"/>
                    <a:pt x="1" y="7"/>
                  </a:cubicBezTo>
                  <a:cubicBezTo>
                    <a:pt x="1" y="5"/>
                    <a:pt x="2" y="3"/>
                    <a:pt x="5" y="3"/>
                  </a:cubicBezTo>
                  <a:cubicBezTo>
                    <a:pt x="5" y="0"/>
                    <a:pt x="5" y="0"/>
                    <a:pt x="5" y="0"/>
                  </a:cubicBezTo>
                  <a:cubicBezTo>
                    <a:pt x="7" y="0"/>
                    <a:pt x="7" y="0"/>
                    <a:pt x="7" y="0"/>
                  </a:cubicBezTo>
                  <a:cubicBezTo>
                    <a:pt x="7" y="3"/>
                    <a:pt x="7" y="3"/>
                    <a:pt x="7" y="3"/>
                  </a:cubicBezTo>
                  <a:cubicBezTo>
                    <a:pt x="8" y="3"/>
                    <a:pt x="10" y="3"/>
                    <a:pt x="10" y="4"/>
                  </a:cubicBezTo>
                  <a:cubicBezTo>
                    <a:pt x="10" y="5"/>
                    <a:pt x="10" y="5"/>
                    <a:pt x="10" y="5"/>
                  </a:cubicBezTo>
                  <a:cubicBezTo>
                    <a:pt x="9" y="5"/>
                    <a:pt x="8" y="4"/>
                    <a:pt x="6" y="4"/>
                  </a:cubicBezTo>
                  <a:cubicBezTo>
                    <a:pt x="4" y="4"/>
                    <a:pt x="3" y="6"/>
                    <a:pt x="3" y="7"/>
                  </a:cubicBezTo>
                  <a:cubicBezTo>
                    <a:pt x="3" y="8"/>
                    <a:pt x="4" y="9"/>
                    <a:pt x="7" y="10"/>
                  </a:cubicBezTo>
                  <a:cubicBezTo>
                    <a:pt x="10" y="11"/>
                    <a:pt x="11" y="13"/>
                    <a:pt x="11" y="15"/>
                  </a:cubicBezTo>
                  <a:cubicBezTo>
                    <a:pt x="11" y="18"/>
                    <a:pt x="10" y="20"/>
                    <a:pt x="7" y="20"/>
                  </a:cubicBezTo>
                  <a:cubicBezTo>
                    <a:pt x="7" y="23"/>
                    <a:pt x="7" y="23"/>
                    <a:pt x="7" y="23"/>
                  </a:cubicBezTo>
                  <a:lnTo>
                    <a:pt x="5"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60">
              <a:extLst>
                <a:ext uri="{FF2B5EF4-FFF2-40B4-BE49-F238E27FC236}">
                  <a16:creationId xmlns:a16="http://schemas.microsoft.com/office/drawing/2014/main" id="{6F5BA803-BFEB-4430-97FB-2A581123C61B}"/>
                </a:ext>
              </a:extLst>
            </p:cNvPr>
            <p:cNvSpPr>
              <a:spLocks/>
            </p:cNvSpPr>
            <p:nvPr/>
          </p:nvSpPr>
          <p:spPr bwMode="auto">
            <a:xfrm>
              <a:off x="11459802" y="4012639"/>
              <a:ext cx="21710" cy="45090"/>
            </a:xfrm>
            <a:custGeom>
              <a:avLst/>
              <a:gdLst>
                <a:gd name="T0" fmla="*/ 2147483646 w 11"/>
                <a:gd name="T1" fmla="*/ 2147483646 h 23"/>
                <a:gd name="T2" fmla="*/ 2147483646 w 11"/>
                <a:gd name="T3" fmla="*/ 2147483646 h 23"/>
                <a:gd name="T4" fmla="*/ 0 w 11"/>
                <a:gd name="T5" fmla="*/ 2147483646 h 23"/>
                <a:gd name="T6" fmla="*/ 2147483646 w 11"/>
                <a:gd name="T7" fmla="*/ 2147483646 h 23"/>
                <a:gd name="T8" fmla="*/ 2147483646 w 11"/>
                <a:gd name="T9" fmla="*/ 2147483646 h 23"/>
                <a:gd name="T10" fmla="*/ 2147483646 w 11"/>
                <a:gd name="T11" fmla="*/ 2147483646 h 23"/>
                <a:gd name="T12" fmla="*/ 2147483646 w 11"/>
                <a:gd name="T13" fmla="*/ 2147483646 h 23"/>
                <a:gd name="T14" fmla="*/ 0 w 11"/>
                <a:gd name="T15" fmla="*/ 2147483646 h 23"/>
                <a:gd name="T16" fmla="*/ 2147483646 w 11"/>
                <a:gd name="T17" fmla="*/ 2147483646 h 23"/>
                <a:gd name="T18" fmla="*/ 2147483646 w 11"/>
                <a:gd name="T19" fmla="*/ 0 h 23"/>
                <a:gd name="T20" fmla="*/ 2147483646 w 11"/>
                <a:gd name="T21" fmla="*/ 0 h 23"/>
                <a:gd name="T22" fmla="*/ 2147483646 w 11"/>
                <a:gd name="T23" fmla="*/ 2147483646 h 23"/>
                <a:gd name="T24" fmla="*/ 2147483646 w 11"/>
                <a:gd name="T25" fmla="*/ 2147483646 h 23"/>
                <a:gd name="T26" fmla="*/ 2147483646 w 11"/>
                <a:gd name="T27" fmla="*/ 2147483646 h 23"/>
                <a:gd name="T28" fmla="*/ 2147483646 w 11"/>
                <a:gd name="T29" fmla="*/ 2147483646 h 23"/>
                <a:gd name="T30" fmla="*/ 2147483646 w 11"/>
                <a:gd name="T31" fmla="*/ 2147483646 h 23"/>
                <a:gd name="T32" fmla="*/ 2147483646 w 11"/>
                <a:gd name="T33" fmla="*/ 2147483646 h 23"/>
                <a:gd name="T34" fmla="*/ 2147483646 w 11"/>
                <a:gd name="T35" fmla="*/ 2147483646 h 23"/>
                <a:gd name="T36" fmla="*/ 2147483646 w 11"/>
                <a:gd name="T37" fmla="*/ 2147483646 h 23"/>
                <a:gd name="T38" fmla="*/ 2147483646 w 11"/>
                <a:gd name="T39" fmla="*/ 2147483646 h 23"/>
                <a:gd name="T40" fmla="*/ 2147483646 w 11"/>
                <a:gd name="T41" fmla="*/ 2147483646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3">
                  <a:moveTo>
                    <a:pt x="5" y="23"/>
                  </a:moveTo>
                  <a:cubicBezTo>
                    <a:pt x="5" y="20"/>
                    <a:pt x="5" y="20"/>
                    <a:pt x="5" y="20"/>
                  </a:cubicBezTo>
                  <a:cubicBezTo>
                    <a:pt x="3" y="20"/>
                    <a:pt x="1" y="20"/>
                    <a:pt x="0" y="19"/>
                  </a:cubicBezTo>
                  <a:cubicBezTo>
                    <a:pt x="1" y="17"/>
                    <a:pt x="1" y="17"/>
                    <a:pt x="1" y="17"/>
                  </a:cubicBezTo>
                  <a:cubicBezTo>
                    <a:pt x="2" y="18"/>
                    <a:pt x="3" y="19"/>
                    <a:pt x="5" y="19"/>
                  </a:cubicBezTo>
                  <a:cubicBezTo>
                    <a:pt x="7" y="19"/>
                    <a:pt x="8" y="17"/>
                    <a:pt x="8" y="16"/>
                  </a:cubicBezTo>
                  <a:cubicBezTo>
                    <a:pt x="8" y="14"/>
                    <a:pt x="7" y="13"/>
                    <a:pt x="5" y="12"/>
                  </a:cubicBezTo>
                  <a:cubicBezTo>
                    <a:pt x="2" y="11"/>
                    <a:pt x="0" y="10"/>
                    <a:pt x="0" y="7"/>
                  </a:cubicBezTo>
                  <a:cubicBezTo>
                    <a:pt x="0" y="5"/>
                    <a:pt x="2" y="3"/>
                    <a:pt x="5" y="3"/>
                  </a:cubicBezTo>
                  <a:cubicBezTo>
                    <a:pt x="5" y="0"/>
                    <a:pt x="5" y="0"/>
                    <a:pt x="5" y="0"/>
                  </a:cubicBezTo>
                  <a:cubicBezTo>
                    <a:pt x="7" y="0"/>
                    <a:pt x="7" y="0"/>
                    <a:pt x="7" y="0"/>
                  </a:cubicBezTo>
                  <a:cubicBezTo>
                    <a:pt x="7" y="3"/>
                    <a:pt x="7" y="3"/>
                    <a:pt x="7" y="3"/>
                  </a:cubicBezTo>
                  <a:cubicBezTo>
                    <a:pt x="8" y="3"/>
                    <a:pt x="9" y="3"/>
                    <a:pt x="10" y="4"/>
                  </a:cubicBezTo>
                  <a:cubicBezTo>
                    <a:pt x="10" y="5"/>
                    <a:pt x="10" y="5"/>
                    <a:pt x="10" y="5"/>
                  </a:cubicBezTo>
                  <a:cubicBezTo>
                    <a:pt x="9" y="5"/>
                    <a:pt x="8" y="4"/>
                    <a:pt x="6" y="4"/>
                  </a:cubicBezTo>
                  <a:cubicBezTo>
                    <a:pt x="4" y="4"/>
                    <a:pt x="3" y="6"/>
                    <a:pt x="3" y="7"/>
                  </a:cubicBezTo>
                  <a:cubicBezTo>
                    <a:pt x="3" y="8"/>
                    <a:pt x="4" y="9"/>
                    <a:pt x="6" y="10"/>
                  </a:cubicBezTo>
                  <a:cubicBezTo>
                    <a:pt x="9" y="11"/>
                    <a:pt x="11" y="13"/>
                    <a:pt x="11" y="15"/>
                  </a:cubicBezTo>
                  <a:cubicBezTo>
                    <a:pt x="11" y="18"/>
                    <a:pt x="9" y="20"/>
                    <a:pt x="6" y="20"/>
                  </a:cubicBezTo>
                  <a:cubicBezTo>
                    <a:pt x="6" y="23"/>
                    <a:pt x="6" y="23"/>
                    <a:pt x="6" y="23"/>
                  </a:cubicBezTo>
                  <a:lnTo>
                    <a:pt x="5"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61">
              <a:extLst>
                <a:ext uri="{FF2B5EF4-FFF2-40B4-BE49-F238E27FC236}">
                  <a16:creationId xmlns:a16="http://schemas.microsoft.com/office/drawing/2014/main" id="{9850B3F7-9E9E-4BAC-A59C-67BB42A107BB}"/>
                </a:ext>
              </a:extLst>
            </p:cNvPr>
            <p:cNvSpPr>
              <a:spLocks/>
            </p:cNvSpPr>
            <p:nvPr/>
          </p:nvSpPr>
          <p:spPr bwMode="auto">
            <a:xfrm>
              <a:off x="11487358" y="4014309"/>
              <a:ext cx="10020" cy="45090"/>
            </a:xfrm>
            <a:custGeom>
              <a:avLst/>
              <a:gdLst>
                <a:gd name="T0" fmla="*/ 2147483646 w 12"/>
                <a:gd name="T1" fmla="*/ 0 h 54"/>
                <a:gd name="T2" fmla="*/ 2147483646 w 12"/>
                <a:gd name="T3" fmla="*/ 2147483646 h 54"/>
                <a:gd name="T4" fmla="*/ 0 w 12"/>
                <a:gd name="T5" fmla="*/ 2147483646 h 54"/>
                <a:gd name="T6" fmla="*/ 0 w 12"/>
                <a:gd name="T7" fmla="*/ 2147483646 h 54"/>
                <a:gd name="T8" fmla="*/ 2147483646 w 12"/>
                <a:gd name="T9" fmla="*/ 2147483646 h 54"/>
                <a:gd name="T10" fmla="*/ 2147483646 w 12"/>
                <a:gd name="T11" fmla="*/ 2147483646 h 54"/>
                <a:gd name="T12" fmla="*/ 0 w 12"/>
                <a:gd name="T13" fmla="*/ 2147483646 h 54"/>
                <a:gd name="T14" fmla="*/ 0 w 12"/>
                <a:gd name="T15" fmla="*/ 0 h 54"/>
                <a:gd name="T16" fmla="*/ 2147483646 w 1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54">
                  <a:moveTo>
                    <a:pt x="12" y="0"/>
                  </a:moveTo>
                  <a:lnTo>
                    <a:pt x="12" y="54"/>
                  </a:lnTo>
                  <a:lnTo>
                    <a:pt x="0" y="54"/>
                  </a:lnTo>
                  <a:lnTo>
                    <a:pt x="0" y="52"/>
                  </a:lnTo>
                  <a:lnTo>
                    <a:pt x="7" y="52"/>
                  </a:lnTo>
                  <a:lnTo>
                    <a:pt x="7" y="5"/>
                  </a:lnTo>
                  <a:lnTo>
                    <a:pt x="0" y="5"/>
                  </a:lnTo>
                  <a:lnTo>
                    <a:pt x="0" y="0"/>
                  </a:lnTo>
                  <a:lnTo>
                    <a:pt x="1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2">
              <a:extLst>
                <a:ext uri="{FF2B5EF4-FFF2-40B4-BE49-F238E27FC236}">
                  <a16:creationId xmlns:a16="http://schemas.microsoft.com/office/drawing/2014/main" id="{108B3D53-7DBA-4DAB-B6B2-C4ECB8CE12AE}"/>
                </a:ext>
              </a:extLst>
            </p:cNvPr>
            <p:cNvSpPr>
              <a:spLocks noEditPoints="1"/>
            </p:cNvSpPr>
            <p:nvPr/>
          </p:nvSpPr>
          <p:spPr bwMode="auto">
            <a:xfrm>
              <a:off x="11585889" y="4006794"/>
              <a:ext cx="18370" cy="23380"/>
            </a:xfrm>
            <a:custGeom>
              <a:avLst/>
              <a:gdLst>
                <a:gd name="T0" fmla="*/ 0 w 22"/>
                <a:gd name="T1" fmla="*/ 0 h 28"/>
                <a:gd name="T2" fmla="*/ 2147483646 w 22"/>
                <a:gd name="T3" fmla="*/ 0 h 28"/>
                <a:gd name="T4" fmla="*/ 2147483646 w 22"/>
                <a:gd name="T5" fmla="*/ 2147483646 h 28"/>
                <a:gd name="T6" fmla="*/ 0 w 22"/>
                <a:gd name="T7" fmla="*/ 2147483646 h 28"/>
                <a:gd name="T8" fmla="*/ 0 w 22"/>
                <a:gd name="T9" fmla="*/ 0 h 28"/>
                <a:gd name="T10" fmla="*/ 2147483646 w 22"/>
                <a:gd name="T11" fmla="*/ 2147483646 h 28"/>
                <a:gd name="T12" fmla="*/ 2147483646 w 22"/>
                <a:gd name="T13" fmla="*/ 2147483646 h 28"/>
                <a:gd name="T14" fmla="*/ 2147483646 w 22"/>
                <a:gd name="T15" fmla="*/ 2147483646 h 28"/>
                <a:gd name="T16" fmla="*/ 2147483646 w 22"/>
                <a:gd name="T17" fmla="*/ 2147483646 h 28"/>
                <a:gd name="T18" fmla="*/ 2147483646 w 22"/>
                <a:gd name="T19" fmla="*/ 2147483646 h 28"/>
                <a:gd name="T20" fmla="*/ 2147483646 w 22"/>
                <a:gd name="T21" fmla="*/ 2147483646 h 28"/>
                <a:gd name="T22" fmla="*/ 2147483646 w 22"/>
                <a:gd name="T23" fmla="*/ 2147483646 h 28"/>
                <a:gd name="T24" fmla="*/ 2147483646 w 22"/>
                <a:gd name="T25" fmla="*/ 2147483646 h 28"/>
                <a:gd name="T26" fmla="*/ 2147483646 w 22"/>
                <a:gd name="T27" fmla="*/ 2147483646 h 28"/>
                <a:gd name="T28" fmla="*/ 2147483646 w 22"/>
                <a:gd name="T29" fmla="*/ 2147483646 h 28"/>
                <a:gd name="T30" fmla="*/ 2147483646 w 22"/>
                <a:gd name="T31" fmla="*/ 2147483646 h 28"/>
                <a:gd name="T32" fmla="*/ 2147483646 w 22"/>
                <a:gd name="T33" fmla="*/ 2147483646 h 28"/>
                <a:gd name="T34" fmla="*/ 2147483646 w 22"/>
                <a:gd name="T35" fmla="*/ 2147483646 h 28"/>
                <a:gd name="T36" fmla="*/ 2147483646 w 22"/>
                <a:gd name="T37" fmla="*/ 2147483646 h 28"/>
                <a:gd name="T38" fmla="*/ 2147483646 w 22"/>
                <a:gd name="T39" fmla="*/ 2147483646 h 28"/>
                <a:gd name="T40" fmla="*/ 2147483646 w 22"/>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8">
                  <a:moveTo>
                    <a:pt x="0" y="0"/>
                  </a:moveTo>
                  <a:lnTo>
                    <a:pt x="22" y="0"/>
                  </a:lnTo>
                  <a:lnTo>
                    <a:pt x="22" y="28"/>
                  </a:lnTo>
                  <a:lnTo>
                    <a:pt x="0" y="28"/>
                  </a:lnTo>
                  <a:lnTo>
                    <a:pt x="0" y="0"/>
                  </a:lnTo>
                  <a:close/>
                  <a:moveTo>
                    <a:pt x="3" y="23"/>
                  </a:moveTo>
                  <a:lnTo>
                    <a:pt x="10" y="14"/>
                  </a:lnTo>
                  <a:lnTo>
                    <a:pt x="3" y="4"/>
                  </a:lnTo>
                  <a:lnTo>
                    <a:pt x="3" y="23"/>
                  </a:lnTo>
                  <a:close/>
                  <a:moveTo>
                    <a:pt x="17" y="2"/>
                  </a:moveTo>
                  <a:lnTo>
                    <a:pt x="5" y="2"/>
                  </a:lnTo>
                  <a:lnTo>
                    <a:pt x="10" y="11"/>
                  </a:lnTo>
                  <a:lnTo>
                    <a:pt x="17" y="2"/>
                  </a:lnTo>
                  <a:close/>
                  <a:moveTo>
                    <a:pt x="17" y="26"/>
                  </a:moveTo>
                  <a:lnTo>
                    <a:pt x="10" y="16"/>
                  </a:lnTo>
                  <a:lnTo>
                    <a:pt x="5" y="26"/>
                  </a:lnTo>
                  <a:lnTo>
                    <a:pt x="17" y="26"/>
                  </a:lnTo>
                  <a:close/>
                  <a:moveTo>
                    <a:pt x="19" y="23"/>
                  </a:moveTo>
                  <a:lnTo>
                    <a:pt x="19" y="4"/>
                  </a:lnTo>
                  <a:lnTo>
                    <a:pt x="12" y="14"/>
                  </a:lnTo>
                  <a:lnTo>
                    <a:pt x="19"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3">
              <a:extLst>
                <a:ext uri="{FF2B5EF4-FFF2-40B4-BE49-F238E27FC236}">
                  <a16:creationId xmlns:a16="http://schemas.microsoft.com/office/drawing/2014/main" id="{AC0D5E2F-07EB-44D9-9163-103A2760AFEC}"/>
                </a:ext>
              </a:extLst>
            </p:cNvPr>
            <p:cNvSpPr>
              <a:spLocks noEditPoints="1"/>
            </p:cNvSpPr>
            <p:nvPr/>
          </p:nvSpPr>
          <p:spPr bwMode="auto">
            <a:xfrm>
              <a:off x="11604259" y="4006794"/>
              <a:ext cx="15030" cy="23380"/>
            </a:xfrm>
            <a:custGeom>
              <a:avLst/>
              <a:gdLst>
                <a:gd name="T0" fmla="*/ 0 w 18"/>
                <a:gd name="T1" fmla="*/ 0 h 28"/>
                <a:gd name="T2" fmla="*/ 2147483646 w 18"/>
                <a:gd name="T3" fmla="*/ 0 h 28"/>
                <a:gd name="T4" fmla="*/ 2147483646 w 18"/>
                <a:gd name="T5" fmla="*/ 2147483646 h 28"/>
                <a:gd name="T6" fmla="*/ 0 w 18"/>
                <a:gd name="T7" fmla="*/ 2147483646 h 28"/>
                <a:gd name="T8" fmla="*/ 0 w 18"/>
                <a:gd name="T9" fmla="*/ 0 h 28"/>
                <a:gd name="T10" fmla="*/ 0 w 18"/>
                <a:gd name="T11" fmla="*/ 2147483646 h 28"/>
                <a:gd name="T12" fmla="*/ 2147483646 w 18"/>
                <a:gd name="T13" fmla="*/ 2147483646 h 28"/>
                <a:gd name="T14" fmla="*/ 0 w 18"/>
                <a:gd name="T15" fmla="*/ 2147483646 h 28"/>
                <a:gd name="T16" fmla="*/ 0 w 18"/>
                <a:gd name="T17" fmla="*/ 2147483646 h 28"/>
                <a:gd name="T18" fmla="*/ 2147483646 w 18"/>
                <a:gd name="T19" fmla="*/ 2147483646 h 28"/>
                <a:gd name="T20" fmla="*/ 2147483646 w 18"/>
                <a:gd name="T21" fmla="*/ 2147483646 h 28"/>
                <a:gd name="T22" fmla="*/ 2147483646 w 18"/>
                <a:gd name="T23" fmla="*/ 2147483646 h 28"/>
                <a:gd name="T24" fmla="*/ 2147483646 w 18"/>
                <a:gd name="T25" fmla="*/ 2147483646 h 28"/>
                <a:gd name="T26" fmla="*/ 2147483646 w 18"/>
                <a:gd name="T27" fmla="*/ 2147483646 h 28"/>
                <a:gd name="T28" fmla="*/ 2147483646 w 18"/>
                <a:gd name="T29" fmla="*/ 2147483646 h 28"/>
                <a:gd name="T30" fmla="*/ 2147483646 w 18"/>
                <a:gd name="T31" fmla="*/ 2147483646 h 28"/>
                <a:gd name="T32" fmla="*/ 2147483646 w 18"/>
                <a:gd name="T33" fmla="*/ 2147483646 h 28"/>
                <a:gd name="T34" fmla="*/ 2147483646 w 18"/>
                <a:gd name="T35" fmla="*/ 2147483646 h 28"/>
                <a:gd name="T36" fmla="*/ 2147483646 w 18"/>
                <a:gd name="T37" fmla="*/ 2147483646 h 28"/>
                <a:gd name="T38" fmla="*/ 2147483646 w 18"/>
                <a:gd name="T39" fmla="*/ 2147483646 h 28"/>
                <a:gd name="T40" fmla="*/ 2147483646 w 18"/>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 h="28">
                  <a:moveTo>
                    <a:pt x="0" y="0"/>
                  </a:moveTo>
                  <a:lnTo>
                    <a:pt x="18" y="0"/>
                  </a:lnTo>
                  <a:lnTo>
                    <a:pt x="18" y="28"/>
                  </a:lnTo>
                  <a:lnTo>
                    <a:pt x="0" y="28"/>
                  </a:lnTo>
                  <a:lnTo>
                    <a:pt x="0" y="0"/>
                  </a:lnTo>
                  <a:close/>
                  <a:moveTo>
                    <a:pt x="0" y="23"/>
                  </a:moveTo>
                  <a:lnTo>
                    <a:pt x="7" y="14"/>
                  </a:lnTo>
                  <a:lnTo>
                    <a:pt x="0" y="4"/>
                  </a:lnTo>
                  <a:lnTo>
                    <a:pt x="0" y="23"/>
                  </a:lnTo>
                  <a:close/>
                  <a:moveTo>
                    <a:pt x="16" y="2"/>
                  </a:moveTo>
                  <a:lnTo>
                    <a:pt x="2" y="2"/>
                  </a:lnTo>
                  <a:lnTo>
                    <a:pt x="9" y="11"/>
                  </a:lnTo>
                  <a:lnTo>
                    <a:pt x="16" y="2"/>
                  </a:lnTo>
                  <a:close/>
                  <a:moveTo>
                    <a:pt x="16" y="26"/>
                  </a:moveTo>
                  <a:lnTo>
                    <a:pt x="9" y="16"/>
                  </a:lnTo>
                  <a:lnTo>
                    <a:pt x="2" y="26"/>
                  </a:lnTo>
                  <a:lnTo>
                    <a:pt x="16" y="26"/>
                  </a:lnTo>
                  <a:close/>
                  <a:moveTo>
                    <a:pt x="16" y="23"/>
                  </a:moveTo>
                  <a:lnTo>
                    <a:pt x="16" y="4"/>
                  </a:lnTo>
                  <a:lnTo>
                    <a:pt x="9" y="14"/>
                  </a:lnTo>
                  <a:lnTo>
                    <a:pt x="16"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4">
              <a:extLst>
                <a:ext uri="{FF2B5EF4-FFF2-40B4-BE49-F238E27FC236}">
                  <a16:creationId xmlns:a16="http://schemas.microsoft.com/office/drawing/2014/main" id="{6CC0FD95-F6FD-4B2E-815F-F10C5F93F16F}"/>
                </a:ext>
              </a:extLst>
            </p:cNvPr>
            <p:cNvSpPr>
              <a:spLocks noEditPoints="1"/>
            </p:cNvSpPr>
            <p:nvPr/>
          </p:nvSpPr>
          <p:spPr bwMode="auto">
            <a:xfrm>
              <a:off x="11619289" y="4006794"/>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3" y="23"/>
                  </a:moveTo>
                  <a:lnTo>
                    <a:pt x="10" y="14"/>
                  </a:lnTo>
                  <a:lnTo>
                    <a:pt x="3" y="4"/>
                  </a:lnTo>
                  <a:lnTo>
                    <a:pt x="3" y="23"/>
                  </a:lnTo>
                  <a:close/>
                  <a:moveTo>
                    <a:pt x="17" y="2"/>
                  </a:moveTo>
                  <a:lnTo>
                    <a:pt x="3" y="2"/>
                  </a:lnTo>
                  <a:lnTo>
                    <a:pt x="10" y="11"/>
                  </a:lnTo>
                  <a:lnTo>
                    <a:pt x="17" y="2"/>
                  </a:lnTo>
                  <a:close/>
                  <a:moveTo>
                    <a:pt x="17" y="26"/>
                  </a:moveTo>
                  <a:lnTo>
                    <a:pt x="10" y="16"/>
                  </a:lnTo>
                  <a:lnTo>
                    <a:pt x="3" y="26"/>
                  </a:lnTo>
                  <a:lnTo>
                    <a:pt x="17" y="26"/>
                  </a:lnTo>
                  <a:close/>
                  <a:moveTo>
                    <a:pt x="17" y="23"/>
                  </a:moveTo>
                  <a:lnTo>
                    <a:pt x="17" y="4"/>
                  </a:lnTo>
                  <a:lnTo>
                    <a:pt x="12" y="14"/>
                  </a:lnTo>
                  <a:lnTo>
                    <a:pt x="17"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5">
              <a:extLst>
                <a:ext uri="{FF2B5EF4-FFF2-40B4-BE49-F238E27FC236}">
                  <a16:creationId xmlns:a16="http://schemas.microsoft.com/office/drawing/2014/main" id="{ACF20BD5-043A-41AF-AD66-DF00318E383D}"/>
                </a:ext>
              </a:extLst>
            </p:cNvPr>
            <p:cNvSpPr>
              <a:spLocks noEditPoints="1"/>
            </p:cNvSpPr>
            <p:nvPr/>
          </p:nvSpPr>
          <p:spPr bwMode="auto">
            <a:xfrm>
              <a:off x="11635154" y="4006794"/>
              <a:ext cx="18370" cy="23380"/>
            </a:xfrm>
            <a:custGeom>
              <a:avLst/>
              <a:gdLst>
                <a:gd name="T0" fmla="*/ 0 w 22"/>
                <a:gd name="T1" fmla="*/ 0 h 28"/>
                <a:gd name="T2" fmla="*/ 2147483646 w 22"/>
                <a:gd name="T3" fmla="*/ 0 h 28"/>
                <a:gd name="T4" fmla="*/ 2147483646 w 22"/>
                <a:gd name="T5" fmla="*/ 2147483646 h 28"/>
                <a:gd name="T6" fmla="*/ 0 w 22"/>
                <a:gd name="T7" fmla="*/ 2147483646 h 28"/>
                <a:gd name="T8" fmla="*/ 0 w 22"/>
                <a:gd name="T9" fmla="*/ 0 h 28"/>
                <a:gd name="T10" fmla="*/ 2147483646 w 22"/>
                <a:gd name="T11" fmla="*/ 2147483646 h 28"/>
                <a:gd name="T12" fmla="*/ 2147483646 w 22"/>
                <a:gd name="T13" fmla="*/ 2147483646 h 28"/>
                <a:gd name="T14" fmla="*/ 2147483646 w 22"/>
                <a:gd name="T15" fmla="*/ 2147483646 h 28"/>
                <a:gd name="T16" fmla="*/ 2147483646 w 22"/>
                <a:gd name="T17" fmla="*/ 2147483646 h 28"/>
                <a:gd name="T18" fmla="*/ 2147483646 w 22"/>
                <a:gd name="T19" fmla="*/ 2147483646 h 28"/>
                <a:gd name="T20" fmla="*/ 2147483646 w 22"/>
                <a:gd name="T21" fmla="*/ 2147483646 h 28"/>
                <a:gd name="T22" fmla="*/ 2147483646 w 22"/>
                <a:gd name="T23" fmla="*/ 2147483646 h 28"/>
                <a:gd name="T24" fmla="*/ 2147483646 w 22"/>
                <a:gd name="T25" fmla="*/ 2147483646 h 28"/>
                <a:gd name="T26" fmla="*/ 2147483646 w 22"/>
                <a:gd name="T27" fmla="*/ 2147483646 h 28"/>
                <a:gd name="T28" fmla="*/ 2147483646 w 22"/>
                <a:gd name="T29" fmla="*/ 2147483646 h 28"/>
                <a:gd name="T30" fmla="*/ 2147483646 w 22"/>
                <a:gd name="T31" fmla="*/ 2147483646 h 28"/>
                <a:gd name="T32" fmla="*/ 2147483646 w 22"/>
                <a:gd name="T33" fmla="*/ 2147483646 h 28"/>
                <a:gd name="T34" fmla="*/ 2147483646 w 22"/>
                <a:gd name="T35" fmla="*/ 2147483646 h 28"/>
                <a:gd name="T36" fmla="*/ 2147483646 w 22"/>
                <a:gd name="T37" fmla="*/ 2147483646 h 28"/>
                <a:gd name="T38" fmla="*/ 2147483646 w 22"/>
                <a:gd name="T39" fmla="*/ 2147483646 h 28"/>
                <a:gd name="T40" fmla="*/ 2147483646 w 22"/>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8">
                  <a:moveTo>
                    <a:pt x="0" y="0"/>
                  </a:moveTo>
                  <a:lnTo>
                    <a:pt x="22" y="0"/>
                  </a:lnTo>
                  <a:lnTo>
                    <a:pt x="22" y="28"/>
                  </a:lnTo>
                  <a:lnTo>
                    <a:pt x="0" y="28"/>
                  </a:lnTo>
                  <a:lnTo>
                    <a:pt x="0" y="0"/>
                  </a:lnTo>
                  <a:close/>
                  <a:moveTo>
                    <a:pt x="3" y="23"/>
                  </a:moveTo>
                  <a:lnTo>
                    <a:pt x="10" y="14"/>
                  </a:lnTo>
                  <a:lnTo>
                    <a:pt x="3" y="4"/>
                  </a:lnTo>
                  <a:lnTo>
                    <a:pt x="3" y="23"/>
                  </a:lnTo>
                  <a:close/>
                  <a:moveTo>
                    <a:pt x="17" y="2"/>
                  </a:moveTo>
                  <a:lnTo>
                    <a:pt x="5" y="2"/>
                  </a:lnTo>
                  <a:lnTo>
                    <a:pt x="10" y="11"/>
                  </a:lnTo>
                  <a:lnTo>
                    <a:pt x="17" y="2"/>
                  </a:lnTo>
                  <a:close/>
                  <a:moveTo>
                    <a:pt x="17" y="26"/>
                  </a:moveTo>
                  <a:lnTo>
                    <a:pt x="10" y="16"/>
                  </a:lnTo>
                  <a:lnTo>
                    <a:pt x="5" y="26"/>
                  </a:lnTo>
                  <a:lnTo>
                    <a:pt x="17" y="26"/>
                  </a:lnTo>
                  <a:close/>
                  <a:moveTo>
                    <a:pt x="19" y="23"/>
                  </a:moveTo>
                  <a:lnTo>
                    <a:pt x="19" y="4"/>
                  </a:lnTo>
                  <a:lnTo>
                    <a:pt x="12" y="14"/>
                  </a:lnTo>
                  <a:lnTo>
                    <a:pt x="19"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6">
              <a:extLst>
                <a:ext uri="{FF2B5EF4-FFF2-40B4-BE49-F238E27FC236}">
                  <a16:creationId xmlns:a16="http://schemas.microsoft.com/office/drawing/2014/main" id="{72C37013-BC85-409C-893E-46CB6DB0A639}"/>
                </a:ext>
              </a:extLst>
            </p:cNvPr>
            <p:cNvSpPr>
              <a:spLocks noEditPoints="1"/>
            </p:cNvSpPr>
            <p:nvPr/>
          </p:nvSpPr>
          <p:spPr bwMode="auto">
            <a:xfrm>
              <a:off x="11653524" y="4006794"/>
              <a:ext cx="15865" cy="23380"/>
            </a:xfrm>
            <a:custGeom>
              <a:avLst/>
              <a:gdLst>
                <a:gd name="T0" fmla="*/ 0 w 19"/>
                <a:gd name="T1" fmla="*/ 0 h 28"/>
                <a:gd name="T2" fmla="*/ 2147483646 w 19"/>
                <a:gd name="T3" fmla="*/ 0 h 28"/>
                <a:gd name="T4" fmla="*/ 2147483646 w 19"/>
                <a:gd name="T5" fmla="*/ 2147483646 h 28"/>
                <a:gd name="T6" fmla="*/ 0 w 19"/>
                <a:gd name="T7" fmla="*/ 2147483646 h 28"/>
                <a:gd name="T8" fmla="*/ 0 w 19"/>
                <a:gd name="T9" fmla="*/ 0 h 28"/>
                <a:gd name="T10" fmla="*/ 2147483646 w 19"/>
                <a:gd name="T11" fmla="*/ 2147483646 h 28"/>
                <a:gd name="T12" fmla="*/ 2147483646 w 19"/>
                <a:gd name="T13" fmla="*/ 2147483646 h 28"/>
                <a:gd name="T14" fmla="*/ 2147483646 w 19"/>
                <a:gd name="T15" fmla="*/ 2147483646 h 28"/>
                <a:gd name="T16" fmla="*/ 2147483646 w 19"/>
                <a:gd name="T17" fmla="*/ 2147483646 h 28"/>
                <a:gd name="T18" fmla="*/ 2147483646 w 19"/>
                <a:gd name="T19" fmla="*/ 2147483646 h 28"/>
                <a:gd name="T20" fmla="*/ 2147483646 w 19"/>
                <a:gd name="T21" fmla="*/ 2147483646 h 28"/>
                <a:gd name="T22" fmla="*/ 2147483646 w 19"/>
                <a:gd name="T23" fmla="*/ 2147483646 h 28"/>
                <a:gd name="T24" fmla="*/ 2147483646 w 19"/>
                <a:gd name="T25" fmla="*/ 2147483646 h 28"/>
                <a:gd name="T26" fmla="*/ 2147483646 w 19"/>
                <a:gd name="T27" fmla="*/ 2147483646 h 28"/>
                <a:gd name="T28" fmla="*/ 2147483646 w 19"/>
                <a:gd name="T29" fmla="*/ 2147483646 h 28"/>
                <a:gd name="T30" fmla="*/ 2147483646 w 19"/>
                <a:gd name="T31" fmla="*/ 2147483646 h 28"/>
                <a:gd name="T32" fmla="*/ 2147483646 w 19"/>
                <a:gd name="T33" fmla="*/ 2147483646 h 28"/>
                <a:gd name="T34" fmla="*/ 2147483646 w 19"/>
                <a:gd name="T35" fmla="*/ 2147483646 h 28"/>
                <a:gd name="T36" fmla="*/ 2147483646 w 19"/>
                <a:gd name="T37" fmla="*/ 2147483646 h 28"/>
                <a:gd name="T38" fmla="*/ 2147483646 w 19"/>
                <a:gd name="T39" fmla="*/ 2147483646 h 28"/>
                <a:gd name="T40" fmla="*/ 2147483646 w 19"/>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8">
                  <a:moveTo>
                    <a:pt x="0" y="0"/>
                  </a:moveTo>
                  <a:lnTo>
                    <a:pt x="19" y="0"/>
                  </a:lnTo>
                  <a:lnTo>
                    <a:pt x="19" y="28"/>
                  </a:lnTo>
                  <a:lnTo>
                    <a:pt x="0" y="28"/>
                  </a:lnTo>
                  <a:lnTo>
                    <a:pt x="0" y="0"/>
                  </a:lnTo>
                  <a:close/>
                  <a:moveTo>
                    <a:pt x="2" y="23"/>
                  </a:moveTo>
                  <a:lnTo>
                    <a:pt x="7" y="14"/>
                  </a:lnTo>
                  <a:lnTo>
                    <a:pt x="2" y="4"/>
                  </a:lnTo>
                  <a:lnTo>
                    <a:pt x="2" y="23"/>
                  </a:lnTo>
                  <a:close/>
                  <a:moveTo>
                    <a:pt x="16" y="2"/>
                  </a:moveTo>
                  <a:lnTo>
                    <a:pt x="2" y="2"/>
                  </a:lnTo>
                  <a:lnTo>
                    <a:pt x="9" y="11"/>
                  </a:lnTo>
                  <a:lnTo>
                    <a:pt x="16" y="2"/>
                  </a:lnTo>
                  <a:close/>
                  <a:moveTo>
                    <a:pt x="16" y="26"/>
                  </a:moveTo>
                  <a:lnTo>
                    <a:pt x="9" y="16"/>
                  </a:lnTo>
                  <a:lnTo>
                    <a:pt x="2" y="26"/>
                  </a:lnTo>
                  <a:lnTo>
                    <a:pt x="16" y="26"/>
                  </a:lnTo>
                  <a:close/>
                  <a:moveTo>
                    <a:pt x="16" y="23"/>
                  </a:moveTo>
                  <a:lnTo>
                    <a:pt x="16" y="4"/>
                  </a:lnTo>
                  <a:lnTo>
                    <a:pt x="9" y="14"/>
                  </a:lnTo>
                  <a:lnTo>
                    <a:pt x="16" y="2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67">
              <a:extLst>
                <a:ext uri="{FF2B5EF4-FFF2-40B4-BE49-F238E27FC236}">
                  <a16:creationId xmlns:a16="http://schemas.microsoft.com/office/drawing/2014/main" id="{3D866D57-760F-4560-99DB-39F701297286}"/>
                </a:ext>
              </a:extLst>
            </p:cNvPr>
            <p:cNvSpPr>
              <a:spLocks/>
            </p:cNvSpPr>
            <p:nvPr/>
          </p:nvSpPr>
          <p:spPr bwMode="auto">
            <a:xfrm>
              <a:off x="11375466" y="4096975"/>
              <a:ext cx="9185" cy="45926"/>
            </a:xfrm>
            <a:custGeom>
              <a:avLst/>
              <a:gdLst>
                <a:gd name="T0" fmla="*/ 0 w 11"/>
                <a:gd name="T1" fmla="*/ 2147483646 h 55"/>
                <a:gd name="T2" fmla="*/ 0 w 11"/>
                <a:gd name="T3" fmla="*/ 0 h 55"/>
                <a:gd name="T4" fmla="*/ 2147483646 w 11"/>
                <a:gd name="T5" fmla="*/ 0 h 55"/>
                <a:gd name="T6" fmla="*/ 2147483646 w 11"/>
                <a:gd name="T7" fmla="*/ 2147483646 h 55"/>
                <a:gd name="T8" fmla="*/ 2147483646 w 11"/>
                <a:gd name="T9" fmla="*/ 2147483646 h 55"/>
                <a:gd name="T10" fmla="*/ 2147483646 w 11"/>
                <a:gd name="T11" fmla="*/ 2147483646 h 55"/>
                <a:gd name="T12" fmla="*/ 2147483646 w 11"/>
                <a:gd name="T13" fmla="*/ 2147483646 h 55"/>
                <a:gd name="T14" fmla="*/ 2147483646 w 11"/>
                <a:gd name="T15" fmla="*/ 2147483646 h 55"/>
                <a:gd name="T16" fmla="*/ 0 w 11"/>
                <a:gd name="T17" fmla="*/ 2147483646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55">
                  <a:moveTo>
                    <a:pt x="0" y="55"/>
                  </a:moveTo>
                  <a:lnTo>
                    <a:pt x="0" y="0"/>
                  </a:lnTo>
                  <a:lnTo>
                    <a:pt x="11" y="0"/>
                  </a:lnTo>
                  <a:lnTo>
                    <a:pt x="11" y="3"/>
                  </a:lnTo>
                  <a:lnTo>
                    <a:pt x="4" y="3"/>
                  </a:lnTo>
                  <a:lnTo>
                    <a:pt x="4" y="50"/>
                  </a:lnTo>
                  <a:lnTo>
                    <a:pt x="11" y="50"/>
                  </a:lnTo>
                  <a:lnTo>
                    <a:pt x="11" y="55"/>
                  </a:lnTo>
                  <a:lnTo>
                    <a:pt x="0" y="5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68">
              <a:extLst>
                <a:ext uri="{FF2B5EF4-FFF2-40B4-BE49-F238E27FC236}">
                  <a16:creationId xmlns:a16="http://schemas.microsoft.com/office/drawing/2014/main" id="{66ECC387-4FC6-4680-B591-0C89B7DBF5DA}"/>
                </a:ext>
              </a:extLst>
            </p:cNvPr>
            <p:cNvSpPr>
              <a:spLocks/>
            </p:cNvSpPr>
            <p:nvPr/>
          </p:nvSpPr>
          <p:spPr bwMode="auto">
            <a:xfrm>
              <a:off x="11403022" y="4093635"/>
              <a:ext cx="19205" cy="46761"/>
            </a:xfrm>
            <a:custGeom>
              <a:avLst/>
              <a:gdLst>
                <a:gd name="T0" fmla="*/ 2147483646 w 10"/>
                <a:gd name="T1" fmla="*/ 2147483646 h 24"/>
                <a:gd name="T2" fmla="*/ 2147483646 w 10"/>
                <a:gd name="T3" fmla="*/ 2147483646 h 24"/>
                <a:gd name="T4" fmla="*/ 0 w 10"/>
                <a:gd name="T5" fmla="*/ 2147483646 h 24"/>
                <a:gd name="T6" fmla="*/ 0 w 10"/>
                <a:gd name="T7" fmla="*/ 2147483646 h 24"/>
                <a:gd name="T8" fmla="*/ 2147483646 w 10"/>
                <a:gd name="T9" fmla="*/ 2147483646 h 24"/>
                <a:gd name="T10" fmla="*/ 2147483646 w 10"/>
                <a:gd name="T11" fmla="*/ 2147483646 h 24"/>
                <a:gd name="T12" fmla="*/ 2147483646 w 10"/>
                <a:gd name="T13" fmla="*/ 2147483646 h 24"/>
                <a:gd name="T14" fmla="*/ 0 w 10"/>
                <a:gd name="T15" fmla="*/ 2147483646 h 24"/>
                <a:gd name="T16" fmla="*/ 2147483646 w 10"/>
                <a:gd name="T17" fmla="*/ 2147483646 h 24"/>
                <a:gd name="T18" fmla="*/ 2147483646 w 10"/>
                <a:gd name="T19" fmla="*/ 0 h 24"/>
                <a:gd name="T20" fmla="*/ 2147483646 w 10"/>
                <a:gd name="T21" fmla="*/ 0 h 24"/>
                <a:gd name="T22" fmla="*/ 2147483646 w 10"/>
                <a:gd name="T23" fmla="*/ 2147483646 h 24"/>
                <a:gd name="T24" fmla="*/ 2147483646 w 10"/>
                <a:gd name="T25" fmla="*/ 2147483646 h 24"/>
                <a:gd name="T26" fmla="*/ 2147483646 w 10"/>
                <a:gd name="T27" fmla="*/ 2147483646 h 24"/>
                <a:gd name="T28" fmla="*/ 2147483646 w 10"/>
                <a:gd name="T29" fmla="*/ 2147483646 h 24"/>
                <a:gd name="T30" fmla="*/ 2147483646 w 10"/>
                <a:gd name="T31" fmla="*/ 2147483646 h 24"/>
                <a:gd name="T32" fmla="*/ 2147483646 w 10"/>
                <a:gd name="T33" fmla="*/ 2147483646 h 24"/>
                <a:gd name="T34" fmla="*/ 2147483646 w 10"/>
                <a:gd name="T35" fmla="*/ 2147483646 h 24"/>
                <a:gd name="T36" fmla="*/ 2147483646 w 10"/>
                <a:gd name="T37" fmla="*/ 2147483646 h 24"/>
                <a:gd name="T38" fmla="*/ 2147483646 w 10"/>
                <a:gd name="T39" fmla="*/ 2147483646 h 24"/>
                <a:gd name="T40" fmla="*/ 2147483646 w 10"/>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 h="24">
                  <a:moveTo>
                    <a:pt x="4" y="24"/>
                  </a:moveTo>
                  <a:cubicBezTo>
                    <a:pt x="4" y="21"/>
                    <a:pt x="4" y="21"/>
                    <a:pt x="4" y="21"/>
                  </a:cubicBezTo>
                  <a:cubicBezTo>
                    <a:pt x="2" y="21"/>
                    <a:pt x="1" y="21"/>
                    <a:pt x="0" y="20"/>
                  </a:cubicBezTo>
                  <a:cubicBezTo>
                    <a:pt x="0" y="18"/>
                    <a:pt x="0" y="18"/>
                    <a:pt x="0" y="18"/>
                  </a:cubicBezTo>
                  <a:cubicBezTo>
                    <a:pt x="1" y="19"/>
                    <a:pt x="3" y="19"/>
                    <a:pt x="4" y="19"/>
                  </a:cubicBezTo>
                  <a:cubicBezTo>
                    <a:pt x="6" y="19"/>
                    <a:pt x="8" y="18"/>
                    <a:pt x="8" y="16"/>
                  </a:cubicBezTo>
                  <a:cubicBezTo>
                    <a:pt x="8" y="15"/>
                    <a:pt x="7" y="14"/>
                    <a:pt x="5" y="13"/>
                  </a:cubicBezTo>
                  <a:cubicBezTo>
                    <a:pt x="2" y="12"/>
                    <a:pt x="0" y="10"/>
                    <a:pt x="0" y="8"/>
                  </a:cubicBezTo>
                  <a:cubicBezTo>
                    <a:pt x="0" y="5"/>
                    <a:pt x="1" y="4"/>
                    <a:pt x="4" y="3"/>
                  </a:cubicBezTo>
                  <a:cubicBezTo>
                    <a:pt x="4" y="0"/>
                    <a:pt x="4" y="0"/>
                    <a:pt x="4" y="0"/>
                  </a:cubicBezTo>
                  <a:cubicBezTo>
                    <a:pt x="6" y="0"/>
                    <a:pt x="6" y="0"/>
                    <a:pt x="6" y="0"/>
                  </a:cubicBezTo>
                  <a:cubicBezTo>
                    <a:pt x="6" y="3"/>
                    <a:pt x="6" y="3"/>
                    <a:pt x="6" y="3"/>
                  </a:cubicBezTo>
                  <a:cubicBezTo>
                    <a:pt x="8" y="3"/>
                    <a:pt x="9" y="4"/>
                    <a:pt x="10" y="4"/>
                  </a:cubicBezTo>
                  <a:cubicBezTo>
                    <a:pt x="9" y="6"/>
                    <a:pt x="9" y="6"/>
                    <a:pt x="9" y="6"/>
                  </a:cubicBezTo>
                  <a:cubicBezTo>
                    <a:pt x="8" y="6"/>
                    <a:pt x="7" y="5"/>
                    <a:pt x="5" y="5"/>
                  </a:cubicBezTo>
                  <a:cubicBezTo>
                    <a:pt x="3" y="5"/>
                    <a:pt x="2" y="6"/>
                    <a:pt x="2" y="8"/>
                  </a:cubicBezTo>
                  <a:cubicBezTo>
                    <a:pt x="2" y="9"/>
                    <a:pt x="3" y="10"/>
                    <a:pt x="6" y="11"/>
                  </a:cubicBezTo>
                  <a:cubicBezTo>
                    <a:pt x="9" y="12"/>
                    <a:pt x="10" y="14"/>
                    <a:pt x="10" y="16"/>
                  </a:cubicBezTo>
                  <a:cubicBezTo>
                    <a:pt x="10" y="18"/>
                    <a:pt x="9" y="21"/>
                    <a:pt x="6" y="21"/>
                  </a:cubicBezTo>
                  <a:cubicBezTo>
                    <a:pt x="6" y="24"/>
                    <a:pt x="6" y="24"/>
                    <a:pt x="6" y="24"/>
                  </a:cubicBezTo>
                  <a:lnTo>
                    <a:pt x="4"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9">
              <a:extLst>
                <a:ext uri="{FF2B5EF4-FFF2-40B4-BE49-F238E27FC236}">
                  <a16:creationId xmlns:a16="http://schemas.microsoft.com/office/drawing/2014/main" id="{132CE276-6A47-4350-B1F6-7D3B5FB95A16}"/>
                </a:ext>
              </a:extLst>
            </p:cNvPr>
            <p:cNvSpPr>
              <a:spLocks/>
            </p:cNvSpPr>
            <p:nvPr/>
          </p:nvSpPr>
          <p:spPr bwMode="auto">
            <a:xfrm>
              <a:off x="11430577" y="4093635"/>
              <a:ext cx="21710" cy="46761"/>
            </a:xfrm>
            <a:custGeom>
              <a:avLst/>
              <a:gdLst>
                <a:gd name="T0" fmla="*/ 2147483646 w 11"/>
                <a:gd name="T1" fmla="*/ 2147483646 h 24"/>
                <a:gd name="T2" fmla="*/ 2147483646 w 11"/>
                <a:gd name="T3" fmla="*/ 2147483646 h 24"/>
                <a:gd name="T4" fmla="*/ 0 w 11"/>
                <a:gd name="T5" fmla="*/ 2147483646 h 24"/>
                <a:gd name="T6" fmla="*/ 2147483646 w 11"/>
                <a:gd name="T7" fmla="*/ 2147483646 h 24"/>
                <a:gd name="T8" fmla="*/ 2147483646 w 11"/>
                <a:gd name="T9" fmla="*/ 2147483646 h 24"/>
                <a:gd name="T10" fmla="*/ 2147483646 w 11"/>
                <a:gd name="T11" fmla="*/ 2147483646 h 24"/>
                <a:gd name="T12" fmla="*/ 2147483646 w 11"/>
                <a:gd name="T13" fmla="*/ 2147483646 h 24"/>
                <a:gd name="T14" fmla="*/ 2147483646 w 11"/>
                <a:gd name="T15" fmla="*/ 2147483646 h 24"/>
                <a:gd name="T16" fmla="*/ 2147483646 w 11"/>
                <a:gd name="T17" fmla="*/ 2147483646 h 24"/>
                <a:gd name="T18" fmla="*/ 2147483646 w 11"/>
                <a:gd name="T19" fmla="*/ 0 h 24"/>
                <a:gd name="T20" fmla="*/ 2147483646 w 11"/>
                <a:gd name="T21" fmla="*/ 0 h 24"/>
                <a:gd name="T22" fmla="*/ 2147483646 w 11"/>
                <a:gd name="T23" fmla="*/ 2147483646 h 24"/>
                <a:gd name="T24" fmla="*/ 2147483646 w 11"/>
                <a:gd name="T25" fmla="*/ 2147483646 h 24"/>
                <a:gd name="T26" fmla="*/ 2147483646 w 11"/>
                <a:gd name="T27" fmla="*/ 2147483646 h 24"/>
                <a:gd name="T28" fmla="*/ 2147483646 w 11"/>
                <a:gd name="T29" fmla="*/ 2147483646 h 24"/>
                <a:gd name="T30" fmla="*/ 2147483646 w 11"/>
                <a:gd name="T31" fmla="*/ 2147483646 h 24"/>
                <a:gd name="T32" fmla="*/ 2147483646 w 11"/>
                <a:gd name="T33" fmla="*/ 2147483646 h 24"/>
                <a:gd name="T34" fmla="*/ 2147483646 w 11"/>
                <a:gd name="T35" fmla="*/ 2147483646 h 24"/>
                <a:gd name="T36" fmla="*/ 2147483646 w 11"/>
                <a:gd name="T37" fmla="*/ 2147483646 h 24"/>
                <a:gd name="T38" fmla="*/ 2147483646 w 11"/>
                <a:gd name="T39" fmla="*/ 2147483646 h 24"/>
                <a:gd name="T40" fmla="*/ 2147483646 w 11"/>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4">
                  <a:moveTo>
                    <a:pt x="5" y="24"/>
                  </a:moveTo>
                  <a:cubicBezTo>
                    <a:pt x="5" y="21"/>
                    <a:pt x="5" y="21"/>
                    <a:pt x="5" y="21"/>
                  </a:cubicBezTo>
                  <a:cubicBezTo>
                    <a:pt x="3" y="21"/>
                    <a:pt x="1" y="21"/>
                    <a:pt x="0" y="20"/>
                  </a:cubicBezTo>
                  <a:cubicBezTo>
                    <a:pt x="1" y="18"/>
                    <a:pt x="1" y="18"/>
                    <a:pt x="1" y="18"/>
                  </a:cubicBezTo>
                  <a:cubicBezTo>
                    <a:pt x="2" y="19"/>
                    <a:pt x="4" y="19"/>
                    <a:pt x="5" y="19"/>
                  </a:cubicBezTo>
                  <a:cubicBezTo>
                    <a:pt x="7" y="19"/>
                    <a:pt x="9" y="18"/>
                    <a:pt x="9" y="16"/>
                  </a:cubicBezTo>
                  <a:cubicBezTo>
                    <a:pt x="9" y="15"/>
                    <a:pt x="7" y="14"/>
                    <a:pt x="5" y="13"/>
                  </a:cubicBezTo>
                  <a:cubicBezTo>
                    <a:pt x="2" y="12"/>
                    <a:pt x="1" y="10"/>
                    <a:pt x="1" y="8"/>
                  </a:cubicBezTo>
                  <a:cubicBezTo>
                    <a:pt x="1" y="5"/>
                    <a:pt x="2" y="4"/>
                    <a:pt x="5" y="3"/>
                  </a:cubicBezTo>
                  <a:cubicBezTo>
                    <a:pt x="5" y="0"/>
                    <a:pt x="5" y="0"/>
                    <a:pt x="5" y="0"/>
                  </a:cubicBezTo>
                  <a:cubicBezTo>
                    <a:pt x="7" y="0"/>
                    <a:pt x="7" y="0"/>
                    <a:pt x="7" y="0"/>
                  </a:cubicBezTo>
                  <a:cubicBezTo>
                    <a:pt x="7" y="3"/>
                    <a:pt x="7" y="3"/>
                    <a:pt x="7" y="3"/>
                  </a:cubicBezTo>
                  <a:cubicBezTo>
                    <a:pt x="8" y="3"/>
                    <a:pt x="10" y="4"/>
                    <a:pt x="10" y="4"/>
                  </a:cubicBezTo>
                  <a:cubicBezTo>
                    <a:pt x="10" y="6"/>
                    <a:pt x="10" y="6"/>
                    <a:pt x="10" y="6"/>
                  </a:cubicBezTo>
                  <a:cubicBezTo>
                    <a:pt x="9" y="6"/>
                    <a:pt x="8" y="5"/>
                    <a:pt x="6" y="5"/>
                  </a:cubicBezTo>
                  <a:cubicBezTo>
                    <a:pt x="4" y="5"/>
                    <a:pt x="3" y="6"/>
                    <a:pt x="3" y="8"/>
                  </a:cubicBezTo>
                  <a:cubicBezTo>
                    <a:pt x="3" y="9"/>
                    <a:pt x="4" y="10"/>
                    <a:pt x="7" y="11"/>
                  </a:cubicBezTo>
                  <a:cubicBezTo>
                    <a:pt x="10" y="12"/>
                    <a:pt x="11" y="14"/>
                    <a:pt x="11" y="16"/>
                  </a:cubicBezTo>
                  <a:cubicBezTo>
                    <a:pt x="11" y="18"/>
                    <a:pt x="10" y="21"/>
                    <a:pt x="7" y="21"/>
                  </a:cubicBezTo>
                  <a:cubicBezTo>
                    <a:pt x="7" y="24"/>
                    <a:pt x="7" y="24"/>
                    <a:pt x="7" y="24"/>
                  </a:cubicBezTo>
                  <a:lnTo>
                    <a:pt x="5"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70">
              <a:extLst>
                <a:ext uri="{FF2B5EF4-FFF2-40B4-BE49-F238E27FC236}">
                  <a16:creationId xmlns:a16="http://schemas.microsoft.com/office/drawing/2014/main" id="{63166EE5-EBC6-4C95-9A54-6A1D8ACDAC8E}"/>
                </a:ext>
              </a:extLst>
            </p:cNvPr>
            <p:cNvSpPr>
              <a:spLocks/>
            </p:cNvSpPr>
            <p:nvPr/>
          </p:nvSpPr>
          <p:spPr bwMode="auto">
            <a:xfrm>
              <a:off x="11459802" y="4093635"/>
              <a:ext cx="21710" cy="46761"/>
            </a:xfrm>
            <a:custGeom>
              <a:avLst/>
              <a:gdLst>
                <a:gd name="T0" fmla="*/ 2147483646 w 11"/>
                <a:gd name="T1" fmla="*/ 2147483646 h 24"/>
                <a:gd name="T2" fmla="*/ 2147483646 w 11"/>
                <a:gd name="T3" fmla="*/ 2147483646 h 24"/>
                <a:gd name="T4" fmla="*/ 0 w 11"/>
                <a:gd name="T5" fmla="*/ 2147483646 h 24"/>
                <a:gd name="T6" fmla="*/ 2147483646 w 11"/>
                <a:gd name="T7" fmla="*/ 2147483646 h 24"/>
                <a:gd name="T8" fmla="*/ 2147483646 w 11"/>
                <a:gd name="T9" fmla="*/ 2147483646 h 24"/>
                <a:gd name="T10" fmla="*/ 2147483646 w 11"/>
                <a:gd name="T11" fmla="*/ 2147483646 h 24"/>
                <a:gd name="T12" fmla="*/ 2147483646 w 11"/>
                <a:gd name="T13" fmla="*/ 2147483646 h 24"/>
                <a:gd name="T14" fmla="*/ 0 w 11"/>
                <a:gd name="T15" fmla="*/ 2147483646 h 24"/>
                <a:gd name="T16" fmla="*/ 2147483646 w 11"/>
                <a:gd name="T17" fmla="*/ 2147483646 h 24"/>
                <a:gd name="T18" fmla="*/ 2147483646 w 11"/>
                <a:gd name="T19" fmla="*/ 0 h 24"/>
                <a:gd name="T20" fmla="*/ 2147483646 w 11"/>
                <a:gd name="T21" fmla="*/ 0 h 24"/>
                <a:gd name="T22" fmla="*/ 2147483646 w 11"/>
                <a:gd name="T23" fmla="*/ 2147483646 h 24"/>
                <a:gd name="T24" fmla="*/ 2147483646 w 11"/>
                <a:gd name="T25" fmla="*/ 2147483646 h 24"/>
                <a:gd name="T26" fmla="*/ 2147483646 w 11"/>
                <a:gd name="T27" fmla="*/ 2147483646 h 24"/>
                <a:gd name="T28" fmla="*/ 2147483646 w 11"/>
                <a:gd name="T29" fmla="*/ 2147483646 h 24"/>
                <a:gd name="T30" fmla="*/ 2147483646 w 11"/>
                <a:gd name="T31" fmla="*/ 2147483646 h 24"/>
                <a:gd name="T32" fmla="*/ 2147483646 w 11"/>
                <a:gd name="T33" fmla="*/ 2147483646 h 24"/>
                <a:gd name="T34" fmla="*/ 2147483646 w 11"/>
                <a:gd name="T35" fmla="*/ 2147483646 h 24"/>
                <a:gd name="T36" fmla="*/ 2147483646 w 11"/>
                <a:gd name="T37" fmla="*/ 2147483646 h 24"/>
                <a:gd name="T38" fmla="*/ 2147483646 w 11"/>
                <a:gd name="T39" fmla="*/ 2147483646 h 24"/>
                <a:gd name="T40" fmla="*/ 2147483646 w 11"/>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4">
                  <a:moveTo>
                    <a:pt x="5" y="24"/>
                  </a:moveTo>
                  <a:cubicBezTo>
                    <a:pt x="5" y="21"/>
                    <a:pt x="5" y="21"/>
                    <a:pt x="5" y="21"/>
                  </a:cubicBezTo>
                  <a:cubicBezTo>
                    <a:pt x="3" y="21"/>
                    <a:pt x="1" y="21"/>
                    <a:pt x="0" y="20"/>
                  </a:cubicBezTo>
                  <a:cubicBezTo>
                    <a:pt x="1" y="18"/>
                    <a:pt x="1" y="18"/>
                    <a:pt x="1" y="18"/>
                  </a:cubicBezTo>
                  <a:cubicBezTo>
                    <a:pt x="2" y="19"/>
                    <a:pt x="3" y="19"/>
                    <a:pt x="5" y="19"/>
                  </a:cubicBezTo>
                  <a:cubicBezTo>
                    <a:pt x="7" y="19"/>
                    <a:pt x="8" y="18"/>
                    <a:pt x="8" y="16"/>
                  </a:cubicBezTo>
                  <a:cubicBezTo>
                    <a:pt x="8" y="15"/>
                    <a:pt x="7" y="14"/>
                    <a:pt x="5" y="13"/>
                  </a:cubicBezTo>
                  <a:cubicBezTo>
                    <a:pt x="2" y="12"/>
                    <a:pt x="0" y="10"/>
                    <a:pt x="0" y="8"/>
                  </a:cubicBezTo>
                  <a:cubicBezTo>
                    <a:pt x="0" y="5"/>
                    <a:pt x="2" y="4"/>
                    <a:pt x="5" y="3"/>
                  </a:cubicBezTo>
                  <a:cubicBezTo>
                    <a:pt x="5" y="0"/>
                    <a:pt x="5" y="0"/>
                    <a:pt x="5" y="0"/>
                  </a:cubicBezTo>
                  <a:cubicBezTo>
                    <a:pt x="7" y="0"/>
                    <a:pt x="7" y="0"/>
                    <a:pt x="7" y="0"/>
                  </a:cubicBezTo>
                  <a:cubicBezTo>
                    <a:pt x="7" y="3"/>
                    <a:pt x="7" y="3"/>
                    <a:pt x="7" y="3"/>
                  </a:cubicBezTo>
                  <a:cubicBezTo>
                    <a:pt x="8" y="3"/>
                    <a:pt x="9" y="4"/>
                    <a:pt x="10" y="4"/>
                  </a:cubicBezTo>
                  <a:cubicBezTo>
                    <a:pt x="10" y="6"/>
                    <a:pt x="10" y="6"/>
                    <a:pt x="10" y="6"/>
                  </a:cubicBezTo>
                  <a:cubicBezTo>
                    <a:pt x="9" y="6"/>
                    <a:pt x="8" y="5"/>
                    <a:pt x="6" y="5"/>
                  </a:cubicBezTo>
                  <a:cubicBezTo>
                    <a:pt x="4" y="5"/>
                    <a:pt x="3" y="6"/>
                    <a:pt x="3" y="8"/>
                  </a:cubicBezTo>
                  <a:cubicBezTo>
                    <a:pt x="3" y="9"/>
                    <a:pt x="4" y="10"/>
                    <a:pt x="6" y="11"/>
                  </a:cubicBezTo>
                  <a:cubicBezTo>
                    <a:pt x="9" y="12"/>
                    <a:pt x="11" y="14"/>
                    <a:pt x="11" y="16"/>
                  </a:cubicBezTo>
                  <a:cubicBezTo>
                    <a:pt x="11" y="18"/>
                    <a:pt x="9" y="21"/>
                    <a:pt x="6" y="21"/>
                  </a:cubicBezTo>
                  <a:cubicBezTo>
                    <a:pt x="6" y="24"/>
                    <a:pt x="6" y="24"/>
                    <a:pt x="6" y="24"/>
                  </a:cubicBezTo>
                  <a:lnTo>
                    <a:pt x="5"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71">
              <a:extLst>
                <a:ext uri="{FF2B5EF4-FFF2-40B4-BE49-F238E27FC236}">
                  <a16:creationId xmlns:a16="http://schemas.microsoft.com/office/drawing/2014/main" id="{A4DEF277-8306-47F4-AE7E-1956E03989BC}"/>
                </a:ext>
              </a:extLst>
            </p:cNvPr>
            <p:cNvSpPr>
              <a:spLocks/>
            </p:cNvSpPr>
            <p:nvPr/>
          </p:nvSpPr>
          <p:spPr bwMode="auto">
            <a:xfrm>
              <a:off x="11487358" y="4096975"/>
              <a:ext cx="10020" cy="45926"/>
            </a:xfrm>
            <a:custGeom>
              <a:avLst/>
              <a:gdLst>
                <a:gd name="T0" fmla="*/ 2147483646 w 12"/>
                <a:gd name="T1" fmla="*/ 0 h 55"/>
                <a:gd name="T2" fmla="*/ 2147483646 w 12"/>
                <a:gd name="T3" fmla="*/ 2147483646 h 55"/>
                <a:gd name="T4" fmla="*/ 0 w 12"/>
                <a:gd name="T5" fmla="*/ 2147483646 h 55"/>
                <a:gd name="T6" fmla="*/ 0 w 12"/>
                <a:gd name="T7" fmla="*/ 2147483646 h 55"/>
                <a:gd name="T8" fmla="*/ 2147483646 w 12"/>
                <a:gd name="T9" fmla="*/ 2147483646 h 55"/>
                <a:gd name="T10" fmla="*/ 2147483646 w 12"/>
                <a:gd name="T11" fmla="*/ 2147483646 h 55"/>
                <a:gd name="T12" fmla="*/ 0 w 12"/>
                <a:gd name="T13" fmla="*/ 2147483646 h 55"/>
                <a:gd name="T14" fmla="*/ 0 w 12"/>
                <a:gd name="T15" fmla="*/ 0 h 55"/>
                <a:gd name="T16" fmla="*/ 2147483646 w 12"/>
                <a:gd name="T17" fmla="*/ 0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55">
                  <a:moveTo>
                    <a:pt x="12" y="0"/>
                  </a:moveTo>
                  <a:lnTo>
                    <a:pt x="12" y="55"/>
                  </a:lnTo>
                  <a:lnTo>
                    <a:pt x="0" y="55"/>
                  </a:lnTo>
                  <a:lnTo>
                    <a:pt x="0" y="50"/>
                  </a:lnTo>
                  <a:lnTo>
                    <a:pt x="7" y="50"/>
                  </a:lnTo>
                  <a:lnTo>
                    <a:pt x="7" y="3"/>
                  </a:lnTo>
                  <a:lnTo>
                    <a:pt x="0" y="3"/>
                  </a:lnTo>
                  <a:lnTo>
                    <a:pt x="0" y="0"/>
                  </a:lnTo>
                  <a:lnTo>
                    <a:pt x="1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2">
              <a:extLst>
                <a:ext uri="{FF2B5EF4-FFF2-40B4-BE49-F238E27FC236}">
                  <a16:creationId xmlns:a16="http://schemas.microsoft.com/office/drawing/2014/main" id="{EC1C65ED-2ED4-49EC-9091-B28FF87DF845}"/>
                </a:ext>
              </a:extLst>
            </p:cNvPr>
            <p:cNvSpPr>
              <a:spLocks noEditPoints="1"/>
            </p:cNvSpPr>
            <p:nvPr/>
          </p:nvSpPr>
          <p:spPr bwMode="auto">
            <a:xfrm>
              <a:off x="11604259" y="4053554"/>
              <a:ext cx="15030" cy="24215"/>
            </a:xfrm>
            <a:custGeom>
              <a:avLst/>
              <a:gdLst>
                <a:gd name="T0" fmla="*/ 0 w 18"/>
                <a:gd name="T1" fmla="*/ 0 h 29"/>
                <a:gd name="T2" fmla="*/ 2147483646 w 18"/>
                <a:gd name="T3" fmla="*/ 0 h 29"/>
                <a:gd name="T4" fmla="*/ 2147483646 w 18"/>
                <a:gd name="T5" fmla="*/ 2147483646 h 29"/>
                <a:gd name="T6" fmla="*/ 0 w 18"/>
                <a:gd name="T7" fmla="*/ 2147483646 h 29"/>
                <a:gd name="T8" fmla="*/ 0 w 18"/>
                <a:gd name="T9" fmla="*/ 0 h 29"/>
                <a:gd name="T10" fmla="*/ 0 w 18"/>
                <a:gd name="T11" fmla="*/ 2147483646 h 29"/>
                <a:gd name="T12" fmla="*/ 2147483646 w 18"/>
                <a:gd name="T13" fmla="*/ 2147483646 h 29"/>
                <a:gd name="T14" fmla="*/ 0 w 18"/>
                <a:gd name="T15" fmla="*/ 2147483646 h 29"/>
                <a:gd name="T16" fmla="*/ 0 w 18"/>
                <a:gd name="T17" fmla="*/ 2147483646 h 29"/>
                <a:gd name="T18" fmla="*/ 2147483646 w 18"/>
                <a:gd name="T19" fmla="*/ 2147483646 h 29"/>
                <a:gd name="T20" fmla="*/ 2147483646 w 18"/>
                <a:gd name="T21" fmla="*/ 2147483646 h 29"/>
                <a:gd name="T22" fmla="*/ 2147483646 w 18"/>
                <a:gd name="T23" fmla="*/ 2147483646 h 29"/>
                <a:gd name="T24" fmla="*/ 2147483646 w 18"/>
                <a:gd name="T25" fmla="*/ 2147483646 h 29"/>
                <a:gd name="T26" fmla="*/ 2147483646 w 18"/>
                <a:gd name="T27" fmla="*/ 2147483646 h 29"/>
                <a:gd name="T28" fmla="*/ 2147483646 w 18"/>
                <a:gd name="T29" fmla="*/ 2147483646 h 29"/>
                <a:gd name="T30" fmla="*/ 2147483646 w 18"/>
                <a:gd name="T31" fmla="*/ 2147483646 h 29"/>
                <a:gd name="T32" fmla="*/ 2147483646 w 18"/>
                <a:gd name="T33" fmla="*/ 2147483646 h 29"/>
                <a:gd name="T34" fmla="*/ 2147483646 w 18"/>
                <a:gd name="T35" fmla="*/ 2147483646 h 29"/>
                <a:gd name="T36" fmla="*/ 2147483646 w 18"/>
                <a:gd name="T37" fmla="*/ 2147483646 h 29"/>
                <a:gd name="T38" fmla="*/ 2147483646 w 18"/>
                <a:gd name="T39" fmla="*/ 2147483646 h 29"/>
                <a:gd name="T40" fmla="*/ 2147483646 w 18"/>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 h="29">
                  <a:moveTo>
                    <a:pt x="0" y="0"/>
                  </a:moveTo>
                  <a:lnTo>
                    <a:pt x="18" y="0"/>
                  </a:lnTo>
                  <a:lnTo>
                    <a:pt x="18" y="29"/>
                  </a:lnTo>
                  <a:lnTo>
                    <a:pt x="0" y="29"/>
                  </a:lnTo>
                  <a:lnTo>
                    <a:pt x="0" y="0"/>
                  </a:lnTo>
                  <a:close/>
                  <a:moveTo>
                    <a:pt x="0" y="26"/>
                  </a:moveTo>
                  <a:lnTo>
                    <a:pt x="7" y="15"/>
                  </a:lnTo>
                  <a:lnTo>
                    <a:pt x="0" y="5"/>
                  </a:lnTo>
                  <a:lnTo>
                    <a:pt x="0" y="26"/>
                  </a:lnTo>
                  <a:close/>
                  <a:moveTo>
                    <a:pt x="16" y="3"/>
                  </a:moveTo>
                  <a:lnTo>
                    <a:pt x="2" y="3"/>
                  </a:lnTo>
                  <a:lnTo>
                    <a:pt x="9" y="15"/>
                  </a:lnTo>
                  <a:lnTo>
                    <a:pt x="16" y="3"/>
                  </a:lnTo>
                  <a:close/>
                  <a:moveTo>
                    <a:pt x="16" y="26"/>
                  </a:moveTo>
                  <a:lnTo>
                    <a:pt x="9" y="17"/>
                  </a:lnTo>
                  <a:lnTo>
                    <a:pt x="2" y="26"/>
                  </a:lnTo>
                  <a:lnTo>
                    <a:pt x="16" y="26"/>
                  </a:lnTo>
                  <a:close/>
                  <a:moveTo>
                    <a:pt x="16" y="26"/>
                  </a:moveTo>
                  <a:lnTo>
                    <a:pt x="16" y="5"/>
                  </a:lnTo>
                  <a:lnTo>
                    <a:pt x="9" y="15"/>
                  </a:lnTo>
                  <a:lnTo>
                    <a:pt x="16" y="2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3">
              <a:extLst>
                <a:ext uri="{FF2B5EF4-FFF2-40B4-BE49-F238E27FC236}">
                  <a16:creationId xmlns:a16="http://schemas.microsoft.com/office/drawing/2014/main" id="{7A9BD501-782C-485B-91C1-C58AAE8ED5FE}"/>
                </a:ext>
              </a:extLst>
            </p:cNvPr>
            <p:cNvSpPr>
              <a:spLocks noEditPoints="1"/>
            </p:cNvSpPr>
            <p:nvPr/>
          </p:nvSpPr>
          <p:spPr bwMode="auto">
            <a:xfrm>
              <a:off x="11619289" y="4053554"/>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3" y="26"/>
                  </a:moveTo>
                  <a:lnTo>
                    <a:pt x="10" y="15"/>
                  </a:lnTo>
                  <a:lnTo>
                    <a:pt x="3" y="5"/>
                  </a:lnTo>
                  <a:lnTo>
                    <a:pt x="3" y="26"/>
                  </a:lnTo>
                  <a:close/>
                  <a:moveTo>
                    <a:pt x="17" y="3"/>
                  </a:moveTo>
                  <a:lnTo>
                    <a:pt x="3" y="3"/>
                  </a:lnTo>
                  <a:lnTo>
                    <a:pt x="10" y="15"/>
                  </a:lnTo>
                  <a:lnTo>
                    <a:pt x="17" y="3"/>
                  </a:lnTo>
                  <a:close/>
                  <a:moveTo>
                    <a:pt x="17" y="26"/>
                  </a:moveTo>
                  <a:lnTo>
                    <a:pt x="10" y="17"/>
                  </a:lnTo>
                  <a:lnTo>
                    <a:pt x="3" y="26"/>
                  </a:lnTo>
                  <a:lnTo>
                    <a:pt x="17" y="26"/>
                  </a:lnTo>
                  <a:close/>
                  <a:moveTo>
                    <a:pt x="17" y="26"/>
                  </a:moveTo>
                  <a:lnTo>
                    <a:pt x="17" y="5"/>
                  </a:lnTo>
                  <a:lnTo>
                    <a:pt x="12" y="15"/>
                  </a:lnTo>
                  <a:lnTo>
                    <a:pt x="17" y="2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74">
              <a:extLst>
                <a:ext uri="{FF2B5EF4-FFF2-40B4-BE49-F238E27FC236}">
                  <a16:creationId xmlns:a16="http://schemas.microsoft.com/office/drawing/2014/main" id="{63E8E606-E230-442C-AEFF-12DC3EEF597E}"/>
                </a:ext>
              </a:extLst>
            </p:cNvPr>
            <p:cNvSpPr>
              <a:spLocks noEditPoints="1"/>
            </p:cNvSpPr>
            <p:nvPr/>
          </p:nvSpPr>
          <p:spPr bwMode="auto">
            <a:xfrm>
              <a:off x="11635154" y="4053554"/>
              <a:ext cx="18370" cy="24215"/>
            </a:xfrm>
            <a:custGeom>
              <a:avLst/>
              <a:gdLst>
                <a:gd name="T0" fmla="*/ 0 w 22"/>
                <a:gd name="T1" fmla="*/ 0 h 29"/>
                <a:gd name="T2" fmla="*/ 2147483646 w 22"/>
                <a:gd name="T3" fmla="*/ 0 h 29"/>
                <a:gd name="T4" fmla="*/ 2147483646 w 22"/>
                <a:gd name="T5" fmla="*/ 2147483646 h 29"/>
                <a:gd name="T6" fmla="*/ 0 w 22"/>
                <a:gd name="T7" fmla="*/ 2147483646 h 29"/>
                <a:gd name="T8" fmla="*/ 0 w 22"/>
                <a:gd name="T9" fmla="*/ 0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2147483646 w 22"/>
                <a:gd name="T21" fmla="*/ 2147483646 h 29"/>
                <a:gd name="T22" fmla="*/ 2147483646 w 22"/>
                <a:gd name="T23" fmla="*/ 2147483646 h 29"/>
                <a:gd name="T24" fmla="*/ 2147483646 w 22"/>
                <a:gd name="T25" fmla="*/ 2147483646 h 29"/>
                <a:gd name="T26" fmla="*/ 2147483646 w 22"/>
                <a:gd name="T27" fmla="*/ 2147483646 h 29"/>
                <a:gd name="T28" fmla="*/ 2147483646 w 22"/>
                <a:gd name="T29" fmla="*/ 2147483646 h 29"/>
                <a:gd name="T30" fmla="*/ 2147483646 w 22"/>
                <a:gd name="T31" fmla="*/ 2147483646 h 29"/>
                <a:gd name="T32" fmla="*/ 2147483646 w 22"/>
                <a:gd name="T33" fmla="*/ 2147483646 h 29"/>
                <a:gd name="T34" fmla="*/ 2147483646 w 22"/>
                <a:gd name="T35" fmla="*/ 2147483646 h 29"/>
                <a:gd name="T36" fmla="*/ 2147483646 w 22"/>
                <a:gd name="T37" fmla="*/ 2147483646 h 29"/>
                <a:gd name="T38" fmla="*/ 2147483646 w 22"/>
                <a:gd name="T39" fmla="*/ 2147483646 h 29"/>
                <a:gd name="T40" fmla="*/ 2147483646 w 22"/>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9">
                  <a:moveTo>
                    <a:pt x="0" y="0"/>
                  </a:moveTo>
                  <a:lnTo>
                    <a:pt x="22" y="0"/>
                  </a:lnTo>
                  <a:lnTo>
                    <a:pt x="22" y="29"/>
                  </a:lnTo>
                  <a:lnTo>
                    <a:pt x="0" y="29"/>
                  </a:lnTo>
                  <a:lnTo>
                    <a:pt x="0" y="0"/>
                  </a:lnTo>
                  <a:close/>
                  <a:moveTo>
                    <a:pt x="3" y="26"/>
                  </a:moveTo>
                  <a:lnTo>
                    <a:pt x="10" y="15"/>
                  </a:lnTo>
                  <a:lnTo>
                    <a:pt x="3" y="5"/>
                  </a:lnTo>
                  <a:lnTo>
                    <a:pt x="3" y="26"/>
                  </a:lnTo>
                  <a:close/>
                  <a:moveTo>
                    <a:pt x="17" y="3"/>
                  </a:moveTo>
                  <a:lnTo>
                    <a:pt x="5" y="3"/>
                  </a:lnTo>
                  <a:lnTo>
                    <a:pt x="10" y="15"/>
                  </a:lnTo>
                  <a:lnTo>
                    <a:pt x="17" y="3"/>
                  </a:lnTo>
                  <a:close/>
                  <a:moveTo>
                    <a:pt x="17" y="26"/>
                  </a:moveTo>
                  <a:lnTo>
                    <a:pt x="10" y="17"/>
                  </a:lnTo>
                  <a:lnTo>
                    <a:pt x="5" y="26"/>
                  </a:lnTo>
                  <a:lnTo>
                    <a:pt x="17" y="26"/>
                  </a:lnTo>
                  <a:close/>
                  <a:moveTo>
                    <a:pt x="19" y="26"/>
                  </a:moveTo>
                  <a:lnTo>
                    <a:pt x="19" y="5"/>
                  </a:lnTo>
                  <a:lnTo>
                    <a:pt x="12" y="15"/>
                  </a:lnTo>
                  <a:lnTo>
                    <a:pt x="19" y="2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5">
              <a:extLst>
                <a:ext uri="{FF2B5EF4-FFF2-40B4-BE49-F238E27FC236}">
                  <a16:creationId xmlns:a16="http://schemas.microsoft.com/office/drawing/2014/main" id="{51D2875E-ABCA-4F2E-A1C6-29D7C0D58E09}"/>
                </a:ext>
              </a:extLst>
            </p:cNvPr>
            <p:cNvSpPr>
              <a:spLocks noEditPoints="1"/>
            </p:cNvSpPr>
            <p:nvPr/>
          </p:nvSpPr>
          <p:spPr bwMode="auto">
            <a:xfrm>
              <a:off x="11653524" y="4053554"/>
              <a:ext cx="15865" cy="24215"/>
            </a:xfrm>
            <a:custGeom>
              <a:avLst/>
              <a:gdLst>
                <a:gd name="T0" fmla="*/ 0 w 19"/>
                <a:gd name="T1" fmla="*/ 0 h 29"/>
                <a:gd name="T2" fmla="*/ 2147483646 w 19"/>
                <a:gd name="T3" fmla="*/ 0 h 29"/>
                <a:gd name="T4" fmla="*/ 2147483646 w 19"/>
                <a:gd name="T5" fmla="*/ 2147483646 h 29"/>
                <a:gd name="T6" fmla="*/ 0 w 19"/>
                <a:gd name="T7" fmla="*/ 2147483646 h 29"/>
                <a:gd name="T8" fmla="*/ 0 w 19"/>
                <a:gd name="T9" fmla="*/ 0 h 29"/>
                <a:gd name="T10" fmla="*/ 2147483646 w 19"/>
                <a:gd name="T11" fmla="*/ 2147483646 h 29"/>
                <a:gd name="T12" fmla="*/ 2147483646 w 19"/>
                <a:gd name="T13" fmla="*/ 2147483646 h 29"/>
                <a:gd name="T14" fmla="*/ 2147483646 w 19"/>
                <a:gd name="T15" fmla="*/ 2147483646 h 29"/>
                <a:gd name="T16" fmla="*/ 2147483646 w 19"/>
                <a:gd name="T17" fmla="*/ 2147483646 h 29"/>
                <a:gd name="T18" fmla="*/ 2147483646 w 19"/>
                <a:gd name="T19" fmla="*/ 2147483646 h 29"/>
                <a:gd name="T20" fmla="*/ 2147483646 w 19"/>
                <a:gd name="T21" fmla="*/ 2147483646 h 29"/>
                <a:gd name="T22" fmla="*/ 2147483646 w 19"/>
                <a:gd name="T23" fmla="*/ 2147483646 h 29"/>
                <a:gd name="T24" fmla="*/ 2147483646 w 19"/>
                <a:gd name="T25" fmla="*/ 2147483646 h 29"/>
                <a:gd name="T26" fmla="*/ 2147483646 w 19"/>
                <a:gd name="T27" fmla="*/ 2147483646 h 29"/>
                <a:gd name="T28" fmla="*/ 2147483646 w 19"/>
                <a:gd name="T29" fmla="*/ 2147483646 h 29"/>
                <a:gd name="T30" fmla="*/ 2147483646 w 19"/>
                <a:gd name="T31" fmla="*/ 2147483646 h 29"/>
                <a:gd name="T32" fmla="*/ 2147483646 w 19"/>
                <a:gd name="T33" fmla="*/ 2147483646 h 29"/>
                <a:gd name="T34" fmla="*/ 2147483646 w 19"/>
                <a:gd name="T35" fmla="*/ 2147483646 h 29"/>
                <a:gd name="T36" fmla="*/ 2147483646 w 19"/>
                <a:gd name="T37" fmla="*/ 2147483646 h 29"/>
                <a:gd name="T38" fmla="*/ 2147483646 w 19"/>
                <a:gd name="T39" fmla="*/ 2147483646 h 29"/>
                <a:gd name="T40" fmla="*/ 2147483646 w 19"/>
                <a:gd name="T41" fmla="*/ 2147483646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9">
                  <a:moveTo>
                    <a:pt x="0" y="0"/>
                  </a:moveTo>
                  <a:lnTo>
                    <a:pt x="19" y="0"/>
                  </a:lnTo>
                  <a:lnTo>
                    <a:pt x="19" y="29"/>
                  </a:lnTo>
                  <a:lnTo>
                    <a:pt x="0" y="29"/>
                  </a:lnTo>
                  <a:lnTo>
                    <a:pt x="0" y="0"/>
                  </a:lnTo>
                  <a:close/>
                  <a:moveTo>
                    <a:pt x="2" y="26"/>
                  </a:moveTo>
                  <a:lnTo>
                    <a:pt x="7" y="15"/>
                  </a:lnTo>
                  <a:lnTo>
                    <a:pt x="2" y="5"/>
                  </a:lnTo>
                  <a:lnTo>
                    <a:pt x="2" y="26"/>
                  </a:lnTo>
                  <a:close/>
                  <a:moveTo>
                    <a:pt x="16" y="3"/>
                  </a:moveTo>
                  <a:lnTo>
                    <a:pt x="2" y="3"/>
                  </a:lnTo>
                  <a:lnTo>
                    <a:pt x="9" y="15"/>
                  </a:lnTo>
                  <a:lnTo>
                    <a:pt x="16" y="3"/>
                  </a:lnTo>
                  <a:close/>
                  <a:moveTo>
                    <a:pt x="16" y="26"/>
                  </a:moveTo>
                  <a:lnTo>
                    <a:pt x="9" y="17"/>
                  </a:lnTo>
                  <a:lnTo>
                    <a:pt x="2" y="26"/>
                  </a:lnTo>
                  <a:lnTo>
                    <a:pt x="16" y="26"/>
                  </a:lnTo>
                  <a:close/>
                  <a:moveTo>
                    <a:pt x="16" y="26"/>
                  </a:moveTo>
                  <a:lnTo>
                    <a:pt x="16" y="5"/>
                  </a:lnTo>
                  <a:lnTo>
                    <a:pt x="9" y="15"/>
                  </a:lnTo>
                  <a:lnTo>
                    <a:pt x="16" y="2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76">
              <a:extLst>
                <a:ext uri="{FF2B5EF4-FFF2-40B4-BE49-F238E27FC236}">
                  <a16:creationId xmlns:a16="http://schemas.microsoft.com/office/drawing/2014/main" id="{D5BC1B5B-8398-4BCF-A3FB-C9F66B94AA4A}"/>
                </a:ext>
              </a:extLst>
            </p:cNvPr>
            <p:cNvSpPr>
              <a:spLocks/>
            </p:cNvSpPr>
            <p:nvPr/>
          </p:nvSpPr>
          <p:spPr bwMode="auto">
            <a:xfrm>
              <a:off x="11375466" y="4177970"/>
              <a:ext cx="9185" cy="45926"/>
            </a:xfrm>
            <a:custGeom>
              <a:avLst/>
              <a:gdLst>
                <a:gd name="T0" fmla="*/ 0 w 11"/>
                <a:gd name="T1" fmla="*/ 2147483646 h 55"/>
                <a:gd name="T2" fmla="*/ 0 w 11"/>
                <a:gd name="T3" fmla="*/ 0 h 55"/>
                <a:gd name="T4" fmla="*/ 2147483646 w 11"/>
                <a:gd name="T5" fmla="*/ 0 h 55"/>
                <a:gd name="T6" fmla="*/ 2147483646 w 11"/>
                <a:gd name="T7" fmla="*/ 2147483646 h 55"/>
                <a:gd name="T8" fmla="*/ 2147483646 w 11"/>
                <a:gd name="T9" fmla="*/ 2147483646 h 55"/>
                <a:gd name="T10" fmla="*/ 2147483646 w 11"/>
                <a:gd name="T11" fmla="*/ 2147483646 h 55"/>
                <a:gd name="T12" fmla="*/ 2147483646 w 11"/>
                <a:gd name="T13" fmla="*/ 2147483646 h 55"/>
                <a:gd name="T14" fmla="*/ 2147483646 w 11"/>
                <a:gd name="T15" fmla="*/ 2147483646 h 55"/>
                <a:gd name="T16" fmla="*/ 0 w 11"/>
                <a:gd name="T17" fmla="*/ 2147483646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55">
                  <a:moveTo>
                    <a:pt x="0" y="55"/>
                  </a:moveTo>
                  <a:lnTo>
                    <a:pt x="0" y="0"/>
                  </a:lnTo>
                  <a:lnTo>
                    <a:pt x="11" y="0"/>
                  </a:lnTo>
                  <a:lnTo>
                    <a:pt x="11" y="5"/>
                  </a:lnTo>
                  <a:lnTo>
                    <a:pt x="4" y="5"/>
                  </a:lnTo>
                  <a:lnTo>
                    <a:pt x="4" y="52"/>
                  </a:lnTo>
                  <a:lnTo>
                    <a:pt x="11" y="52"/>
                  </a:lnTo>
                  <a:lnTo>
                    <a:pt x="11" y="55"/>
                  </a:lnTo>
                  <a:lnTo>
                    <a:pt x="0" y="5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7">
              <a:extLst>
                <a:ext uri="{FF2B5EF4-FFF2-40B4-BE49-F238E27FC236}">
                  <a16:creationId xmlns:a16="http://schemas.microsoft.com/office/drawing/2014/main" id="{BBD649BD-0511-4A6B-A06E-8C7C2CE9D57B}"/>
                </a:ext>
              </a:extLst>
            </p:cNvPr>
            <p:cNvSpPr>
              <a:spLocks/>
            </p:cNvSpPr>
            <p:nvPr/>
          </p:nvSpPr>
          <p:spPr bwMode="auto">
            <a:xfrm>
              <a:off x="11403022" y="4176300"/>
              <a:ext cx="19205" cy="47596"/>
            </a:xfrm>
            <a:custGeom>
              <a:avLst/>
              <a:gdLst>
                <a:gd name="T0" fmla="*/ 2147483646 w 10"/>
                <a:gd name="T1" fmla="*/ 2147483646 h 24"/>
                <a:gd name="T2" fmla="*/ 2147483646 w 10"/>
                <a:gd name="T3" fmla="*/ 2147483646 h 24"/>
                <a:gd name="T4" fmla="*/ 0 w 10"/>
                <a:gd name="T5" fmla="*/ 2147483646 h 24"/>
                <a:gd name="T6" fmla="*/ 0 w 10"/>
                <a:gd name="T7" fmla="*/ 2147483646 h 24"/>
                <a:gd name="T8" fmla="*/ 2147483646 w 10"/>
                <a:gd name="T9" fmla="*/ 2147483646 h 24"/>
                <a:gd name="T10" fmla="*/ 2147483646 w 10"/>
                <a:gd name="T11" fmla="*/ 2147483646 h 24"/>
                <a:gd name="T12" fmla="*/ 2147483646 w 10"/>
                <a:gd name="T13" fmla="*/ 2147483646 h 24"/>
                <a:gd name="T14" fmla="*/ 0 w 10"/>
                <a:gd name="T15" fmla="*/ 2147483646 h 24"/>
                <a:gd name="T16" fmla="*/ 2147483646 w 10"/>
                <a:gd name="T17" fmla="*/ 2147483646 h 24"/>
                <a:gd name="T18" fmla="*/ 2147483646 w 10"/>
                <a:gd name="T19" fmla="*/ 0 h 24"/>
                <a:gd name="T20" fmla="*/ 2147483646 w 10"/>
                <a:gd name="T21" fmla="*/ 0 h 24"/>
                <a:gd name="T22" fmla="*/ 2147483646 w 10"/>
                <a:gd name="T23" fmla="*/ 2147483646 h 24"/>
                <a:gd name="T24" fmla="*/ 2147483646 w 10"/>
                <a:gd name="T25" fmla="*/ 2147483646 h 24"/>
                <a:gd name="T26" fmla="*/ 2147483646 w 10"/>
                <a:gd name="T27" fmla="*/ 2147483646 h 24"/>
                <a:gd name="T28" fmla="*/ 2147483646 w 10"/>
                <a:gd name="T29" fmla="*/ 2147483646 h 24"/>
                <a:gd name="T30" fmla="*/ 2147483646 w 10"/>
                <a:gd name="T31" fmla="*/ 2147483646 h 24"/>
                <a:gd name="T32" fmla="*/ 2147483646 w 10"/>
                <a:gd name="T33" fmla="*/ 2147483646 h 24"/>
                <a:gd name="T34" fmla="*/ 2147483646 w 10"/>
                <a:gd name="T35" fmla="*/ 2147483646 h 24"/>
                <a:gd name="T36" fmla="*/ 2147483646 w 10"/>
                <a:gd name="T37" fmla="*/ 2147483646 h 24"/>
                <a:gd name="T38" fmla="*/ 2147483646 w 10"/>
                <a:gd name="T39" fmla="*/ 2147483646 h 24"/>
                <a:gd name="T40" fmla="*/ 2147483646 w 10"/>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 h="24">
                  <a:moveTo>
                    <a:pt x="4" y="24"/>
                  </a:moveTo>
                  <a:cubicBezTo>
                    <a:pt x="4" y="21"/>
                    <a:pt x="4" y="21"/>
                    <a:pt x="4" y="21"/>
                  </a:cubicBezTo>
                  <a:cubicBezTo>
                    <a:pt x="2" y="21"/>
                    <a:pt x="1" y="20"/>
                    <a:pt x="0" y="19"/>
                  </a:cubicBezTo>
                  <a:cubicBezTo>
                    <a:pt x="0" y="17"/>
                    <a:pt x="0" y="17"/>
                    <a:pt x="0" y="17"/>
                  </a:cubicBezTo>
                  <a:cubicBezTo>
                    <a:pt x="1" y="18"/>
                    <a:pt x="3" y="19"/>
                    <a:pt x="4" y="19"/>
                  </a:cubicBezTo>
                  <a:cubicBezTo>
                    <a:pt x="6" y="19"/>
                    <a:pt x="8" y="18"/>
                    <a:pt x="8" y="16"/>
                  </a:cubicBezTo>
                  <a:cubicBezTo>
                    <a:pt x="8" y="14"/>
                    <a:pt x="7" y="13"/>
                    <a:pt x="5" y="12"/>
                  </a:cubicBezTo>
                  <a:cubicBezTo>
                    <a:pt x="2" y="11"/>
                    <a:pt x="0" y="10"/>
                    <a:pt x="0" y="7"/>
                  </a:cubicBezTo>
                  <a:cubicBezTo>
                    <a:pt x="0" y="5"/>
                    <a:pt x="1" y="3"/>
                    <a:pt x="4" y="3"/>
                  </a:cubicBezTo>
                  <a:cubicBezTo>
                    <a:pt x="4" y="0"/>
                    <a:pt x="4" y="0"/>
                    <a:pt x="4" y="0"/>
                  </a:cubicBezTo>
                  <a:cubicBezTo>
                    <a:pt x="6" y="0"/>
                    <a:pt x="6" y="0"/>
                    <a:pt x="6" y="0"/>
                  </a:cubicBezTo>
                  <a:cubicBezTo>
                    <a:pt x="6" y="3"/>
                    <a:pt x="6" y="3"/>
                    <a:pt x="6" y="3"/>
                  </a:cubicBezTo>
                  <a:cubicBezTo>
                    <a:pt x="8" y="3"/>
                    <a:pt x="9" y="3"/>
                    <a:pt x="10" y="4"/>
                  </a:cubicBezTo>
                  <a:cubicBezTo>
                    <a:pt x="9" y="6"/>
                    <a:pt x="9" y="6"/>
                    <a:pt x="9" y="6"/>
                  </a:cubicBezTo>
                  <a:cubicBezTo>
                    <a:pt x="8" y="5"/>
                    <a:pt x="7" y="5"/>
                    <a:pt x="5" y="5"/>
                  </a:cubicBezTo>
                  <a:cubicBezTo>
                    <a:pt x="3" y="5"/>
                    <a:pt x="2" y="6"/>
                    <a:pt x="2" y="7"/>
                  </a:cubicBezTo>
                  <a:cubicBezTo>
                    <a:pt x="2" y="9"/>
                    <a:pt x="3" y="9"/>
                    <a:pt x="6" y="10"/>
                  </a:cubicBezTo>
                  <a:cubicBezTo>
                    <a:pt x="9" y="12"/>
                    <a:pt x="10" y="13"/>
                    <a:pt x="10" y="16"/>
                  </a:cubicBezTo>
                  <a:cubicBezTo>
                    <a:pt x="10" y="18"/>
                    <a:pt x="9" y="20"/>
                    <a:pt x="6" y="21"/>
                  </a:cubicBezTo>
                  <a:cubicBezTo>
                    <a:pt x="6" y="24"/>
                    <a:pt x="6" y="24"/>
                    <a:pt x="6" y="24"/>
                  </a:cubicBezTo>
                  <a:lnTo>
                    <a:pt x="4"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78">
              <a:extLst>
                <a:ext uri="{FF2B5EF4-FFF2-40B4-BE49-F238E27FC236}">
                  <a16:creationId xmlns:a16="http://schemas.microsoft.com/office/drawing/2014/main" id="{A5EEA88C-DCD6-498C-B051-D6FE6A05F8FA}"/>
                </a:ext>
              </a:extLst>
            </p:cNvPr>
            <p:cNvSpPr>
              <a:spLocks/>
            </p:cNvSpPr>
            <p:nvPr/>
          </p:nvSpPr>
          <p:spPr bwMode="auto">
            <a:xfrm>
              <a:off x="11430577" y="4176300"/>
              <a:ext cx="21710" cy="47596"/>
            </a:xfrm>
            <a:custGeom>
              <a:avLst/>
              <a:gdLst>
                <a:gd name="T0" fmla="*/ 2147483646 w 11"/>
                <a:gd name="T1" fmla="*/ 2147483646 h 24"/>
                <a:gd name="T2" fmla="*/ 2147483646 w 11"/>
                <a:gd name="T3" fmla="*/ 2147483646 h 24"/>
                <a:gd name="T4" fmla="*/ 0 w 11"/>
                <a:gd name="T5" fmla="*/ 2147483646 h 24"/>
                <a:gd name="T6" fmla="*/ 2147483646 w 11"/>
                <a:gd name="T7" fmla="*/ 2147483646 h 24"/>
                <a:gd name="T8" fmla="*/ 2147483646 w 11"/>
                <a:gd name="T9" fmla="*/ 2147483646 h 24"/>
                <a:gd name="T10" fmla="*/ 2147483646 w 11"/>
                <a:gd name="T11" fmla="*/ 2147483646 h 24"/>
                <a:gd name="T12" fmla="*/ 2147483646 w 11"/>
                <a:gd name="T13" fmla="*/ 2147483646 h 24"/>
                <a:gd name="T14" fmla="*/ 2147483646 w 11"/>
                <a:gd name="T15" fmla="*/ 2147483646 h 24"/>
                <a:gd name="T16" fmla="*/ 2147483646 w 11"/>
                <a:gd name="T17" fmla="*/ 2147483646 h 24"/>
                <a:gd name="T18" fmla="*/ 2147483646 w 11"/>
                <a:gd name="T19" fmla="*/ 0 h 24"/>
                <a:gd name="T20" fmla="*/ 2147483646 w 11"/>
                <a:gd name="T21" fmla="*/ 0 h 24"/>
                <a:gd name="T22" fmla="*/ 2147483646 w 11"/>
                <a:gd name="T23" fmla="*/ 2147483646 h 24"/>
                <a:gd name="T24" fmla="*/ 2147483646 w 11"/>
                <a:gd name="T25" fmla="*/ 2147483646 h 24"/>
                <a:gd name="T26" fmla="*/ 2147483646 w 11"/>
                <a:gd name="T27" fmla="*/ 2147483646 h 24"/>
                <a:gd name="T28" fmla="*/ 2147483646 w 11"/>
                <a:gd name="T29" fmla="*/ 2147483646 h 24"/>
                <a:gd name="T30" fmla="*/ 2147483646 w 11"/>
                <a:gd name="T31" fmla="*/ 2147483646 h 24"/>
                <a:gd name="T32" fmla="*/ 2147483646 w 11"/>
                <a:gd name="T33" fmla="*/ 2147483646 h 24"/>
                <a:gd name="T34" fmla="*/ 2147483646 w 11"/>
                <a:gd name="T35" fmla="*/ 2147483646 h 24"/>
                <a:gd name="T36" fmla="*/ 2147483646 w 11"/>
                <a:gd name="T37" fmla="*/ 2147483646 h 24"/>
                <a:gd name="T38" fmla="*/ 2147483646 w 11"/>
                <a:gd name="T39" fmla="*/ 2147483646 h 24"/>
                <a:gd name="T40" fmla="*/ 2147483646 w 11"/>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4">
                  <a:moveTo>
                    <a:pt x="5" y="24"/>
                  </a:moveTo>
                  <a:cubicBezTo>
                    <a:pt x="5" y="21"/>
                    <a:pt x="5" y="21"/>
                    <a:pt x="5" y="21"/>
                  </a:cubicBezTo>
                  <a:cubicBezTo>
                    <a:pt x="3" y="21"/>
                    <a:pt x="1" y="20"/>
                    <a:pt x="0" y="19"/>
                  </a:cubicBezTo>
                  <a:cubicBezTo>
                    <a:pt x="1" y="17"/>
                    <a:pt x="1" y="17"/>
                    <a:pt x="1" y="17"/>
                  </a:cubicBezTo>
                  <a:cubicBezTo>
                    <a:pt x="2" y="18"/>
                    <a:pt x="4" y="19"/>
                    <a:pt x="5" y="19"/>
                  </a:cubicBezTo>
                  <a:cubicBezTo>
                    <a:pt x="7" y="19"/>
                    <a:pt x="9" y="18"/>
                    <a:pt x="9" y="16"/>
                  </a:cubicBezTo>
                  <a:cubicBezTo>
                    <a:pt x="9" y="14"/>
                    <a:pt x="7" y="13"/>
                    <a:pt x="5" y="12"/>
                  </a:cubicBezTo>
                  <a:cubicBezTo>
                    <a:pt x="2" y="11"/>
                    <a:pt x="1" y="10"/>
                    <a:pt x="1" y="7"/>
                  </a:cubicBezTo>
                  <a:cubicBezTo>
                    <a:pt x="1" y="5"/>
                    <a:pt x="2" y="3"/>
                    <a:pt x="5" y="3"/>
                  </a:cubicBezTo>
                  <a:cubicBezTo>
                    <a:pt x="5" y="0"/>
                    <a:pt x="5" y="0"/>
                    <a:pt x="5" y="0"/>
                  </a:cubicBezTo>
                  <a:cubicBezTo>
                    <a:pt x="7" y="0"/>
                    <a:pt x="7" y="0"/>
                    <a:pt x="7" y="0"/>
                  </a:cubicBezTo>
                  <a:cubicBezTo>
                    <a:pt x="7" y="3"/>
                    <a:pt x="7" y="3"/>
                    <a:pt x="7" y="3"/>
                  </a:cubicBezTo>
                  <a:cubicBezTo>
                    <a:pt x="8" y="3"/>
                    <a:pt x="10" y="3"/>
                    <a:pt x="10" y="4"/>
                  </a:cubicBezTo>
                  <a:cubicBezTo>
                    <a:pt x="10" y="6"/>
                    <a:pt x="10" y="6"/>
                    <a:pt x="10" y="6"/>
                  </a:cubicBezTo>
                  <a:cubicBezTo>
                    <a:pt x="9" y="5"/>
                    <a:pt x="8" y="5"/>
                    <a:pt x="6" y="5"/>
                  </a:cubicBezTo>
                  <a:cubicBezTo>
                    <a:pt x="4" y="5"/>
                    <a:pt x="3" y="6"/>
                    <a:pt x="3" y="7"/>
                  </a:cubicBezTo>
                  <a:cubicBezTo>
                    <a:pt x="3" y="9"/>
                    <a:pt x="4" y="9"/>
                    <a:pt x="7" y="10"/>
                  </a:cubicBezTo>
                  <a:cubicBezTo>
                    <a:pt x="10" y="12"/>
                    <a:pt x="11" y="13"/>
                    <a:pt x="11" y="16"/>
                  </a:cubicBezTo>
                  <a:cubicBezTo>
                    <a:pt x="11" y="18"/>
                    <a:pt x="10" y="20"/>
                    <a:pt x="7" y="21"/>
                  </a:cubicBezTo>
                  <a:cubicBezTo>
                    <a:pt x="7" y="24"/>
                    <a:pt x="7" y="24"/>
                    <a:pt x="7" y="24"/>
                  </a:cubicBezTo>
                  <a:lnTo>
                    <a:pt x="5"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79">
              <a:extLst>
                <a:ext uri="{FF2B5EF4-FFF2-40B4-BE49-F238E27FC236}">
                  <a16:creationId xmlns:a16="http://schemas.microsoft.com/office/drawing/2014/main" id="{098DE281-DF75-4AEF-8A0A-BBE4943CA78D}"/>
                </a:ext>
              </a:extLst>
            </p:cNvPr>
            <p:cNvSpPr>
              <a:spLocks/>
            </p:cNvSpPr>
            <p:nvPr/>
          </p:nvSpPr>
          <p:spPr bwMode="auto">
            <a:xfrm>
              <a:off x="11459802" y="4176300"/>
              <a:ext cx="21710" cy="47596"/>
            </a:xfrm>
            <a:custGeom>
              <a:avLst/>
              <a:gdLst>
                <a:gd name="T0" fmla="*/ 2147483646 w 11"/>
                <a:gd name="T1" fmla="*/ 2147483646 h 24"/>
                <a:gd name="T2" fmla="*/ 2147483646 w 11"/>
                <a:gd name="T3" fmla="*/ 2147483646 h 24"/>
                <a:gd name="T4" fmla="*/ 0 w 11"/>
                <a:gd name="T5" fmla="*/ 2147483646 h 24"/>
                <a:gd name="T6" fmla="*/ 2147483646 w 11"/>
                <a:gd name="T7" fmla="*/ 2147483646 h 24"/>
                <a:gd name="T8" fmla="*/ 2147483646 w 11"/>
                <a:gd name="T9" fmla="*/ 2147483646 h 24"/>
                <a:gd name="T10" fmla="*/ 2147483646 w 11"/>
                <a:gd name="T11" fmla="*/ 2147483646 h 24"/>
                <a:gd name="T12" fmla="*/ 2147483646 w 11"/>
                <a:gd name="T13" fmla="*/ 2147483646 h 24"/>
                <a:gd name="T14" fmla="*/ 0 w 11"/>
                <a:gd name="T15" fmla="*/ 2147483646 h 24"/>
                <a:gd name="T16" fmla="*/ 2147483646 w 11"/>
                <a:gd name="T17" fmla="*/ 2147483646 h 24"/>
                <a:gd name="T18" fmla="*/ 2147483646 w 11"/>
                <a:gd name="T19" fmla="*/ 0 h 24"/>
                <a:gd name="T20" fmla="*/ 2147483646 w 11"/>
                <a:gd name="T21" fmla="*/ 0 h 24"/>
                <a:gd name="T22" fmla="*/ 2147483646 w 11"/>
                <a:gd name="T23" fmla="*/ 2147483646 h 24"/>
                <a:gd name="T24" fmla="*/ 2147483646 w 11"/>
                <a:gd name="T25" fmla="*/ 2147483646 h 24"/>
                <a:gd name="T26" fmla="*/ 2147483646 w 11"/>
                <a:gd name="T27" fmla="*/ 2147483646 h 24"/>
                <a:gd name="T28" fmla="*/ 2147483646 w 11"/>
                <a:gd name="T29" fmla="*/ 2147483646 h 24"/>
                <a:gd name="T30" fmla="*/ 2147483646 w 11"/>
                <a:gd name="T31" fmla="*/ 2147483646 h 24"/>
                <a:gd name="T32" fmla="*/ 2147483646 w 11"/>
                <a:gd name="T33" fmla="*/ 2147483646 h 24"/>
                <a:gd name="T34" fmla="*/ 2147483646 w 11"/>
                <a:gd name="T35" fmla="*/ 2147483646 h 24"/>
                <a:gd name="T36" fmla="*/ 2147483646 w 11"/>
                <a:gd name="T37" fmla="*/ 2147483646 h 24"/>
                <a:gd name="T38" fmla="*/ 2147483646 w 11"/>
                <a:gd name="T39" fmla="*/ 2147483646 h 24"/>
                <a:gd name="T40" fmla="*/ 2147483646 w 11"/>
                <a:gd name="T41" fmla="*/ 214748364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 h="24">
                  <a:moveTo>
                    <a:pt x="5" y="24"/>
                  </a:moveTo>
                  <a:cubicBezTo>
                    <a:pt x="5" y="21"/>
                    <a:pt x="5" y="21"/>
                    <a:pt x="5" y="21"/>
                  </a:cubicBezTo>
                  <a:cubicBezTo>
                    <a:pt x="3" y="21"/>
                    <a:pt x="1" y="20"/>
                    <a:pt x="0" y="19"/>
                  </a:cubicBezTo>
                  <a:cubicBezTo>
                    <a:pt x="1" y="17"/>
                    <a:pt x="1" y="17"/>
                    <a:pt x="1" y="17"/>
                  </a:cubicBezTo>
                  <a:cubicBezTo>
                    <a:pt x="2" y="18"/>
                    <a:pt x="3" y="19"/>
                    <a:pt x="5" y="19"/>
                  </a:cubicBezTo>
                  <a:cubicBezTo>
                    <a:pt x="7" y="19"/>
                    <a:pt x="8" y="18"/>
                    <a:pt x="8" y="16"/>
                  </a:cubicBezTo>
                  <a:cubicBezTo>
                    <a:pt x="8" y="14"/>
                    <a:pt x="7" y="13"/>
                    <a:pt x="5" y="12"/>
                  </a:cubicBezTo>
                  <a:cubicBezTo>
                    <a:pt x="2" y="11"/>
                    <a:pt x="0" y="10"/>
                    <a:pt x="0" y="7"/>
                  </a:cubicBezTo>
                  <a:cubicBezTo>
                    <a:pt x="0" y="5"/>
                    <a:pt x="2" y="3"/>
                    <a:pt x="5" y="3"/>
                  </a:cubicBezTo>
                  <a:cubicBezTo>
                    <a:pt x="5" y="0"/>
                    <a:pt x="5" y="0"/>
                    <a:pt x="5" y="0"/>
                  </a:cubicBezTo>
                  <a:cubicBezTo>
                    <a:pt x="7" y="0"/>
                    <a:pt x="7" y="0"/>
                    <a:pt x="7" y="0"/>
                  </a:cubicBezTo>
                  <a:cubicBezTo>
                    <a:pt x="7" y="3"/>
                    <a:pt x="7" y="3"/>
                    <a:pt x="7" y="3"/>
                  </a:cubicBezTo>
                  <a:cubicBezTo>
                    <a:pt x="8" y="3"/>
                    <a:pt x="9" y="3"/>
                    <a:pt x="10" y="4"/>
                  </a:cubicBezTo>
                  <a:cubicBezTo>
                    <a:pt x="10" y="6"/>
                    <a:pt x="10" y="6"/>
                    <a:pt x="10" y="6"/>
                  </a:cubicBezTo>
                  <a:cubicBezTo>
                    <a:pt x="9" y="5"/>
                    <a:pt x="8" y="5"/>
                    <a:pt x="6" y="5"/>
                  </a:cubicBezTo>
                  <a:cubicBezTo>
                    <a:pt x="4" y="5"/>
                    <a:pt x="3" y="6"/>
                    <a:pt x="3" y="7"/>
                  </a:cubicBezTo>
                  <a:cubicBezTo>
                    <a:pt x="3" y="9"/>
                    <a:pt x="4" y="9"/>
                    <a:pt x="6" y="10"/>
                  </a:cubicBezTo>
                  <a:cubicBezTo>
                    <a:pt x="9" y="12"/>
                    <a:pt x="11" y="13"/>
                    <a:pt x="11" y="16"/>
                  </a:cubicBezTo>
                  <a:cubicBezTo>
                    <a:pt x="11" y="18"/>
                    <a:pt x="9" y="20"/>
                    <a:pt x="6" y="21"/>
                  </a:cubicBezTo>
                  <a:cubicBezTo>
                    <a:pt x="6" y="24"/>
                    <a:pt x="6" y="24"/>
                    <a:pt x="6" y="24"/>
                  </a:cubicBezTo>
                  <a:lnTo>
                    <a:pt x="5"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80">
              <a:extLst>
                <a:ext uri="{FF2B5EF4-FFF2-40B4-BE49-F238E27FC236}">
                  <a16:creationId xmlns:a16="http://schemas.microsoft.com/office/drawing/2014/main" id="{0F34A3EF-6340-475E-8143-26F8B02D7A77}"/>
                </a:ext>
              </a:extLst>
            </p:cNvPr>
            <p:cNvSpPr>
              <a:spLocks/>
            </p:cNvSpPr>
            <p:nvPr/>
          </p:nvSpPr>
          <p:spPr bwMode="auto">
            <a:xfrm>
              <a:off x="11487358" y="4177970"/>
              <a:ext cx="10020" cy="45926"/>
            </a:xfrm>
            <a:custGeom>
              <a:avLst/>
              <a:gdLst>
                <a:gd name="T0" fmla="*/ 2147483646 w 12"/>
                <a:gd name="T1" fmla="*/ 0 h 55"/>
                <a:gd name="T2" fmla="*/ 2147483646 w 12"/>
                <a:gd name="T3" fmla="*/ 2147483646 h 55"/>
                <a:gd name="T4" fmla="*/ 0 w 12"/>
                <a:gd name="T5" fmla="*/ 2147483646 h 55"/>
                <a:gd name="T6" fmla="*/ 0 w 12"/>
                <a:gd name="T7" fmla="*/ 2147483646 h 55"/>
                <a:gd name="T8" fmla="*/ 2147483646 w 12"/>
                <a:gd name="T9" fmla="*/ 2147483646 h 55"/>
                <a:gd name="T10" fmla="*/ 2147483646 w 12"/>
                <a:gd name="T11" fmla="*/ 2147483646 h 55"/>
                <a:gd name="T12" fmla="*/ 0 w 12"/>
                <a:gd name="T13" fmla="*/ 2147483646 h 55"/>
                <a:gd name="T14" fmla="*/ 0 w 12"/>
                <a:gd name="T15" fmla="*/ 0 h 55"/>
                <a:gd name="T16" fmla="*/ 2147483646 w 12"/>
                <a:gd name="T17" fmla="*/ 0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55">
                  <a:moveTo>
                    <a:pt x="12" y="0"/>
                  </a:moveTo>
                  <a:lnTo>
                    <a:pt x="12" y="55"/>
                  </a:lnTo>
                  <a:lnTo>
                    <a:pt x="0" y="55"/>
                  </a:lnTo>
                  <a:lnTo>
                    <a:pt x="0" y="52"/>
                  </a:lnTo>
                  <a:lnTo>
                    <a:pt x="7" y="52"/>
                  </a:lnTo>
                  <a:lnTo>
                    <a:pt x="7" y="5"/>
                  </a:lnTo>
                  <a:lnTo>
                    <a:pt x="0" y="5"/>
                  </a:lnTo>
                  <a:lnTo>
                    <a:pt x="0" y="0"/>
                  </a:lnTo>
                  <a:lnTo>
                    <a:pt x="1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1">
              <a:extLst>
                <a:ext uri="{FF2B5EF4-FFF2-40B4-BE49-F238E27FC236}">
                  <a16:creationId xmlns:a16="http://schemas.microsoft.com/office/drawing/2014/main" id="{B5F28917-F61C-4483-8AB7-133B92763896}"/>
                </a:ext>
              </a:extLst>
            </p:cNvPr>
            <p:cNvSpPr>
              <a:spLocks noEditPoints="1"/>
            </p:cNvSpPr>
            <p:nvPr/>
          </p:nvSpPr>
          <p:spPr bwMode="auto">
            <a:xfrm>
              <a:off x="11604259" y="4102820"/>
              <a:ext cx="15030" cy="21710"/>
            </a:xfrm>
            <a:custGeom>
              <a:avLst/>
              <a:gdLst>
                <a:gd name="T0" fmla="*/ 0 w 18"/>
                <a:gd name="T1" fmla="*/ 0 h 26"/>
                <a:gd name="T2" fmla="*/ 2147483646 w 18"/>
                <a:gd name="T3" fmla="*/ 0 h 26"/>
                <a:gd name="T4" fmla="*/ 2147483646 w 18"/>
                <a:gd name="T5" fmla="*/ 2147483646 h 26"/>
                <a:gd name="T6" fmla="*/ 0 w 18"/>
                <a:gd name="T7" fmla="*/ 2147483646 h 26"/>
                <a:gd name="T8" fmla="*/ 0 w 18"/>
                <a:gd name="T9" fmla="*/ 0 h 26"/>
                <a:gd name="T10" fmla="*/ 0 w 18"/>
                <a:gd name="T11" fmla="*/ 2147483646 h 26"/>
                <a:gd name="T12" fmla="*/ 2147483646 w 18"/>
                <a:gd name="T13" fmla="*/ 2147483646 h 26"/>
                <a:gd name="T14" fmla="*/ 0 w 18"/>
                <a:gd name="T15" fmla="*/ 2147483646 h 26"/>
                <a:gd name="T16" fmla="*/ 0 w 18"/>
                <a:gd name="T17" fmla="*/ 2147483646 h 26"/>
                <a:gd name="T18" fmla="*/ 2147483646 w 18"/>
                <a:gd name="T19" fmla="*/ 0 h 26"/>
                <a:gd name="T20" fmla="*/ 2147483646 w 18"/>
                <a:gd name="T21" fmla="*/ 0 h 26"/>
                <a:gd name="T22" fmla="*/ 2147483646 w 18"/>
                <a:gd name="T23" fmla="*/ 2147483646 h 26"/>
                <a:gd name="T24" fmla="*/ 2147483646 w 18"/>
                <a:gd name="T25" fmla="*/ 0 h 26"/>
                <a:gd name="T26" fmla="*/ 2147483646 w 18"/>
                <a:gd name="T27" fmla="*/ 2147483646 h 26"/>
                <a:gd name="T28" fmla="*/ 2147483646 w 18"/>
                <a:gd name="T29" fmla="*/ 2147483646 h 26"/>
                <a:gd name="T30" fmla="*/ 2147483646 w 18"/>
                <a:gd name="T31" fmla="*/ 2147483646 h 26"/>
                <a:gd name="T32" fmla="*/ 2147483646 w 18"/>
                <a:gd name="T33" fmla="*/ 2147483646 h 26"/>
                <a:gd name="T34" fmla="*/ 2147483646 w 18"/>
                <a:gd name="T35" fmla="*/ 2147483646 h 26"/>
                <a:gd name="T36" fmla="*/ 2147483646 w 18"/>
                <a:gd name="T37" fmla="*/ 2147483646 h 26"/>
                <a:gd name="T38" fmla="*/ 2147483646 w 18"/>
                <a:gd name="T39" fmla="*/ 2147483646 h 26"/>
                <a:gd name="T40" fmla="*/ 2147483646 w 18"/>
                <a:gd name="T41" fmla="*/ 2147483646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 h="26">
                  <a:moveTo>
                    <a:pt x="0" y="0"/>
                  </a:moveTo>
                  <a:lnTo>
                    <a:pt x="18" y="0"/>
                  </a:lnTo>
                  <a:lnTo>
                    <a:pt x="18" y="26"/>
                  </a:lnTo>
                  <a:lnTo>
                    <a:pt x="0" y="26"/>
                  </a:lnTo>
                  <a:lnTo>
                    <a:pt x="0" y="0"/>
                  </a:lnTo>
                  <a:close/>
                  <a:moveTo>
                    <a:pt x="0" y="24"/>
                  </a:moveTo>
                  <a:lnTo>
                    <a:pt x="7" y="12"/>
                  </a:lnTo>
                  <a:lnTo>
                    <a:pt x="0" y="3"/>
                  </a:lnTo>
                  <a:lnTo>
                    <a:pt x="0" y="24"/>
                  </a:lnTo>
                  <a:close/>
                  <a:moveTo>
                    <a:pt x="16" y="0"/>
                  </a:moveTo>
                  <a:lnTo>
                    <a:pt x="2" y="0"/>
                  </a:lnTo>
                  <a:lnTo>
                    <a:pt x="9" y="12"/>
                  </a:lnTo>
                  <a:lnTo>
                    <a:pt x="16" y="0"/>
                  </a:lnTo>
                  <a:close/>
                  <a:moveTo>
                    <a:pt x="16" y="26"/>
                  </a:moveTo>
                  <a:lnTo>
                    <a:pt x="9" y="15"/>
                  </a:lnTo>
                  <a:lnTo>
                    <a:pt x="2" y="26"/>
                  </a:lnTo>
                  <a:lnTo>
                    <a:pt x="16" y="26"/>
                  </a:lnTo>
                  <a:close/>
                  <a:moveTo>
                    <a:pt x="16" y="24"/>
                  </a:moveTo>
                  <a:lnTo>
                    <a:pt x="16" y="3"/>
                  </a:lnTo>
                  <a:lnTo>
                    <a:pt x="9" y="12"/>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82">
              <a:extLst>
                <a:ext uri="{FF2B5EF4-FFF2-40B4-BE49-F238E27FC236}">
                  <a16:creationId xmlns:a16="http://schemas.microsoft.com/office/drawing/2014/main" id="{D6ADCB12-83FD-4463-A164-1FBE4A7EA968}"/>
                </a:ext>
              </a:extLst>
            </p:cNvPr>
            <p:cNvSpPr>
              <a:spLocks noEditPoints="1"/>
            </p:cNvSpPr>
            <p:nvPr/>
          </p:nvSpPr>
          <p:spPr bwMode="auto">
            <a:xfrm>
              <a:off x="11619289" y="4102820"/>
              <a:ext cx="15865" cy="21710"/>
            </a:xfrm>
            <a:custGeom>
              <a:avLst/>
              <a:gdLst>
                <a:gd name="T0" fmla="*/ 0 w 19"/>
                <a:gd name="T1" fmla="*/ 0 h 26"/>
                <a:gd name="T2" fmla="*/ 2147483646 w 19"/>
                <a:gd name="T3" fmla="*/ 0 h 26"/>
                <a:gd name="T4" fmla="*/ 2147483646 w 19"/>
                <a:gd name="T5" fmla="*/ 2147483646 h 26"/>
                <a:gd name="T6" fmla="*/ 0 w 19"/>
                <a:gd name="T7" fmla="*/ 2147483646 h 26"/>
                <a:gd name="T8" fmla="*/ 0 w 19"/>
                <a:gd name="T9" fmla="*/ 0 h 26"/>
                <a:gd name="T10" fmla="*/ 2147483646 w 19"/>
                <a:gd name="T11" fmla="*/ 2147483646 h 26"/>
                <a:gd name="T12" fmla="*/ 2147483646 w 19"/>
                <a:gd name="T13" fmla="*/ 2147483646 h 26"/>
                <a:gd name="T14" fmla="*/ 2147483646 w 19"/>
                <a:gd name="T15" fmla="*/ 2147483646 h 26"/>
                <a:gd name="T16" fmla="*/ 2147483646 w 19"/>
                <a:gd name="T17" fmla="*/ 2147483646 h 26"/>
                <a:gd name="T18" fmla="*/ 2147483646 w 19"/>
                <a:gd name="T19" fmla="*/ 0 h 26"/>
                <a:gd name="T20" fmla="*/ 2147483646 w 19"/>
                <a:gd name="T21" fmla="*/ 0 h 26"/>
                <a:gd name="T22" fmla="*/ 2147483646 w 19"/>
                <a:gd name="T23" fmla="*/ 2147483646 h 26"/>
                <a:gd name="T24" fmla="*/ 2147483646 w 19"/>
                <a:gd name="T25" fmla="*/ 0 h 26"/>
                <a:gd name="T26" fmla="*/ 2147483646 w 19"/>
                <a:gd name="T27" fmla="*/ 2147483646 h 26"/>
                <a:gd name="T28" fmla="*/ 2147483646 w 19"/>
                <a:gd name="T29" fmla="*/ 2147483646 h 26"/>
                <a:gd name="T30" fmla="*/ 2147483646 w 19"/>
                <a:gd name="T31" fmla="*/ 2147483646 h 26"/>
                <a:gd name="T32" fmla="*/ 2147483646 w 19"/>
                <a:gd name="T33" fmla="*/ 2147483646 h 26"/>
                <a:gd name="T34" fmla="*/ 2147483646 w 19"/>
                <a:gd name="T35" fmla="*/ 2147483646 h 26"/>
                <a:gd name="T36" fmla="*/ 2147483646 w 19"/>
                <a:gd name="T37" fmla="*/ 2147483646 h 26"/>
                <a:gd name="T38" fmla="*/ 2147483646 w 19"/>
                <a:gd name="T39" fmla="*/ 2147483646 h 26"/>
                <a:gd name="T40" fmla="*/ 2147483646 w 19"/>
                <a:gd name="T41" fmla="*/ 2147483646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6">
                  <a:moveTo>
                    <a:pt x="0" y="0"/>
                  </a:moveTo>
                  <a:lnTo>
                    <a:pt x="19" y="0"/>
                  </a:lnTo>
                  <a:lnTo>
                    <a:pt x="19" y="26"/>
                  </a:lnTo>
                  <a:lnTo>
                    <a:pt x="0" y="26"/>
                  </a:lnTo>
                  <a:lnTo>
                    <a:pt x="0" y="0"/>
                  </a:lnTo>
                  <a:close/>
                  <a:moveTo>
                    <a:pt x="3" y="24"/>
                  </a:moveTo>
                  <a:lnTo>
                    <a:pt x="10" y="12"/>
                  </a:lnTo>
                  <a:lnTo>
                    <a:pt x="3" y="3"/>
                  </a:lnTo>
                  <a:lnTo>
                    <a:pt x="3" y="24"/>
                  </a:lnTo>
                  <a:close/>
                  <a:moveTo>
                    <a:pt x="17" y="0"/>
                  </a:moveTo>
                  <a:lnTo>
                    <a:pt x="3" y="0"/>
                  </a:lnTo>
                  <a:lnTo>
                    <a:pt x="10" y="12"/>
                  </a:lnTo>
                  <a:lnTo>
                    <a:pt x="17" y="0"/>
                  </a:lnTo>
                  <a:close/>
                  <a:moveTo>
                    <a:pt x="17" y="26"/>
                  </a:moveTo>
                  <a:lnTo>
                    <a:pt x="10" y="15"/>
                  </a:lnTo>
                  <a:lnTo>
                    <a:pt x="3" y="26"/>
                  </a:lnTo>
                  <a:lnTo>
                    <a:pt x="17" y="26"/>
                  </a:lnTo>
                  <a:close/>
                  <a:moveTo>
                    <a:pt x="17" y="24"/>
                  </a:moveTo>
                  <a:lnTo>
                    <a:pt x="17" y="3"/>
                  </a:lnTo>
                  <a:lnTo>
                    <a:pt x="12" y="12"/>
                  </a:lnTo>
                  <a:lnTo>
                    <a:pt x="17"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83">
              <a:extLst>
                <a:ext uri="{FF2B5EF4-FFF2-40B4-BE49-F238E27FC236}">
                  <a16:creationId xmlns:a16="http://schemas.microsoft.com/office/drawing/2014/main" id="{56D17B39-A24E-4B64-ADAF-41F60A93E7BE}"/>
                </a:ext>
              </a:extLst>
            </p:cNvPr>
            <p:cNvSpPr>
              <a:spLocks noEditPoints="1"/>
            </p:cNvSpPr>
            <p:nvPr/>
          </p:nvSpPr>
          <p:spPr bwMode="auto">
            <a:xfrm>
              <a:off x="11635154" y="4102820"/>
              <a:ext cx="18370" cy="21710"/>
            </a:xfrm>
            <a:custGeom>
              <a:avLst/>
              <a:gdLst>
                <a:gd name="T0" fmla="*/ 0 w 22"/>
                <a:gd name="T1" fmla="*/ 0 h 26"/>
                <a:gd name="T2" fmla="*/ 2147483646 w 22"/>
                <a:gd name="T3" fmla="*/ 0 h 26"/>
                <a:gd name="T4" fmla="*/ 2147483646 w 22"/>
                <a:gd name="T5" fmla="*/ 2147483646 h 26"/>
                <a:gd name="T6" fmla="*/ 0 w 22"/>
                <a:gd name="T7" fmla="*/ 2147483646 h 26"/>
                <a:gd name="T8" fmla="*/ 0 w 22"/>
                <a:gd name="T9" fmla="*/ 0 h 26"/>
                <a:gd name="T10" fmla="*/ 2147483646 w 22"/>
                <a:gd name="T11" fmla="*/ 2147483646 h 26"/>
                <a:gd name="T12" fmla="*/ 2147483646 w 22"/>
                <a:gd name="T13" fmla="*/ 2147483646 h 26"/>
                <a:gd name="T14" fmla="*/ 2147483646 w 22"/>
                <a:gd name="T15" fmla="*/ 2147483646 h 26"/>
                <a:gd name="T16" fmla="*/ 2147483646 w 22"/>
                <a:gd name="T17" fmla="*/ 2147483646 h 26"/>
                <a:gd name="T18" fmla="*/ 2147483646 w 22"/>
                <a:gd name="T19" fmla="*/ 0 h 26"/>
                <a:gd name="T20" fmla="*/ 2147483646 w 22"/>
                <a:gd name="T21" fmla="*/ 0 h 26"/>
                <a:gd name="T22" fmla="*/ 2147483646 w 22"/>
                <a:gd name="T23" fmla="*/ 2147483646 h 26"/>
                <a:gd name="T24" fmla="*/ 2147483646 w 22"/>
                <a:gd name="T25" fmla="*/ 0 h 26"/>
                <a:gd name="T26" fmla="*/ 2147483646 w 22"/>
                <a:gd name="T27" fmla="*/ 2147483646 h 26"/>
                <a:gd name="T28" fmla="*/ 2147483646 w 22"/>
                <a:gd name="T29" fmla="*/ 2147483646 h 26"/>
                <a:gd name="T30" fmla="*/ 2147483646 w 22"/>
                <a:gd name="T31" fmla="*/ 2147483646 h 26"/>
                <a:gd name="T32" fmla="*/ 2147483646 w 22"/>
                <a:gd name="T33" fmla="*/ 2147483646 h 26"/>
                <a:gd name="T34" fmla="*/ 2147483646 w 22"/>
                <a:gd name="T35" fmla="*/ 2147483646 h 26"/>
                <a:gd name="T36" fmla="*/ 2147483646 w 22"/>
                <a:gd name="T37" fmla="*/ 2147483646 h 26"/>
                <a:gd name="T38" fmla="*/ 2147483646 w 22"/>
                <a:gd name="T39" fmla="*/ 2147483646 h 26"/>
                <a:gd name="T40" fmla="*/ 2147483646 w 22"/>
                <a:gd name="T41" fmla="*/ 2147483646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6">
                  <a:moveTo>
                    <a:pt x="0" y="0"/>
                  </a:moveTo>
                  <a:lnTo>
                    <a:pt x="22" y="0"/>
                  </a:lnTo>
                  <a:lnTo>
                    <a:pt x="22" y="26"/>
                  </a:lnTo>
                  <a:lnTo>
                    <a:pt x="0" y="26"/>
                  </a:lnTo>
                  <a:lnTo>
                    <a:pt x="0" y="0"/>
                  </a:lnTo>
                  <a:close/>
                  <a:moveTo>
                    <a:pt x="3" y="24"/>
                  </a:moveTo>
                  <a:lnTo>
                    <a:pt x="10" y="12"/>
                  </a:lnTo>
                  <a:lnTo>
                    <a:pt x="3" y="3"/>
                  </a:lnTo>
                  <a:lnTo>
                    <a:pt x="3" y="24"/>
                  </a:lnTo>
                  <a:close/>
                  <a:moveTo>
                    <a:pt x="17" y="0"/>
                  </a:moveTo>
                  <a:lnTo>
                    <a:pt x="5" y="0"/>
                  </a:lnTo>
                  <a:lnTo>
                    <a:pt x="10" y="12"/>
                  </a:lnTo>
                  <a:lnTo>
                    <a:pt x="17" y="0"/>
                  </a:lnTo>
                  <a:close/>
                  <a:moveTo>
                    <a:pt x="17" y="26"/>
                  </a:moveTo>
                  <a:lnTo>
                    <a:pt x="10" y="15"/>
                  </a:lnTo>
                  <a:lnTo>
                    <a:pt x="5" y="26"/>
                  </a:lnTo>
                  <a:lnTo>
                    <a:pt x="17" y="26"/>
                  </a:lnTo>
                  <a:close/>
                  <a:moveTo>
                    <a:pt x="19" y="24"/>
                  </a:moveTo>
                  <a:lnTo>
                    <a:pt x="19" y="3"/>
                  </a:lnTo>
                  <a:lnTo>
                    <a:pt x="12" y="12"/>
                  </a:lnTo>
                  <a:lnTo>
                    <a:pt x="19"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84">
              <a:extLst>
                <a:ext uri="{FF2B5EF4-FFF2-40B4-BE49-F238E27FC236}">
                  <a16:creationId xmlns:a16="http://schemas.microsoft.com/office/drawing/2014/main" id="{03E717C7-4065-4112-8FBB-F1E028EFD2C1}"/>
                </a:ext>
              </a:extLst>
            </p:cNvPr>
            <p:cNvSpPr>
              <a:spLocks noEditPoints="1"/>
            </p:cNvSpPr>
            <p:nvPr/>
          </p:nvSpPr>
          <p:spPr bwMode="auto">
            <a:xfrm>
              <a:off x="11653524" y="4102820"/>
              <a:ext cx="15865" cy="21710"/>
            </a:xfrm>
            <a:custGeom>
              <a:avLst/>
              <a:gdLst>
                <a:gd name="T0" fmla="*/ 0 w 19"/>
                <a:gd name="T1" fmla="*/ 0 h 26"/>
                <a:gd name="T2" fmla="*/ 2147483646 w 19"/>
                <a:gd name="T3" fmla="*/ 0 h 26"/>
                <a:gd name="T4" fmla="*/ 2147483646 w 19"/>
                <a:gd name="T5" fmla="*/ 2147483646 h 26"/>
                <a:gd name="T6" fmla="*/ 0 w 19"/>
                <a:gd name="T7" fmla="*/ 2147483646 h 26"/>
                <a:gd name="T8" fmla="*/ 0 w 19"/>
                <a:gd name="T9" fmla="*/ 0 h 26"/>
                <a:gd name="T10" fmla="*/ 2147483646 w 19"/>
                <a:gd name="T11" fmla="*/ 2147483646 h 26"/>
                <a:gd name="T12" fmla="*/ 2147483646 w 19"/>
                <a:gd name="T13" fmla="*/ 2147483646 h 26"/>
                <a:gd name="T14" fmla="*/ 2147483646 w 19"/>
                <a:gd name="T15" fmla="*/ 2147483646 h 26"/>
                <a:gd name="T16" fmla="*/ 2147483646 w 19"/>
                <a:gd name="T17" fmla="*/ 2147483646 h 26"/>
                <a:gd name="T18" fmla="*/ 2147483646 w 19"/>
                <a:gd name="T19" fmla="*/ 0 h 26"/>
                <a:gd name="T20" fmla="*/ 2147483646 w 19"/>
                <a:gd name="T21" fmla="*/ 0 h 26"/>
                <a:gd name="T22" fmla="*/ 2147483646 w 19"/>
                <a:gd name="T23" fmla="*/ 2147483646 h 26"/>
                <a:gd name="T24" fmla="*/ 2147483646 w 19"/>
                <a:gd name="T25" fmla="*/ 0 h 26"/>
                <a:gd name="T26" fmla="*/ 2147483646 w 19"/>
                <a:gd name="T27" fmla="*/ 2147483646 h 26"/>
                <a:gd name="T28" fmla="*/ 2147483646 w 19"/>
                <a:gd name="T29" fmla="*/ 2147483646 h 26"/>
                <a:gd name="T30" fmla="*/ 2147483646 w 19"/>
                <a:gd name="T31" fmla="*/ 2147483646 h 26"/>
                <a:gd name="T32" fmla="*/ 2147483646 w 19"/>
                <a:gd name="T33" fmla="*/ 2147483646 h 26"/>
                <a:gd name="T34" fmla="*/ 2147483646 w 19"/>
                <a:gd name="T35" fmla="*/ 2147483646 h 26"/>
                <a:gd name="T36" fmla="*/ 2147483646 w 19"/>
                <a:gd name="T37" fmla="*/ 2147483646 h 26"/>
                <a:gd name="T38" fmla="*/ 2147483646 w 19"/>
                <a:gd name="T39" fmla="*/ 2147483646 h 26"/>
                <a:gd name="T40" fmla="*/ 2147483646 w 19"/>
                <a:gd name="T41" fmla="*/ 2147483646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26">
                  <a:moveTo>
                    <a:pt x="0" y="0"/>
                  </a:moveTo>
                  <a:lnTo>
                    <a:pt x="19" y="0"/>
                  </a:lnTo>
                  <a:lnTo>
                    <a:pt x="19" y="26"/>
                  </a:lnTo>
                  <a:lnTo>
                    <a:pt x="0" y="26"/>
                  </a:lnTo>
                  <a:lnTo>
                    <a:pt x="0" y="0"/>
                  </a:lnTo>
                  <a:close/>
                  <a:moveTo>
                    <a:pt x="2" y="24"/>
                  </a:moveTo>
                  <a:lnTo>
                    <a:pt x="7" y="12"/>
                  </a:lnTo>
                  <a:lnTo>
                    <a:pt x="2" y="3"/>
                  </a:lnTo>
                  <a:lnTo>
                    <a:pt x="2" y="24"/>
                  </a:lnTo>
                  <a:close/>
                  <a:moveTo>
                    <a:pt x="16" y="0"/>
                  </a:moveTo>
                  <a:lnTo>
                    <a:pt x="2" y="0"/>
                  </a:lnTo>
                  <a:lnTo>
                    <a:pt x="9" y="12"/>
                  </a:lnTo>
                  <a:lnTo>
                    <a:pt x="16" y="0"/>
                  </a:lnTo>
                  <a:close/>
                  <a:moveTo>
                    <a:pt x="16" y="26"/>
                  </a:moveTo>
                  <a:lnTo>
                    <a:pt x="9" y="15"/>
                  </a:lnTo>
                  <a:lnTo>
                    <a:pt x="2" y="26"/>
                  </a:lnTo>
                  <a:lnTo>
                    <a:pt x="16" y="26"/>
                  </a:lnTo>
                  <a:close/>
                  <a:moveTo>
                    <a:pt x="16" y="24"/>
                  </a:moveTo>
                  <a:lnTo>
                    <a:pt x="16" y="3"/>
                  </a:lnTo>
                  <a:lnTo>
                    <a:pt x="9" y="12"/>
                  </a:lnTo>
                  <a:lnTo>
                    <a:pt x="16" y="2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85">
              <a:extLst>
                <a:ext uri="{FF2B5EF4-FFF2-40B4-BE49-F238E27FC236}">
                  <a16:creationId xmlns:a16="http://schemas.microsoft.com/office/drawing/2014/main" id="{A2B92D4D-6706-43BC-A0A9-003B88707A88}"/>
                </a:ext>
              </a:extLst>
            </p:cNvPr>
            <p:cNvSpPr>
              <a:spLocks noEditPoints="1"/>
            </p:cNvSpPr>
            <p:nvPr/>
          </p:nvSpPr>
          <p:spPr bwMode="auto">
            <a:xfrm>
              <a:off x="11351251" y="3781341"/>
              <a:ext cx="380764" cy="410824"/>
            </a:xfrm>
            <a:custGeom>
              <a:avLst/>
              <a:gdLst>
                <a:gd name="T0" fmla="*/ 2147483646 w 193"/>
                <a:gd name="T1" fmla="*/ 0 h 208"/>
                <a:gd name="T2" fmla="*/ 2147483646 w 193"/>
                <a:gd name="T3" fmla="*/ 0 h 208"/>
                <a:gd name="T4" fmla="*/ 0 w 193"/>
                <a:gd name="T5" fmla="*/ 2147483646 h 208"/>
                <a:gd name="T6" fmla="*/ 0 w 193"/>
                <a:gd name="T7" fmla="*/ 2147483646 h 208"/>
                <a:gd name="T8" fmla="*/ 2147483646 w 193"/>
                <a:gd name="T9" fmla="*/ 2147483646 h 208"/>
                <a:gd name="T10" fmla="*/ 2147483646 w 193"/>
                <a:gd name="T11" fmla="*/ 2147483646 h 208"/>
                <a:gd name="T12" fmla="*/ 2147483646 w 193"/>
                <a:gd name="T13" fmla="*/ 2147483646 h 208"/>
                <a:gd name="T14" fmla="*/ 2147483646 w 193"/>
                <a:gd name="T15" fmla="*/ 2147483646 h 208"/>
                <a:gd name="T16" fmla="*/ 2147483646 w 193"/>
                <a:gd name="T17" fmla="*/ 2147483646 h 208"/>
                <a:gd name="T18" fmla="*/ 2147483646 w 193"/>
                <a:gd name="T19" fmla="*/ 2147483646 h 208"/>
                <a:gd name="T20" fmla="*/ 2147483646 w 193"/>
                <a:gd name="T21" fmla="*/ 2147483646 h 208"/>
                <a:gd name="T22" fmla="*/ 2147483646 w 193"/>
                <a:gd name="T23" fmla="*/ 2147483646 h 208"/>
                <a:gd name="T24" fmla="*/ 2147483646 w 193"/>
                <a:gd name="T25" fmla="*/ 2147483646 h 208"/>
                <a:gd name="T26" fmla="*/ 2147483646 w 193"/>
                <a:gd name="T27" fmla="*/ 0 h 208"/>
                <a:gd name="T28" fmla="*/ 2147483646 w 193"/>
                <a:gd name="T29" fmla="*/ 2147483646 h 208"/>
                <a:gd name="T30" fmla="*/ 2147483646 w 193"/>
                <a:gd name="T31" fmla="*/ 2147483646 h 208"/>
                <a:gd name="T32" fmla="*/ 2147483646 w 193"/>
                <a:gd name="T33" fmla="*/ 2147483646 h 208"/>
                <a:gd name="T34" fmla="*/ 2147483646 w 193"/>
                <a:gd name="T35" fmla="*/ 2147483646 h 208"/>
                <a:gd name="T36" fmla="*/ 2147483646 w 193"/>
                <a:gd name="T37" fmla="*/ 2147483646 h 208"/>
                <a:gd name="T38" fmla="*/ 2147483646 w 193"/>
                <a:gd name="T39" fmla="*/ 2147483646 h 208"/>
                <a:gd name="T40" fmla="*/ 2147483646 w 193"/>
                <a:gd name="T41" fmla="*/ 2147483646 h 208"/>
                <a:gd name="T42" fmla="*/ 2147483646 w 193"/>
                <a:gd name="T43" fmla="*/ 2147483646 h 208"/>
                <a:gd name="T44" fmla="*/ 2147483646 w 193"/>
                <a:gd name="T45" fmla="*/ 2147483646 h 208"/>
                <a:gd name="T46" fmla="*/ 2147483646 w 193"/>
                <a:gd name="T47" fmla="*/ 2147483646 h 208"/>
                <a:gd name="T48" fmla="*/ 2147483646 w 193"/>
                <a:gd name="T49" fmla="*/ 2147483646 h 208"/>
                <a:gd name="T50" fmla="*/ 2147483646 w 193"/>
                <a:gd name="T51" fmla="*/ 2147483646 h 208"/>
                <a:gd name="T52" fmla="*/ 2147483646 w 193"/>
                <a:gd name="T53" fmla="*/ 2147483646 h 208"/>
                <a:gd name="T54" fmla="*/ 2147483646 w 193"/>
                <a:gd name="T55" fmla="*/ 2147483646 h 208"/>
                <a:gd name="T56" fmla="*/ 2147483646 w 193"/>
                <a:gd name="T57" fmla="*/ 2147483646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3" h="208">
                  <a:moveTo>
                    <a:pt x="182" y="0"/>
                  </a:moveTo>
                  <a:cubicBezTo>
                    <a:pt x="10" y="0"/>
                    <a:pt x="10" y="0"/>
                    <a:pt x="10" y="0"/>
                  </a:cubicBezTo>
                  <a:cubicBezTo>
                    <a:pt x="4" y="0"/>
                    <a:pt x="0" y="5"/>
                    <a:pt x="0" y="10"/>
                  </a:cubicBezTo>
                  <a:cubicBezTo>
                    <a:pt x="0" y="94"/>
                    <a:pt x="0" y="94"/>
                    <a:pt x="0" y="94"/>
                  </a:cubicBezTo>
                  <a:cubicBezTo>
                    <a:pt x="3" y="92"/>
                    <a:pt x="7" y="91"/>
                    <a:pt x="10" y="90"/>
                  </a:cubicBezTo>
                  <a:cubicBezTo>
                    <a:pt x="10" y="35"/>
                    <a:pt x="10" y="35"/>
                    <a:pt x="10" y="35"/>
                  </a:cubicBezTo>
                  <a:cubicBezTo>
                    <a:pt x="182" y="35"/>
                    <a:pt x="182" y="35"/>
                    <a:pt x="182" y="35"/>
                  </a:cubicBezTo>
                  <a:cubicBezTo>
                    <a:pt x="182" y="197"/>
                    <a:pt x="182" y="197"/>
                    <a:pt x="182" y="197"/>
                  </a:cubicBezTo>
                  <a:cubicBezTo>
                    <a:pt x="122" y="197"/>
                    <a:pt x="122" y="197"/>
                    <a:pt x="122" y="197"/>
                  </a:cubicBezTo>
                  <a:cubicBezTo>
                    <a:pt x="121" y="201"/>
                    <a:pt x="119" y="205"/>
                    <a:pt x="118" y="208"/>
                  </a:cubicBezTo>
                  <a:cubicBezTo>
                    <a:pt x="182" y="208"/>
                    <a:pt x="182" y="208"/>
                    <a:pt x="182" y="208"/>
                  </a:cubicBezTo>
                  <a:cubicBezTo>
                    <a:pt x="188" y="208"/>
                    <a:pt x="193" y="204"/>
                    <a:pt x="193" y="198"/>
                  </a:cubicBezTo>
                  <a:cubicBezTo>
                    <a:pt x="193" y="10"/>
                    <a:pt x="193" y="10"/>
                    <a:pt x="193" y="10"/>
                  </a:cubicBezTo>
                  <a:cubicBezTo>
                    <a:pt x="193" y="5"/>
                    <a:pt x="188" y="0"/>
                    <a:pt x="182" y="0"/>
                  </a:cubicBezTo>
                  <a:close/>
                  <a:moveTo>
                    <a:pt x="143" y="20"/>
                  </a:moveTo>
                  <a:cubicBezTo>
                    <a:pt x="141" y="20"/>
                    <a:pt x="139" y="18"/>
                    <a:pt x="139" y="16"/>
                  </a:cubicBezTo>
                  <a:cubicBezTo>
                    <a:pt x="139" y="14"/>
                    <a:pt x="141" y="12"/>
                    <a:pt x="143" y="12"/>
                  </a:cubicBezTo>
                  <a:cubicBezTo>
                    <a:pt x="145" y="12"/>
                    <a:pt x="147" y="14"/>
                    <a:pt x="147" y="16"/>
                  </a:cubicBezTo>
                  <a:cubicBezTo>
                    <a:pt x="147" y="18"/>
                    <a:pt x="145" y="20"/>
                    <a:pt x="143" y="20"/>
                  </a:cubicBezTo>
                  <a:close/>
                  <a:moveTo>
                    <a:pt x="159" y="20"/>
                  </a:moveTo>
                  <a:cubicBezTo>
                    <a:pt x="156" y="20"/>
                    <a:pt x="155" y="18"/>
                    <a:pt x="155" y="16"/>
                  </a:cubicBezTo>
                  <a:cubicBezTo>
                    <a:pt x="155" y="14"/>
                    <a:pt x="156" y="12"/>
                    <a:pt x="159" y="12"/>
                  </a:cubicBezTo>
                  <a:cubicBezTo>
                    <a:pt x="161" y="12"/>
                    <a:pt x="163" y="14"/>
                    <a:pt x="163" y="16"/>
                  </a:cubicBezTo>
                  <a:cubicBezTo>
                    <a:pt x="163" y="18"/>
                    <a:pt x="161" y="20"/>
                    <a:pt x="159" y="20"/>
                  </a:cubicBezTo>
                  <a:close/>
                  <a:moveTo>
                    <a:pt x="174" y="20"/>
                  </a:moveTo>
                  <a:cubicBezTo>
                    <a:pt x="172" y="20"/>
                    <a:pt x="170" y="18"/>
                    <a:pt x="170" y="16"/>
                  </a:cubicBezTo>
                  <a:cubicBezTo>
                    <a:pt x="170" y="14"/>
                    <a:pt x="172" y="12"/>
                    <a:pt x="174" y="12"/>
                  </a:cubicBezTo>
                  <a:cubicBezTo>
                    <a:pt x="176" y="12"/>
                    <a:pt x="178" y="14"/>
                    <a:pt x="178" y="16"/>
                  </a:cubicBezTo>
                  <a:cubicBezTo>
                    <a:pt x="178" y="18"/>
                    <a:pt x="176" y="20"/>
                    <a:pt x="174"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86">
              <a:extLst>
                <a:ext uri="{FF2B5EF4-FFF2-40B4-BE49-F238E27FC236}">
                  <a16:creationId xmlns:a16="http://schemas.microsoft.com/office/drawing/2014/main" id="{5515FA24-371D-4A6C-8F96-BB4A241AE2CA}"/>
                </a:ext>
              </a:extLst>
            </p:cNvPr>
            <p:cNvSpPr>
              <a:spLocks noEditPoints="1"/>
            </p:cNvSpPr>
            <p:nvPr/>
          </p:nvSpPr>
          <p:spPr bwMode="auto">
            <a:xfrm>
              <a:off x="11428072" y="3663605"/>
              <a:ext cx="380764" cy="409989"/>
            </a:xfrm>
            <a:custGeom>
              <a:avLst/>
              <a:gdLst>
                <a:gd name="T0" fmla="*/ 2147483646 w 193"/>
                <a:gd name="T1" fmla="*/ 0 h 208"/>
                <a:gd name="T2" fmla="*/ 2147483646 w 193"/>
                <a:gd name="T3" fmla="*/ 0 h 208"/>
                <a:gd name="T4" fmla="*/ 0 w 193"/>
                <a:gd name="T5" fmla="*/ 2147483646 h 208"/>
                <a:gd name="T6" fmla="*/ 0 w 193"/>
                <a:gd name="T7" fmla="*/ 2147483646 h 208"/>
                <a:gd name="T8" fmla="*/ 2147483646 w 193"/>
                <a:gd name="T9" fmla="*/ 2147483646 h 208"/>
                <a:gd name="T10" fmla="*/ 2147483646 w 193"/>
                <a:gd name="T11" fmla="*/ 2147483646 h 208"/>
                <a:gd name="T12" fmla="*/ 2147483646 w 193"/>
                <a:gd name="T13" fmla="*/ 2147483646 h 208"/>
                <a:gd name="T14" fmla="*/ 2147483646 w 193"/>
                <a:gd name="T15" fmla="*/ 2147483646 h 208"/>
                <a:gd name="T16" fmla="*/ 2147483646 w 193"/>
                <a:gd name="T17" fmla="*/ 2147483646 h 208"/>
                <a:gd name="T18" fmla="*/ 2147483646 w 193"/>
                <a:gd name="T19" fmla="*/ 2147483646 h 208"/>
                <a:gd name="T20" fmla="*/ 2147483646 w 193"/>
                <a:gd name="T21" fmla="*/ 2147483646 h 208"/>
                <a:gd name="T22" fmla="*/ 2147483646 w 193"/>
                <a:gd name="T23" fmla="*/ 2147483646 h 208"/>
                <a:gd name="T24" fmla="*/ 2147483646 w 193"/>
                <a:gd name="T25" fmla="*/ 2147483646 h 208"/>
                <a:gd name="T26" fmla="*/ 2147483646 w 193"/>
                <a:gd name="T27" fmla="*/ 0 h 208"/>
                <a:gd name="T28" fmla="*/ 2147483646 w 193"/>
                <a:gd name="T29" fmla="*/ 2147483646 h 208"/>
                <a:gd name="T30" fmla="*/ 2147483646 w 193"/>
                <a:gd name="T31" fmla="*/ 2147483646 h 208"/>
                <a:gd name="T32" fmla="*/ 2147483646 w 193"/>
                <a:gd name="T33" fmla="*/ 2147483646 h 208"/>
                <a:gd name="T34" fmla="*/ 2147483646 w 193"/>
                <a:gd name="T35" fmla="*/ 2147483646 h 208"/>
                <a:gd name="T36" fmla="*/ 2147483646 w 193"/>
                <a:gd name="T37" fmla="*/ 2147483646 h 208"/>
                <a:gd name="T38" fmla="*/ 2147483646 w 193"/>
                <a:gd name="T39" fmla="*/ 2147483646 h 208"/>
                <a:gd name="T40" fmla="*/ 2147483646 w 193"/>
                <a:gd name="T41" fmla="*/ 2147483646 h 208"/>
                <a:gd name="T42" fmla="*/ 2147483646 w 193"/>
                <a:gd name="T43" fmla="*/ 2147483646 h 208"/>
                <a:gd name="T44" fmla="*/ 2147483646 w 193"/>
                <a:gd name="T45" fmla="*/ 2147483646 h 208"/>
                <a:gd name="T46" fmla="*/ 2147483646 w 193"/>
                <a:gd name="T47" fmla="*/ 2147483646 h 208"/>
                <a:gd name="T48" fmla="*/ 2147483646 w 193"/>
                <a:gd name="T49" fmla="*/ 2147483646 h 208"/>
                <a:gd name="T50" fmla="*/ 2147483646 w 193"/>
                <a:gd name="T51" fmla="*/ 2147483646 h 208"/>
                <a:gd name="T52" fmla="*/ 2147483646 w 193"/>
                <a:gd name="T53" fmla="*/ 2147483646 h 208"/>
                <a:gd name="T54" fmla="*/ 2147483646 w 193"/>
                <a:gd name="T55" fmla="*/ 2147483646 h 208"/>
                <a:gd name="T56" fmla="*/ 2147483646 w 193"/>
                <a:gd name="T57" fmla="*/ 2147483646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3" h="208">
                  <a:moveTo>
                    <a:pt x="183" y="0"/>
                  </a:moveTo>
                  <a:cubicBezTo>
                    <a:pt x="11" y="0"/>
                    <a:pt x="11" y="0"/>
                    <a:pt x="11" y="0"/>
                  </a:cubicBezTo>
                  <a:cubicBezTo>
                    <a:pt x="5" y="0"/>
                    <a:pt x="0" y="4"/>
                    <a:pt x="0" y="10"/>
                  </a:cubicBezTo>
                  <a:cubicBezTo>
                    <a:pt x="0" y="56"/>
                    <a:pt x="0" y="56"/>
                    <a:pt x="0" y="56"/>
                  </a:cubicBezTo>
                  <a:cubicBezTo>
                    <a:pt x="11" y="56"/>
                    <a:pt x="11" y="56"/>
                    <a:pt x="11" y="56"/>
                  </a:cubicBezTo>
                  <a:cubicBezTo>
                    <a:pt x="11" y="35"/>
                    <a:pt x="11" y="35"/>
                    <a:pt x="11" y="35"/>
                  </a:cubicBezTo>
                  <a:cubicBezTo>
                    <a:pt x="183" y="35"/>
                    <a:pt x="183" y="35"/>
                    <a:pt x="183" y="35"/>
                  </a:cubicBezTo>
                  <a:cubicBezTo>
                    <a:pt x="183" y="197"/>
                    <a:pt x="183" y="197"/>
                    <a:pt x="183" y="197"/>
                  </a:cubicBezTo>
                  <a:cubicBezTo>
                    <a:pt x="156" y="197"/>
                    <a:pt x="156" y="197"/>
                    <a:pt x="156" y="197"/>
                  </a:cubicBezTo>
                  <a:cubicBezTo>
                    <a:pt x="156" y="208"/>
                    <a:pt x="156" y="208"/>
                    <a:pt x="156" y="208"/>
                  </a:cubicBezTo>
                  <a:cubicBezTo>
                    <a:pt x="183" y="208"/>
                    <a:pt x="183" y="208"/>
                    <a:pt x="183" y="208"/>
                  </a:cubicBezTo>
                  <a:cubicBezTo>
                    <a:pt x="189" y="208"/>
                    <a:pt x="193" y="204"/>
                    <a:pt x="193" y="198"/>
                  </a:cubicBezTo>
                  <a:cubicBezTo>
                    <a:pt x="193" y="10"/>
                    <a:pt x="193" y="10"/>
                    <a:pt x="193" y="10"/>
                  </a:cubicBezTo>
                  <a:cubicBezTo>
                    <a:pt x="193" y="4"/>
                    <a:pt x="189" y="0"/>
                    <a:pt x="183" y="0"/>
                  </a:cubicBezTo>
                  <a:close/>
                  <a:moveTo>
                    <a:pt x="144" y="20"/>
                  </a:moveTo>
                  <a:cubicBezTo>
                    <a:pt x="142" y="20"/>
                    <a:pt x="140" y="18"/>
                    <a:pt x="140" y="16"/>
                  </a:cubicBezTo>
                  <a:cubicBezTo>
                    <a:pt x="140" y="14"/>
                    <a:pt x="142" y="12"/>
                    <a:pt x="144" y="12"/>
                  </a:cubicBezTo>
                  <a:cubicBezTo>
                    <a:pt x="146" y="12"/>
                    <a:pt x="148" y="14"/>
                    <a:pt x="148" y="16"/>
                  </a:cubicBezTo>
                  <a:cubicBezTo>
                    <a:pt x="148" y="18"/>
                    <a:pt x="146" y="20"/>
                    <a:pt x="144" y="20"/>
                  </a:cubicBezTo>
                  <a:close/>
                  <a:moveTo>
                    <a:pt x="159" y="20"/>
                  </a:moveTo>
                  <a:cubicBezTo>
                    <a:pt x="157" y="20"/>
                    <a:pt x="155" y="18"/>
                    <a:pt x="155" y="16"/>
                  </a:cubicBezTo>
                  <a:cubicBezTo>
                    <a:pt x="155" y="14"/>
                    <a:pt x="157" y="12"/>
                    <a:pt x="159" y="12"/>
                  </a:cubicBezTo>
                  <a:cubicBezTo>
                    <a:pt x="162" y="12"/>
                    <a:pt x="164" y="14"/>
                    <a:pt x="164" y="16"/>
                  </a:cubicBezTo>
                  <a:cubicBezTo>
                    <a:pt x="164" y="18"/>
                    <a:pt x="162" y="20"/>
                    <a:pt x="159" y="20"/>
                  </a:cubicBezTo>
                  <a:close/>
                  <a:moveTo>
                    <a:pt x="175" y="20"/>
                  </a:moveTo>
                  <a:cubicBezTo>
                    <a:pt x="173" y="20"/>
                    <a:pt x="171" y="18"/>
                    <a:pt x="171" y="16"/>
                  </a:cubicBezTo>
                  <a:cubicBezTo>
                    <a:pt x="171" y="14"/>
                    <a:pt x="173" y="12"/>
                    <a:pt x="175" y="12"/>
                  </a:cubicBezTo>
                  <a:cubicBezTo>
                    <a:pt x="177" y="12"/>
                    <a:pt x="179" y="14"/>
                    <a:pt x="179" y="16"/>
                  </a:cubicBezTo>
                  <a:cubicBezTo>
                    <a:pt x="179" y="18"/>
                    <a:pt x="177" y="20"/>
                    <a:pt x="175"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87">
              <a:extLst>
                <a:ext uri="{FF2B5EF4-FFF2-40B4-BE49-F238E27FC236}">
                  <a16:creationId xmlns:a16="http://schemas.microsoft.com/office/drawing/2014/main" id="{4D38EDEE-1129-44B0-AC56-91D27F73F849}"/>
                </a:ext>
              </a:extLst>
            </p:cNvPr>
            <p:cNvSpPr>
              <a:spLocks noEditPoints="1"/>
            </p:cNvSpPr>
            <p:nvPr/>
          </p:nvSpPr>
          <p:spPr bwMode="auto">
            <a:xfrm>
              <a:off x="11183414" y="3945003"/>
              <a:ext cx="420845" cy="420845"/>
            </a:xfrm>
            <a:custGeom>
              <a:avLst/>
              <a:gdLst>
                <a:gd name="T0" fmla="*/ 2147483646 w 213"/>
                <a:gd name="T1" fmla="*/ 2147483646 h 213"/>
                <a:gd name="T2" fmla="*/ 2147483646 w 213"/>
                <a:gd name="T3" fmla="*/ 2147483646 h 213"/>
                <a:gd name="T4" fmla="*/ 2147483646 w 213"/>
                <a:gd name="T5" fmla="*/ 2147483646 h 213"/>
                <a:gd name="T6" fmla="*/ 2147483646 w 213"/>
                <a:gd name="T7" fmla="*/ 2147483646 h 213"/>
                <a:gd name="T8" fmla="*/ 2147483646 w 213"/>
                <a:gd name="T9" fmla="*/ 2147483646 h 213"/>
                <a:gd name="T10" fmla="*/ 2147483646 w 213"/>
                <a:gd name="T11" fmla="*/ 2147483646 h 213"/>
                <a:gd name="T12" fmla="*/ 2147483646 w 213"/>
                <a:gd name="T13" fmla="*/ 2147483646 h 213"/>
                <a:gd name="T14" fmla="*/ 2147483646 w 213"/>
                <a:gd name="T15" fmla="*/ 2147483646 h 213"/>
                <a:gd name="T16" fmla="*/ 2147483646 w 213"/>
                <a:gd name="T17" fmla="*/ 2147483646 h 213"/>
                <a:gd name="T18" fmla="*/ 2147483646 w 213"/>
                <a:gd name="T19" fmla="*/ 2147483646 h 213"/>
                <a:gd name="T20" fmla="*/ 2147483646 w 213"/>
                <a:gd name="T21" fmla="*/ 2147483646 h 213"/>
                <a:gd name="T22" fmla="*/ 2147483646 w 213"/>
                <a:gd name="T23" fmla="*/ 2147483646 h 213"/>
                <a:gd name="T24" fmla="*/ 2147483646 w 213"/>
                <a:gd name="T25" fmla="*/ 2147483646 h 213"/>
                <a:gd name="T26" fmla="*/ 2147483646 w 213"/>
                <a:gd name="T27" fmla="*/ 2147483646 h 213"/>
                <a:gd name="T28" fmla="*/ 2147483646 w 213"/>
                <a:gd name="T29" fmla="*/ 2147483646 h 213"/>
                <a:gd name="T30" fmla="*/ 2147483646 w 213"/>
                <a:gd name="T31" fmla="*/ 2147483646 h 213"/>
                <a:gd name="T32" fmla="*/ 2147483646 w 213"/>
                <a:gd name="T33" fmla="*/ 2147483646 h 213"/>
                <a:gd name="T34" fmla="*/ 2147483646 w 213"/>
                <a:gd name="T35" fmla="*/ 2147483646 h 213"/>
                <a:gd name="T36" fmla="*/ 2147483646 w 213"/>
                <a:gd name="T37" fmla="*/ 2147483646 h 213"/>
                <a:gd name="T38" fmla="*/ 2147483646 w 213"/>
                <a:gd name="T39" fmla="*/ 2147483646 h 213"/>
                <a:gd name="T40" fmla="*/ 2147483646 w 213"/>
                <a:gd name="T41" fmla="*/ 2147483646 h 213"/>
                <a:gd name="T42" fmla="*/ 2147483646 w 213"/>
                <a:gd name="T43" fmla="*/ 2147483646 h 2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3" h="213">
                  <a:moveTo>
                    <a:pt x="35" y="205"/>
                  </a:moveTo>
                  <a:cubicBezTo>
                    <a:pt x="68" y="172"/>
                    <a:pt x="68" y="172"/>
                    <a:pt x="68" y="172"/>
                  </a:cubicBezTo>
                  <a:cubicBezTo>
                    <a:pt x="64" y="169"/>
                    <a:pt x="64" y="169"/>
                    <a:pt x="64" y="169"/>
                  </a:cubicBezTo>
                  <a:cubicBezTo>
                    <a:pt x="76" y="157"/>
                    <a:pt x="76" y="157"/>
                    <a:pt x="76" y="157"/>
                  </a:cubicBezTo>
                  <a:cubicBezTo>
                    <a:pt x="79" y="161"/>
                    <a:pt x="79" y="161"/>
                    <a:pt x="79" y="161"/>
                  </a:cubicBezTo>
                  <a:cubicBezTo>
                    <a:pt x="83" y="157"/>
                    <a:pt x="83" y="157"/>
                    <a:pt x="83" y="157"/>
                  </a:cubicBezTo>
                  <a:cubicBezTo>
                    <a:pt x="114" y="176"/>
                    <a:pt x="155" y="172"/>
                    <a:pt x="182" y="145"/>
                  </a:cubicBezTo>
                  <a:cubicBezTo>
                    <a:pt x="213" y="114"/>
                    <a:pt x="213" y="63"/>
                    <a:pt x="182" y="31"/>
                  </a:cubicBezTo>
                  <a:cubicBezTo>
                    <a:pt x="150" y="0"/>
                    <a:pt x="99" y="0"/>
                    <a:pt x="68" y="31"/>
                  </a:cubicBezTo>
                  <a:cubicBezTo>
                    <a:pt x="41" y="58"/>
                    <a:pt x="37" y="99"/>
                    <a:pt x="56" y="130"/>
                  </a:cubicBezTo>
                  <a:cubicBezTo>
                    <a:pt x="52" y="134"/>
                    <a:pt x="52" y="134"/>
                    <a:pt x="52" y="134"/>
                  </a:cubicBezTo>
                  <a:cubicBezTo>
                    <a:pt x="57" y="138"/>
                    <a:pt x="57" y="138"/>
                    <a:pt x="57" y="138"/>
                  </a:cubicBezTo>
                  <a:cubicBezTo>
                    <a:pt x="45" y="150"/>
                    <a:pt x="45" y="150"/>
                    <a:pt x="45" y="150"/>
                  </a:cubicBezTo>
                  <a:cubicBezTo>
                    <a:pt x="41" y="145"/>
                    <a:pt x="41" y="145"/>
                    <a:pt x="41" y="145"/>
                  </a:cubicBezTo>
                  <a:cubicBezTo>
                    <a:pt x="8" y="178"/>
                    <a:pt x="8" y="178"/>
                    <a:pt x="8" y="178"/>
                  </a:cubicBezTo>
                  <a:cubicBezTo>
                    <a:pt x="0" y="186"/>
                    <a:pt x="0" y="198"/>
                    <a:pt x="8" y="205"/>
                  </a:cubicBezTo>
                  <a:cubicBezTo>
                    <a:pt x="15" y="213"/>
                    <a:pt x="27" y="213"/>
                    <a:pt x="35" y="205"/>
                  </a:cubicBezTo>
                  <a:close/>
                  <a:moveTo>
                    <a:pt x="77" y="136"/>
                  </a:moveTo>
                  <a:cubicBezTo>
                    <a:pt x="51" y="110"/>
                    <a:pt x="51" y="67"/>
                    <a:pt x="77" y="40"/>
                  </a:cubicBezTo>
                  <a:cubicBezTo>
                    <a:pt x="104" y="14"/>
                    <a:pt x="146" y="14"/>
                    <a:pt x="173" y="40"/>
                  </a:cubicBezTo>
                  <a:cubicBezTo>
                    <a:pt x="199" y="67"/>
                    <a:pt x="199" y="110"/>
                    <a:pt x="173" y="136"/>
                  </a:cubicBezTo>
                  <a:cubicBezTo>
                    <a:pt x="146" y="162"/>
                    <a:pt x="104" y="162"/>
                    <a:pt x="77" y="13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1222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2C3D9D-0177-45D1-9C7D-BF849CDD6C5E}"/>
              </a:ext>
            </a:extLst>
          </p:cNvPr>
          <p:cNvSpPr txBox="1"/>
          <p:nvPr/>
        </p:nvSpPr>
        <p:spPr>
          <a:xfrm>
            <a:off x="3760538" y="200660"/>
            <a:ext cx="4755741" cy="523220"/>
          </a:xfrm>
          <a:prstGeom prst="rect">
            <a:avLst/>
          </a:prstGeom>
          <a:noFill/>
        </p:spPr>
        <p:txBody>
          <a:bodyPr wrap="square" rtlCol="0">
            <a:spAutoFit/>
          </a:bodyPr>
          <a:lstStyle/>
          <a:p>
            <a:r>
              <a:rPr lang="en-US" sz="2800" dirty="0">
                <a:solidFill>
                  <a:srgbClr val="4BB2CB"/>
                </a:solidFill>
                <a:latin typeface="Adobe Clean Light" panose="020B0303020404020204" pitchFamily="34" charset="0"/>
              </a:rPr>
              <a:t>Project Framework/Architecture</a:t>
            </a:r>
          </a:p>
        </p:txBody>
      </p:sp>
      <p:grpSp>
        <p:nvGrpSpPr>
          <p:cNvPr id="3" name="Group 2">
            <a:extLst>
              <a:ext uri="{FF2B5EF4-FFF2-40B4-BE49-F238E27FC236}">
                <a16:creationId xmlns:a16="http://schemas.microsoft.com/office/drawing/2014/main" id="{C920F14E-4049-4C57-A0AC-36B80F827D77}"/>
              </a:ext>
            </a:extLst>
          </p:cNvPr>
          <p:cNvGrpSpPr/>
          <p:nvPr/>
        </p:nvGrpSpPr>
        <p:grpSpPr>
          <a:xfrm>
            <a:off x="351712" y="831365"/>
            <a:ext cx="11573392" cy="5825975"/>
            <a:chOff x="309304" y="838206"/>
            <a:chExt cx="11573392" cy="5825975"/>
          </a:xfrm>
        </p:grpSpPr>
        <p:grpSp>
          <p:nvGrpSpPr>
            <p:cNvPr id="2" name="Group 1">
              <a:extLst>
                <a:ext uri="{FF2B5EF4-FFF2-40B4-BE49-F238E27FC236}">
                  <a16:creationId xmlns:a16="http://schemas.microsoft.com/office/drawing/2014/main" id="{522EC38E-13DC-43C2-9E5E-84ABEB105A70}"/>
                </a:ext>
              </a:extLst>
            </p:cNvPr>
            <p:cNvGrpSpPr/>
            <p:nvPr/>
          </p:nvGrpSpPr>
          <p:grpSpPr>
            <a:xfrm>
              <a:off x="309304" y="838206"/>
              <a:ext cx="11573392" cy="5825975"/>
              <a:chOff x="179105" y="695416"/>
              <a:chExt cx="11573392" cy="5825975"/>
            </a:xfrm>
          </p:grpSpPr>
          <p:sp>
            <p:nvSpPr>
              <p:cNvPr id="112" name="Rectangle: Rounded Corners 111">
                <a:extLst>
                  <a:ext uri="{FF2B5EF4-FFF2-40B4-BE49-F238E27FC236}">
                    <a16:creationId xmlns:a16="http://schemas.microsoft.com/office/drawing/2014/main" id="{3DB05872-5C1A-4C6B-AF83-855706A09CD1}"/>
                  </a:ext>
                </a:extLst>
              </p:cNvPr>
              <p:cNvSpPr/>
              <p:nvPr/>
            </p:nvSpPr>
            <p:spPr>
              <a:xfrm>
                <a:off x="179105" y="695416"/>
                <a:ext cx="11573392" cy="5825975"/>
              </a:xfrm>
              <a:prstGeom prst="roundRect">
                <a:avLst>
                  <a:gd name="adj" fmla="val 8743"/>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7" name="Rectangle: Rounded Corners 106">
                <a:extLst>
                  <a:ext uri="{FF2B5EF4-FFF2-40B4-BE49-F238E27FC236}">
                    <a16:creationId xmlns:a16="http://schemas.microsoft.com/office/drawing/2014/main" id="{2F4F39C9-23E7-4369-BDFB-2AC3616A6196}"/>
                  </a:ext>
                </a:extLst>
              </p:cNvPr>
              <p:cNvSpPr/>
              <p:nvPr/>
            </p:nvSpPr>
            <p:spPr>
              <a:xfrm>
                <a:off x="5403024" y="1856448"/>
                <a:ext cx="1395415" cy="3431914"/>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9" name="Group 7235">
                <a:extLst>
                  <a:ext uri="{FF2B5EF4-FFF2-40B4-BE49-F238E27FC236}">
                    <a16:creationId xmlns:a16="http://schemas.microsoft.com/office/drawing/2014/main" id="{E23139CC-5253-419F-A1EE-74F9318A46DD}"/>
                  </a:ext>
                </a:extLst>
              </p:cNvPr>
              <p:cNvGrpSpPr>
                <a:grpSpLocks/>
              </p:cNvGrpSpPr>
              <p:nvPr/>
            </p:nvGrpSpPr>
            <p:grpSpPr bwMode="auto">
              <a:xfrm>
                <a:off x="626369" y="887212"/>
                <a:ext cx="456707" cy="550971"/>
                <a:chOff x="7213600" y="1428750"/>
                <a:chExt cx="441325" cy="558800"/>
              </a:xfrm>
            </p:grpSpPr>
            <p:sp>
              <p:nvSpPr>
                <p:cNvPr id="10" name="Freeform 48">
                  <a:extLst>
                    <a:ext uri="{FF2B5EF4-FFF2-40B4-BE49-F238E27FC236}">
                      <a16:creationId xmlns:a16="http://schemas.microsoft.com/office/drawing/2014/main" id="{3CEA0DA4-0C53-4499-919B-4A966E8D15FC}"/>
                    </a:ext>
                  </a:extLst>
                </p:cNvPr>
                <p:cNvSpPr>
                  <a:spLocks noEditPoints="1"/>
                </p:cNvSpPr>
                <p:nvPr/>
              </p:nvSpPr>
              <p:spPr bwMode="auto">
                <a:xfrm>
                  <a:off x="7292975" y="1498600"/>
                  <a:ext cx="136525" cy="92075"/>
                </a:xfrm>
                <a:custGeom>
                  <a:avLst/>
                  <a:gdLst>
                    <a:gd name="T0" fmla="*/ 2147483646 w 43"/>
                    <a:gd name="T1" fmla="*/ 2147483646 h 29"/>
                    <a:gd name="T2" fmla="*/ 2147483646 w 43"/>
                    <a:gd name="T3" fmla="*/ 2147483646 h 29"/>
                    <a:gd name="T4" fmla="*/ 2147483646 w 43"/>
                    <a:gd name="T5" fmla="*/ 2147483646 h 29"/>
                    <a:gd name="T6" fmla="*/ 2147483646 w 43"/>
                    <a:gd name="T7" fmla="*/ 2147483646 h 29"/>
                    <a:gd name="T8" fmla="*/ 2147483646 w 43"/>
                    <a:gd name="T9" fmla="*/ 0 h 29"/>
                    <a:gd name="T10" fmla="*/ 2147483646 w 43"/>
                    <a:gd name="T11" fmla="*/ 0 h 29"/>
                    <a:gd name="T12" fmla="*/ 0 w 43"/>
                    <a:gd name="T13" fmla="*/ 2147483646 h 29"/>
                    <a:gd name="T14" fmla="*/ 0 w 43"/>
                    <a:gd name="T15" fmla="*/ 2147483646 h 29"/>
                    <a:gd name="T16" fmla="*/ 2147483646 w 43"/>
                    <a:gd name="T17" fmla="*/ 2147483646 h 29"/>
                    <a:gd name="T18" fmla="*/ 2147483646 w 43"/>
                    <a:gd name="T19" fmla="*/ 2147483646 h 29"/>
                    <a:gd name="T20" fmla="*/ 2147483646 w 43"/>
                    <a:gd name="T21" fmla="*/ 2147483646 h 29"/>
                    <a:gd name="T22" fmla="*/ 2147483646 w 43"/>
                    <a:gd name="T23" fmla="*/ 2147483646 h 29"/>
                    <a:gd name="T24" fmla="*/ 2147483646 w 43"/>
                    <a:gd name="T25" fmla="*/ 2147483646 h 29"/>
                    <a:gd name="T26" fmla="*/ 2147483646 w 43"/>
                    <a:gd name="T27" fmla="*/ 2147483646 h 29"/>
                    <a:gd name="T28" fmla="*/ 2147483646 w 43"/>
                    <a:gd name="T29" fmla="*/ 2147483646 h 29"/>
                    <a:gd name="T30" fmla="*/ 2147483646 w 43"/>
                    <a:gd name="T31" fmla="*/ 2147483646 h 29"/>
                    <a:gd name="T32" fmla="*/ 2147483646 w 43"/>
                    <a:gd name="T33" fmla="*/ 2147483646 h 29"/>
                    <a:gd name="T34" fmla="*/ 2147483646 w 43"/>
                    <a:gd name="T35" fmla="*/ 2147483646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 h="29">
                      <a:moveTo>
                        <a:pt x="6" y="29"/>
                      </a:moveTo>
                      <a:cubicBezTo>
                        <a:pt x="37" y="29"/>
                        <a:pt x="37" y="29"/>
                        <a:pt x="37" y="29"/>
                      </a:cubicBezTo>
                      <a:cubicBezTo>
                        <a:pt x="40" y="29"/>
                        <a:pt x="43" y="26"/>
                        <a:pt x="43" y="23"/>
                      </a:cubicBezTo>
                      <a:cubicBezTo>
                        <a:pt x="43" y="6"/>
                        <a:pt x="43" y="6"/>
                        <a:pt x="43" y="6"/>
                      </a:cubicBezTo>
                      <a:cubicBezTo>
                        <a:pt x="43" y="2"/>
                        <a:pt x="40" y="0"/>
                        <a:pt x="37" y="0"/>
                      </a:cubicBezTo>
                      <a:cubicBezTo>
                        <a:pt x="6" y="0"/>
                        <a:pt x="6" y="0"/>
                        <a:pt x="6" y="0"/>
                      </a:cubicBezTo>
                      <a:cubicBezTo>
                        <a:pt x="2" y="0"/>
                        <a:pt x="0" y="2"/>
                        <a:pt x="0" y="6"/>
                      </a:cubicBezTo>
                      <a:cubicBezTo>
                        <a:pt x="0" y="23"/>
                        <a:pt x="0" y="23"/>
                        <a:pt x="0" y="23"/>
                      </a:cubicBezTo>
                      <a:cubicBezTo>
                        <a:pt x="0" y="26"/>
                        <a:pt x="2" y="29"/>
                        <a:pt x="6" y="29"/>
                      </a:cubicBezTo>
                      <a:close/>
                      <a:moveTo>
                        <a:pt x="3" y="6"/>
                      </a:moveTo>
                      <a:cubicBezTo>
                        <a:pt x="3" y="4"/>
                        <a:pt x="4" y="3"/>
                        <a:pt x="6" y="3"/>
                      </a:cubicBezTo>
                      <a:cubicBezTo>
                        <a:pt x="37" y="3"/>
                        <a:pt x="37" y="3"/>
                        <a:pt x="37" y="3"/>
                      </a:cubicBezTo>
                      <a:cubicBezTo>
                        <a:pt x="38" y="3"/>
                        <a:pt x="39" y="4"/>
                        <a:pt x="39" y="6"/>
                      </a:cubicBezTo>
                      <a:cubicBezTo>
                        <a:pt x="39" y="23"/>
                        <a:pt x="39" y="23"/>
                        <a:pt x="39" y="23"/>
                      </a:cubicBezTo>
                      <a:cubicBezTo>
                        <a:pt x="39" y="24"/>
                        <a:pt x="38" y="25"/>
                        <a:pt x="37" y="25"/>
                      </a:cubicBezTo>
                      <a:cubicBezTo>
                        <a:pt x="6" y="25"/>
                        <a:pt x="6" y="25"/>
                        <a:pt x="6" y="25"/>
                      </a:cubicBezTo>
                      <a:cubicBezTo>
                        <a:pt x="4" y="25"/>
                        <a:pt x="3" y="24"/>
                        <a:pt x="3" y="23"/>
                      </a:cubicBezTo>
                      <a:lnTo>
                        <a:pt x="3" y="6"/>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49">
                  <a:extLst>
                    <a:ext uri="{FF2B5EF4-FFF2-40B4-BE49-F238E27FC236}">
                      <a16:creationId xmlns:a16="http://schemas.microsoft.com/office/drawing/2014/main" id="{C7E14292-EA1A-4558-A77B-D535F72C449C}"/>
                    </a:ext>
                  </a:extLst>
                </p:cNvPr>
                <p:cNvSpPr>
                  <a:spLocks noEditPoints="1"/>
                </p:cNvSpPr>
                <p:nvPr/>
              </p:nvSpPr>
              <p:spPr bwMode="auto">
                <a:xfrm>
                  <a:off x="7292975" y="1612900"/>
                  <a:ext cx="136525" cy="95250"/>
                </a:xfrm>
                <a:custGeom>
                  <a:avLst/>
                  <a:gdLst>
                    <a:gd name="T0" fmla="*/ 2147483646 w 43"/>
                    <a:gd name="T1" fmla="*/ 2147483646 h 30"/>
                    <a:gd name="T2" fmla="*/ 2147483646 w 43"/>
                    <a:gd name="T3" fmla="*/ 2147483646 h 30"/>
                    <a:gd name="T4" fmla="*/ 2147483646 w 43"/>
                    <a:gd name="T5" fmla="*/ 0 h 30"/>
                    <a:gd name="T6" fmla="*/ 2147483646 w 43"/>
                    <a:gd name="T7" fmla="*/ 0 h 30"/>
                    <a:gd name="T8" fmla="*/ 0 w 43"/>
                    <a:gd name="T9" fmla="*/ 2147483646 h 30"/>
                    <a:gd name="T10" fmla="*/ 0 w 43"/>
                    <a:gd name="T11" fmla="*/ 2147483646 h 30"/>
                    <a:gd name="T12" fmla="*/ 2147483646 w 43"/>
                    <a:gd name="T13" fmla="*/ 2147483646 h 30"/>
                    <a:gd name="T14" fmla="*/ 2147483646 w 43"/>
                    <a:gd name="T15" fmla="*/ 2147483646 h 30"/>
                    <a:gd name="T16" fmla="*/ 2147483646 w 43"/>
                    <a:gd name="T17" fmla="*/ 2147483646 h 30"/>
                    <a:gd name="T18" fmla="*/ 2147483646 w 43"/>
                    <a:gd name="T19" fmla="*/ 2147483646 h 30"/>
                    <a:gd name="T20" fmla="*/ 2147483646 w 43"/>
                    <a:gd name="T21" fmla="*/ 2147483646 h 30"/>
                    <a:gd name="T22" fmla="*/ 2147483646 w 43"/>
                    <a:gd name="T23" fmla="*/ 2147483646 h 30"/>
                    <a:gd name="T24" fmla="*/ 2147483646 w 43"/>
                    <a:gd name="T25" fmla="*/ 2147483646 h 30"/>
                    <a:gd name="T26" fmla="*/ 2147483646 w 43"/>
                    <a:gd name="T27" fmla="*/ 2147483646 h 30"/>
                    <a:gd name="T28" fmla="*/ 2147483646 w 43"/>
                    <a:gd name="T29" fmla="*/ 2147483646 h 30"/>
                    <a:gd name="T30" fmla="*/ 2147483646 w 43"/>
                    <a:gd name="T31" fmla="*/ 2147483646 h 30"/>
                    <a:gd name="T32" fmla="*/ 2147483646 w 43"/>
                    <a:gd name="T33" fmla="*/ 2147483646 h 30"/>
                    <a:gd name="T34" fmla="*/ 2147483646 w 43"/>
                    <a:gd name="T35" fmla="*/ 214748364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 h="30">
                      <a:moveTo>
                        <a:pt x="43" y="24"/>
                      </a:moveTo>
                      <a:cubicBezTo>
                        <a:pt x="43" y="6"/>
                        <a:pt x="43" y="6"/>
                        <a:pt x="43" y="6"/>
                      </a:cubicBezTo>
                      <a:cubicBezTo>
                        <a:pt x="43" y="3"/>
                        <a:pt x="40" y="0"/>
                        <a:pt x="37" y="0"/>
                      </a:cubicBezTo>
                      <a:cubicBezTo>
                        <a:pt x="6" y="0"/>
                        <a:pt x="6" y="0"/>
                        <a:pt x="6" y="0"/>
                      </a:cubicBezTo>
                      <a:cubicBezTo>
                        <a:pt x="2" y="0"/>
                        <a:pt x="0" y="3"/>
                        <a:pt x="0" y="6"/>
                      </a:cubicBezTo>
                      <a:cubicBezTo>
                        <a:pt x="0" y="24"/>
                        <a:pt x="0" y="24"/>
                        <a:pt x="0" y="24"/>
                      </a:cubicBezTo>
                      <a:cubicBezTo>
                        <a:pt x="0" y="27"/>
                        <a:pt x="2" y="30"/>
                        <a:pt x="6" y="30"/>
                      </a:cubicBezTo>
                      <a:cubicBezTo>
                        <a:pt x="37" y="30"/>
                        <a:pt x="37" y="30"/>
                        <a:pt x="37" y="30"/>
                      </a:cubicBezTo>
                      <a:cubicBezTo>
                        <a:pt x="40" y="30"/>
                        <a:pt x="43" y="27"/>
                        <a:pt x="43" y="24"/>
                      </a:cubicBezTo>
                      <a:close/>
                      <a:moveTo>
                        <a:pt x="39" y="24"/>
                      </a:moveTo>
                      <a:cubicBezTo>
                        <a:pt x="39" y="25"/>
                        <a:pt x="38" y="26"/>
                        <a:pt x="37" y="26"/>
                      </a:cubicBezTo>
                      <a:cubicBezTo>
                        <a:pt x="6" y="26"/>
                        <a:pt x="6" y="26"/>
                        <a:pt x="6" y="26"/>
                      </a:cubicBezTo>
                      <a:cubicBezTo>
                        <a:pt x="4" y="26"/>
                        <a:pt x="3" y="25"/>
                        <a:pt x="3" y="24"/>
                      </a:cubicBezTo>
                      <a:cubicBezTo>
                        <a:pt x="3" y="6"/>
                        <a:pt x="3" y="6"/>
                        <a:pt x="3" y="6"/>
                      </a:cubicBezTo>
                      <a:cubicBezTo>
                        <a:pt x="3" y="5"/>
                        <a:pt x="4" y="4"/>
                        <a:pt x="6" y="4"/>
                      </a:cubicBezTo>
                      <a:cubicBezTo>
                        <a:pt x="37" y="4"/>
                        <a:pt x="37" y="4"/>
                        <a:pt x="37" y="4"/>
                      </a:cubicBezTo>
                      <a:cubicBezTo>
                        <a:pt x="38" y="4"/>
                        <a:pt x="39" y="5"/>
                        <a:pt x="39" y="6"/>
                      </a:cubicBezTo>
                      <a:lnTo>
                        <a:pt x="39" y="24"/>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0">
                  <a:extLst>
                    <a:ext uri="{FF2B5EF4-FFF2-40B4-BE49-F238E27FC236}">
                      <a16:creationId xmlns:a16="http://schemas.microsoft.com/office/drawing/2014/main" id="{D972069F-98DC-4FC1-9FF8-EB2510B1426D}"/>
                    </a:ext>
                  </a:extLst>
                </p:cNvPr>
                <p:cNvSpPr>
                  <a:spLocks/>
                </p:cNvSpPr>
                <p:nvPr/>
              </p:nvSpPr>
              <p:spPr bwMode="auto">
                <a:xfrm>
                  <a:off x="7470775" y="1631950"/>
                  <a:ext cx="120650" cy="15875"/>
                </a:xfrm>
                <a:custGeom>
                  <a:avLst/>
                  <a:gdLst>
                    <a:gd name="T0" fmla="*/ 2147483646 w 38"/>
                    <a:gd name="T1" fmla="*/ 0 h 5"/>
                    <a:gd name="T2" fmla="*/ 2147483646 w 38"/>
                    <a:gd name="T3" fmla="*/ 0 h 5"/>
                    <a:gd name="T4" fmla="*/ 2147483646 w 38"/>
                    <a:gd name="T5" fmla="*/ 2147483646 h 5"/>
                    <a:gd name="T6" fmla="*/ 2147483646 w 38"/>
                    <a:gd name="T7" fmla="*/ 2147483646 h 5"/>
                    <a:gd name="T8" fmla="*/ 2147483646 w 3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5">
                      <a:moveTo>
                        <a:pt x="35" y="0"/>
                      </a:moveTo>
                      <a:cubicBezTo>
                        <a:pt x="24" y="0"/>
                        <a:pt x="14" y="0"/>
                        <a:pt x="3" y="0"/>
                      </a:cubicBezTo>
                      <a:cubicBezTo>
                        <a:pt x="0" y="0"/>
                        <a:pt x="0" y="5"/>
                        <a:pt x="3" y="5"/>
                      </a:cubicBezTo>
                      <a:cubicBezTo>
                        <a:pt x="14" y="5"/>
                        <a:pt x="24" y="5"/>
                        <a:pt x="35" y="5"/>
                      </a:cubicBezTo>
                      <a:cubicBezTo>
                        <a:pt x="38" y="5"/>
                        <a:pt x="38" y="0"/>
                        <a:pt x="35"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1">
                  <a:extLst>
                    <a:ext uri="{FF2B5EF4-FFF2-40B4-BE49-F238E27FC236}">
                      <a16:creationId xmlns:a16="http://schemas.microsoft.com/office/drawing/2014/main" id="{39C9DB56-A361-4F90-AC5C-A3E74A901CA1}"/>
                    </a:ext>
                  </a:extLst>
                </p:cNvPr>
                <p:cNvSpPr>
                  <a:spLocks/>
                </p:cNvSpPr>
                <p:nvPr/>
              </p:nvSpPr>
              <p:spPr bwMode="auto">
                <a:xfrm>
                  <a:off x="7470775" y="1682750"/>
                  <a:ext cx="120650" cy="15875"/>
                </a:xfrm>
                <a:custGeom>
                  <a:avLst/>
                  <a:gdLst>
                    <a:gd name="T0" fmla="*/ 2147483646 w 38"/>
                    <a:gd name="T1" fmla="*/ 0 h 5"/>
                    <a:gd name="T2" fmla="*/ 2147483646 w 38"/>
                    <a:gd name="T3" fmla="*/ 0 h 5"/>
                    <a:gd name="T4" fmla="*/ 2147483646 w 38"/>
                    <a:gd name="T5" fmla="*/ 2147483646 h 5"/>
                    <a:gd name="T6" fmla="*/ 2147483646 w 38"/>
                    <a:gd name="T7" fmla="*/ 2147483646 h 5"/>
                    <a:gd name="T8" fmla="*/ 2147483646 w 3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5">
                      <a:moveTo>
                        <a:pt x="35" y="0"/>
                      </a:moveTo>
                      <a:cubicBezTo>
                        <a:pt x="24" y="0"/>
                        <a:pt x="14" y="0"/>
                        <a:pt x="3" y="0"/>
                      </a:cubicBezTo>
                      <a:cubicBezTo>
                        <a:pt x="0" y="0"/>
                        <a:pt x="0" y="5"/>
                        <a:pt x="3" y="5"/>
                      </a:cubicBezTo>
                      <a:cubicBezTo>
                        <a:pt x="14" y="5"/>
                        <a:pt x="24" y="5"/>
                        <a:pt x="35" y="5"/>
                      </a:cubicBezTo>
                      <a:cubicBezTo>
                        <a:pt x="38" y="5"/>
                        <a:pt x="38" y="0"/>
                        <a:pt x="35"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2">
                  <a:extLst>
                    <a:ext uri="{FF2B5EF4-FFF2-40B4-BE49-F238E27FC236}">
                      <a16:creationId xmlns:a16="http://schemas.microsoft.com/office/drawing/2014/main" id="{6947D00A-D9E2-4552-922A-FD745984C12A}"/>
                    </a:ext>
                  </a:extLst>
                </p:cNvPr>
                <p:cNvSpPr>
                  <a:spLocks/>
                </p:cNvSpPr>
                <p:nvPr/>
              </p:nvSpPr>
              <p:spPr bwMode="auto">
                <a:xfrm>
                  <a:off x="7413625" y="1774825"/>
                  <a:ext cx="177800" cy="12700"/>
                </a:xfrm>
                <a:custGeom>
                  <a:avLst/>
                  <a:gdLst>
                    <a:gd name="T0" fmla="*/ 2147483646 w 56"/>
                    <a:gd name="T1" fmla="*/ 0 h 4"/>
                    <a:gd name="T2" fmla="*/ 2147483646 w 56"/>
                    <a:gd name="T3" fmla="*/ 0 h 4"/>
                    <a:gd name="T4" fmla="*/ 2147483646 w 56"/>
                    <a:gd name="T5" fmla="*/ 2147483646 h 4"/>
                    <a:gd name="T6" fmla="*/ 2147483646 w 56"/>
                    <a:gd name="T7" fmla="*/ 2147483646 h 4"/>
                    <a:gd name="T8" fmla="*/ 2147483646 w 56"/>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
                      <a:moveTo>
                        <a:pt x="53" y="0"/>
                      </a:moveTo>
                      <a:cubicBezTo>
                        <a:pt x="36" y="0"/>
                        <a:pt x="20" y="0"/>
                        <a:pt x="3" y="0"/>
                      </a:cubicBezTo>
                      <a:cubicBezTo>
                        <a:pt x="0" y="0"/>
                        <a:pt x="0" y="4"/>
                        <a:pt x="3" y="4"/>
                      </a:cubicBezTo>
                      <a:cubicBezTo>
                        <a:pt x="20" y="4"/>
                        <a:pt x="36" y="4"/>
                        <a:pt x="53" y="4"/>
                      </a:cubicBezTo>
                      <a:cubicBezTo>
                        <a:pt x="56" y="4"/>
                        <a:pt x="56" y="0"/>
                        <a:pt x="53"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3">
                  <a:extLst>
                    <a:ext uri="{FF2B5EF4-FFF2-40B4-BE49-F238E27FC236}">
                      <a16:creationId xmlns:a16="http://schemas.microsoft.com/office/drawing/2014/main" id="{1E070309-8F73-4607-AB85-3E5CF738E8FD}"/>
                    </a:ext>
                  </a:extLst>
                </p:cNvPr>
                <p:cNvSpPr>
                  <a:spLocks/>
                </p:cNvSpPr>
                <p:nvPr/>
              </p:nvSpPr>
              <p:spPr bwMode="auto">
                <a:xfrm>
                  <a:off x="7413625" y="1822450"/>
                  <a:ext cx="177800" cy="15875"/>
                </a:xfrm>
                <a:custGeom>
                  <a:avLst/>
                  <a:gdLst>
                    <a:gd name="T0" fmla="*/ 2147483646 w 56"/>
                    <a:gd name="T1" fmla="*/ 0 h 5"/>
                    <a:gd name="T2" fmla="*/ 2147483646 w 56"/>
                    <a:gd name="T3" fmla="*/ 0 h 5"/>
                    <a:gd name="T4" fmla="*/ 2147483646 w 56"/>
                    <a:gd name="T5" fmla="*/ 2147483646 h 5"/>
                    <a:gd name="T6" fmla="*/ 2147483646 w 56"/>
                    <a:gd name="T7" fmla="*/ 2147483646 h 5"/>
                    <a:gd name="T8" fmla="*/ 2147483646 w 56"/>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
                      <a:moveTo>
                        <a:pt x="53" y="0"/>
                      </a:moveTo>
                      <a:cubicBezTo>
                        <a:pt x="36" y="0"/>
                        <a:pt x="20" y="0"/>
                        <a:pt x="3" y="0"/>
                      </a:cubicBezTo>
                      <a:cubicBezTo>
                        <a:pt x="0" y="0"/>
                        <a:pt x="0" y="5"/>
                        <a:pt x="3" y="5"/>
                      </a:cubicBezTo>
                      <a:cubicBezTo>
                        <a:pt x="20" y="5"/>
                        <a:pt x="36" y="5"/>
                        <a:pt x="53" y="5"/>
                      </a:cubicBezTo>
                      <a:cubicBezTo>
                        <a:pt x="56" y="5"/>
                        <a:pt x="56" y="0"/>
                        <a:pt x="53"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54">
                  <a:extLst>
                    <a:ext uri="{FF2B5EF4-FFF2-40B4-BE49-F238E27FC236}">
                      <a16:creationId xmlns:a16="http://schemas.microsoft.com/office/drawing/2014/main" id="{11816F7A-DA65-4F6E-80E0-B2E36AC0D3DD}"/>
                    </a:ext>
                  </a:extLst>
                </p:cNvPr>
                <p:cNvSpPr>
                  <a:spLocks/>
                </p:cNvSpPr>
                <p:nvPr/>
              </p:nvSpPr>
              <p:spPr bwMode="auto">
                <a:xfrm>
                  <a:off x="7413625" y="1873250"/>
                  <a:ext cx="177800" cy="15875"/>
                </a:xfrm>
                <a:custGeom>
                  <a:avLst/>
                  <a:gdLst>
                    <a:gd name="T0" fmla="*/ 2147483646 w 56"/>
                    <a:gd name="T1" fmla="*/ 0 h 5"/>
                    <a:gd name="T2" fmla="*/ 2147483646 w 56"/>
                    <a:gd name="T3" fmla="*/ 0 h 5"/>
                    <a:gd name="T4" fmla="*/ 2147483646 w 56"/>
                    <a:gd name="T5" fmla="*/ 2147483646 h 5"/>
                    <a:gd name="T6" fmla="*/ 2147483646 w 56"/>
                    <a:gd name="T7" fmla="*/ 2147483646 h 5"/>
                    <a:gd name="T8" fmla="*/ 2147483646 w 56"/>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
                      <a:moveTo>
                        <a:pt x="53" y="0"/>
                      </a:moveTo>
                      <a:cubicBezTo>
                        <a:pt x="36" y="0"/>
                        <a:pt x="20" y="0"/>
                        <a:pt x="3" y="0"/>
                      </a:cubicBezTo>
                      <a:cubicBezTo>
                        <a:pt x="0" y="0"/>
                        <a:pt x="0" y="5"/>
                        <a:pt x="3" y="5"/>
                      </a:cubicBezTo>
                      <a:cubicBezTo>
                        <a:pt x="20" y="5"/>
                        <a:pt x="36" y="5"/>
                        <a:pt x="53" y="5"/>
                      </a:cubicBezTo>
                      <a:cubicBezTo>
                        <a:pt x="56" y="5"/>
                        <a:pt x="56" y="0"/>
                        <a:pt x="53"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55">
                  <a:extLst>
                    <a:ext uri="{FF2B5EF4-FFF2-40B4-BE49-F238E27FC236}">
                      <a16:creationId xmlns:a16="http://schemas.microsoft.com/office/drawing/2014/main" id="{193A2D05-59E4-477E-A64D-34E3A1E8B98F}"/>
                    </a:ext>
                  </a:extLst>
                </p:cNvPr>
                <p:cNvSpPr>
                  <a:spLocks noEditPoints="1"/>
                </p:cNvSpPr>
                <p:nvPr/>
              </p:nvSpPr>
              <p:spPr bwMode="auto">
                <a:xfrm>
                  <a:off x="7213600" y="1428750"/>
                  <a:ext cx="441325" cy="558800"/>
                </a:xfrm>
                <a:custGeom>
                  <a:avLst/>
                  <a:gdLst>
                    <a:gd name="T0" fmla="*/ 2147483646 w 139"/>
                    <a:gd name="T1" fmla="*/ 0 h 176"/>
                    <a:gd name="T2" fmla="*/ 2147483646 w 139"/>
                    <a:gd name="T3" fmla="*/ 0 h 176"/>
                    <a:gd name="T4" fmla="*/ 2147483646 w 139"/>
                    <a:gd name="T5" fmla="*/ 0 h 176"/>
                    <a:gd name="T6" fmla="*/ 2147483646 w 139"/>
                    <a:gd name="T7" fmla="*/ 0 h 176"/>
                    <a:gd name="T8" fmla="*/ 0 w 139"/>
                    <a:gd name="T9" fmla="*/ 2147483646 h 176"/>
                    <a:gd name="T10" fmla="*/ 0 w 139"/>
                    <a:gd name="T11" fmla="*/ 2147483646 h 176"/>
                    <a:gd name="T12" fmla="*/ 2147483646 w 139"/>
                    <a:gd name="T13" fmla="*/ 2147483646 h 176"/>
                    <a:gd name="T14" fmla="*/ 2147483646 w 139"/>
                    <a:gd name="T15" fmla="*/ 2147483646 h 176"/>
                    <a:gd name="T16" fmla="*/ 2147483646 w 139"/>
                    <a:gd name="T17" fmla="*/ 2147483646 h 176"/>
                    <a:gd name="T18" fmla="*/ 2147483646 w 139"/>
                    <a:gd name="T19" fmla="*/ 2147483646 h 176"/>
                    <a:gd name="T20" fmla="*/ 2147483646 w 139"/>
                    <a:gd name="T21" fmla="*/ 2147483646 h 176"/>
                    <a:gd name="T22" fmla="*/ 2147483646 w 139"/>
                    <a:gd name="T23" fmla="*/ 0 h 176"/>
                    <a:gd name="T24" fmla="*/ 2147483646 w 139"/>
                    <a:gd name="T25" fmla="*/ 2147483646 h 176"/>
                    <a:gd name="T26" fmla="*/ 2147483646 w 139"/>
                    <a:gd name="T27" fmla="*/ 2147483646 h 176"/>
                    <a:gd name="T28" fmla="*/ 2147483646 w 139"/>
                    <a:gd name="T29" fmla="*/ 2147483646 h 176"/>
                    <a:gd name="T30" fmla="*/ 2147483646 w 139"/>
                    <a:gd name="T31" fmla="*/ 2147483646 h 176"/>
                    <a:gd name="T32" fmla="*/ 2147483646 w 139"/>
                    <a:gd name="T33" fmla="*/ 2147483646 h 176"/>
                    <a:gd name="T34" fmla="*/ 2147483646 w 139"/>
                    <a:gd name="T35" fmla="*/ 2147483646 h 176"/>
                    <a:gd name="T36" fmla="*/ 2147483646 w 139"/>
                    <a:gd name="T37" fmla="*/ 2147483646 h 176"/>
                    <a:gd name="T38" fmla="*/ 2147483646 w 139"/>
                    <a:gd name="T39" fmla="*/ 2147483646 h 176"/>
                    <a:gd name="T40" fmla="*/ 2147483646 w 139"/>
                    <a:gd name="T41" fmla="*/ 2147483646 h 176"/>
                    <a:gd name="T42" fmla="*/ 2147483646 w 139"/>
                    <a:gd name="T43" fmla="*/ 2147483646 h 176"/>
                    <a:gd name="T44" fmla="*/ 2147483646 w 139"/>
                    <a:gd name="T45" fmla="*/ 2147483646 h 176"/>
                    <a:gd name="T46" fmla="*/ 2147483646 w 139"/>
                    <a:gd name="T47" fmla="*/ 2147483646 h 176"/>
                    <a:gd name="T48" fmla="*/ 2147483646 w 139"/>
                    <a:gd name="T49" fmla="*/ 2147483646 h 176"/>
                    <a:gd name="T50" fmla="*/ 2147483646 w 139"/>
                    <a:gd name="T51" fmla="*/ 2147483646 h 176"/>
                    <a:gd name="T52" fmla="*/ 2147483646 w 139"/>
                    <a:gd name="T53" fmla="*/ 2147483646 h 176"/>
                    <a:gd name="T54" fmla="*/ 2147483646 w 139"/>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9" h="176">
                      <a:moveTo>
                        <a:pt x="99" y="0"/>
                      </a:moveTo>
                      <a:cubicBezTo>
                        <a:pt x="99" y="0"/>
                        <a:pt x="99" y="0"/>
                        <a:pt x="99" y="0"/>
                      </a:cubicBezTo>
                      <a:cubicBezTo>
                        <a:pt x="99" y="0"/>
                        <a:pt x="99" y="0"/>
                        <a:pt x="99" y="0"/>
                      </a:cubicBezTo>
                      <a:cubicBezTo>
                        <a:pt x="14" y="0"/>
                        <a:pt x="14" y="0"/>
                        <a:pt x="14" y="0"/>
                      </a:cubicBezTo>
                      <a:cubicBezTo>
                        <a:pt x="6" y="0"/>
                        <a:pt x="0" y="6"/>
                        <a:pt x="0" y="12"/>
                      </a:cubicBezTo>
                      <a:cubicBezTo>
                        <a:pt x="0" y="163"/>
                        <a:pt x="0" y="163"/>
                        <a:pt x="0" y="163"/>
                      </a:cubicBezTo>
                      <a:cubicBezTo>
                        <a:pt x="0" y="170"/>
                        <a:pt x="6" y="176"/>
                        <a:pt x="14" y="176"/>
                      </a:cubicBezTo>
                      <a:cubicBezTo>
                        <a:pt x="126" y="176"/>
                        <a:pt x="126" y="176"/>
                        <a:pt x="126" y="176"/>
                      </a:cubicBezTo>
                      <a:cubicBezTo>
                        <a:pt x="133" y="176"/>
                        <a:pt x="139" y="170"/>
                        <a:pt x="139" y="163"/>
                      </a:cubicBezTo>
                      <a:cubicBezTo>
                        <a:pt x="139" y="37"/>
                        <a:pt x="139" y="37"/>
                        <a:pt x="139" y="37"/>
                      </a:cubicBezTo>
                      <a:cubicBezTo>
                        <a:pt x="139" y="37"/>
                        <a:pt x="139" y="37"/>
                        <a:pt x="139" y="37"/>
                      </a:cubicBezTo>
                      <a:lnTo>
                        <a:pt x="99" y="0"/>
                      </a:lnTo>
                      <a:close/>
                      <a:moveTo>
                        <a:pt x="130" y="163"/>
                      </a:moveTo>
                      <a:cubicBezTo>
                        <a:pt x="130" y="165"/>
                        <a:pt x="128" y="166"/>
                        <a:pt x="126" y="166"/>
                      </a:cubicBezTo>
                      <a:cubicBezTo>
                        <a:pt x="14" y="166"/>
                        <a:pt x="14" y="166"/>
                        <a:pt x="14" y="166"/>
                      </a:cubicBezTo>
                      <a:cubicBezTo>
                        <a:pt x="11" y="166"/>
                        <a:pt x="10" y="165"/>
                        <a:pt x="10" y="163"/>
                      </a:cubicBezTo>
                      <a:cubicBezTo>
                        <a:pt x="10" y="12"/>
                        <a:pt x="10" y="12"/>
                        <a:pt x="10" y="12"/>
                      </a:cubicBezTo>
                      <a:cubicBezTo>
                        <a:pt x="10" y="11"/>
                        <a:pt x="11" y="9"/>
                        <a:pt x="14" y="9"/>
                      </a:cubicBezTo>
                      <a:cubicBezTo>
                        <a:pt x="88" y="9"/>
                        <a:pt x="88" y="9"/>
                        <a:pt x="88" y="9"/>
                      </a:cubicBezTo>
                      <a:cubicBezTo>
                        <a:pt x="88" y="9"/>
                        <a:pt x="88" y="9"/>
                        <a:pt x="88" y="9"/>
                      </a:cubicBezTo>
                      <a:cubicBezTo>
                        <a:pt x="90" y="9"/>
                        <a:pt x="90" y="9"/>
                        <a:pt x="90" y="9"/>
                      </a:cubicBezTo>
                      <a:cubicBezTo>
                        <a:pt x="90" y="34"/>
                        <a:pt x="90" y="34"/>
                        <a:pt x="90" y="34"/>
                      </a:cubicBezTo>
                      <a:cubicBezTo>
                        <a:pt x="90" y="34"/>
                        <a:pt x="90" y="34"/>
                        <a:pt x="90" y="34"/>
                      </a:cubicBezTo>
                      <a:cubicBezTo>
                        <a:pt x="90" y="41"/>
                        <a:pt x="96" y="46"/>
                        <a:pt x="103" y="46"/>
                      </a:cubicBezTo>
                      <a:cubicBezTo>
                        <a:pt x="129" y="46"/>
                        <a:pt x="129" y="46"/>
                        <a:pt x="129" y="46"/>
                      </a:cubicBezTo>
                      <a:cubicBezTo>
                        <a:pt x="129" y="46"/>
                        <a:pt x="129" y="46"/>
                        <a:pt x="129" y="46"/>
                      </a:cubicBezTo>
                      <a:cubicBezTo>
                        <a:pt x="130" y="46"/>
                        <a:pt x="130" y="46"/>
                        <a:pt x="130" y="46"/>
                      </a:cubicBezTo>
                      <a:lnTo>
                        <a:pt x="130" y="163"/>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 name="TextBox 17">
                <a:extLst>
                  <a:ext uri="{FF2B5EF4-FFF2-40B4-BE49-F238E27FC236}">
                    <a16:creationId xmlns:a16="http://schemas.microsoft.com/office/drawing/2014/main" id="{C50951D7-1296-49EC-BBE1-4F9AC4711CC0}"/>
                  </a:ext>
                </a:extLst>
              </p:cNvPr>
              <p:cNvSpPr txBox="1"/>
              <p:nvPr/>
            </p:nvSpPr>
            <p:spPr>
              <a:xfrm>
                <a:off x="1064241" y="918921"/>
                <a:ext cx="1120104" cy="523220"/>
              </a:xfrm>
              <a:prstGeom prst="rect">
                <a:avLst/>
              </a:prstGeom>
              <a:noFill/>
            </p:spPr>
            <p:txBody>
              <a:bodyPr wrap="square" rtlCol="0">
                <a:spAutoFit/>
              </a:bodyPr>
              <a:lstStyle/>
              <a:p>
                <a:r>
                  <a:rPr lang="en-US" sz="1400" dirty="0"/>
                  <a:t>Input: Resume</a:t>
                </a:r>
              </a:p>
            </p:txBody>
          </p:sp>
          <p:grpSp>
            <p:nvGrpSpPr>
              <p:cNvPr id="28" name="Group 3083">
                <a:extLst>
                  <a:ext uri="{FF2B5EF4-FFF2-40B4-BE49-F238E27FC236}">
                    <a16:creationId xmlns:a16="http://schemas.microsoft.com/office/drawing/2014/main" id="{750D8EAD-D852-4A71-BCE9-FC7BE459D181}"/>
                  </a:ext>
                </a:extLst>
              </p:cNvPr>
              <p:cNvGrpSpPr>
                <a:grpSpLocks/>
              </p:cNvGrpSpPr>
              <p:nvPr/>
            </p:nvGrpSpPr>
            <p:grpSpPr bwMode="auto">
              <a:xfrm>
                <a:off x="3002998" y="835732"/>
                <a:ext cx="587375" cy="561975"/>
                <a:chOff x="2555875" y="1501775"/>
                <a:chExt cx="587375" cy="561975"/>
              </a:xfrm>
            </p:grpSpPr>
            <p:sp>
              <p:nvSpPr>
                <p:cNvPr id="29" name="Freeform 22">
                  <a:extLst>
                    <a:ext uri="{FF2B5EF4-FFF2-40B4-BE49-F238E27FC236}">
                      <a16:creationId xmlns:a16="http://schemas.microsoft.com/office/drawing/2014/main" id="{7BA914F9-27D6-4A95-9585-376596BD7BE7}"/>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28B193E-6C84-4F65-AED4-16E66C437FB8}"/>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E2A3676F-04F0-44DC-A5A3-C8627D5D1763}"/>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3081">
                <a:extLst>
                  <a:ext uri="{FF2B5EF4-FFF2-40B4-BE49-F238E27FC236}">
                    <a16:creationId xmlns:a16="http://schemas.microsoft.com/office/drawing/2014/main" id="{EA28A27D-F24D-4850-849E-EA3CE9B70E76}"/>
                  </a:ext>
                </a:extLst>
              </p:cNvPr>
              <p:cNvGrpSpPr>
                <a:grpSpLocks/>
              </p:cNvGrpSpPr>
              <p:nvPr/>
            </p:nvGrpSpPr>
            <p:grpSpPr bwMode="auto">
              <a:xfrm>
                <a:off x="6238259" y="792870"/>
                <a:ext cx="498475" cy="647700"/>
                <a:chOff x="307975" y="1460500"/>
                <a:chExt cx="498475" cy="647700"/>
              </a:xfrm>
            </p:grpSpPr>
            <p:sp>
              <p:nvSpPr>
                <p:cNvPr id="33" name="Freeform 19">
                  <a:extLst>
                    <a:ext uri="{FF2B5EF4-FFF2-40B4-BE49-F238E27FC236}">
                      <a16:creationId xmlns:a16="http://schemas.microsoft.com/office/drawing/2014/main" id="{7F4E5067-BA66-4F46-A264-D1429DFB0972}"/>
                    </a:ext>
                  </a:extLst>
                </p:cNvPr>
                <p:cNvSpPr>
                  <a:spLocks noEditPoints="1"/>
                </p:cNvSpPr>
                <p:nvPr/>
              </p:nvSpPr>
              <p:spPr bwMode="auto">
                <a:xfrm>
                  <a:off x="307975" y="1460500"/>
                  <a:ext cx="498475" cy="647700"/>
                </a:xfrm>
                <a:custGeom>
                  <a:avLst/>
                  <a:gdLst>
                    <a:gd name="T0" fmla="*/ 2147483646 w 314"/>
                    <a:gd name="T1" fmla="*/ 2147483646 h 408"/>
                    <a:gd name="T2" fmla="*/ 2147483646 w 314"/>
                    <a:gd name="T3" fmla="*/ 2147483646 h 408"/>
                    <a:gd name="T4" fmla="*/ 2147483646 w 314"/>
                    <a:gd name="T5" fmla="*/ 2147483646 h 408"/>
                    <a:gd name="T6" fmla="*/ 2147483646 w 314"/>
                    <a:gd name="T7" fmla="*/ 2147483646 h 408"/>
                    <a:gd name="T8" fmla="*/ 0 w 314"/>
                    <a:gd name="T9" fmla="*/ 2147483646 h 408"/>
                    <a:gd name="T10" fmla="*/ 2147483646 w 314"/>
                    <a:gd name="T11" fmla="*/ 2147483646 h 408"/>
                    <a:gd name="T12" fmla="*/ 2147483646 w 314"/>
                    <a:gd name="T13" fmla="*/ 2147483646 h 408"/>
                    <a:gd name="T14" fmla="*/ 2147483646 w 314"/>
                    <a:gd name="T15" fmla="*/ 2147483646 h 408"/>
                    <a:gd name="T16" fmla="*/ 2147483646 w 314"/>
                    <a:gd name="T17" fmla="*/ 2147483646 h 408"/>
                    <a:gd name="T18" fmla="*/ 2147483646 w 314"/>
                    <a:gd name="T19" fmla="*/ 2147483646 h 408"/>
                    <a:gd name="T20" fmla="*/ 2147483646 w 314"/>
                    <a:gd name="T21" fmla="*/ 2147483646 h 408"/>
                    <a:gd name="T22" fmla="*/ 2147483646 w 314"/>
                    <a:gd name="T23" fmla="*/ 2147483646 h 408"/>
                    <a:gd name="T24" fmla="*/ 2147483646 w 314"/>
                    <a:gd name="T25" fmla="*/ 0 h 408"/>
                    <a:gd name="T26" fmla="*/ 2147483646 w 314"/>
                    <a:gd name="T27" fmla="*/ 2147483646 h 408"/>
                    <a:gd name="T28" fmla="*/ 2147483646 w 314"/>
                    <a:gd name="T29" fmla="*/ 2147483646 h 408"/>
                    <a:gd name="T30" fmla="*/ 2147483646 w 314"/>
                    <a:gd name="T31" fmla="*/ 2147483646 h 408"/>
                    <a:gd name="T32" fmla="*/ 2147483646 w 314"/>
                    <a:gd name="T33" fmla="*/ 2147483646 h 4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 h="408">
                      <a:moveTo>
                        <a:pt x="144" y="118"/>
                      </a:moveTo>
                      <a:lnTo>
                        <a:pt x="144" y="312"/>
                      </a:lnTo>
                      <a:lnTo>
                        <a:pt x="192" y="312"/>
                      </a:lnTo>
                      <a:lnTo>
                        <a:pt x="96" y="408"/>
                      </a:lnTo>
                      <a:lnTo>
                        <a:pt x="0" y="312"/>
                      </a:lnTo>
                      <a:lnTo>
                        <a:pt x="48" y="312"/>
                      </a:lnTo>
                      <a:lnTo>
                        <a:pt x="48" y="118"/>
                      </a:lnTo>
                      <a:lnTo>
                        <a:pt x="144" y="118"/>
                      </a:lnTo>
                      <a:close/>
                      <a:moveTo>
                        <a:pt x="266" y="288"/>
                      </a:moveTo>
                      <a:lnTo>
                        <a:pt x="266" y="96"/>
                      </a:lnTo>
                      <a:lnTo>
                        <a:pt x="314" y="96"/>
                      </a:lnTo>
                      <a:lnTo>
                        <a:pt x="218" y="0"/>
                      </a:lnTo>
                      <a:lnTo>
                        <a:pt x="122" y="96"/>
                      </a:lnTo>
                      <a:lnTo>
                        <a:pt x="170" y="96"/>
                      </a:lnTo>
                      <a:lnTo>
                        <a:pt x="170" y="288"/>
                      </a:lnTo>
                      <a:lnTo>
                        <a:pt x="266" y="288"/>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92017D78-6CF5-4079-8C50-F4C1231F3FDA}"/>
                    </a:ext>
                  </a:extLst>
                </p:cNvPr>
                <p:cNvSpPr>
                  <a:spLocks/>
                </p:cNvSpPr>
                <p:nvPr/>
              </p:nvSpPr>
              <p:spPr bwMode="auto">
                <a:xfrm>
                  <a:off x="431800" y="1638300"/>
                  <a:ext cx="250825" cy="292100"/>
                </a:xfrm>
                <a:custGeom>
                  <a:avLst/>
                  <a:gdLst>
                    <a:gd name="T0" fmla="*/ 2147483646 w 79"/>
                    <a:gd name="T1" fmla="*/ 2147483646 h 92"/>
                    <a:gd name="T2" fmla="*/ 0 w 79"/>
                    <a:gd name="T3" fmla="*/ 2147483646 h 92"/>
                    <a:gd name="T4" fmla="*/ 0 w 79"/>
                    <a:gd name="T5" fmla="*/ 2147483646 h 92"/>
                    <a:gd name="T6" fmla="*/ 2147483646 w 79"/>
                    <a:gd name="T7" fmla="*/ 0 h 92"/>
                    <a:gd name="T8" fmla="*/ 2147483646 w 79"/>
                    <a:gd name="T9" fmla="*/ 2147483646 h 92"/>
                    <a:gd name="T10" fmla="*/ 2147483646 w 79"/>
                    <a:gd name="T11" fmla="*/ 2147483646 h 92"/>
                    <a:gd name="T12" fmla="*/ 2147483646 w 79"/>
                    <a:gd name="T13" fmla="*/ 2147483646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92">
                      <a:moveTo>
                        <a:pt x="39" y="92"/>
                      </a:moveTo>
                      <a:cubicBezTo>
                        <a:pt x="0" y="67"/>
                        <a:pt x="0" y="67"/>
                        <a:pt x="0" y="67"/>
                      </a:cubicBezTo>
                      <a:cubicBezTo>
                        <a:pt x="0" y="24"/>
                        <a:pt x="0" y="24"/>
                        <a:pt x="0" y="24"/>
                      </a:cubicBezTo>
                      <a:cubicBezTo>
                        <a:pt x="13" y="16"/>
                        <a:pt x="26" y="8"/>
                        <a:pt x="39" y="0"/>
                      </a:cubicBezTo>
                      <a:cubicBezTo>
                        <a:pt x="79" y="24"/>
                        <a:pt x="79" y="24"/>
                        <a:pt x="79" y="24"/>
                      </a:cubicBezTo>
                      <a:cubicBezTo>
                        <a:pt x="79" y="67"/>
                        <a:pt x="79" y="67"/>
                        <a:pt x="79" y="67"/>
                      </a:cubicBezTo>
                      <a:lnTo>
                        <a:pt x="39"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
                  <a:extLst>
                    <a:ext uri="{FF2B5EF4-FFF2-40B4-BE49-F238E27FC236}">
                      <a16:creationId xmlns:a16="http://schemas.microsoft.com/office/drawing/2014/main" id="{2A14032C-9424-41E9-AD27-2B06FE98659A}"/>
                    </a:ext>
                  </a:extLst>
                </p:cNvPr>
                <p:cNvSpPr>
                  <a:spLocks noEditPoints="1"/>
                </p:cNvSpPr>
                <p:nvPr/>
              </p:nvSpPr>
              <p:spPr bwMode="auto">
                <a:xfrm>
                  <a:off x="444500" y="1654175"/>
                  <a:ext cx="225425" cy="254000"/>
                </a:xfrm>
                <a:custGeom>
                  <a:avLst/>
                  <a:gdLst>
                    <a:gd name="T0" fmla="*/ 2147483646 w 142"/>
                    <a:gd name="T1" fmla="*/ 2147483646 h 160"/>
                    <a:gd name="T2" fmla="*/ 2147483646 w 142"/>
                    <a:gd name="T3" fmla="*/ 2147483646 h 160"/>
                    <a:gd name="T4" fmla="*/ 2147483646 w 142"/>
                    <a:gd name="T5" fmla="*/ 2147483646 h 160"/>
                    <a:gd name="T6" fmla="*/ 2147483646 w 142"/>
                    <a:gd name="T7" fmla="*/ 0 h 160"/>
                    <a:gd name="T8" fmla="*/ 2147483646 w 142"/>
                    <a:gd name="T9" fmla="*/ 2147483646 h 160"/>
                    <a:gd name="T10" fmla="*/ 2147483646 w 142"/>
                    <a:gd name="T11" fmla="*/ 2147483646 h 160"/>
                    <a:gd name="T12" fmla="*/ 2147483646 w 142"/>
                    <a:gd name="T13" fmla="*/ 2147483646 h 160"/>
                    <a:gd name="T14" fmla="*/ 2147483646 w 142"/>
                    <a:gd name="T15" fmla="*/ 2147483646 h 160"/>
                    <a:gd name="T16" fmla="*/ 2147483646 w 142"/>
                    <a:gd name="T17" fmla="*/ 2147483646 h 160"/>
                    <a:gd name="T18" fmla="*/ 2147483646 w 142"/>
                    <a:gd name="T19" fmla="*/ 2147483646 h 160"/>
                    <a:gd name="T20" fmla="*/ 2147483646 w 142"/>
                    <a:gd name="T21" fmla="*/ 2147483646 h 160"/>
                    <a:gd name="T22" fmla="*/ 2147483646 w 142"/>
                    <a:gd name="T23" fmla="*/ 2147483646 h 160"/>
                    <a:gd name="T24" fmla="*/ 0 w 142"/>
                    <a:gd name="T25" fmla="*/ 2147483646 h 160"/>
                    <a:gd name="T26" fmla="*/ 2147483646 w 142"/>
                    <a:gd name="T27" fmla="*/ 2147483646 h 160"/>
                    <a:gd name="T28" fmla="*/ 2147483646 w 142"/>
                    <a:gd name="T29" fmla="*/ 2147483646 h 160"/>
                    <a:gd name="T30" fmla="*/ 0 w 142"/>
                    <a:gd name="T31" fmla="*/ 2147483646 h 160"/>
                    <a:gd name="T32" fmla="*/ 0 w 142"/>
                    <a:gd name="T33" fmla="*/ 2147483646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60">
                      <a:moveTo>
                        <a:pt x="8" y="38"/>
                      </a:moveTo>
                      <a:lnTo>
                        <a:pt x="70" y="78"/>
                      </a:lnTo>
                      <a:lnTo>
                        <a:pt x="136" y="38"/>
                      </a:lnTo>
                      <a:lnTo>
                        <a:pt x="70" y="0"/>
                      </a:lnTo>
                      <a:lnTo>
                        <a:pt x="8" y="38"/>
                      </a:lnTo>
                      <a:close/>
                      <a:moveTo>
                        <a:pt x="142" y="48"/>
                      </a:moveTo>
                      <a:lnTo>
                        <a:pt x="142" y="118"/>
                      </a:lnTo>
                      <a:lnTo>
                        <a:pt x="78" y="160"/>
                      </a:lnTo>
                      <a:lnTo>
                        <a:pt x="78" y="88"/>
                      </a:lnTo>
                      <a:lnTo>
                        <a:pt x="142" y="48"/>
                      </a:lnTo>
                      <a:close/>
                      <a:moveTo>
                        <a:pt x="0" y="48"/>
                      </a:moveTo>
                      <a:lnTo>
                        <a:pt x="64" y="88"/>
                      </a:lnTo>
                      <a:lnTo>
                        <a:pt x="64" y="160"/>
                      </a:lnTo>
                      <a:lnTo>
                        <a:pt x="0" y="120"/>
                      </a:lnTo>
                      <a:lnTo>
                        <a:pt x="0" y="48"/>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 name="Group 2457">
                <a:extLst>
                  <a:ext uri="{FF2B5EF4-FFF2-40B4-BE49-F238E27FC236}">
                    <a16:creationId xmlns:a16="http://schemas.microsoft.com/office/drawing/2014/main" id="{7750435D-BBB9-4B81-AB1E-03263AB8759E}"/>
                  </a:ext>
                </a:extLst>
              </p:cNvPr>
              <p:cNvGrpSpPr>
                <a:grpSpLocks/>
              </p:cNvGrpSpPr>
              <p:nvPr/>
            </p:nvGrpSpPr>
            <p:grpSpPr bwMode="auto">
              <a:xfrm>
                <a:off x="9158028" y="835732"/>
                <a:ext cx="644450" cy="533685"/>
                <a:chOff x="1409700" y="6029325"/>
                <a:chExt cx="593725" cy="536575"/>
              </a:xfrm>
            </p:grpSpPr>
            <p:sp>
              <p:nvSpPr>
                <p:cNvPr id="37" name="Freeform 393">
                  <a:extLst>
                    <a:ext uri="{FF2B5EF4-FFF2-40B4-BE49-F238E27FC236}">
                      <a16:creationId xmlns:a16="http://schemas.microsoft.com/office/drawing/2014/main" id="{7E700579-2A96-4A9A-A872-E306BE0D9C1C}"/>
                    </a:ext>
                  </a:extLst>
                </p:cNvPr>
                <p:cNvSpPr>
                  <a:spLocks noEditPoints="1"/>
                </p:cNvSpPr>
                <p:nvPr/>
              </p:nvSpPr>
              <p:spPr bwMode="auto">
                <a:xfrm>
                  <a:off x="1409700" y="6029325"/>
                  <a:ext cx="593725" cy="536575"/>
                </a:xfrm>
                <a:custGeom>
                  <a:avLst/>
                  <a:gdLst>
                    <a:gd name="T0" fmla="*/ 0 w 374"/>
                    <a:gd name="T1" fmla="*/ 2147483646 h 338"/>
                    <a:gd name="T2" fmla="*/ 2147483646 w 374"/>
                    <a:gd name="T3" fmla="*/ 0 h 338"/>
                    <a:gd name="T4" fmla="*/ 2147483646 w 374"/>
                    <a:gd name="T5" fmla="*/ 2147483646 h 338"/>
                    <a:gd name="T6" fmla="*/ 2147483646 w 374"/>
                    <a:gd name="T7" fmla="*/ 2147483646 h 338"/>
                    <a:gd name="T8" fmla="*/ 2147483646 w 374"/>
                    <a:gd name="T9" fmla="*/ 2147483646 h 338"/>
                    <a:gd name="T10" fmla="*/ 0 w 374"/>
                    <a:gd name="T11" fmla="*/ 2147483646 h 338"/>
                    <a:gd name="T12" fmla="*/ 0 w 374"/>
                    <a:gd name="T13" fmla="*/ 2147483646 h 338"/>
                    <a:gd name="T14" fmla="*/ 0 w 374"/>
                    <a:gd name="T15" fmla="*/ 2147483646 h 338"/>
                    <a:gd name="T16" fmla="*/ 2147483646 w 374"/>
                    <a:gd name="T17" fmla="*/ 2147483646 h 338"/>
                    <a:gd name="T18" fmla="*/ 2147483646 w 374"/>
                    <a:gd name="T19" fmla="*/ 2147483646 h 338"/>
                    <a:gd name="T20" fmla="*/ 2147483646 w 374"/>
                    <a:gd name="T21" fmla="*/ 2147483646 h 338"/>
                    <a:gd name="T22" fmla="*/ 2147483646 w 374"/>
                    <a:gd name="T23" fmla="*/ 2147483646 h 338"/>
                    <a:gd name="T24" fmla="*/ 2147483646 w 374"/>
                    <a:gd name="T25" fmla="*/ 2147483646 h 338"/>
                    <a:gd name="T26" fmla="*/ 2147483646 w 374"/>
                    <a:gd name="T27" fmla="*/ 2147483646 h 338"/>
                    <a:gd name="T28" fmla="*/ 2147483646 w 374"/>
                    <a:gd name="T29" fmla="*/ 2147483646 h 338"/>
                    <a:gd name="T30" fmla="*/ 2147483646 w 374"/>
                    <a:gd name="T31" fmla="*/ 2147483646 h 338"/>
                    <a:gd name="T32" fmla="*/ 2147483646 w 374"/>
                    <a:gd name="T33" fmla="*/ 2147483646 h 338"/>
                    <a:gd name="T34" fmla="*/ 2147483646 w 374"/>
                    <a:gd name="T35" fmla="*/ 2147483646 h 338"/>
                    <a:gd name="T36" fmla="*/ 2147483646 w 374"/>
                    <a:gd name="T37" fmla="*/ 2147483646 h 338"/>
                    <a:gd name="T38" fmla="*/ 2147483646 w 374"/>
                    <a:gd name="T39" fmla="*/ 2147483646 h 338"/>
                    <a:gd name="T40" fmla="*/ 2147483646 w 374"/>
                    <a:gd name="T41" fmla="*/ 2147483646 h 338"/>
                    <a:gd name="T42" fmla="*/ 2147483646 w 374"/>
                    <a:gd name="T43" fmla="*/ 2147483646 h 338"/>
                    <a:gd name="T44" fmla="*/ 2147483646 w 374"/>
                    <a:gd name="T45" fmla="*/ 2147483646 h 338"/>
                    <a:gd name="T46" fmla="*/ 2147483646 w 374"/>
                    <a:gd name="T47" fmla="*/ 2147483646 h 338"/>
                    <a:gd name="T48" fmla="*/ 2147483646 w 374"/>
                    <a:gd name="T49" fmla="*/ 2147483646 h 338"/>
                    <a:gd name="T50" fmla="*/ 2147483646 w 374"/>
                    <a:gd name="T51" fmla="*/ 2147483646 h 338"/>
                    <a:gd name="T52" fmla="*/ 2147483646 w 374"/>
                    <a:gd name="T53" fmla="*/ 2147483646 h 338"/>
                    <a:gd name="T54" fmla="*/ 2147483646 w 374"/>
                    <a:gd name="T55" fmla="*/ 2147483646 h 338"/>
                    <a:gd name="T56" fmla="*/ 2147483646 w 374"/>
                    <a:gd name="T57" fmla="*/ 2147483646 h 338"/>
                    <a:gd name="T58" fmla="*/ 2147483646 w 374"/>
                    <a:gd name="T59" fmla="*/ 2147483646 h 338"/>
                    <a:gd name="T60" fmla="*/ 2147483646 w 374"/>
                    <a:gd name="T61" fmla="*/ 2147483646 h 338"/>
                    <a:gd name="T62" fmla="*/ 2147483646 w 374"/>
                    <a:gd name="T63" fmla="*/ 2147483646 h 338"/>
                    <a:gd name="T64" fmla="*/ 2147483646 w 374"/>
                    <a:gd name="T65" fmla="*/ 2147483646 h 338"/>
                    <a:gd name="T66" fmla="*/ 2147483646 w 374"/>
                    <a:gd name="T67" fmla="*/ 2147483646 h 338"/>
                    <a:gd name="T68" fmla="*/ 2147483646 w 374"/>
                    <a:gd name="T69" fmla="*/ 2147483646 h 338"/>
                    <a:gd name="T70" fmla="*/ 2147483646 w 374"/>
                    <a:gd name="T71" fmla="*/ 2147483646 h 338"/>
                    <a:gd name="T72" fmla="*/ 2147483646 w 374"/>
                    <a:gd name="T73" fmla="*/ 2147483646 h 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4" h="338">
                      <a:moveTo>
                        <a:pt x="0" y="86"/>
                      </a:moveTo>
                      <a:lnTo>
                        <a:pt x="186" y="0"/>
                      </a:lnTo>
                      <a:lnTo>
                        <a:pt x="374" y="86"/>
                      </a:lnTo>
                      <a:lnTo>
                        <a:pt x="374" y="126"/>
                      </a:lnTo>
                      <a:lnTo>
                        <a:pt x="186" y="42"/>
                      </a:lnTo>
                      <a:lnTo>
                        <a:pt x="0" y="126"/>
                      </a:lnTo>
                      <a:lnTo>
                        <a:pt x="0" y="86"/>
                      </a:lnTo>
                      <a:close/>
                      <a:moveTo>
                        <a:pt x="76" y="236"/>
                      </a:moveTo>
                      <a:lnTo>
                        <a:pt x="118" y="236"/>
                      </a:lnTo>
                      <a:lnTo>
                        <a:pt x="118" y="266"/>
                      </a:lnTo>
                      <a:lnTo>
                        <a:pt x="134" y="266"/>
                      </a:lnTo>
                      <a:lnTo>
                        <a:pt x="134" y="236"/>
                      </a:lnTo>
                      <a:lnTo>
                        <a:pt x="178" y="236"/>
                      </a:lnTo>
                      <a:lnTo>
                        <a:pt x="178" y="338"/>
                      </a:lnTo>
                      <a:lnTo>
                        <a:pt x="76" y="338"/>
                      </a:lnTo>
                      <a:lnTo>
                        <a:pt x="76" y="236"/>
                      </a:lnTo>
                      <a:close/>
                      <a:moveTo>
                        <a:pt x="196" y="236"/>
                      </a:moveTo>
                      <a:lnTo>
                        <a:pt x="240" y="236"/>
                      </a:lnTo>
                      <a:lnTo>
                        <a:pt x="240" y="266"/>
                      </a:lnTo>
                      <a:lnTo>
                        <a:pt x="254" y="266"/>
                      </a:lnTo>
                      <a:lnTo>
                        <a:pt x="254" y="236"/>
                      </a:lnTo>
                      <a:lnTo>
                        <a:pt x="298" y="236"/>
                      </a:lnTo>
                      <a:lnTo>
                        <a:pt x="298" y="338"/>
                      </a:lnTo>
                      <a:lnTo>
                        <a:pt x="196" y="338"/>
                      </a:lnTo>
                      <a:lnTo>
                        <a:pt x="196" y="236"/>
                      </a:lnTo>
                      <a:close/>
                      <a:moveTo>
                        <a:pt x="196" y="116"/>
                      </a:moveTo>
                      <a:lnTo>
                        <a:pt x="196" y="218"/>
                      </a:lnTo>
                      <a:lnTo>
                        <a:pt x="298" y="218"/>
                      </a:lnTo>
                      <a:lnTo>
                        <a:pt x="298" y="116"/>
                      </a:lnTo>
                      <a:lnTo>
                        <a:pt x="254" y="116"/>
                      </a:lnTo>
                      <a:lnTo>
                        <a:pt x="254" y="146"/>
                      </a:lnTo>
                      <a:lnTo>
                        <a:pt x="240" y="146"/>
                      </a:lnTo>
                      <a:lnTo>
                        <a:pt x="240" y="116"/>
                      </a:lnTo>
                      <a:lnTo>
                        <a:pt x="196" y="116"/>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94">
                  <a:extLst>
                    <a:ext uri="{FF2B5EF4-FFF2-40B4-BE49-F238E27FC236}">
                      <a16:creationId xmlns:a16="http://schemas.microsoft.com/office/drawing/2014/main" id="{FEA13BC5-2928-4062-A200-903EB27C07B8}"/>
                    </a:ext>
                  </a:extLst>
                </p:cNvPr>
                <p:cNvSpPr>
                  <a:spLocks/>
                </p:cNvSpPr>
                <p:nvPr/>
              </p:nvSpPr>
              <p:spPr bwMode="auto">
                <a:xfrm>
                  <a:off x="1530350" y="6213475"/>
                  <a:ext cx="161925" cy="161925"/>
                </a:xfrm>
                <a:custGeom>
                  <a:avLst/>
                  <a:gdLst>
                    <a:gd name="T0" fmla="*/ 0 w 102"/>
                    <a:gd name="T1" fmla="*/ 0 h 102"/>
                    <a:gd name="T2" fmla="*/ 2147483646 w 102"/>
                    <a:gd name="T3" fmla="*/ 0 h 102"/>
                    <a:gd name="T4" fmla="*/ 2147483646 w 102"/>
                    <a:gd name="T5" fmla="*/ 2147483646 h 102"/>
                    <a:gd name="T6" fmla="*/ 2147483646 w 102"/>
                    <a:gd name="T7" fmla="*/ 2147483646 h 102"/>
                    <a:gd name="T8" fmla="*/ 2147483646 w 102"/>
                    <a:gd name="T9" fmla="*/ 0 h 102"/>
                    <a:gd name="T10" fmla="*/ 2147483646 w 102"/>
                    <a:gd name="T11" fmla="*/ 0 h 102"/>
                    <a:gd name="T12" fmla="*/ 2147483646 w 102"/>
                    <a:gd name="T13" fmla="*/ 2147483646 h 102"/>
                    <a:gd name="T14" fmla="*/ 0 w 102"/>
                    <a:gd name="T15" fmla="*/ 2147483646 h 102"/>
                    <a:gd name="T16" fmla="*/ 0 w 102"/>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 h="102">
                      <a:moveTo>
                        <a:pt x="0" y="0"/>
                      </a:moveTo>
                      <a:lnTo>
                        <a:pt x="42" y="0"/>
                      </a:lnTo>
                      <a:lnTo>
                        <a:pt x="42" y="30"/>
                      </a:lnTo>
                      <a:lnTo>
                        <a:pt x="58" y="30"/>
                      </a:lnTo>
                      <a:lnTo>
                        <a:pt x="58" y="0"/>
                      </a:lnTo>
                      <a:lnTo>
                        <a:pt x="102" y="0"/>
                      </a:lnTo>
                      <a:lnTo>
                        <a:pt x="102" y="102"/>
                      </a:lnTo>
                      <a:lnTo>
                        <a:pt x="0" y="10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39" name="TextBox 38">
                <a:extLst>
                  <a:ext uri="{FF2B5EF4-FFF2-40B4-BE49-F238E27FC236}">
                    <a16:creationId xmlns:a16="http://schemas.microsoft.com/office/drawing/2014/main" id="{7DA363CC-371D-423E-8553-975CC846436A}"/>
                  </a:ext>
                </a:extLst>
              </p:cNvPr>
              <p:cNvSpPr txBox="1"/>
              <p:nvPr/>
            </p:nvSpPr>
            <p:spPr>
              <a:xfrm>
                <a:off x="3649271" y="892994"/>
                <a:ext cx="1764948" cy="523220"/>
              </a:xfrm>
              <a:prstGeom prst="rect">
                <a:avLst/>
              </a:prstGeom>
              <a:noFill/>
            </p:spPr>
            <p:txBody>
              <a:bodyPr wrap="square" rtlCol="0">
                <a:spAutoFit/>
              </a:bodyPr>
              <a:lstStyle/>
              <a:p>
                <a:r>
                  <a:rPr lang="en-US" sz="1400" dirty="0"/>
                  <a:t>Standardization: HTML Conversion </a:t>
                </a:r>
              </a:p>
            </p:txBody>
          </p:sp>
          <p:sp>
            <p:nvSpPr>
              <p:cNvPr id="40" name="TextBox 39">
                <a:extLst>
                  <a:ext uri="{FF2B5EF4-FFF2-40B4-BE49-F238E27FC236}">
                    <a16:creationId xmlns:a16="http://schemas.microsoft.com/office/drawing/2014/main" id="{54D70BB7-84C9-46B9-B150-D31FFBE3ABB3}"/>
                  </a:ext>
                </a:extLst>
              </p:cNvPr>
              <p:cNvSpPr txBox="1"/>
              <p:nvPr/>
            </p:nvSpPr>
            <p:spPr>
              <a:xfrm>
                <a:off x="6795632" y="888523"/>
                <a:ext cx="1487235" cy="523220"/>
              </a:xfrm>
              <a:prstGeom prst="rect">
                <a:avLst/>
              </a:prstGeom>
              <a:noFill/>
            </p:spPr>
            <p:txBody>
              <a:bodyPr wrap="square" rtlCol="0">
                <a:spAutoFit/>
              </a:bodyPr>
              <a:lstStyle/>
              <a:p>
                <a:r>
                  <a:rPr lang="en-US" sz="1400" dirty="0"/>
                  <a:t>Reverse Engineer HTML Code </a:t>
                </a:r>
              </a:p>
            </p:txBody>
          </p:sp>
          <p:sp>
            <p:nvSpPr>
              <p:cNvPr id="41" name="TextBox 40">
                <a:extLst>
                  <a:ext uri="{FF2B5EF4-FFF2-40B4-BE49-F238E27FC236}">
                    <a16:creationId xmlns:a16="http://schemas.microsoft.com/office/drawing/2014/main" id="{EE25C838-7F38-4B1C-88EF-F0B8A9DABE46}"/>
                  </a:ext>
                </a:extLst>
              </p:cNvPr>
              <p:cNvSpPr txBox="1"/>
              <p:nvPr/>
            </p:nvSpPr>
            <p:spPr>
              <a:xfrm>
                <a:off x="9878727" y="884116"/>
                <a:ext cx="1615130" cy="523220"/>
              </a:xfrm>
              <a:prstGeom prst="rect">
                <a:avLst/>
              </a:prstGeom>
              <a:noFill/>
            </p:spPr>
            <p:txBody>
              <a:bodyPr wrap="square" rtlCol="0">
                <a:spAutoFit/>
              </a:bodyPr>
              <a:lstStyle/>
              <a:p>
                <a:r>
                  <a:rPr lang="en-US" sz="1400" dirty="0"/>
                  <a:t>Segmentation:</a:t>
                </a:r>
              </a:p>
              <a:p>
                <a:r>
                  <a:rPr lang="en-US" sz="1400" dirty="0"/>
                  <a:t>Identify &amp; Segment</a:t>
                </a:r>
              </a:p>
            </p:txBody>
          </p:sp>
          <p:sp>
            <p:nvSpPr>
              <p:cNvPr id="42" name="Freeform 48">
                <a:extLst>
                  <a:ext uri="{FF2B5EF4-FFF2-40B4-BE49-F238E27FC236}">
                    <a16:creationId xmlns:a16="http://schemas.microsoft.com/office/drawing/2014/main" id="{83190974-D529-45B8-B387-DB452A887F3B}"/>
                  </a:ext>
                </a:extLst>
              </p:cNvPr>
              <p:cNvSpPr>
                <a:spLocks/>
              </p:cNvSpPr>
              <p:nvPr/>
            </p:nvSpPr>
            <p:spPr bwMode="auto">
              <a:xfrm>
                <a:off x="2005972" y="1009506"/>
                <a:ext cx="672964" cy="25247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8">
                <a:extLst>
                  <a:ext uri="{FF2B5EF4-FFF2-40B4-BE49-F238E27FC236}">
                    <a16:creationId xmlns:a16="http://schemas.microsoft.com/office/drawing/2014/main" id="{04E8DAAA-7B82-4FD4-AC7B-4484B6A3A1E6}"/>
                  </a:ext>
                </a:extLst>
              </p:cNvPr>
              <p:cNvSpPr>
                <a:spLocks/>
              </p:cNvSpPr>
              <p:nvPr/>
            </p:nvSpPr>
            <p:spPr bwMode="auto">
              <a:xfrm>
                <a:off x="5346288" y="1002084"/>
                <a:ext cx="672964" cy="25247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48">
                <a:extLst>
                  <a:ext uri="{FF2B5EF4-FFF2-40B4-BE49-F238E27FC236}">
                    <a16:creationId xmlns:a16="http://schemas.microsoft.com/office/drawing/2014/main" id="{D860241C-0105-462A-B736-2C9181BD3AB7}"/>
                  </a:ext>
                </a:extLst>
              </p:cNvPr>
              <p:cNvSpPr>
                <a:spLocks/>
              </p:cNvSpPr>
              <p:nvPr/>
            </p:nvSpPr>
            <p:spPr bwMode="auto">
              <a:xfrm>
                <a:off x="8330656" y="1010115"/>
                <a:ext cx="672964" cy="25247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5" name="Group 8304">
                <a:extLst>
                  <a:ext uri="{FF2B5EF4-FFF2-40B4-BE49-F238E27FC236}">
                    <a16:creationId xmlns:a16="http://schemas.microsoft.com/office/drawing/2014/main" id="{28E32F99-F7BB-497C-8852-4028DE149169}"/>
                  </a:ext>
                </a:extLst>
              </p:cNvPr>
              <p:cNvGrpSpPr>
                <a:grpSpLocks/>
              </p:cNvGrpSpPr>
              <p:nvPr/>
            </p:nvGrpSpPr>
            <p:grpSpPr bwMode="auto">
              <a:xfrm>
                <a:off x="5633909" y="5395306"/>
                <a:ext cx="772813" cy="585903"/>
                <a:chOff x="12102759" y="3582609"/>
                <a:chExt cx="941055" cy="692223"/>
              </a:xfrm>
            </p:grpSpPr>
            <p:sp>
              <p:nvSpPr>
                <p:cNvPr id="46" name="Oval 15">
                  <a:extLst>
                    <a:ext uri="{FF2B5EF4-FFF2-40B4-BE49-F238E27FC236}">
                      <a16:creationId xmlns:a16="http://schemas.microsoft.com/office/drawing/2014/main" id="{9B194750-1DD5-46EB-9188-D1A10E028A47}"/>
                    </a:ext>
                  </a:extLst>
                </p:cNvPr>
                <p:cNvSpPr>
                  <a:spLocks noChangeArrowheads="1"/>
                </p:cNvSpPr>
                <p:nvPr/>
              </p:nvSpPr>
              <p:spPr bwMode="auto">
                <a:xfrm>
                  <a:off x="12606270" y="3925798"/>
                  <a:ext cx="52606" cy="5511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7" name="Oval 16">
                  <a:extLst>
                    <a:ext uri="{FF2B5EF4-FFF2-40B4-BE49-F238E27FC236}">
                      <a16:creationId xmlns:a16="http://schemas.microsoft.com/office/drawing/2014/main" id="{CC055B41-062D-430F-9445-88D24EB867AB}"/>
                    </a:ext>
                  </a:extLst>
                </p:cNvPr>
                <p:cNvSpPr>
                  <a:spLocks noChangeArrowheads="1"/>
                </p:cNvSpPr>
                <p:nvPr/>
              </p:nvSpPr>
              <p:spPr bwMode="auto">
                <a:xfrm>
                  <a:off x="12744046" y="3870687"/>
                  <a:ext cx="55111" cy="5260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8" name="Oval 17">
                  <a:extLst>
                    <a:ext uri="{FF2B5EF4-FFF2-40B4-BE49-F238E27FC236}">
                      <a16:creationId xmlns:a16="http://schemas.microsoft.com/office/drawing/2014/main" id="{FC2381D3-7F3C-4799-AF8D-5CF9C15BD6AD}"/>
                    </a:ext>
                  </a:extLst>
                </p:cNvPr>
                <p:cNvSpPr>
                  <a:spLocks noChangeArrowheads="1"/>
                </p:cNvSpPr>
                <p:nvPr/>
              </p:nvSpPr>
              <p:spPr bwMode="auto">
                <a:xfrm>
                  <a:off x="12708141" y="4146240"/>
                  <a:ext cx="53441" cy="559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49" name="Oval 18">
                  <a:extLst>
                    <a:ext uri="{FF2B5EF4-FFF2-40B4-BE49-F238E27FC236}">
                      <a16:creationId xmlns:a16="http://schemas.microsoft.com/office/drawing/2014/main" id="{4C5176C9-8AF3-4F1D-ABB5-100212F01F9E}"/>
                    </a:ext>
                  </a:extLst>
                </p:cNvPr>
                <p:cNvSpPr>
                  <a:spLocks noChangeArrowheads="1"/>
                </p:cNvSpPr>
                <p:nvPr/>
              </p:nvSpPr>
              <p:spPr bwMode="auto">
                <a:xfrm>
                  <a:off x="12506904" y="4146240"/>
                  <a:ext cx="55946" cy="55946"/>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50" name="Oval 19">
                  <a:extLst>
                    <a:ext uri="{FF2B5EF4-FFF2-40B4-BE49-F238E27FC236}">
                      <a16:creationId xmlns:a16="http://schemas.microsoft.com/office/drawing/2014/main" id="{23215F0E-E7C1-4951-81AF-3F22740717A2}"/>
                    </a:ext>
                  </a:extLst>
                </p:cNvPr>
                <p:cNvSpPr>
                  <a:spLocks noChangeArrowheads="1"/>
                </p:cNvSpPr>
                <p:nvPr/>
              </p:nvSpPr>
              <p:spPr bwMode="auto">
                <a:xfrm>
                  <a:off x="12396682" y="4024329"/>
                  <a:ext cx="53441" cy="53441"/>
                </a:xfrm>
                <a:prstGeom prst="ellipse">
                  <a:avLst/>
                </a:pr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51" name="Freeform 20">
                  <a:extLst>
                    <a:ext uri="{FF2B5EF4-FFF2-40B4-BE49-F238E27FC236}">
                      <a16:creationId xmlns:a16="http://schemas.microsoft.com/office/drawing/2014/main" id="{1B400F50-234A-4D66-8691-A5C7EA9FC5B2}"/>
                    </a:ext>
                  </a:extLst>
                </p:cNvPr>
                <p:cNvSpPr>
                  <a:spLocks noEditPoints="1"/>
                </p:cNvSpPr>
                <p:nvPr/>
              </p:nvSpPr>
              <p:spPr bwMode="auto">
                <a:xfrm>
                  <a:off x="12410878" y="3824762"/>
                  <a:ext cx="445895" cy="450070"/>
                </a:xfrm>
                <a:custGeom>
                  <a:avLst/>
                  <a:gdLst>
                    <a:gd name="T0" fmla="*/ 2147483646 w 226"/>
                    <a:gd name="T1" fmla="*/ 2147483646 h 228"/>
                    <a:gd name="T2" fmla="*/ 2147483646 w 226"/>
                    <a:gd name="T3" fmla="*/ 2147483646 h 228"/>
                    <a:gd name="T4" fmla="*/ 2147483646 w 226"/>
                    <a:gd name="T5" fmla="*/ 2147483646 h 228"/>
                    <a:gd name="T6" fmla="*/ 2147483646 w 226"/>
                    <a:gd name="T7" fmla="*/ 2147483646 h 228"/>
                    <a:gd name="T8" fmla="*/ 2147483646 w 226"/>
                    <a:gd name="T9" fmla="*/ 2147483646 h 228"/>
                    <a:gd name="T10" fmla="*/ 2147483646 w 226"/>
                    <a:gd name="T11" fmla="*/ 2147483646 h 228"/>
                    <a:gd name="T12" fmla="*/ 0 w 226"/>
                    <a:gd name="T13" fmla="*/ 2147483646 h 228"/>
                    <a:gd name="T14" fmla="*/ 2147483646 w 226"/>
                    <a:gd name="T15" fmla="*/ 2147483646 h 228"/>
                    <a:gd name="T16" fmla="*/ 2147483646 w 226"/>
                    <a:gd name="T17" fmla="*/ 2147483646 h 228"/>
                    <a:gd name="T18" fmla="*/ 2147483646 w 226"/>
                    <a:gd name="T19" fmla="*/ 2147483646 h 228"/>
                    <a:gd name="T20" fmla="*/ 2147483646 w 226"/>
                    <a:gd name="T21" fmla="*/ 2147483646 h 228"/>
                    <a:gd name="T22" fmla="*/ 2147483646 w 226"/>
                    <a:gd name="T23" fmla="*/ 2147483646 h 228"/>
                    <a:gd name="T24" fmla="*/ 2147483646 w 226"/>
                    <a:gd name="T25" fmla="*/ 2147483646 h 228"/>
                    <a:gd name="T26" fmla="*/ 2147483646 w 226"/>
                    <a:gd name="T27" fmla="*/ 2147483646 h 228"/>
                    <a:gd name="T28" fmla="*/ 2147483646 w 226"/>
                    <a:gd name="T29" fmla="*/ 2147483646 h 228"/>
                    <a:gd name="T30" fmla="*/ 2147483646 w 226"/>
                    <a:gd name="T31" fmla="*/ 2147483646 h 228"/>
                    <a:gd name="T32" fmla="*/ 2147483646 w 226"/>
                    <a:gd name="T33" fmla="*/ 2147483646 h 228"/>
                    <a:gd name="T34" fmla="*/ 2147483646 w 226"/>
                    <a:gd name="T35" fmla="*/ 2147483646 h 228"/>
                    <a:gd name="T36" fmla="*/ 2147483646 w 226"/>
                    <a:gd name="T37" fmla="*/ 2147483646 h 228"/>
                    <a:gd name="T38" fmla="*/ 2147483646 w 226"/>
                    <a:gd name="T39" fmla="*/ 2147483646 h 228"/>
                    <a:gd name="T40" fmla="*/ 2147483646 w 226"/>
                    <a:gd name="T41" fmla="*/ 2147483646 h 228"/>
                    <a:gd name="T42" fmla="*/ 2147483646 w 226"/>
                    <a:gd name="T43" fmla="*/ 2147483646 h 228"/>
                    <a:gd name="T44" fmla="*/ 2147483646 w 226"/>
                    <a:gd name="T45" fmla="*/ 2147483646 h 228"/>
                    <a:gd name="T46" fmla="*/ 2147483646 w 226"/>
                    <a:gd name="T47" fmla="*/ 2147483646 h 228"/>
                    <a:gd name="T48" fmla="*/ 2147483646 w 226"/>
                    <a:gd name="T49" fmla="*/ 2147483646 h 228"/>
                    <a:gd name="T50" fmla="*/ 2147483646 w 226"/>
                    <a:gd name="T51" fmla="*/ 2147483646 h 228"/>
                    <a:gd name="T52" fmla="*/ 2147483646 w 226"/>
                    <a:gd name="T53" fmla="*/ 2147483646 h 228"/>
                    <a:gd name="T54" fmla="*/ 2147483646 w 226"/>
                    <a:gd name="T55" fmla="*/ 2147483646 h 228"/>
                    <a:gd name="T56" fmla="*/ 2147483646 w 226"/>
                    <a:gd name="T57" fmla="*/ 2147483646 h 228"/>
                    <a:gd name="T58" fmla="*/ 2147483646 w 226"/>
                    <a:gd name="T59" fmla="*/ 2147483646 h 228"/>
                    <a:gd name="T60" fmla="*/ 2147483646 w 226"/>
                    <a:gd name="T61" fmla="*/ 2147483646 h 228"/>
                    <a:gd name="T62" fmla="*/ 2147483646 w 226"/>
                    <a:gd name="T63" fmla="*/ 2147483646 h 228"/>
                    <a:gd name="T64" fmla="*/ 2147483646 w 226"/>
                    <a:gd name="T65" fmla="*/ 2147483646 h 228"/>
                    <a:gd name="T66" fmla="*/ 2147483646 w 226"/>
                    <a:gd name="T67" fmla="*/ 2147483646 h 228"/>
                    <a:gd name="T68" fmla="*/ 2147483646 w 226"/>
                    <a:gd name="T69" fmla="*/ 2147483646 h 228"/>
                    <a:gd name="T70" fmla="*/ 2147483646 w 226"/>
                    <a:gd name="T71" fmla="*/ 2147483646 h 228"/>
                    <a:gd name="T72" fmla="*/ 2147483646 w 226"/>
                    <a:gd name="T73" fmla="*/ 2147483646 h 228"/>
                    <a:gd name="T74" fmla="*/ 2147483646 w 226"/>
                    <a:gd name="T75" fmla="*/ 2147483646 h 228"/>
                    <a:gd name="T76" fmla="*/ 2147483646 w 226"/>
                    <a:gd name="T77" fmla="*/ 2147483646 h 228"/>
                    <a:gd name="T78" fmla="*/ 2147483646 w 226"/>
                    <a:gd name="T79" fmla="*/ 2147483646 h 228"/>
                    <a:gd name="T80" fmla="*/ 2147483646 w 226"/>
                    <a:gd name="T81" fmla="*/ 2147483646 h 228"/>
                    <a:gd name="T82" fmla="*/ 2147483646 w 226"/>
                    <a:gd name="T83" fmla="*/ 2147483646 h 228"/>
                    <a:gd name="T84" fmla="*/ 2147483646 w 226"/>
                    <a:gd name="T85" fmla="*/ 2147483646 h 228"/>
                    <a:gd name="T86" fmla="*/ 2147483646 w 226"/>
                    <a:gd name="T87" fmla="*/ 2147483646 h 228"/>
                    <a:gd name="T88" fmla="*/ 2147483646 w 226"/>
                    <a:gd name="T89" fmla="*/ 2147483646 h 228"/>
                    <a:gd name="T90" fmla="*/ 2147483646 w 226"/>
                    <a:gd name="T91" fmla="*/ 2147483646 h 228"/>
                    <a:gd name="T92" fmla="*/ 2147483646 w 226"/>
                    <a:gd name="T93" fmla="*/ 2147483646 h 228"/>
                    <a:gd name="T94" fmla="*/ 2147483646 w 226"/>
                    <a:gd name="T95" fmla="*/ 2147483646 h 228"/>
                    <a:gd name="T96" fmla="*/ 2147483646 w 226"/>
                    <a:gd name="T97" fmla="*/ 2147483646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6" h="228">
                      <a:moveTo>
                        <a:pt x="201" y="43"/>
                      </a:moveTo>
                      <a:cubicBezTo>
                        <a:pt x="199" y="47"/>
                        <a:pt x="196" y="50"/>
                        <a:pt x="193" y="52"/>
                      </a:cubicBezTo>
                      <a:cubicBezTo>
                        <a:pt x="205" y="69"/>
                        <a:pt x="213" y="89"/>
                        <a:pt x="214" y="110"/>
                      </a:cubicBezTo>
                      <a:cubicBezTo>
                        <a:pt x="180" y="110"/>
                        <a:pt x="180" y="110"/>
                        <a:pt x="180" y="110"/>
                      </a:cubicBezTo>
                      <a:cubicBezTo>
                        <a:pt x="179" y="90"/>
                        <a:pt x="175" y="70"/>
                        <a:pt x="169" y="53"/>
                      </a:cubicBezTo>
                      <a:cubicBezTo>
                        <a:pt x="170" y="53"/>
                        <a:pt x="171" y="52"/>
                        <a:pt x="172" y="51"/>
                      </a:cubicBezTo>
                      <a:cubicBezTo>
                        <a:pt x="170" y="50"/>
                        <a:pt x="168" y="48"/>
                        <a:pt x="167" y="45"/>
                      </a:cubicBezTo>
                      <a:cubicBezTo>
                        <a:pt x="166" y="45"/>
                        <a:pt x="166" y="45"/>
                        <a:pt x="166" y="46"/>
                      </a:cubicBezTo>
                      <a:cubicBezTo>
                        <a:pt x="164" y="42"/>
                        <a:pt x="162" y="39"/>
                        <a:pt x="161" y="36"/>
                      </a:cubicBezTo>
                      <a:cubicBezTo>
                        <a:pt x="157" y="30"/>
                        <a:pt x="153" y="24"/>
                        <a:pt x="148" y="19"/>
                      </a:cubicBezTo>
                      <a:cubicBezTo>
                        <a:pt x="154" y="22"/>
                        <a:pt x="161" y="25"/>
                        <a:pt x="166" y="28"/>
                      </a:cubicBezTo>
                      <a:cubicBezTo>
                        <a:pt x="168" y="24"/>
                        <a:pt x="171" y="21"/>
                        <a:pt x="175" y="19"/>
                      </a:cubicBezTo>
                      <a:cubicBezTo>
                        <a:pt x="157" y="7"/>
                        <a:pt x="136" y="0"/>
                        <a:pt x="112" y="0"/>
                      </a:cubicBezTo>
                      <a:cubicBezTo>
                        <a:pt x="55" y="0"/>
                        <a:pt x="8" y="42"/>
                        <a:pt x="0" y="97"/>
                      </a:cubicBezTo>
                      <a:cubicBezTo>
                        <a:pt x="2" y="96"/>
                        <a:pt x="4" y="96"/>
                        <a:pt x="7" y="96"/>
                      </a:cubicBezTo>
                      <a:cubicBezTo>
                        <a:pt x="9" y="96"/>
                        <a:pt x="10" y="96"/>
                        <a:pt x="12" y="97"/>
                      </a:cubicBezTo>
                      <a:cubicBezTo>
                        <a:pt x="16" y="76"/>
                        <a:pt x="26" y="57"/>
                        <a:pt x="40" y="43"/>
                      </a:cubicBezTo>
                      <a:cubicBezTo>
                        <a:pt x="45" y="47"/>
                        <a:pt x="50" y="50"/>
                        <a:pt x="56" y="53"/>
                      </a:cubicBezTo>
                      <a:cubicBezTo>
                        <a:pt x="49" y="70"/>
                        <a:pt x="46" y="90"/>
                        <a:pt x="45" y="110"/>
                      </a:cubicBezTo>
                      <a:cubicBezTo>
                        <a:pt x="25" y="110"/>
                        <a:pt x="25" y="110"/>
                        <a:pt x="25" y="110"/>
                      </a:cubicBezTo>
                      <a:cubicBezTo>
                        <a:pt x="25" y="112"/>
                        <a:pt x="25" y="113"/>
                        <a:pt x="25" y="114"/>
                      </a:cubicBezTo>
                      <a:cubicBezTo>
                        <a:pt x="25" y="116"/>
                        <a:pt x="25" y="117"/>
                        <a:pt x="25" y="118"/>
                      </a:cubicBezTo>
                      <a:cubicBezTo>
                        <a:pt x="45" y="118"/>
                        <a:pt x="45" y="118"/>
                        <a:pt x="45" y="118"/>
                      </a:cubicBezTo>
                      <a:cubicBezTo>
                        <a:pt x="45" y="134"/>
                        <a:pt x="48" y="149"/>
                        <a:pt x="51" y="163"/>
                      </a:cubicBezTo>
                      <a:cubicBezTo>
                        <a:pt x="54" y="161"/>
                        <a:pt x="56" y="160"/>
                        <a:pt x="59" y="159"/>
                      </a:cubicBezTo>
                      <a:cubicBezTo>
                        <a:pt x="56" y="146"/>
                        <a:pt x="54" y="133"/>
                        <a:pt x="53" y="118"/>
                      </a:cubicBezTo>
                      <a:cubicBezTo>
                        <a:pt x="108" y="118"/>
                        <a:pt x="108" y="118"/>
                        <a:pt x="108" y="118"/>
                      </a:cubicBezTo>
                      <a:cubicBezTo>
                        <a:pt x="108" y="160"/>
                        <a:pt x="108" y="160"/>
                        <a:pt x="108" y="160"/>
                      </a:cubicBezTo>
                      <a:cubicBezTo>
                        <a:pt x="97" y="160"/>
                        <a:pt x="87" y="162"/>
                        <a:pt x="77" y="166"/>
                      </a:cubicBezTo>
                      <a:cubicBezTo>
                        <a:pt x="79" y="168"/>
                        <a:pt x="80" y="170"/>
                        <a:pt x="81" y="173"/>
                      </a:cubicBezTo>
                      <a:cubicBezTo>
                        <a:pt x="90" y="170"/>
                        <a:pt x="99" y="169"/>
                        <a:pt x="108" y="168"/>
                      </a:cubicBezTo>
                      <a:cubicBezTo>
                        <a:pt x="108" y="216"/>
                        <a:pt x="108" y="216"/>
                        <a:pt x="108" y="216"/>
                      </a:cubicBezTo>
                      <a:cubicBezTo>
                        <a:pt x="105" y="216"/>
                        <a:pt x="101" y="215"/>
                        <a:pt x="98" y="215"/>
                      </a:cubicBezTo>
                      <a:cubicBezTo>
                        <a:pt x="89" y="211"/>
                        <a:pt x="81" y="203"/>
                        <a:pt x="74" y="192"/>
                      </a:cubicBezTo>
                      <a:cubicBezTo>
                        <a:pt x="71" y="194"/>
                        <a:pt x="69" y="195"/>
                        <a:pt x="66" y="196"/>
                      </a:cubicBezTo>
                      <a:cubicBezTo>
                        <a:pt x="69" y="201"/>
                        <a:pt x="73" y="206"/>
                        <a:pt x="77" y="210"/>
                      </a:cubicBezTo>
                      <a:cubicBezTo>
                        <a:pt x="66" y="205"/>
                        <a:pt x="55" y="199"/>
                        <a:pt x="47" y="192"/>
                      </a:cubicBezTo>
                      <a:cubicBezTo>
                        <a:pt x="47" y="191"/>
                        <a:pt x="48" y="190"/>
                        <a:pt x="49" y="190"/>
                      </a:cubicBezTo>
                      <a:cubicBezTo>
                        <a:pt x="47" y="188"/>
                        <a:pt x="46" y="185"/>
                        <a:pt x="45" y="183"/>
                      </a:cubicBezTo>
                      <a:cubicBezTo>
                        <a:pt x="43" y="184"/>
                        <a:pt x="42" y="185"/>
                        <a:pt x="40" y="186"/>
                      </a:cubicBezTo>
                      <a:cubicBezTo>
                        <a:pt x="26" y="172"/>
                        <a:pt x="16" y="153"/>
                        <a:pt x="12" y="132"/>
                      </a:cubicBezTo>
                      <a:cubicBezTo>
                        <a:pt x="10" y="133"/>
                        <a:pt x="9" y="133"/>
                        <a:pt x="7" y="133"/>
                      </a:cubicBezTo>
                      <a:cubicBezTo>
                        <a:pt x="4" y="133"/>
                        <a:pt x="2" y="133"/>
                        <a:pt x="0" y="132"/>
                      </a:cubicBezTo>
                      <a:cubicBezTo>
                        <a:pt x="8" y="186"/>
                        <a:pt x="55" y="228"/>
                        <a:pt x="112" y="228"/>
                      </a:cubicBezTo>
                      <a:cubicBezTo>
                        <a:pt x="175" y="228"/>
                        <a:pt x="226" y="177"/>
                        <a:pt x="226" y="114"/>
                      </a:cubicBezTo>
                      <a:cubicBezTo>
                        <a:pt x="226" y="87"/>
                        <a:pt x="217" y="62"/>
                        <a:pt x="201" y="43"/>
                      </a:cubicBezTo>
                      <a:close/>
                      <a:moveTo>
                        <a:pt x="47" y="37"/>
                      </a:moveTo>
                      <a:cubicBezTo>
                        <a:pt x="55" y="29"/>
                        <a:pt x="66" y="23"/>
                        <a:pt x="77" y="19"/>
                      </a:cubicBezTo>
                      <a:cubicBezTo>
                        <a:pt x="72" y="24"/>
                        <a:pt x="68" y="30"/>
                        <a:pt x="64" y="36"/>
                      </a:cubicBezTo>
                      <a:cubicBezTo>
                        <a:pt x="62" y="39"/>
                        <a:pt x="61" y="42"/>
                        <a:pt x="59" y="46"/>
                      </a:cubicBezTo>
                      <a:cubicBezTo>
                        <a:pt x="55" y="43"/>
                        <a:pt x="51" y="40"/>
                        <a:pt x="47" y="37"/>
                      </a:cubicBezTo>
                      <a:close/>
                      <a:moveTo>
                        <a:pt x="112" y="84"/>
                      </a:moveTo>
                      <a:cubicBezTo>
                        <a:pt x="111" y="84"/>
                        <a:pt x="110" y="83"/>
                        <a:pt x="108" y="83"/>
                      </a:cubicBezTo>
                      <a:cubicBezTo>
                        <a:pt x="108" y="110"/>
                        <a:pt x="108" y="110"/>
                        <a:pt x="108" y="110"/>
                      </a:cubicBezTo>
                      <a:cubicBezTo>
                        <a:pt x="53" y="110"/>
                        <a:pt x="53" y="110"/>
                        <a:pt x="53" y="110"/>
                      </a:cubicBezTo>
                      <a:cubicBezTo>
                        <a:pt x="54" y="91"/>
                        <a:pt x="57" y="73"/>
                        <a:pt x="63" y="57"/>
                      </a:cubicBezTo>
                      <a:cubicBezTo>
                        <a:pt x="73" y="62"/>
                        <a:pt x="83" y="65"/>
                        <a:pt x="94" y="67"/>
                      </a:cubicBezTo>
                      <a:cubicBezTo>
                        <a:pt x="94" y="66"/>
                        <a:pt x="94" y="66"/>
                        <a:pt x="94" y="65"/>
                      </a:cubicBezTo>
                      <a:cubicBezTo>
                        <a:pt x="94" y="63"/>
                        <a:pt x="94" y="61"/>
                        <a:pt x="95" y="59"/>
                      </a:cubicBezTo>
                      <a:cubicBezTo>
                        <a:pt x="85" y="57"/>
                        <a:pt x="75" y="54"/>
                        <a:pt x="66" y="50"/>
                      </a:cubicBezTo>
                      <a:cubicBezTo>
                        <a:pt x="68" y="46"/>
                        <a:pt x="69" y="43"/>
                        <a:pt x="71" y="40"/>
                      </a:cubicBezTo>
                      <a:cubicBezTo>
                        <a:pt x="79" y="27"/>
                        <a:pt x="88" y="18"/>
                        <a:pt x="98" y="14"/>
                      </a:cubicBezTo>
                      <a:cubicBezTo>
                        <a:pt x="101" y="13"/>
                        <a:pt x="105" y="13"/>
                        <a:pt x="108" y="13"/>
                      </a:cubicBezTo>
                      <a:cubicBezTo>
                        <a:pt x="108" y="47"/>
                        <a:pt x="108" y="47"/>
                        <a:pt x="108" y="47"/>
                      </a:cubicBezTo>
                      <a:cubicBezTo>
                        <a:pt x="110" y="47"/>
                        <a:pt x="111" y="46"/>
                        <a:pt x="112" y="46"/>
                      </a:cubicBezTo>
                      <a:cubicBezTo>
                        <a:pt x="114" y="46"/>
                        <a:pt x="115" y="47"/>
                        <a:pt x="116" y="47"/>
                      </a:cubicBezTo>
                      <a:cubicBezTo>
                        <a:pt x="116" y="13"/>
                        <a:pt x="116" y="13"/>
                        <a:pt x="116" y="13"/>
                      </a:cubicBezTo>
                      <a:cubicBezTo>
                        <a:pt x="120" y="13"/>
                        <a:pt x="123" y="13"/>
                        <a:pt x="127" y="14"/>
                      </a:cubicBezTo>
                      <a:cubicBezTo>
                        <a:pt x="137" y="18"/>
                        <a:pt x="146" y="27"/>
                        <a:pt x="153" y="40"/>
                      </a:cubicBezTo>
                      <a:cubicBezTo>
                        <a:pt x="155" y="43"/>
                        <a:pt x="157" y="46"/>
                        <a:pt x="158" y="50"/>
                      </a:cubicBezTo>
                      <a:cubicBezTo>
                        <a:pt x="150" y="54"/>
                        <a:pt x="140" y="57"/>
                        <a:pt x="130" y="59"/>
                      </a:cubicBezTo>
                      <a:cubicBezTo>
                        <a:pt x="131" y="61"/>
                        <a:pt x="131" y="63"/>
                        <a:pt x="131" y="65"/>
                      </a:cubicBezTo>
                      <a:cubicBezTo>
                        <a:pt x="131" y="66"/>
                        <a:pt x="131" y="66"/>
                        <a:pt x="131" y="67"/>
                      </a:cubicBezTo>
                      <a:cubicBezTo>
                        <a:pt x="142" y="65"/>
                        <a:pt x="152" y="62"/>
                        <a:pt x="162" y="57"/>
                      </a:cubicBezTo>
                      <a:cubicBezTo>
                        <a:pt x="168" y="73"/>
                        <a:pt x="171" y="91"/>
                        <a:pt x="171" y="110"/>
                      </a:cubicBezTo>
                      <a:cubicBezTo>
                        <a:pt x="116" y="110"/>
                        <a:pt x="116" y="110"/>
                        <a:pt x="116" y="110"/>
                      </a:cubicBezTo>
                      <a:cubicBezTo>
                        <a:pt x="116" y="83"/>
                        <a:pt x="116" y="83"/>
                        <a:pt x="116" y="83"/>
                      </a:cubicBezTo>
                      <a:cubicBezTo>
                        <a:pt x="115" y="83"/>
                        <a:pt x="114" y="84"/>
                        <a:pt x="112" y="84"/>
                      </a:cubicBezTo>
                      <a:close/>
                      <a:moveTo>
                        <a:pt x="184" y="186"/>
                      </a:moveTo>
                      <a:cubicBezTo>
                        <a:pt x="183" y="186"/>
                        <a:pt x="183" y="185"/>
                        <a:pt x="182" y="184"/>
                      </a:cubicBezTo>
                      <a:cubicBezTo>
                        <a:pt x="181" y="187"/>
                        <a:pt x="179" y="189"/>
                        <a:pt x="177" y="191"/>
                      </a:cubicBezTo>
                      <a:cubicBezTo>
                        <a:pt x="177" y="191"/>
                        <a:pt x="178" y="192"/>
                        <a:pt x="178" y="192"/>
                      </a:cubicBezTo>
                      <a:cubicBezTo>
                        <a:pt x="169" y="199"/>
                        <a:pt x="159" y="205"/>
                        <a:pt x="148" y="210"/>
                      </a:cubicBezTo>
                      <a:cubicBezTo>
                        <a:pt x="152" y="205"/>
                        <a:pt x="156" y="201"/>
                        <a:pt x="159" y="195"/>
                      </a:cubicBezTo>
                      <a:cubicBezTo>
                        <a:pt x="156" y="194"/>
                        <a:pt x="154" y="193"/>
                        <a:pt x="152" y="191"/>
                      </a:cubicBezTo>
                      <a:cubicBezTo>
                        <a:pt x="145" y="203"/>
                        <a:pt x="136" y="211"/>
                        <a:pt x="127" y="215"/>
                      </a:cubicBezTo>
                      <a:cubicBezTo>
                        <a:pt x="123" y="215"/>
                        <a:pt x="120" y="216"/>
                        <a:pt x="116" y="216"/>
                      </a:cubicBezTo>
                      <a:cubicBezTo>
                        <a:pt x="116" y="168"/>
                        <a:pt x="116" y="168"/>
                        <a:pt x="116" y="168"/>
                      </a:cubicBezTo>
                      <a:cubicBezTo>
                        <a:pt x="127" y="169"/>
                        <a:pt x="137" y="171"/>
                        <a:pt x="146" y="174"/>
                      </a:cubicBezTo>
                      <a:cubicBezTo>
                        <a:pt x="147" y="171"/>
                        <a:pt x="148" y="169"/>
                        <a:pt x="150" y="166"/>
                      </a:cubicBezTo>
                      <a:cubicBezTo>
                        <a:pt x="139" y="163"/>
                        <a:pt x="128" y="160"/>
                        <a:pt x="116" y="160"/>
                      </a:cubicBezTo>
                      <a:cubicBezTo>
                        <a:pt x="116" y="118"/>
                        <a:pt x="116" y="118"/>
                        <a:pt x="116" y="118"/>
                      </a:cubicBezTo>
                      <a:cubicBezTo>
                        <a:pt x="171" y="118"/>
                        <a:pt x="171" y="118"/>
                        <a:pt x="171" y="118"/>
                      </a:cubicBezTo>
                      <a:cubicBezTo>
                        <a:pt x="171" y="133"/>
                        <a:pt x="169" y="146"/>
                        <a:pt x="166" y="159"/>
                      </a:cubicBezTo>
                      <a:cubicBezTo>
                        <a:pt x="169" y="159"/>
                        <a:pt x="171" y="160"/>
                        <a:pt x="174" y="161"/>
                      </a:cubicBezTo>
                      <a:cubicBezTo>
                        <a:pt x="177" y="148"/>
                        <a:pt x="179" y="133"/>
                        <a:pt x="180" y="118"/>
                      </a:cubicBezTo>
                      <a:cubicBezTo>
                        <a:pt x="214" y="118"/>
                        <a:pt x="214" y="118"/>
                        <a:pt x="214" y="118"/>
                      </a:cubicBezTo>
                      <a:cubicBezTo>
                        <a:pt x="213" y="145"/>
                        <a:pt x="202" y="169"/>
                        <a:pt x="184" y="186"/>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1">
                  <a:extLst>
                    <a:ext uri="{FF2B5EF4-FFF2-40B4-BE49-F238E27FC236}">
                      <a16:creationId xmlns:a16="http://schemas.microsoft.com/office/drawing/2014/main" id="{8770F2F7-5005-4D58-8812-09388B590A41}"/>
                    </a:ext>
                  </a:extLst>
                </p:cNvPr>
                <p:cNvSpPr>
                  <a:spLocks noEditPoints="1"/>
                </p:cNvSpPr>
                <p:nvPr/>
              </p:nvSpPr>
              <p:spPr bwMode="auto">
                <a:xfrm>
                  <a:off x="12102759" y="3951683"/>
                  <a:ext cx="315633" cy="198732"/>
                </a:xfrm>
                <a:custGeom>
                  <a:avLst/>
                  <a:gdLst>
                    <a:gd name="T0" fmla="*/ 0 w 160"/>
                    <a:gd name="T1" fmla="*/ 2147483646 h 101"/>
                    <a:gd name="T2" fmla="*/ 2147483646 w 160"/>
                    <a:gd name="T3" fmla="*/ 2147483646 h 101"/>
                    <a:gd name="T4" fmla="*/ 2147483646 w 160"/>
                    <a:gd name="T5" fmla="*/ 2147483646 h 101"/>
                    <a:gd name="T6" fmla="*/ 2147483646 w 160"/>
                    <a:gd name="T7" fmla="*/ 2147483646 h 101"/>
                    <a:gd name="T8" fmla="*/ 2147483646 w 160"/>
                    <a:gd name="T9" fmla="*/ 2147483646 h 101"/>
                    <a:gd name="T10" fmla="*/ 2147483646 w 160"/>
                    <a:gd name="T11" fmla="*/ 2147483646 h 101"/>
                    <a:gd name="T12" fmla="*/ 2147483646 w 160"/>
                    <a:gd name="T13" fmla="*/ 0 h 101"/>
                    <a:gd name="T14" fmla="*/ 0 w 160"/>
                    <a:gd name="T15" fmla="*/ 2147483646 h 101"/>
                    <a:gd name="T16" fmla="*/ 2147483646 w 160"/>
                    <a:gd name="T17" fmla="*/ 2147483646 h 101"/>
                    <a:gd name="T18" fmla="*/ 2147483646 w 160"/>
                    <a:gd name="T19" fmla="*/ 2147483646 h 101"/>
                    <a:gd name="T20" fmla="*/ 2147483646 w 160"/>
                    <a:gd name="T21" fmla="*/ 2147483646 h 101"/>
                    <a:gd name="T22" fmla="*/ 2147483646 w 160"/>
                    <a:gd name="T23" fmla="*/ 2147483646 h 101"/>
                    <a:gd name="T24" fmla="*/ 2147483646 w 160"/>
                    <a:gd name="T25" fmla="*/ 2147483646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01">
                      <a:moveTo>
                        <a:pt x="0" y="50"/>
                      </a:moveTo>
                      <a:cubicBezTo>
                        <a:pt x="0" y="78"/>
                        <a:pt x="22" y="101"/>
                        <a:pt x="50" y="101"/>
                      </a:cubicBezTo>
                      <a:cubicBezTo>
                        <a:pt x="70" y="101"/>
                        <a:pt x="87" y="90"/>
                        <a:pt x="95" y="73"/>
                      </a:cubicBezTo>
                      <a:cubicBezTo>
                        <a:pt x="117" y="65"/>
                        <a:pt x="139" y="58"/>
                        <a:pt x="160" y="50"/>
                      </a:cubicBezTo>
                      <a:cubicBezTo>
                        <a:pt x="116" y="34"/>
                        <a:pt x="116" y="34"/>
                        <a:pt x="116" y="34"/>
                      </a:cubicBezTo>
                      <a:cubicBezTo>
                        <a:pt x="94" y="26"/>
                        <a:pt x="94" y="26"/>
                        <a:pt x="94" y="26"/>
                      </a:cubicBezTo>
                      <a:cubicBezTo>
                        <a:pt x="85" y="10"/>
                        <a:pt x="69" y="0"/>
                        <a:pt x="50" y="0"/>
                      </a:cubicBezTo>
                      <a:cubicBezTo>
                        <a:pt x="22" y="0"/>
                        <a:pt x="0" y="23"/>
                        <a:pt x="0" y="50"/>
                      </a:cubicBezTo>
                      <a:close/>
                      <a:moveTo>
                        <a:pt x="87" y="50"/>
                      </a:moveTo>
                      <a:cubicBezTo>
                        <a:pt x="87" y="71"/>
                        <a:pt x="71" y="88"/>
                        <a:pt x="50" y="88"/>
                      </a:cubicBezTo>
                      <a:cubicBezTo>
                        <a:pt x="29" y="88"/>
                        <a:pt x="12" y="71"/>
                        <a:pt x="12" y="50"/>
                      </a:cubicBezTo>
                      <a:cubicBezTo>
                        <a:pt x="12" y="30"/>
                        <a:pt x="29" y="13"/>
                        <a:pt x="50" y="13"/>
                      </a:cubicBezTo>
                      <a:cubicBezTo>
                        <a:pt x="71" y="13"/>
                        <a:pt x="87" y="30"/>
                        <a:pt x="87" y="5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2">
                  <a:extLst>
                    <a:ext uri="{FF2B5EF4-FFF2-40B4-BE49-F238E27FC236}">
                      <a16:creationId xmlns:a16="http://schemas.microsoft.com/office/drawing/2014/main" id="{B27C1D08-EA35-47EF-96D3-2E9DFFE8DE2A}"/>
                    </a:ext>
                  </a:extLst>
                </p:cNvPr>
                <p:cNvSpPr>
                  <a:spLocks noEditPoints="1"/>
                </p:cNvSpPr>
                <p:nvPr/>
              </p:nvSpPr>
              <p:spPr bwMode="auto">
                <a:xfrm>
                  <a:off x="12726511" y="4075264"/>
                  <a:ext cx="317303" cy="199567"/>
                </a:xfrm>
                <a:custGeom>
                  <a:avLst/>
                  <a:gdLst>
                    <a:gd name="T0" fmla="*/ 2147483646 w 161"/>
                    <a:gd name="T1" fmla="*/ 2147483646 h 101"/>
                    <a:gd name="T2" fmla="*/ 2147483646 w 161"/>
                    <a:gd name="T3" fmla="*/ 0 h 101"/>
                    <a:gd name="T4" fmla="*/ 2147483646 w 161"/>
                    <a:gd name="T5" fmla="*/ 2147483646 h 101"/>
                    <a:gd name="T6" fmla="*/ 0 w 161"/>
                    <a:gd name="T7" fmla="*/ 2147483646 h 101"/>
                    <a:gd name="T8" fmla="*/ 2147483646 w 161"/>
                    <a:gd name="T9" fmla="*/ 2147483646 h 101"/>
                    <a:gd name="T10" fmla="*/ 2147483646 w 161"/>
                    <a:gd name="T11" fmla="*/ 2147483646 h 101"/>
                    <a:gd name="T12" fmla="*/ 2147483646 w 161"/>
                    <a:gd name="T13" fmla="*/ 2147483646 h 101"/>
                    <a:gd name="T14" fmla="*/ 2147483646 w 161"/>
                    <a:gd name="T15" fmla="*/ 2147483646 h 101"/>
                    <a:gd name="T16" fmla="*/ 2147483646 w 161"/>
                    <a:gd name="T17" fmla="*/ 2147483646 h 101"/>
                    <a:gd name="T18" fmla="*/ 2147483646 w 161"/>
                    <a:gd name="T19" fmla="*/ 2147483646 h 101"/>
                    <a:gd name="T20" fmla="*/ 2147483646 w 161"/>
                    <a:gd name="T21" fmla="*/ 2147483646 h 101"/>
                    <a:gd name="T22" fmla="*/ 2147483646 w 161"/>
                    <a:gd name="T23" fmla="*/ 2147483646 h 101"/>
                    <a:gd name="T24" fmla="*/ 2147483646 w 161"/>
                    <a:gd name="T25" fmla="*/ 2147483646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 h="101">
                      <a:moveTo>
                        <a:pt x="161" y="50"/>
                      </a:moveTo>
                      <a:cubicBezTo>
                        <a:pt x="161" y="22"/>
                        <a:pt x="138" y="0"/>
                        <a:pt x="110" y="0"/>
                      </a:cubicBezTo>
                      <a:cubicBezTo>
                        <a:pt x="90" y="0"/>
                        <a:pt x="73" y="11"/>
                        <a:pt x="65" y="28"/>
                      </a:cubicBezTo>
                      <a:cubicBezTo>
                        <a:pt x="43" y="35"/>
                        <a:pt x="21" y="43"/>
                        <a:pt x="0" y="51"/>
                      </a:cubicBezTo>
                      <a:cubicBezTo>
                        <a:pt x="44" y="67"/>
                        <a:pt x="44" y="67"/>
                        <a:pt x="44" y="67"/>
                      </a:cubicBezTo>
                      <a:cubicBezTo>
                        <a:pt x="66" y="75"/>
                        <a:pt x="66" y="75"/>
                        <a:pt x="66" y="75"/>
                      </a:cubicBezTo>
                      <a:cubicBezTo>
                        <a:pt x="75" y="90"/>
                        <a:pt x="91" y="101"/>
                        <a:pt x="110" y="101"/>
                      </a:cubicBezTo>
                      <a:cubicBezTo>
                        <a:pt x="138" y="101"/>
                        <a:pt x="161" y="78"/>
                        <a:pt x="161" y="50"/>
                      </a:cubicBezTo>
                      <a:close/>
                      <a:moveTo>
                        <a:pt x="73" y="50"/>
                      </a:moveTo>
                      <a:cubicBezTo>
                        <a:pt x="73" y="30"/>
                        <a:pt x="89" y="13"/>
                        <a:pt x="110" y="13"/>
                      </a:cubicBezTo>
                      <a:cubicBezTo>
                        <a:pt x="131" y="13"/>
                        <a:pt x="148" y="30"/>
                        <a:pt x="148" y="50"/>
                      </a:cubicBezTo>
                      <a:cubicBezTo>
                        <a:pt x="148" y="71"/>
                        <a:pt x="131" y="88"/>
                        <a:pt x="110" y="88"/>
                      </a:cubicBezTo>
                      <a:cubicBezTo>
                        <a:pt x="89" y="88"/>
                        <a:pt x="73" y="71"/>
                        <a:pt x="73" y="50"/>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
                  <a:extLst>
                    <a:ext uri="{FF2B5EF4-FFF2-40B4-BE49-F238E27FC236}">
                      <a16:creationId xmlns:a16="http://schemas.microsoft.com/office/drawing/2014/main" id="{99A69085-1C62-42F5-B95D-8EF0607DD64E}"/>
                    </a:ext>
                  </a:extLst>
                </p:cNvPr>
                <p:cNvSpPr>
                  <a:spLocks noEditPoints="1"/>
                </p:cNvSpPr>
                <p:nvPr/>
              </p:nvSpPr>
              <p:spPr bwMode="auto">
                <a:xfrm>
                  <a:off x="12673070" y="3582609"/>
                  <a:ext cx="198732" cy="315633"/>
                </a:xfrm>
                <a:custGeom>
                  <a:avLst/>
                  <a:gdLst>
                    <a:gd name="T0" fmla="*/ 2147483646 w 101"/>
                    <a:gd name="T1" fmla="*/ 0 h 160"/>
                    <a:gd name="T2" fmla="*/ 0 w 101"/>
                    <a:gd name="T3" fmla="*/ 2147483646 h 160"/>
                    <a:gd name="T4" fmla="*/ 2147483646 w 101"/>
                    <a:gd name="T5" fmla="*/ 2147483646 h 160"/>
                    <a:gd name="T6" fmla="*/ 2147483646 w 101"/>
                    <a:gd name="T7" fmla="*/ 2147483646 h 160"/>
                    <a:gd name="T8" fmla="*/ 2147483646 w 101"/>
                    <a:gd name="T9" fmla="*/ 2147483646 h 160"/>
                    <a:gd name="T10" fmla="*/ 2147483646 w 101"/>
                    <a:gd name="T11" fmla="*/ 2147483646 h 160"/>
                    <a:gd name="T12" fmla="*/ 2147483646 w 101"/>
                    <a:gd name="T13" fmla="*/ 2147483646 h 160"/>
                    <a:gd name="T14" fmla="*/ 2147483646 w 101"/>
                    <a:gd name="T15" fmla="*/ 0 h 160"/>
                    <a:gd name="T16" fmla="*/ 2147483646 w 101"/>
                    <a:gd name="T17" fmla="*/ 2147483646 h 160"/>
                    <a:gd name="T18" fmla="*/ 2147483646 w 101"/>
                    <a:gd name="T19" fmla="*/ 2147483646 h 160"/>
                    <a:gd name="T20" fmla="*/ 2147483646 w 101"/>
                    <a:gd name="T21" fmla="*/ 2147483646 h 160"/>
                    <a:gd name="T22" fmla="*/ 2147483646 w 101"/>
                    <a:gd name="T23" fmla="*/ 2147483646 h 160"/>
                    <a:gd name="T24" fmla="*/ 2147483646 w 101"/>
                    <a:gd name="T25" fmla="*/ 2147483646 h 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60">
                      <a:moveTo>
                        <a:pt x="51" y="0"/>
                      </a:moveTo>
                      <a:cubicBezTo>
                        <a:pt x="23" y="0"/>
                        <a:pt x="0" y="22"/>
                        <a:pt x="0" y="50"/>
                      </a:cubicBezTo>
                      <a:cubicBezTo>
                        <a:pt x="0" y="70"/>
                        <a:pt x="12" y="87"/>
                        <a:pt x="28" y="95"/>
                      </a:cubicBezTo>
                      <a:cubicBezTo>
                        <a:pt x="36" y="117"/>
                        <a:pt x="44" y="139"/>
                        <a:pt x="51" y="160"/>
                      </a:cubicBezTo>
                      <a:cubicBezTo>
                        <a:pt x="67" y="116"/>
                        <a:pt x="67" y="116"/>
                        <a:pt x="67" y="116"/>
                      </a:cubicBezTo>
                      <a:cubicBezTo>
                        <a:pt x="75" y="94"/>
                        <a:pt x="75" y="94"/>
                        <a:pt x="75" y="94"/>
                      </a:cubicBezTo>
                      <a:cubicBezTo>
                        <a:pt x="91" y="85"/>
                        <a:pt x="101" y="69"/>
                        <a:pt x="101" y="50"/>
                      </a:cubicBezTo>
                      <a:cubicBezTo>
                        <a:pt x="101" y="22"/>
                        <a:pt x="79" y="0"/>
                        <a:pt x="51" y="0"/>
                      </a:cubicBezTo>
                      <a:close/>
                      <a:moveTo>
                        <a:pt x="51" y="87"/>
                      </a:moveTo>
                      <a:cubicBezTo>
                        <a:pt x="30" y="87"/>
                        <a:pt x="13" y="71"/>
                        <a:pt x="13" y="50"/>
                      </a:cubicBezTo>
                      <a:cubicBezTo>
                        <a:pt x="13" y="29"/>
                        <a:pt x="30" y="13"/>
                        <a:pt x="51" y="13"/>
                      </a:cubicBezTo>
                      <a:cubicBezTo>
                        <a:pt x="71" y="13"/>
                        <a:pt x="88" y="29"/>
                        <a:pt x="88" y="50"/>
                      </a:cubicBezTo>
                      <a:cubicBezTo>
                        <a:pt x="88" y="71"/>
                        <a:pt x="71" y="87"/>
                        <a:pt x="51" y="87"/>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24">
                  <a:extLst>
                    <a:ext uri="{FF2B5EF4-FFF2-40B4-BE49-F238E27FC236}">
                      <a16:creationId xmlns:a16="http://schemas.microsoft.com/office/drawing/2014/main" id="{1923C9DC-F2E6-4558-B723-F28E8CDCF8E9}"/>
                    </a:ext>
                  </a:extLst>
                </p:cNvPr>
                <p:cNvSpPr>
                  <a:spLocks/>
                </p:cNvSpPr>
                <p:nvPr/>
              </p:nvSpPr>
              <p:spPr bwMode="auto">
                <a:xfrm>
                  <a:off x="12724006" y="3675295"/>
                  <a:ext cx="101036" cy="60956"/>
                </a:xfrm>
                <a:custGeom>
                  <a:avLst/>
                  <a:gdLst>
                    <a:gd name="T0" fmla="*/ 2147483646 w 51"/>
                    <a:gd name="T1" fmla="*/ 2147483646 h 31"/>
                    <a:gd name="T2" fmla="*/ 2147483646 w 51"/>
                    <a:gd name="T3" fmla="*/ 2147483646 h 31"/>
                    <a:gd name="T4" fmla="*/ 2147483646 w 51"/>
                    <a:gd name="T5" fmla="*/ 2147483646 h 31"/>
                    <a:gd name="T6" fmla="*/ 2147483646 w 51"/>
                    <a:gd name="T7" fmla="*/ 2147483646 h 31"/>
                    <a:gd name="T8" fmla="*/ 2147483646 w 51"/>
                    <a:gd name="T9" fmla="*/ 0 h 31"/>
                    <a:gd name="T10" fmla="*/ 2147483646 w 51"/>
                    <a:gd name="T11" fmla="*/ 2147483646 h 31"/>
                    <a:gd name="T12" fmla="*/ 2147483646 w 51"/>
                    <a:gd name="T13" fmla="*/ 2147483646 h 31"/>
                    <a:gd name="T14" fmla="*/ 2147483646 w 51"/>
                    <a:gd name="T15" fmla="*/ 2147483646 h 31"/>
                    <a:gd name="T16" fmla="*/ 2147483646 w 51"/>
                    <a:gd name="T17" fmla="*/ 2147483646 h 31"/>
                    <a:gd name="T18" fmla="*/ 2147483646 w 51"/>
                    <a:gd name="T19" fmla="*/ 2147483646 h 31"/>
                    <a:gd name="T20" fmla="*/ 2147483646 w 51"/>
                    <a:gd name="T21" fmla="*/ 2147483646 h 31"/>
                    <a:gd name="T22" fmla="*/ 2147483646 w 51"/>
                    <a:gd name="T23" fmla="*/ 2147483646 h 31"/>
                    <a:gd name="T24" fmla="*/ 2147483646 w 51"/>
                    <a:gd name="T25" fmla="*/ 2147483646 h 31"/>
                    <a:gd name="T26" fmla="*/ 2147483646 w 51"/>
                    <a:gd name="T27" fmla="*/ 2147483646 h 31"/>
                    <a:gd name="T28" fmla="*/ 2147483646 w 51"/>
                    <a:gd name="T29" fmla="*/ 0 h 31"/>
                    <a:gd name="T30" fmla="*/ 2147483646 w 51"/>
                    <a:gd name="T31" fmla="*/ 2147483646 h 31"/>
                    <a:gd name="T32" fmla="*/ 0 w 51"/>
                    <a:gd name="T33" fmla="*/ 2147483646 h 31"/>
                    <a:gd name="T34" fmla="*/ 0 w 51"/>
                    <a:gd name="T35" fmla="*/ 2147483646 h 31"/>
                    <a:gd name="T36" fmla="*/ 2147483646 w 51"/>
                    <a:gd name="T37" fmla="*/ 2147483646 h 31"/>
                    <a:gd name="T38" fmla="*/ 2147483646 w 51"/>
                    <a:gd name="T39" fmla="*/ 2147483646 h 31"/>
                    <a:gd name="T40" fmla="*/ 2147483646 w 51"/>
                    <a:gd name="T41" fmla="*/ 2147483646 h 31"/>
                    <a:gd name="T42" fmla="*/ 2147483646 w 51"/>
                    <a:gd name="T43" fmla="*/ 2147483646 h 31"/>
                    <a:gd name="T44" fmla="*/ 2147483646 w 51"/>
                    <a:gd name="T45" fmla="*/ 2147483646 h 31"/>
                    <a:gd name="T46" fmla="*/ 2147483646 w 51"/>
                    <a:gd name="T47" fmla="*/ 2147483646 h 31"/>
                    <a:gd name="T48" fmla="*/ 2147483646 w 51"/>
                    <a:gd name="T49" fmla="*/ 2147483646 h 31"/>
                    <a:gd name="T50" fmla="*/ 2147483646 w 51"/>
                    <a:gd name="T51" fmla="*/ 2147483646 h 31"/>
                    <a:gd name="T52" fmla="*/ 2147483646 w 51"/>
                    <a:gd name="T53" fmla="*/ 2147483646 h 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31">
                      <a:moveTo>
                        <a:pt x="50" y="24"/>
                      </a:moveTo>
                      <a:cubicBezTo>
                        <a:pt x="51" y="24"/>
                        <a:pt x="51" y="24"/>
                        <a:pt x="51" y="24"/>
                      </a:cubicBezTo>
                      <a:cubicBezTo>
                        <a:pt x="51" y="24"/>
                        <a:pt x="51" y="24"/>
                        <a:pt x="51" y="24"/>
                      </a:cubicBezTo>
                      <a:cubicBezTo>
                        <a:pt x="51" y="20"/>
                        <a:pt x="49" y="14"/>
                        <a:pt x="45" y="8"/>
                      </a:cubicBezTo>
                      <a:cubicBezTo>
                        <a:pt x="43" y="5"/>
                        <a:pt x="39" y="1"/>
                        <a:pt x="31" y="0"/>
                      </a:cubicBezTo>
                      <a:cubicBezTo>
                        <a:pt x="29" y="2"/>
                        <a:pt x="29" y="2"/>
                        <a:pt x="29" y="2"/>
                      </a:cubicBezTo>
                      <a:cubicBezTo>
                        <a:pt x="30" y="2"/>
                        <a:pt x="31" y="3"/>
                        <a:pt x="31" y="3"/>
                      </a:cubicBezTo>
                      <a:cubicBezTo>
                        <a:pt x="27" y="16"/>
                        <a:pt x="27" y="16"/>
                        <a:pt x="27" y="16"/>
                      </a:cubicBezTo>
                      <a:cubicBezTo>
                        <a:pt x="26" y="7"/>
                        <a:pt x="26" y="7"/>
                        <a:pt x="26" y="7"/>
                      </a:cubicBezTo>
                      <a:cubicBezTo>
                        <a:pt x="26" y="7"/>
                        <a:pt x="26" y="7"/>
                        <a:pt x="25" y="7"/>
                      </a:cubicBezTo>
                      <a:cubicBezTo>
                        <a:pt x="25" y="7"/>
                        <a:pt x="25" y="7"/>
                        <a:pt x="25" y="7"/>
                      </a:cubicBezTo>
                      <a:cubicBezTo>
                        <a:pt x="24" y="17"/>
                        <a:pt x="24" y="17"/>
                        <a:pt x="24" y="17"/>
                      </a:cubicBezTo>
                      <a:cubicBezTo>
                        <a:pt x="19" y="3"/>
                        <a:pt x="19" y="3"/>
                        <a:pt x="19" y="3"/>
                      </a:cubicBezTo>
                      <a:cubicBezTo>
                        <a:pt x="20" y="3"/>
                        <a:pt x="21" y="3"/>
                        <a:pt x="21" y="2"/>
                      </a:cubicBezTo>
                      <a:cubicBezTo>
                        <a:pt x="20" y="0"/>
                        <a:pt x="20" y="0"/>
                        <a:pt x="20" y="0"/>
                      </a:cubicBezTo>
                      <a:cubicBezTo>
                        <a:pt x="12" y="1"/>
                        <a:pt x="8" y="5"/>
                        <a:pt x="6" y="8"/>
                      </a:cubicBezTo>
                      <a:cubicBezTo>
                        <a:pt x="2" y="14"/>
                        <a:pt x="0" y="20"/>
                        <a:pt x="0" y="24"/>
                      </a:cubicBezTo>
                      <a:cubicBezTo>
                        <a:pt x="0" y="24"/>
                        <a:pt x="0" y="24"/>
                        <a:pt x="0" y="24"/>
                      </a:cubicBezTo>
                      <a:cubicBezTo>
                        <a:pt x="1" y="24"/>
                        <a:pt x="1" y="24"/>
                        <a:pt x="1" y="24"/>
                      </a:cubicBezTo>
                      <a:cubicBezTo>
                        <a:pt x="3" y="28"/>
                        <a:pt x="7" y="28"/>
                        <a:pt x="10" y="28"/>
                      </a:cubicBezTo>
                      <a:cubicBezTo>
                        <a:pt x="10" y="28"/>
                        <a:pt x="10" y="28"/>
                        <a:pt x="10" y="28"/>
                      </a:cubicBezTo>
                      <a:cubicBezTo>
                        <a:pt x="12" y="30"/>
                        <a:pt x="15" y="31"/>
                        <a:pt x="18" y="31"/>
                      </a:cubicBezTo>
                      <a:cubicBezTo>
                        <a:pt x="32" y="31"/>
                        <a:pt x="32" y="31"/>
                        <a:pt x="32" y="31"/>
                      </a:cubicBezTo>
                      <a:cubicBezTo>
                        <a:pt x="35" y="31"/>
                        <a:pt x="39" y="30"/>
                        <a:pt x="40" y="28"/>
                      </a:cubicBezTo>
                      <a:cubicBezTo>
                        <a:pt x="41" y="28"/>
                        <a:pt x="41" y="28"/>
                        <a:pt x="41" y="28"/>
                      </a:cubicBezTo>
                      <a:cubicBezTo>
                        <a:pt x="41" y="28"/>
                        <a:pt x="41" y="28"/>
                        <a:pt x="41" y="28"/>
                      </a:cubicBezTo>
                      <a:cubicBezTo>
                        <a:pt x="43" y="28"/>
                        <a:pt x="48" y="28"/>
                        <a:pt x="50" y="2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5">
                  <a:extLst>
                    <a:ext uri="{FF2B5EF4-FFF2-40B4-BE49-F238E27FC236}">
                      <a16:creationId xmlns:a16="http://schemas.microsoft.com/office/drawing/2014/main" id="{B3E75EA0-2716-4633-8F90-596193C89470}"/>
                    </a:ext>
                  </a:extLst>
                </p:cNvPr>
                <p:cNvSpPr>
                  <a:spLocks/>
                </p:cNvSpPr>
                <p:nvPr/>
              </p:nvSpPr>
              <p:spPr bwMode="auto">
                <a:xfrm>
                  <a:off x="12769931" y="3679470"/>
                  <a:ext cx="9185" cy="9185"/>
                </a:xfrm>
                <a:custGeom>
                  <a:avLst/>
                  <a:gdLst>
                    <a:gd name="T0" fmla="*/ 0 w 5"/>
                    <a:gd name="T1" fmla="*/ 2147483646 h 5"/>
                    <a:gd name="T2" fmla="*/ 2147483646 w 5"/>
                    <a:gd name="T3" fmla="*/ 2147483646 h 5"/>
                    <a:gd name="T4" fmla="*/ 2147483646 w 5"/>
                    <a:gd name="T5" fmla="*/ 2147483646 h 5"/>
                    <a:gd name="T6" fmla="*/ 2147483646 w 5"/>
                    <a:gd name="T7" fmla="*/ 0 h 5"/>
                    <a:gd name="T8" fmla="*/ 0 w 5"/>
                    <a:gd name="T9" fmla="*/ 2147483646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cubicBezTo>
                        <a:pt x="0" y="2"/>
                        <a:pt x="2" y="5"/>
                        <a:pt x="2" y="5"/>
                      </a:cubicBezTo>
                      <a:cubicBezTo>
                        <a:pt x="3" y="5"/>
                        <a:pt x="5" y="2"/>
                        <a:pt x="5" y="1"/>
                      </a:cubicBezTo>
                      <a:cubicBezTo>
                        <a:pt x="2" y="0"/>
                        <a:pt x="2" y="0"/>
                        <a:pt x="2" y="0"/>
                      </a:cubicBezTo>
                      <a:cubicBezTo>
                        <a:pt x="2" y="0"/>
                        <a:pt x="0" y="2"/>
                        <a:pt x="0" y="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6">
                  <a:extLst>
                    <a:ext uri="{FF2B5EF4-FFF2-40B4-BE49-F238E27FC236}">
                      <a16:creationId xmlns:a16="http://schemas.microsoft.com/office/drawing/2014/main" id="{2B1A6FE9-56A4-4E9F-84B4-C8C24F9E71B9}"/>
                    </a:ext>
                  </a:extLst>
                </p:cNvPr>
                <p:cNvSpPr>
                  <a:spLocks noEditPoints="1"/>
                </p:cNvSpPr>
                <p:nvPr/>
              </p:nvSpPr>
              <p:spPr bwMode="auto">
                <a:xfrm>
                  <a:off x="12749891" y="3621854"/>
                  <a:ext cx="47596" cy="55111"/>
                </a:xfrm>
                <a:custGeom>
                  <a:avLst/>
                  <a:gdLst>
                    <a:gd name="T0" fmla="*/ 0 w 24"/>
                    <a:gd name="T1" fmla="*/ 2147483646 h 28"/>
                    <a:gd name="T2" fmla="*/ 2147483646 w 24"/>
                    <a:gd name="T3" fmla="*/ 2147483646 h 28"/>
                    <a:gd name="T4" fmla="*/ 2147483646 w 24"/>
                    <a:gd name="T5" fmla="*/ 2147483646 h 28"/>
                    <a:gd name="T6" fmla="*/ 2147483646 w 24"/>
                    <a:gd name="T7" fmla="*/ 2147483646 h 28"/>
                    <a:gd name="T8" fmla="*/ 2147483646 w 24"/>
                    <a:gd name="T9" fmla="*/ 2147483646 h 28"/>
                    <a:gd name="T10" fmla="*/ 2147483646 w 24"/>
                    <a:gd name="T11" fmla="*/ 2147483646 h 28"/>
                    <a:gd name="T12" fmla="*/ 2147483646 w 24"/>
                    <a:gd name="T13" fmla="*/ 2147483646 h 28"/>
                    <a:gd name="T14" fmla="*/ 2147483646 w 24"/>
                    <a:gd name="T15" fmla="*/ 2147483646 h 28"/>
                    <a:gd name="T16" fmla="*/ 2147483646 w 24"/>
                    <a:gd name="T17" fmla="*/ 0 h 28"/>
                    <a:gd name="T18" fmla="*/ 0 w 24"/>
                    <a:gd name="T19" fmla="*/ 2147483646 h 28"/>
                    <a:gd name="T20" fmla="*/ 0 w 24"/>
                    <a:gd name="T21" fmla="*/ 2147483646 h 28"/>
                    <a:gd name="T22" fmla="*/ 2147483646 w 24"/>
                    <a:gd name="T23" fmla="*/ 2147483646 h 28"/>
                    <a:gd name="T24" fmla="*/ 0 w 24"/>
                    <a:gd name="T25" fmla="*/ 2147483646 h 28"/>
                    <a:gd name="T26" fmla="*/ 2147483646 w 24"/>
                    <a:gd name="T27" fmla="*/ 2147483646 h 28"/>
                    <a:gd name="T28" fmla="*/ 2147483646 w 24"/>
                    <a:gd name="T29" fmla="*/ 2147483646 h 28"/>
                    <a:gd name="T30" fmla="*/ 2147483646 w 24"/>
                    <a:gd name="T31" fmla="*/ 2147483646 h 28"/>
                    <a:gd name="T32" fmla="*/ 2147483646 w 24"/>
                    <a:gd name="T33" fmla="*/ 2147483646 h 28"/>
                    <a:gd name="T34" fmla="*/ 2147483646 w 24"/>
                    <a:gd name="T35" fmla="*/ 2147483646 h 28"/>
                    <a:gd name="T36" fmla="*/ 2147483646 w 24"/>
                    <a:gd name="T37" fmla="*/ 2147483646 h 28"/>
                    <a:gd name="T38" fmla="*/ 2147483646 w 24"/>
                    <a:gd name="T39" fmla="*/ 2147483646 h 28"/>
                    <a:gd name="T40" fmla="*/ 2147483646 w 24"/>
                    <a:gd name="T41" fmla="*/ 2147483646 h 28"/>
                    <a:gd name="T42" fmla="*/ 2147483646 w 24"/>
                    <a:gd name="T43" fmla="*/ 2147483646 h 28"/>
                    <a:gd name="T44" fmla="*/ 2147483646 w 24"/>
                    <a:gd name="T45" fmla="*/ 2147483646 h 28"/>
                    <a:gd name="T46" fmla="*/ 2147483646 w 24"/>
                    <a:gd name="T47" fmla="*/ 2147483646 h 28"/>
                    <a:gd name="T48" fmla="*/ 2147483646 w 24"/>
                    <a:gd name="T49" fmla="*/ 2147483646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 h="28">
                      <a:moveTo>
                        <a:pt x="0" y="16"/>
                      </a:moveTo>
                      <a:cubicBezTo>
                        <a:pt x="0" y="17"/>
                        <a:pt x="1" y="18"/>
                        <a:pt x="1" y="18"/>
                      </a:cubicBezTo>
                      <a:cubicBezTo>
                        <a:pt x="3" y="24"/>
                        <a:pt x="8" y="28"/>
                        <a:pt x="12" y="28"/>
                      </a:cubicBezTo>
                      <a:cubicBezTo>
                        <a:pt x="17" y="28"/>
                        <a:pt x="21" y="24"/>
                        <a:pt x="23" y="18"/>
                      </a:cubicBezTo>
                      <a:cubicBezTo>
                        <a:pt x="23" y="17"/>
                        <a:pt x="24" y="17"/>
                        <a:pt x="24" y="16"/>
                      </a:cubicBezTo>
                      <a:cubicBezTo>
                        <a:pt x="24" y="15"/>
                        <a:pt x="24" y="14"/>
                        <a:pt x="24" y="14"/>
                      </a:cubicBezTo>
                      <a:cubicBezTo>
                        <a:pt x="24" y="14"/>
                        <a:pt x="24" y="14"/>
                        <a:pt x="24" y="13"/>
                      </a:cubicBezTo>
                      <a:cubicBezTo>
                        <a:pt x="24" y="13"/>
                        <a:pt x="24" y="13"/>
                        <a:pt x="24" y="12"/>
                      </a:cubicBezTo>
                      <a:cubicBezTo>
                        <a:pt x="24" y="7"/>
                        <a:pt x="22" y="0"/>
                        <a:pt x="13" y="0"/>
                      </a:cubicBezTo>
                      <a:cubicBezTo>
                        <a:pt x="4" y="0"/>
                        <a:pt x="0" y="5"/>
                        <a:pt x="0" y="12"/>
                      </a:cubicBezTo>
                      <a:cubicBezTo>
                        <a:pt x="0" y="12"/>
                        <a:pt x="0" y="13"/>
                        <a:pt x="0" y="13"/>
                      </a:cubicBezTo>
                      <a:cubicBezTo>
                        <a:pt x="0" y="13"/>
                        <a:pt x="1" y="14"/>
                        <a:pt x="1" y="14"/>
                      </a:cubicBezTo>
                      <a:cubicBezTo>
                        <a:pt x="0" y="14"/>
                        <a:pt x="0" y="15"/>
                        <a:pt x="0" y="16"/>
                      </a:cubicBezTo>
                      <a:close/>
                      <a:moveTo>
                        <a:pt x="2" y="13"/>
                      </a:moveTo>
                      <a:cubicBezTo>
                        <a:pt x="3" y="13"/>
                        <a:pt x="8" y="13"/>
                        <a:pt x="10" y="12"/>
                      </a:cubicBezTo>
                      <a:cubicBezTo>
                        <a:pt x="12" y="10"/>
                        <a:pt x="15" y="9"/>
                        <a:pt x="15" y="9"/>
                      </a:cubicBezTo>
                      <a:cubicBezTo>
                        <a:pt x="15" y="9"/>
                        <a:pt x="16" y="10"/>
                        <a:pt x="19" y="12"/>
                      </a:cubicBezTo>
                      <a:cubicBezTo>
                        <a:pt x="20" y="12"/>
                        <a:pt x="21" y="12"/>
                        <a:pt x="22" y="13"/>
                      </a:cubicBezTo>
                      <a:cubicBezTo>
                        <a:pt x="22" y="13"/>
                        <a:pt x="22" y="14"/>
                        <a:pt x="22" y="15"/>
                      </a:cubicBezTo>
                      <a:cubicBezTo>
                        <a:pt x="22" y="15"/>
                        <a:pt x="22" y="15"/>
                        <a:pt x="22" y="15"/>
                      </a:cubicBezTo>
                      <a:cubicBezTo>
                        <a:pt x="22" y="16"/>
                        <a:pt x="22" y="16"/>
                        <a:pt x="22" y="16"/>
                      </a:cubicBezTo>
                      <a:cubicBezTo>
                        <a:pt x="22" y="17"/>
                        <a:pt x="22" y="17"/>
                        <a:pt x="22" y="18"/>
                      </a:cubicBezTo>
                      <a:cubicBezTo>
                        <a:pt x="20" y="23"/>
                        <a:pt x="16" y="27"/>
                        <a:pt x="12" y="27"/>
                      </a:cubicBezTo>
                      <a:cubicBezTo>
                        <a:pt x="8" y="27"/>
                        <a:pt x="5" y="24"/>
                        <a:pt x="3" y="19"/>
                      </a:cubicBezTo>
                      <a:cubicBezTo>
                        <a:pt x="3" y="17"/>
                        <a:pt x="2" y="13"/>
                        <a:pt x="2" y="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7">
                  <a:extLst>
                    <a:ext uri="{FF2B5EF4-FFF2-40B4-BE49-F238E27FC236}">
                      <a16:creationId xmlns:a16="http://schemas.microsoft.com/office/drawing/2014/main" id="{04DF9D54-BA94-4A9F-9789-0C3C3E473A3D}"/>
                    </a:ext>
                  </a:extLst>
                </p:cNvPr>
                <p:cNvSpPr>
                  <a:spLocks noEditPoints="1"/>
                </p:cNvSpPr>
                <p:nvPr/>
              </p:nvSpPr>
              <p:spPr bwMode="auto">
                <a:xfrm>
                  <a:off x="12152025" y="4046039"/>
                  <a:ext cx="98531" cy="62626"/>
                </a:xfrm>
                <a:custGeom>
                  <a:avLst/>
                  <a:gdLst>
                    <a:gd name="T0" fmla="*/ 2147483646 w 50"/>
                    <a:gd name="T1" fmla="*/ 2147483646 h 32"/>
                    <a:gd name="T2" fmla="*/ 2147483646 w 50"/>
                    <a:gd name="T3" fmla="*/ 0 h 32"/>
                    <a:gd name="T4" fmla="*/ 2147483646 w 50"/>
                    <a:gd name="T5" fmla="*/ 2147483646 h 32"/>
                    <a:gd name="T6" fmla="*/ 2147483646 w 50"/>
                    <a:gd name="T7" fmla="*/ 2147483646 h 32"/>
                    <a:gd name="T8" fmla="*/ 2147483646 w 50"/>
                    <a:gd name="T9" fmla="*/ 2147483646 h 32"/>
                    <a:gd name="T10" fmla="*/ 2147483646 w 50"/>
                    <a:gd name="T11" fmla="*/ 2147483646 h 32"/>
                    <a:gd name="T12" fmla="*/ 2147483646 w 50"/>
                    <a:gd name="T13" fmla="*/ 2147483646 h 32"/>
                    <a:gd name="T14" fmla="*/ 2147483646 w 50"/>
                    <a:gd name="T15" fmla="*/ 2147483646 h 32"/>
                    <a:gd name="T16" fmla="*/ 2147483646 w 50"/>
                    <a:gd name="T17" fmla="*/ 2147483646 h 32"/>
                    <a:gd name="T18" fmla="*/ 2147483646 w 50"/>
                    <a:gd name="T19" fmla="*/ 2147483646 h 32"/>
                    <a:gd name="T20" fmla="*/ 2147483646 w 50"/>
                    <a:gd name="T21" fmla="*/ 0 h 32"/>
                    <a:gd name="T22" fmla="*/ 2147483646 w 50"/>
                    <a:gd name="T23" fmla="*/ 2147483646 h 32"/>
                    <a:gd name="T24" fmla="*/ 0 w 50"/>
                    <a:gd name="T25" fmla="*/ 2147483646 h 32"/>
                    <a:gd name="T26" fmla="*/ 0 w 50"/>
                    <a:gd name="T27" fmla="*/ 2147483646 h 32"/>
                    <a:gd name="T28" fmla="*/ 0 w 50"/>
                    <a:gd name="T29" fmla="*/ 2147483646 h 32"/>
                    <a:gd name="T30" fmla="*/ 2147483646 w 50"/>
                    <a:gd name="T31" fmla="*/ 2147483646 h 32"/>
                    <a:gd name="T32" fmla="*/ 2147483646 w 50"/>
                    <a:gd name="T33" fmla="*/ 2147483646 h 32"/>
                    <a:gd name="T34" fmla="*/ 2147483646 w 50"/>
                    <a:gd name="T35" fmla="*/ 2147483646 h 32"/>
                    <a:gd name="T36" fmla="*/ 2147483646 w 50"/>
                    <a:gd name="T37" fmla="*/ 2147483646 h 32"/>
                    <a:gd name="T38" fmla="*/ 2147483646 w 50"/>
                    <a:gd name="T39" fmla="*/ 2147483646 h 32"/>
                    <a:gd name="T40" fmla="*/ 2147483646 w 50"/>
                    <a:gd name="T41" fmla="*/ 2147483646 h 32"/>
                    <a:gd name="T42" fmla="*/ 2147483646 w 50"/>
                    <a:gd name="T43" fmla="*/ 2147483646 h 32"/>
                    <a:gd name="T44" fmla="*/ 2147483646 w 50"/>
                    <a:gd name="T45" fmla="*/ 2147483646 h 32"/>
                    <a:gd name="T46" fmla="*/ 2147483646 w 50"/>
                    <a:gd name="T47" fmla="*/ 2147483646 h 32"/>
                    <a:gd name="T48" fmla="*/ 2147483646 w 50"/>
                    <a:gd name="T49" fmla="*/ 2147483646 h 32"/>
                    <a:gd name="T50" fmla="*/ 2147483646 w 50"/>
                    <a:gd name="T51" fmla="*/ 2147483646 h 32"/>
                    <a:gd name="T52" fmla="*/ 2147483646 w 50"/>
                    <a:gd name="T53" fmla="*/ 2147483646 h 32"/>
                    <a:gd name="T54" fmla="*/ 2147483646 w 50"/>
                    <a:gd name="T55" fmla="*/ 2147483646 h 32"/>
                    <a:gd name="T56" fmla="*/ 2147483646 w 50"/>
                    <a:gd name="T57" fmla="*/ 2147483646 h 32"/>
                    <a:gd name="T58" fmla="*/ 2147483646 w 50"/>
                    <a:gd name="T59" fmla="*/ 2147483646 h 32"/>
                    <a:gd name="T60" fmla="*/ 2147483646 w 50"/>
                    <a:gd name="T61" fmla="*/ 2147483646 h 32"/>
                    <a:gd name="T62" fmla="*/ 2147483646 w 50"/>
                    <a:gd name="T63" fmla="*/ 2147483646 h 32"/>
                    <a:gd name="T64" fmla="*/ 2147483646 w 50"/>
                    <a:gd name="T65" fmla="*/ 2147483646 h 32"/>
                    <a:gd name="T66" fmla="*/ 2147483646 w 50"/>
                    <a:gd name="T67" fmla="*/ 2147483646 h 32"/>
                    <a:gd name="T68" fmla="*/ 2147483646 w 50"/>
                    <a:gd name="T69" fmla="*/ 2147483646 h 32"/>
                    <a:gd name="T70" fmla="*/ 2147483646 w 50"/>
                    <a:gd name="T71" fmla="*/ 2147483646 h 32"/>
                    <a:gd name="T72" fmla="*/ 2147483646 w 50"/>
                    <a:gd name="T73" fmla="*/ 2147483646 h 32"/>
                    <a:gd name="T74" fmla="*/ 2147483646 w 50"/>
                    <a:gd name="T75" fmla="*/ 2147483646 h 32"/>
                    <a:gd name="T76" fmla="*/ 2147483646 w 50"/>
                    <a:gd name="T77" fmla="*/ 2147483646 h 32"/>
                    <a:gd name="T78" fmla="*/ 2147483646 w 50"/>
                    <a:gd name="T79" fmla="*/ 2147483646 h 32"/>
                    <a:gd name="T80" fmla="*/ 2147483646 w 50"/>
                    <a:gd name="T81" fmla="*/ 2147483646 h 32"/>
                    <a:gd name="T82" fmla="*/ 2147483646 w 50"/>
                    <a:gd name="T83" fmla="*/ 2147483646 h 32"/>
                    <a:gd name="T84" fmla="*/ 2147483646 w 50"/>
                    <a:gd name="T85" fmla="*/ 2147483646 h 32"/>
                    <a:gd name="T86" fmla="*/ 2147483646 w 50"/>
                    <a:gd name="T87" fmla="*/ 2147483646 h 32"/>
                    <a:gd name="T88" fmla="*/ 2147483646 w 50"/>
                    <a:gd name="T89" fmla="*/ 2147483646 h 32"/>
                    <a:gd name="T90" fmla="*/ 2147483646 w 50"/>
                    <a:gd name="T91" fmla="*/ 2147483646 h 32"/>
                    <a:gd name="T92" fmla="*/ 2147483646 w 50"/>
                    <a:gd name="T93" fmla="*/ 2147483646 h 32"/>
                    <a:gd name="T94" fmla="*/ 2147483646 w 50"/>
                    <a:gd name="T95" fmla="*/ 2147483646 h 32"/>
                    <a:gd name="T96" fmla="*/ 2147483646 w 50"/>
                    <a:gd name="T97" fmla="*/ 2147483646 h 32"/>
                    <a:gd name="T98" fmla="*/ 2147483646 w 50"/>
                    <a:gd name="T99" fmla="*/ 2147483646 h 32"/>
                    <a:gd name="T100" fmla="*/ 2147483646 w 50"/>
                    <a:gd name="T101" fmla="*/ 2147483646 h 32"/>
                    <a:gd name="T102" fmla="*/ 2147483646 w 50"/>
                    <a:gd name="T103" fmla="*/ 2147483646 h 32"/>
                    <a:gd name="T104" fmla="*/ 2147483646 w 50"/>
                    <a:gd name="T105" fmla="*/ 2147483646 h 32"/>
                    <a:gd name="T106" fmla="*/ 2147483646 w 50"/>
                    <a:gd name="T107" fmla="*/ 2147483646 h 32"/>
                    <a:gd name="T108" fmla="*/ 2147483646 w 50"/>
                    <a:gd name="T109" fmla="*/ 2147483646 h 32"/>
                    <a:gd name="T110" fmla="*/ 2147483646 w 50"/>
                    <a:gd name="T111" fmla="*/ 2147483646 h 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 h="32">
                      <a:moveTo>
                        <a:pt x="45" y="9"/>
                      </a:moveTo>
                      <a:cubicBezTo>
                        <a:pt x="42" y="6"/>
                        <a:pt x="38" y="2"/>
                        <a:pt x="31" y="0"/>
                      </a:cubicBezTo>
                      <a:cubicBezTo>
                        <a:pt x="29" y="3"/>
                        <a:pt x="29" y="3"/>
                        <a:pt x="29" y="3"/>
                      </a:cubicBezTo>
                      <a:cubicBezTo>
                        <a:pt x="29" y="3"/>
                        <a:pt x="29" y="3"/>
                        <a:pt x="29" y="3"/>
                      </a:cubicBezTo>
                      <a:cubicBezTo>
                        <a:pt x="28" y="4"/>
                        <a:pt x="28" y="4"/>
                        <a:pt x="28" y="4"/>
                      </a:cubicBezTo>
                      <a:cubicBezTo>
                        <a:pt x="26" y="3"/>
                        <a:pt x="26" y="3"/>
                        <a:pt x="26" y="3"/>
                      </a:cubicBezTo>
                      <a:cubicBezTo>
                        <a:pt x="24" y="3"/>
                        <a:pt x="24" y="3"/>
                        <a:pt x="24" y="3"/>
                      </a:cubicBezTo>
                      <a:cubicBezTo>
                        <a:pt x="22" y="4"/>
                        <a:pt x="22" y="4"/>
                        <a:pt x="22" y="4"/>
                      </a:cubicBezTo>
                      <a:cubicBezTo>
                        <a:pt x="21" y="3"/>
                        <a:pt x="21" y="3"/>
                        <a:pt x="21" y="3"/>
                      </a:cubicBezTo>
                      <a:cubicBezTo>
                        <a:pt x="21" y="3"/>
                        <a:pt x="21" y="3"/>
                        <a:pt x="21" y="3"/>
                      </a:cubicBezTo>
                      <a:cubicBezTo>
                        <a:pt x="19" y="0"/>
                        <a:pt x="19" y="0"/>
                        <a:pt x="19" y="0"/>
                      </a:cubicBezTo>
                      <a:cubicBezTo>
                        <a:pt x="12" y="2"/>
                        <a:pt x="8" y="6"/>
                        <a:pt x="5" y="9"/>
                      </a:cubicBezTo>
                      <a:cubicBezTo>
                        <a:pt x="1" y="14"/>
                        <a:pt x="0" y="20"/>
                        <a:pt x="0" y="24"/>
                      </a:cubicBezTo>
                      <a:cubicBezTo>
                        <a:pt x="0" y="25"/>
                        <a:pt x="0" y="25"/>
                        <a:pt x="0" y="25"/>
                      </a:cubicBezTo>
                      <a:cubicBezTo>
                        <a:pt x="0" y="25"/>
                        <a:pt x="0" y="25"/>
                        <a:pt x="0" y="25"/>
                      </a:cubicBezTo>
                      <a:cubicBezTo>
                        <a:pt x="3" y="29"/>
                        <a:pt x="7" y="29"/>
                        <a:pt x="10" y="29"/>
                      </a:cubicBezTo>
                      <a:cubicBezTo>
                        <a:pt x="10" y="29"/>
                        <a:pt x="10" y="29"/>
                        <a:pt x="10" y="29"/>
                      </a:cubicBezTo>
                      <a:cubicBezTo>
                        <a:pt x="12" y="30"/>
                        <a:pt x="15" y="31"/>
                        <a:pt x="18" y="32"/>
                      </a:cubicBezTo>
                      <a:cubicBezTo>
                        <a:pt x="32" y="32"/>
                        <a:pt x="32" y="32"/>
                        <a:pt x="32" y="32"/>
                      </a:cubicBezTo>
                      <a:cubicBezTo>
                        <a:pt x="35" y="31"/>
                        <a:pt x="38" y="30"/>
                        <a:pt x="40" y="29"/>
                      </a:cubicBezTo>
                      <a:cubicBezTo>
                        <a:pt x="40" y="29"/>
                        <a:pt x="41" y="29"/>
                        <a:pt x="41" y="29"/>
                      </a:cubicBezTo>
                      <a:cubicBezTo>
                        <a:pt x="41" y="29"/>
                        <a:pt x="41" y="29"/>
                        <a:pt x="41" y="29"/>
                      </a:cubicBezTo>
                      <a:cubicBezTo>
                        <a:pt x="43" y="29"/>
                        <a:pt x="47" y="29"/>
                        <a:pt x="50" y="25"/>
                      </a:cubicBezTo>
                      <a:cubicBezTo>
                        <a:pt x="50" y="25"/>
                        <a:pt x="50" y="25"/>
                        <a:pt x="50" y="25"/>
                      </a:cubicBezTo>
                      <a:cubicBezTo>
                        <a:pt x="50" y="24"/>
                        <a:pt x="50" y="24"/>
                        <a:pt x="50" y="24"/>
                      </a:cubicBezTo>
                      <a:cubicBezTo>
                        <a:pt x="50" y="20"/>
                        <a:pt x="49" y="14"/>
                        <a:pt x="45" y="9"/>
                      </a:cubicBezTo>
                      <a:close/>
                      <a:moveTo>
                        <a:pt x="24" y="3"/>
                      </a:moveTo>
                      <a:cubicBezTo>
                        <a:pt x="24" y="3"/>
                        <a:pt x="24" y="3"/>
                        <a:pt x="24" y="3"/>
                      </a:cubicBezTo>
                      <a:cubicBezTo>
                        <a:pt x="24" y="3"/>
                        <a:pt x="24" y="3"/>
                        <a:pt x="24" y="3"/>
                      </a:cubicBezTo>
                      <a:close/>
                      <a:moveTo>
                        <a:pt x="41" y="27"/>
                      </a:moveTo>
                      <a:cubicBezTo>
                        <a:pt x="40" y="27"/>
                        <a:pt x="40" y="26"/>
                        <a:pt x="40" y="26"/>
                      </a:cubicBezTo>
                      <a:cubicBezTo>
                        <a:pt x="39" y="26"/>
                        <a:pt x="39" y="26"/>
                        <a:pt x="39" y="26"/>
                      </a:cubicBezTo>
                      <a:cubicBezTo>
                        <a:pt x="39" y="27"/>
                        <a:pt x="39" y="27"/>
                        <a:pt x="39" y="27"/>
                      </a:cubicBezTo>
                      <a:cubicBezTo>
                        <a:pt x="37" y="29"/>
                        <a:pt x="31" y="29"/>
                        <a:pt x="25" y="29"/>
                      </a:cubicBezTo>
                      <a:cubicBezTo>
                        <a:pt x="25" y="29"/>
                        <a:pt x="25" y="29"/>
                        <a:pt x="25" y="29"/>
                      </a:cubicBezTo>
                      <a:cubicBezTo>
                        <a:pt x="27" y="28"/>
                        <a:pt x="27" y="28"/>
                        <a:pt x="27" y="28"/>
                      </a:cubicBezTo>
                      <a:cubicBezTo>
                        <a:pt x="26" y="7"/>
                        <a:pt x="26" y="7"/>
                        <a:pt x="26" y="7"/>
                      </a:cubicBezTo>
                      <a:cubicBezTo>
                        <a:pt x="26" y="8"/>
                        <a:pt x="25" y="8"/>
                        <a:pt x="25" y="8"/>
                      </a:cubicBezTo>
                      <a:cubicBezTo>
                        <a:pt x="25" y="8"/>
                        <a:pt x="25" y="8"/>
                        <a:pt x="24" y="7"/>
                      </a:cubicBezTo>
                      <a:cubicBezTo>
                        <a:pt x="23" y="27"/>
                        <a:pt x="23" y="27"/>
                        <a:pt x="23" y="27"/>
                      </a:cubicBezTo>
                      <a:cubicBezTo>
                        <a:pt x="25" y="29"/>
                        <a:pt x="25" y="29"/>
                        <a:pt x="25" y="29"/>
                      </a:cubicBezTo>
                      <a:cubicBezTo>
                        <a:pt x="25" y="29"/>
                        <a:pt x="25" y="29"/>
                        <a:pt x="25" y="29"/>
                      </a:cubicBezTo>
                      <a:cubicBezTo>
                        <a:pt x="20" y="29"/>
                        <a:pt x="13" y="29"/>
                        <a:pt x="11" y="27"/>
                      </a:cubicBezTo>
                      <a:cubicBezTo>
                        <a:pt x="11" y="26"/>
                        <a:pt x="11" y="26"/>
                        <a:pt x="11" y="26"/>
                      </a:cubicBezTo>
                      <a:cubicBezTo>
                        <a:pt x="10" y="26"/>
                        <a:pt x="10" y="26"/>
                        <a:pt x="10" y="26"/>
                      </a:cubicBezTo>
                      <a:cubicBezTo>
                        <a:pt x="10" y="26"/>
                        <a:pt x="10" y="27"/>
                        <a:pt x="10" y="27"/>
                      </a:cubicBezTo>
                      <a:cubicBezTo>
                        <a:pt x="8" y="27"/>
                        <a:pt x="5" y="26"/>
                        <a:pt x="3" y="24"/>
                      </a:cubicBezTo>
                      <a:cubicBezTo>
                        <a:pt x="3" y="19"/>
                        <a:pt x="7" y="7"/>
                        <a:pt x="20" y="3"/>
                      </a:cubicBezTo>
                      <a:cubicBezTo>
                        <a:pt x="21" y="9"/>
                        <a:pt x="21" y="9"/>
                        <a:pt x="21" y="9"/>
                      </a:cubicBezTo>
                      <a:cubicBezTo>
                        <a:pt x="23" y="5"/>
                        <a:pt x="23" y="5"/>
                        <a:pt x="23" y="5"/>
                      </a:cubicBezTo>
                      <a:cubicBezTo>
                        <a:pt x="24" y="6"/>
                        <a:pt x="25" y="7"/>
                        <a:pt x="25" y="7"/>
                      </a:cubicBezTo>
                      <a:cubicBezTo>
                        <a:pt x="26" y="7"/>
                        <a:pt x="27" y="6"/>
                        <a:pt x="27" y="5"/>
                      </a:cubicBezTo>
                      <a:cubicBezTo>
                        <a:pt x="29" y="9"/>
                        <a:pt x="29" y="9"/>
                        <a:pt x="29" y="9"/>
                      </a:cubicBezTo>
                      <a:cubicBezTo>
                        <a:pt x="31" y="3"/>
                        <a:pt x="31" y="3"/>
                        <a:pt x="31" y="3"/>
                      </a:cubicBezTo>
                      <a:cubicBezTo>
                        <a:pt x="43" y="7"/>
                        <a:pt x="48" y="19"/>
                        <a:pt x="48" y="24"/>
                      </a:cubicBezTo>
                      <a:cubicBezTo>
                        <a:pt x="46" y="26"/>
                        <a:pt x="43" y="27"/>
                        <a:pt x="41" y="2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8">
                  <a:extLst>
                    <a:ext uri="{FF2B5EF4-FFF2-40B4-BE49-F238E27FC236}">
                      <a16:creationId xmlns:a16="http://schemas.microsoft.com/office/drawing/2014/main" id="{62C447B2-3A9F-431A-8939-980847150E10}"/>
                    </a:ext>
                  </a:extLst>
                </p:cNvPr>
                <p:cNvSpPr>
                  <a:spLocks noEditPoints="1"/>
                </p:cNvSpPr>
                <p:nvPr/>
              </p:nvSpPr>
              <p:spPr bwMode="auto">
                <a:xfrm>
                  <a:off x="12177910" y="3992598"/>
                  <a:ext cx="47596" cy="57616"/>
                </a:xfrm>
                <a:custGeom>
                  <a:avLst/>
                  <a:gdLst>
                    <a:gd name="T0" fmla="*/ 0 w 24"/>
                    <a:gd name="T1" fmla="*/ 2147483646 h 29"/>
                    <a:gd name="T2" fmla="*/ 2147483646 w 24"/>
                    <a:gd name="T3" fmla="*/ 2147483646 h 29"/>
                    <a:gd name="T4" fmla="*/ 2147483646 w 24"/>
                    <a:gd name="T5" fmla="*/ 2147483646 h 29"/>
                    <a:gd name="T6" fmla="*/ 2147483646 w 24"/>
                    <a:gd name="T7" fmla="*/ 2147483646 h 29"/>
                    <a:gd name="T8" fmla="*/ 2147483646 w 24"/>
                    <a:gd name="T9" fmla="*/ 2147483646 h 29"/>
                    <a:gd name="T10" fmla="*/ 2147483646 w 24"/>
                    <a:gd name="T11" fmla="*/ 2147483646 h 29"/>
                    <a:gd name="T12" fmla="*/ 2147483646 w 24"/>
                    <a:gd name="T13" fmla="*/ 2147483646 h 29"/>
                    <a:gd name="T14" fmla="*/ 2147483646 w 24"/>
                    <a:gd name="T15" fmla="*/ 2147483646 h 29"/>
                    <a:gd name="T16" fmla="*/ 2147483646 w 24"/>
                    <a:gd name="T17" fmla="*/ 0 h 29"/>
                    <a:gd name="T18" fmla="*/ 0 w 24"/>
                    <a:gd name="T19" fmla="*/ 2147483646 h 29"/>
                    <a:gd name="T20" fmla="*/ 0 w 24"/>
                    <a:gd name="T21" fmla="*/ 2147483646 h 29"/>
                    <a:gd name="T22" fmla="*/ 0 w 24"/>
                    <a:gd name="T23" fmla="*/ 2147483646 h 29"/>
                    <a:gd name="T24" fmla="*/ 0 w 24"/>
                    <a:gd name="T25" fmla="*/ 2147483646 h 29"/>
                    <a:gd name="T26" fmla="*/ 2147483646 w 24"/>
                    <a:gd name="T27" fmla="*/ 2147483646 h 29"/>
                    <a:gd name="T28" fmla="*/ 2147483646 w 24"/>
                    <a:gd name="T29" fmla="*/ 2147483646 h 29"/>
                    <a:gd name="T30" fmla="*/ 2147483646 w 24"/>
                    <a:gd name="T31" fmla="*/ 2147483646 h 29"/>
                    <a:gd name="T32" fmla="*/ 2147483646 w 24"/>
                    <a:gd name="T33" fmla="*/ 2147483646 h 29"/>
                    <a:gd name="T34" fmla="*/ 2147483646 w 24"/>
                    <a:gd name="T35" fmla="*/ 2147483646 h 29"/>
                    <a:gd name="T36" fmla="*/ 2147483646 w 24"/>
                    <a:gd name="T37" fmla="*/ 2147483646 h 29"/>
                    <a:gd name="T38" fmla="*/ 2147483646 w 24"/>
                    <a:gd name="T39" fmla="*/ 2147483646 h 29"/>
                    <a:gd name="T40" fmla="*/ 2147483646 w 24"/>
                    <a:gd name="T41" fmla="*/ 2147483646 h 29"/>
                    <a:gd name="T42" fmla="*/ 2147483646 w 24"/>
                    <a:gd name="T43" fmla="*/ 2147483646 h 29"/>
                    <a:gd name="T44" fmla="*/ 2147483646 w 24"/>
                    <a:gd name="T45" fmla="*/ 2147483646 h 29"/>
                    <a:gd name="T46" fmla="*/ 2147483646 w 24"/>
                    <a:gd name="T47" fmla="*/ 2147483646 h 29"/>
                    <a:gd name="T48" fmla="*/ 2147483646 w 24"/>
                    <a:gd name="T49" fmla="*/ 214748364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 h="29">
                      <a:moveTo>
                        <a:pt x="0" y="17"/>
                      </a:moveTo>
                      <a:cubicBezTo>
                        <a:pt x="0" y="17"/>
                        <a:pt x="1" y="18"/>
                        <a:pt x="1" y="18"/>
                      </a:cubicBezTo>
                      <a:cubicBezTo>
                        <a:pt x="3" y="24"/>
                        <a:pt x="7" y="29"/>
                        <a:pt x="12" y="29"/>
                      </a:cubicBezTo>
                      <a:cubicBezTo>
                        <a:pt x="17" y="29"/>
                        <a:pt x="21" y="25"/>
                        <a:pt x="23" y="18"/>
                      </a:cubicBezTo>
                      <a:cubicBezTo>
                        <a:pt x="23" y="18"/>
                        <a:pt x="24" y="17"/>
                        <a:pt x="24" y="17"/>
                      </a:cubicBezTo>
                      <a:cubicBezTo>
                        <a:pt x="24" y="16"/>
                        <a:pt x="24" y="15"/>
                        <a:pt x="23" y="15"/>
                      </a:cubicBezTo>
                      <a:cubicBezTo>
                        <a:pt x="23" y="14"/>
                        <a:pt x="23" y="14"/>
                        <a:pt x="23" y="14"/>
                      </a:cubicBezTo>
                      <a:cubicBezTo>
                        <a:pt x="24" y="14"/>
                        <a:pt x="24" y="13"/>
                        <a:pt x="24" y="13"/>
                      </a:cubicBezTo>
                      <a:cubicBezTo>
                        <a:pt x="24" y="7"/>
                        <a:pt x="21" y="0"/>
                        <a:pt x="12" y="0"/>
                      </a:cubicBezTo>
                      <a:cubicBezTo>
                        <a:pt x="3" y="0"/>
                        <a:pt x="0" y="6"/>
                        <a:pt x="0" y="13"/>
                      </a:cubicBezTo>
                      <a:cubicBezTo>
                        <a:pt x="0" y="13"/>
                        <a:pt x="0" y="13"/>
                        <a:pt x="0" y="14"/>
                      </a:cubicBezTo>
                      <a:cubicBezTo>
                        <a:pt x="0" y="14"/>
                        <a:pt x="0" y="14"/>
                        <a:pt x="0" y="15"/>
                      </a:cubicBezTo>
                      <a:cubicBezTo>
                        <a:pt x="0" y="15"/>
                        <a:pt x="0" y="16"/>
                        <a:pt x="0" y="17"/>
                      </a:cubicBezTo>
                      <a:close/>
                      <a:moveTo>
                        <a:pt x="1" y="13"/>
                      </a:moveTo>
                      <a:cubicBezTo>
                        <a:pt x="3" y="14"/>
                        <a:pt x="7" y="14"/>
                        <a:pt x="10" y="12"/>
                      </a:cubicBezTo>
                      <a:cubicBezTo>
                        <a:pt x="12" y="11"/>
                        <a:pt x="15" y="10"/>
                        <a:pt x="15" y="10"/>
                      </a:cubicBezTo>
                      <a:cubicBezTo>
                        <a:pt x="15" y="10"/>
                        <a:pt x="16" y="11"/>
                        <a:pt x="19" y="12"/>
                      </a:cubicBezTo>
                      <a:cubicBezTo>
                        <a:pt x="20" y="13"/>
                        <a:pt x="21" y="13"/>
                        <a:pt x="22" y="13"/>
                      </a:cubicBezTo>
                      <a:cubicBezTo>
                        <a:pt x="22" y="13"/>
                        <a:pt x="22" y="14"/>
                        <a:pt x="22" y="16"/>
                      </a:cubicBezTo>
                      <a:cubicBezTo>
                        <a:pt x="22" y="16"/>
                        <a:pt x="22" y="16"/>
                        <a:pt x="22" y="16"/>
                      </a:cubicBezTo>
                      <a:cubicBezTo>
                        <a:pt x="22" y="16"/>
                        <a:pt x="22" y="17"/>
                        <a:pt x="22" y="17"/>
                      </a:cubicBezTo>
                      <a:cubicBezTo>
                        <a:pt x="22" y="17"/>
                        <a:pt x="22" y="18"/>
                        <a:pt x="22" y="18"/>
                      </a:cubicBezTo>
                      <a:cubicBezTo>
                        <a:pt x="20" y="24"/>
                        <a:pt x="16" y="28"/>
                        <a:pt x="12" y="28"/>
                      </a:cubicBezTo>
                      <a:cubicBezTo>
                        <a:pt x="8" y="28"/>
                        <a:pt x="5" y="24"/>
                        <a:pt x="3" y="19"/>
                      </a:cubicBezTo>
                      <a:cubicBezTo>
                        <a:pt x="2" y="18"/>
                        <a:pt x="1" y="13"/>
                        <a:pt x="1" y="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Line 29">
                  <a:extLst>
                    <a:ext uri="{FF2B5EF4-FFF2-40B4-BE49-F238E27FC236}">
                      <a16:creationId xmlns:a16="http://schemas.microsoft.com/office/drawing/2014/main" id="{F8C38F6E-4AB4-4359-810B-A9165684CD16}"/>
                    </a:ext>
                  </a:extLst>
                </p:cNvPr>
                <p:cNvSpPr>
                  <a:spLocks noChangeShapeType="1"/>
                </p:cNvSpPr>
                <p:nvPr/>
              </p:nvSpPr>
              <p:spPr bwMode="auto">
                <a:xfrm>
                  <a:off x="12936933" y="4172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Line 30">
                  <a:extLst>
                    <a:ext uri="{FF2B5EF4-FFF2-40B4-BE49-F238E27FC236}">
                      <a16:creationId xmlns:a16="http://schemas.microsoft.com/office/drawing/2014/main" id="{DC14DE26-4BF8-4DFC-AE17-624B327F5ECC}"/>
                    </a:ext>
                  </a:extLst>
                </p:cNvPr>
                <p:cNvSpPr>
                  <a:spLocks noChangeShapeType="1"/>
                </p:cNvSpPr>
                <p:nvPr/>
              </p:nvSpPr>
              <p:spPr bwMode="auto">
                <a:xfrm>
                  <a:off x="12936933" y="4172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31">
                  <a:extLst>
                    <a:ext uri="{FF2B5EF4-FFF2-40B4-BE49-F238E27FC236}">
                      <a16:creationId xmlns:a16="http://schemas.microsoft.com/office/drawing/2014/main" id="{1539999D-82DE-447D-B7E9-BD0EB0D1CF9D}"/>
                    </a:ext>
                  </a:extLst>
                </p:cNvPr>
                <p:cNvSpPr>
                  <a:spLocks noEditPoints="1"/>
                </p:cNvSpPr>
                <p:nvPr/>
              </p:nvSpPr>
              <p:spPr bwMode="auto">
                <a:xfrm>
                  <a:off x="12896018" y="4167950"/>
                  <a:ext cx="100201" cy="61791"/>
                </a:xfrm>
                <a:custGeom>
                  <a:avLst/>
                  <a:gdLst>
                    <a:gd name="T0" fmla="*/ 2147483646 w 51"/>
                    <a:gd name="T1" fmla="*/ 2147483646 h 31"/>
                    <a:gd name="T2" fmla="*/ 2147483646 w 51"/>
                    <a:gd name="T3" fmla="*/ 0 h 31"/>
                    <a:gd name="T4" fmla="*/ 2147483646 w 51"/>
                    <a:gd name="T5" fmla="*/ 2147483646 h 31"/>
                    <a:gd name="T6" fmla="*/ 2147483646 w 51"/>
                    <a:gd name="T7" fmla="*/ 2147483646 h 31"/>
                    <a:gd name="T8" fmla="*/ 2147483646 w 51"/>
                    <a:gd name="T9" fmla="*/ 2147483646 h 31"/>
                    <a:gd name="T10" fmla="*/ 2147483646 w 51"/>
                    <a:gd name="T11" fmla="*/ 2147483646 h 31"/>
                    <a:gd name="T12" fmla="*/ 2147483646 w 51"/>
                    <a:gd name="T13" fmla="*/ 2147483646 h 31"/>
                    <a:gd name="T14" fmla="*/ 2147483646 w 51"/>
                    <a:gd name="T15" fmla="*/ 2147483646 h 31"/>
                    <a:gd name="T16" fmla="*/ 2147483646 w 51"/>
                    <a:gd name="T17" fmla="*/ 0 h 31"/>
                    <a:gd name="T18" fmla="*/ 2147483646 w 51"/>
                    <a:gd name="T19" fmla="*/ 2147483646 h 31"/>
                    <a:gd name="T20" fmla="*/ 0 w 51"/>
                    <a:gd name="T21" fmla="*/ 2147483646 h 31"/>
                    <a:gd name="T22" fmla="*/ 0 w 51"/>
                    <a:gd name="T23" fmla="*/ 2147483646 h 31"/>
                    <a:gd name="T24" fmla="*/ 0 w 51"/>
                    <a:gd name="T25" fmla="*/ 2147483646 h 31"/>
                    <a:gd name="T26" fmla="*/ 2147483646 w 51"/>
                    <a:gd name="T27" fmla="*/ 2147483646 h 31"/>
                    <a:gd name="T28" fmla="*/ 2147483646 w 51"/>
                    <a:gd name="T29" fmla="*/ 2147483646 h 31"/>
                    <a:gd name="T30" fmla="*/ 2147483646 w 51"/>
                    <a:gd name="T31" fmla="*/ 2147483646 h 31"/>
                    <a:gd name="T32" fmla="*/ 2147483646 w 51"/>
                    <a:gd name="T33" fmla="*/ 2147483646 h 31"/>
                    <a:gd name="T34" fmla="*/ 2147483646 w 51"/>
                    <a:gd name="T35" fmla="*/ 2147483646 h 31"/>
                    <a:gd name="T36" fmla="*/ 2147483646 w 51"/>
                    <a:gd name="T37" fmla="*/ 2147483646 h 31"/>
                    <a:gd name="T38" fmla="*/ 2147483646 w 51"/>
                    <a:gd name="T39" fmla="*/ 2147483646 h 31"/>
                    <a:gd name="T40" fmla="*/ 2147483646 w 51"/>
                    <a:gd name="T41" fmla="*/ 2147483646 h 31"/>
                    <a:gd name="T42" fmla="*/ 2147483646 w 51"/>
                    <a:gd name="T43" fmla="*/ 2147483646 h 31"/>
                    <a:gd name="T44" fmla="*/ 2147483646 w 51"/>
                    <a:gd name="T45" fmla="*/ 2147483646 h 31"/>
                    <a:gd name="T46" fmla="*/ 2147483646 w 51"/>
                    <a:gd name="T47" fmla="*/ 2147483646 h 31"/>
                    <a:gd name="T48" fmla="*/ 2147483646 w 51"/>
                    <a:gd name="T49" fmla="*/ 2147483646 h 31"/>
                    <a:gd name="T50" fmla="*/ 2147483646 w 51"/>
                    <a:gd name="T51" fmla="*/ 2147483646 h 31"/>
                    <a:gd name="T52" fmla="*/ 2147483646 w 51"/>
                    <a:gd name="T53" fmla="*/ 2147483646 h 31"/>
                    <a:gd name="T54" fmla="*/ 2147483646 w 51"/>
                    <a:gd name="T55" fmla="*/ 2147483646 h 31"/>
                    <a:gd name="T56" fmla="*/ 2147483646 w 51"/>
                    <a:gd name="T57" fmla="*/ 2147483646 h 31"/>
                    <a:gd name="T58" fmla="*/ 2147483646 w 51"/>
                    <a:gd name="T59" fmla="*/ 2147483646 h 31"/>
                    <a:gd name="T60" fmla="*/ 2147483646 w 51"/>
                    <a:gd name="T61" fmla="*/ 2147483646 h 31"/>
                    <a:gd name="T62" fmla="*/ 2147483646 w 51"/>
                    <a:gd name="T63" fmla="*/ 2147483646 h 31"/>
                    <a:gd name="T64" fmla="*/ 2147483646 w 51"/>
                    <a:gd name="T65" fmla="*/ 2147483646 h 31"/>
                    <a:gd name="T66" fmla="*/ 2147483646 w 51"/>
                    <a:gd name="T67" fmla="*/ 2147483646 h 31"/>
                    <a:gd name="T68" fmla="*/ 2147483646 w 51"/>
                    <a:gd name="T69" fmla="*/ 2147483646 h 31"/>
                    <a:gd name="T70" fmla="*/ 2147483646 w 51"/>
                    <a:gd name="T71" fmla="*/ 2147483646 h 31"/>
                    <a:gd name="T72" fmla="*/ 2147483646 w 51"/>
                    <a:gd name="T73" fmla="*/ 2147483646 h 31"/>
                    <a:gd name="T74" fmla="*/ 2147483646 w 51"/>
                    <a:gd name="T75" fmla="*/ 2147483646 h 31"/>
                    <a:gd name="T76" fmla="*/ 2147483646 w 51"/>
                    <a:gd name="T77" fmla="*/ 2147483646 h 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1" h="31">
                      <a:moveTo>
                        <a:pt x="45" y="8"/>
                      </a:moveTo>
                      <a:cubicBezTo>
                        <a:pt x="43" y="5"/>
                        <a:pt x="40" y="2"/>
                        <a:pt x="33" y="0"/>
                      </a:cubicBezTo>
                      <a:cubicBezTo>
                        <a:pt x="31" y="2"/>
                        <a:pt x="31" y="2"/>
                        <a:pt x="31" y="2"/>
                      </a:cubicBezTo>
                      <a:cubicBezTo>
                        <a:pt x="31" y="2"/>
                        <a:pt x="33" y="3"/>
                        <a:pt x="34" y="4"/>
                      </a:cubicBezTo>
                      <a:cubicBezTo>
                        <a:pt x="34" y="5"/>
                        <a:pt x="34" y="11"/>
                        <a:pt x="34" y="11"/>
                      </a:cubicBezTo>
                      <a:cubicBezTo>
                        <a:pt x="18" y="11"/>
                        <a:pt x="18" y="11"/>
                        <a:pt x="18" y="11"/>
                      </a:cubicBezTo>
                      <a:cubicBezTo>
                        <a:pt x="18" y="11"/>
                        <a:pt x="17" y="5"/>
                        <a:pt x="18" y="4"/>
                      </a:cubicBezTo>
                      <a:cubicBezTo>
                        <a:pt x="18" y="3"/>
                        <a:pt x="21" y="2"/>
                        <a:pt x="21" y="2"/>
                      </a:cubicBezTo>
                      <a:cubicBezTo>
                        <a:pt x="19" y="0"/>
                        <a:pt x="19" y="0"/>
                        <a:pt x="19" y="0"/>
                      </a:cubicBezTo>
                      <a:cubicBezTo>
                        <a:pt x="11" y="2"/>
                        <a:pt x="8" y="5"/>
                        <a:pt x="6" y="8"/>
                      </a:cubicBezTo>
                      <a:cubicBezTo>
                        <a:pt x="2" y="13"/>
                        <a:pt x="0" y="19"/>
                        <a:pt x="0" y="23"/>
                      </a:cubicBezTo>
                      <a:cubicBezTo>
                        <a:pt x="0" y="24"/>
                        <a:pt x="0" y="24"/>
                        <a:pt x="0" y="24"/>
                      </a:cubicBezTo>
                      <a:cubicBezTo>
                        <a:pt x="0" y="24"/>
                        <a:pt x="0" y="24"/>
                        <a:pt x="0" y="24"/>
                      </a:cubicBezTo>
                      <a:cubicBezTo>
                        <a:pt x="3" y="28"/>
                        <a:pt x="7" y="28"/>
                        <a:pt x="10" y="28"/>
                      </a:cubicBezTo>
                      <a:cubicBezTo>
                        <a:pt x="10" y="28"/>
                        <a:pt x="10" y="28"/>
                        <a:pt x="10" y="28"/>
                      </a:cubicBezTo>
                      <a:cubicBezTo>
                        <a:pt x="14" y="31"/>
                        <a:pt x="23" y="31"/>
                        <a:pt x="25" y="31"/>
                      </a:cubicBezTo>
                      <a:cubicBezTo>
                        <a:pt x="25" y="31"/>
                        <a:pt x="25" y="31"/>
                        <a:pt x="25" y="31"/>
                      </a:cubicBezTo>
                      <a:cubicBezTo>
                        <a:pt x="26" y="31"/>
                        <a:pt x="26" y="31"/>
                        <a:pt x="26" y="31"/>
                      </a:cubicBezTo>
                      <a:cubicBezTo>
                        <a:pt x="28" y="31"/>
                        <a:pt x="37" y="31"/>
                        <a:pt x="40" y="28"/>
                      </a:cubicBezTo>
                      <a:cubicBezTo>
                        <a:pt x="41" y="28"/>
                        <a:pt x="41" y="28"/>
                        <a:pt x="41" y="28"/>
                      </a:cubicBezTo>
                      <a:cubicBezTo>
                        <a:pt x="41" y="28"/>
                        <a:pt x="41" y="28"/>
                        <a:pt x="41" y="28"/>
                      </a:cubicBezTo>
                      <a:cubicBezTo>
                        <a:pt x="43" y="28"/>
                        <a:pt x="48" y="28"/>
                        <a:pt x="50" y="24"/>
                      </a:cubicBezTo>
                      <a:cubicBezTo>
                        <a:pt x="51" y="24"/>
                        <a:pt x="51" y="24"/>
                        <a:pt x="51" y="24"/>
                      </a:cubicBezTo>
                      <a:cubicBezTo>
                        <a:pt x="51" y="23"/>
                        <a:pt x="51" y="23"/>
                        <a:pt x="51" y="23"/>
                      </a:cubicBezTo>
                      <a:cubicBezTo>
                        <a:pt x="51" y="19"/>
                        <a:pt x="49" y="13"/>
                        <a:pt x="45" y="8"/>
                      </a:cubicBezTo>
                      <a:close/>
                      <a:moveTo>
                        <a:pt x="11" y="26"/>
                      </a:moveTo>
                      <a:cubicBezTo>
                        <a:pt x="11" y="26"/>
                        <a:pt x="11" y="26"/>
                        <a:pt x="11" y="26"/>
                      </a:cubicBezTo>
                      <a:cubicBezTo>
                        <a:pt x="11" y="26"/>
                        <a:pt x="10" y="26"/>
                        <a:pt x="10" y="26"/>
                      </a:cubicBezTo>
                      <a:cubicBezTo>
                        <a:pt x="8" y="26"/>
                        <a:pt x="5" y="25"/>
                        <a:pt x="3" y="23"/>
                      </a:cubicBezTo>
                      <a:cubicBezTo>
                        <a:pt x="3" y="19"/>
                        <a:pt x="5" y="11"/>
                        <a:pt x="11" y="6"/>
                      </a:cubicBezTo>
                      <a:cubicBezTo>
                        <a:pt x="12" y="9"/>
                        <a:pt x="9" y="14"/>
                        <a:pt x="9" y="18"/>
                      </a:cubicBezTo>
                      <a:cubicBezTo>
                        <a:pt x="9" y="21"/>
                        <a:pt x="12" y="24"/>
                        <a:pt x="11" y="26"/>
                      </a:cubicBezTo>
                      <a:close/>
                      <a:moveTo>
                        <a:pt x="41" y="26"/>
                      </a:moveTo>
                      <a:cubicBezTo>
                        <a:pt x="40" y="26"/>
                        <a:pt x="40" y="26"/>
                        <a:pt x="40" y="26"/>
                      </a:cubicBezTo>
                      <a:cubicBezTo>
                        <a:pt x="40" y="26"/>
                        <a:pt x="40" y="26"/>
                        <a:pt x="40" y="26"/>
                      </a:cubicBezTo>
                      <a:cubicBezTo>
                        <a:pt x="39" y="24"/>
                        <a:pt x="42" y="21"/>
                        <a:pt x="42" y="17"/>
                      </a:cubicBezTo>
                      <a:cubicBezTo>
                        <a:pt x="42" y="13"/>
                        <a:pt x="39" y="8"/>
                        <a:pt x="40" y="6"/>
                      </a:cubicBezTo>
                      <a:cubicBezTo>
                        <a:pt x="46" y="11"/>
                        <a:pt x="48" y="19"/>
                        <a:pt x="48" y="23"/>
                      </a:cubicBezTo>
                      <a:cubicBezTo>
                        <a:pt x="46" y="25"/>
                        <a:pt x="43" y="26"/>
                        <a:pt x="41" y="2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32">
                  <a:extLst>
                    <a:ext uri="{FF2B5EF4-FFF2-40B4-BE49-F238E27FC236}">
                      <a16:creationId xmlns:a16="http://schemas.microsoft.com/office/drawing/2014/main" id="{73699C15-035C-4C2A-9986-9F9B4D1C3B7A}"/>
                    </a:ext>
                  </a:extLst>
                </p:cNvPr>
                <p:cNvSpPr>
                  <a:spLocks/>
                </p:cNvSpPr>
                <p:nvPr/>
              </p:nvSpPr>
              <p:spPr bwMode="auto">
                <a:xfrm>
                  <a:off x="12927748" y="4137055"/>
                  <a:ext cx="39245" cy="29225"/>
                </a:xfrm>
                <a:custGeom>
                  <a:avLst/>
                  <a:gdLst>
                    <a:gd name="T0" fmla="*/ 2147483646 w 20"/>
                    <a:gd name="T1" fmla="*/ 0 h 15"/>
                    <a:gd name="T2" fmla="*/ 2147483646 w 20"/>
                    <a:gd name="T3" fmla="*/ 2147483646 h 15"/>
                    <a:gd name="T4" fmla="*/ 2147483646 w 20"/>
                    <a:gd name="T5" fmla="*/ 2147483646 h 15"/>
                    <a:gd name="T6" fmla="*/ 2147483646 w 20"/>
                    <a:gd name="T7" fmla="*/ 2147483646 h 15"/>
                    <a:gd name="T8" fmla="*/ 0 w 20"/>
                    <a:gd name="T9" fmla="*/ 0 h 15"/>
                    <a:gd name="T10" fmla="*/ 0 w 20"/>
                    <a:gd name="T11" fmla="*/ 0 h 15"/>
                    <a:gd name="T12" fmla="*/ 0 w 20"/>
                    <a:gd name="T13" fmla="*/ 2147483646 h 15"/>
                    <a:gd name="T14" fmla="*/ 2147483646 w 20"/>
                    <a:gd name="T15" fmla="*/ 2147483646 h 15"/>
                    <a:gd name="T16" fmla="*/ 2147483646 w 20"/>
                    <a:gd name="T17" fmla="*/ 2147483646 h 15"/>
                    <a:gd name="T18" fmla="*/ 2147483646 w 20"/>
                    <a:gd name="T19" fmla="*/ 0 h 15"/>
                    <a:gd name="T20" fmla="*/ 2147483646 w 20"/>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5">
                      <a:moveTo>
                        <a:pt x="19" y="0"/>
                      </a:moveTo>
                      <a:cubicBezTo>
                        <a:pt x="19" y="2"/>
                        <a:pt x="19" y="5"/>
                        <a:pt x="19" y="6"/>
                      </a:cubicBezTo>
                      <a:cubicBezTo>
                        <a:pt x="18" y="11"/>
                        <a:pt x="14" y="15"/>
                        <a:pt x="10" y="15"/>
                      </a:cubicBezTo>
                      <a:cubicBezTo>
                        <a:pt x="6" y="15"/>
                        <a:pt x="2" y="11"/>
                        <a:pt x="1" y="6"/>
                      </a:cubicBezTo>
                      <a:cubicBezTo>
                        <a:pt x="0" y="5"/>
                        <a:pt x="0" y="2"/>
                        <a:pt x="0" y="0"/>
                      </a:cubicBezTo>
                      <a:cubicBezTo>
                        <a:pt x="0" y="0"/>
                        <a:pt x="0" y="0"/>
                        <a:pt x="0" y="0"/>
                      </a:cubicBezTo>
                      <a:cubicBezTo>
                        <a:pt x="0" y="2"/>
                        <a:pt x="0" y="6"/>
                        <a:pt x="0" y="7"/>
                      </a:cubicBezTo>
                      <a:cubicBezTo>
                        <a:pt x="1" y="12"/>
                        <a:pt x="6" y="15"/>
                        <a:pt x="10" y="15"/>
                      </a:cubicBezTo>
                      <a:cubicBezTo>
                        <a:pt x="14" y="15"/>
                        <a:pt x="18" y="11"/>
                        <a:pt x="20" y="6"/>
                      </a:cubicBezTo>
                      <a:cubicBezTo>
                        <a:pt x="20" y="5"/>
                        <a:pt x="20" y="2"/>
                        <a:pt x="20" y="0"/>
                      </a:cubicBezTo>
                      <a:cubicBezTo>
                        <a:pt x="19" y="0"/>
                        <a:pt x="19" y="0"/>
                        <a:pt x="19"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33">
                  <a:extLst>
                    <a:ext uri="{FF2B5EF4-FFF2-40B4-BE49-F238E27FC236}">
                      <a16:creationId xmlns:a16="http://schemas.microsoft.com/office/drawing/2014/main" id="{C65BA1E5-55FF-42B2-A476-61EF001BEC62}"/>
                    </a:ext>
                  </a:extLst>
                </p:cNvPr>
                <p:cNvSpPr>
                  <a:spLocks/>
                </p:cNvSpPr>
                <p:nvPr/>
              </p:nvSpPr>
              <p:spPr bwMode="auto">
                <a:xfrm>
                  <a:off x="12919398" y="4112840"/>
                  <a:ext cx="55111" cy="51771"/>
                </a:xfrm>
                <a:custGeom>
                  <a:avLst/>
                  <a:gdLst>
                    <a:gd name="T0" fmla="*/ 2147483646 w 28"/>
                    <a:gd name="T1" fmla="*/ 2147483646 h 26"/>
                    <a:gd name="T2" fmla="*/ 2147483646 w 28"/>
                    <a:gd name="T3" fmla="*/ 0 h 26"/>
                    <a:gd name="T4" fmla="*/ 0 w 28"/>
                    <a:gd name="T5" fmla="*/ 2147483646 h 26"/>
                    <a:gd name="T6" fmla="*/ 2147483646 w 28"/>
                    <a:gd name="T7" fmla="*/ 2147483646 h 26"/>
                    <a:gd name="T8" fmla="*/ 2147483646 w 28"/>
                    <a:gd name="T9" fmla="*/ 2147483646 h 26"/>
                    <a:gd name="T10" fmla="*/ 2147483646 w 28"/>
                    <a:gd name="T11" fmla="*/ 2147483646 h 26"/>
                    <a:gd name="T12" fmla="*/ 2147483646 w 28"/>
                    <a:gd name="T13" fmla="*/ 2147483646 h 26"/>
                    <a:gd name="T14" fmla="*/ 2147483646 w 28"/>
                    <a:gd name="T15" fmla="*/ 2147483646 h 26"/>
                    <a:gd name="T16" fmla="*/ 2147483646 w 28"/>
                    <a:gd name="T17" fmla="*/ 2147483646 h 26"/>
                    <a:gd name="T18" fmla="*/ 2147483646 w 28"/>
                    <a:gd name="T19" fmla="*/ 2147483646 h 26"/>
                    <a:gd name="T20" fmla="*/ 2147483646 w 28"/>
                    <a:gd name="T21" fmla="*/ 2147483646 h 26"/>
                    <a:gd name="T22" fmla="*/ 2147483646 w 28"/>
                    <a:gd name="T23" fmla="*/ 2147483646 h 26"/>
                    <a:gd name="T24" fmla="*/ 2147483646 w 28"/>
                    <a:gd name="T25" fmla="*/ 2147483646 h 26"/>
                    <a:gd name="T26" fmla="*/ 2147483646 w 28"/>
                    <a:gd name="T27" fmla="*/ 2147483646 h 26"/>
                    <a:gd name="T28" fmla="*/ 2147483646 w 28"/>
                    <a:gd name="T29" fmla="*/ 2147483646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26">
                      <a:moveTo>
                        <a:pt x="27" y="11"/>
                      </a:moveTo>
                      <a:cubicBezTo>
                        <a:pt x="26" y="7"/>
                        <a:pt x="22" y="0"/>
                        <a:pt x="14" y="0"/>
                      </a:cubicBezTo>
                      <a:cubicBezTo>
                        <a:pt x="5" y="0"/>
                        <a:pt x="1" y="5"/>
                        <a:pt x="0" y="12"/>
                      </a:cubicBezTo>
                      <a:cubicBezTo>
                        <a:pt x="0" y="16"/>
                        <a:pt x="3" y="26"/>
                        <a:pt x="3" y="26"/>
                      </a:cubicBezTo>
                      <a:cubicBezTo>
                        <a:pt x="10" y="26"/>
                        <a:pt x="10" y="26"/>
                        <a:pt x="10" y="26"/>
                      </a:cubicBezTo>
                      <a:cubicBezTo>
                        <a:pt x="7" y="25"/>
                        <a:pt x="5" y="22"/>
                        <a:pt x="4" y="19"/>
                      </a:cubicBezTo>
                      <a:cubicBezTo>
                        <a:pt x="4" y="17"/>
                        <a:pt x="4" y="13"/>
                        <a:pt x="4" y="13"/>
                      </a:cubicBezTo>
                      <a:cubicBezTo>
                        <a:pt x="8" y="13"/>
                        <a:pt x="8" y="13"/>
                        <a:pt x="8" y="13"/>
                      </a:cubicBezTo>
                      <a:cubicBezTo>
                        <a:pt x="9" y="7"/>
                        <a:pt x="9" y="7"/>
                        <a:pt x="9" y="7"/>
                      </a:cubicBezTo>
                      <a:cubicBezTo>
                        <a:pt x="10" y="13"/>
                        <a:pt x="10" y="13"/>
                        <a:pt x="10" y="13"/>
                      </a:cubicBezTo>
                      <a:cubicBezTo>
                        <a:pt x="23" y="13"/>
                        <a:pt x="23" y="13"/>
                        <a:pt x="23" y="13"/>
                      </a:cubicBezTo>
                      <a:cubicBezTo>
                        <a:pt x="23" y="13"/>
                        <a:pt x="24" y="16"/>
                        <a:pt x="23" y="18"/>
                      </a:cubicBezTo>
                      <a:cubicBezTo>
                        <a:pt x="23" y="22"/>
                        <a:pt x="20" y="24"/>
                        <a:pt x="18" y="26"/>
                      </a:cubicBezTo>
                      <a:cubicBezTo>
                        <a:pt x="24" y="26"/>
                        <a:pt x="24" y="26"/>
                        <a:pt x="24" y="26"/>
                      </a:cubicBezTo>
                      <a:cubicBezTo>
                        <a:pt x="24" y="26"/>
                        <a:pt x="28" y="16"/>
                        <a:pt x="27" y="1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5" name="Group 8298">
                <a:extLst>
                  <a:ext uri="{FF2B5EF4-FFF2-40B4-BE49-F238E27FC236}">
                    <a16:creationId xmlns:a16="http://schemas.microsoft.com/office/drawing/2014/main" id="{3D6B5383-534F-4B5D-83D2-0876D1ABB52A}"/>
                  </a:ext>
                </a:extLst>
              </p:cNvPr>
              <p:cNvGrpSpPr>
                <a:grpSpLocks/>
              </p:cNvGrpSpPr>
              <p:nvPr/>
            </p:nvGrpSpPr>
            <p:grpSpPr bwMode="auto">
              <a:xfrm>
                <a:off x="2483272" y="5521235"/>
                <a:ext cx="633570" cy="441765"/>
                <a:chOff x="10130468" y="2680799"/>
                <a:chExt cx="759858" cy="519376"/>
              </a:xfrm>
            </p:grpSpPr>
            <p:sp>
              <p:nvSpPr>
                <p:cNvPr id="66" name="Freeform 103">
                  <a:extLst>
                    <a:ext uri="{FF2B5EF4-FFF2-40B4-BE49-F238E27FC236}">
                      <a16:creationId xmlns:a16="http://schemas.microsoft.com/office/drawing/2014/main" id="{BA543A34-1346-4B22-9E80-564F654CE349}"/>
                    </a:ext>
                  </a:extLst>
                </p:cNvPr>
                <p:cNvSpPr>
                  <a:spLocks/>
                </p:cNvSpPr>
                <p:nvPr/>
              </p:nvSpPr>
              <p:spPr bwMode="auto">
                <a:xfrm>
                  <a:off x="10130468" y="2931302"/>
                  <a:ext cx="430030" cy="268873"/>
                </a:xfrm>
                <a:custGeom>
                  <a:avLst/>
                  <a:gdLst>
                    <a:gd name="T0" fmla="*/ 2147483646 w 218"/>
                    <a:gd name="T1" fmla="*/ 2147483646 h 136"/>
                    <a:gd name="T2" fmla="*/ 2147483646 w 218"/>
                    <a:gd name="T3" fmla="*/ 2147483646 h 136"/>
                    <a:gd name="T4" fmla="*/ 2147483646 w 218"/>
                    <a:gd name="T5" fmla="*/ 2147483646 h 136"/>
                    <a:gd name="T6" fmla="*/ 2147483646 w 218"/>
                    <a:gd name="T7" fmla="*/ 2147483646 h 136"/>
                    <a:gd name="T8" fmla="*/ 2147483646 w 218"/>
                    <a:gd name="T9" fmla="*/ 0 h 136"/>
                    <a:gd name="T10" fmla="*/ 2147483646 w 218"/>
                    <a:gd name="T11" fmla="*/ 2147483646 h 136"/>
                    <a:gd name="T12" fmla="*/ 2147483646 w 218"/>
                    <a:gd name="T13" fmla="*/ 2147483646 h 136"/>
                    <a:gd name="T14" fmla="*/ 2147483646 w 218"/>
                    <a:gd name="T15" fmla="*/ 2147483646 h 136"/>
                    <a:gd name="T16" fmla="*/ 2147483646 w 218"/>
                    <a:gd name="T17" fmla="*/ 2147483646 h 136"/>
                    <a:gd name="T18" fmla="*/ 2147483646 w 218"/>
                    <a:gd name="T19" fmla="*/ 2147483646 h 136"/>
                    <a:gd name="T20" fmla="*/ 2147483646 w 218"/>
                    <a:gd name="T21" fmla="*/ 2147483646 h 136"/>
                    <a:gd name="T22" fmla="*/ 2147483646 w 218"/>
                    <a:gd name="T23" fmla="*/ 2147483646 h 136"/>
                    <a:gd name="T24" fmla="*/ 2147483646 w 218"/>
                    <a:gd name="T25" fmla="*/ 2147483646 h 136"/>
                    <a:gd name="T26" fmla="*/ 2147483646 w 218"/>
                    <a:gd name="T27" fmla="*/ 2147483646 h 136"/>
                    <a:gd name="T28" fmla="*/ 2147483646 w 218"/>
                    <a:gd name="T29" fmla="*/ 2147483646 h 136"/>
                    <a:gd name="T30" fmla="*/ 2147483646 w 218"/>
                    <a:gd name="T31" fmla="*/ 2147483646 h 136"/>
                    <a:gd name="T32" fmla="*/ 0 w 218"/>
                    <a:gd name="T33" fmla="*/ 2147483646 h 136"/>
                    <a:gd name="T34" fmla="*/ 0 w 218"/>
                    <a:gd name="T35" fmla="*/ 2147483646 h 136"/>
                    <a:gd name="T36" fmla="*/ 2147483646 w 218"/>
                    <a:gd name="T37" fmla="*/ 2147483646 h 136"/>
                    <a:gd name="T38" fmla="*/ 2147483646 w 218"/>
                    <a:gd name="T39" fmla="*/ 2147483646 h 136"/>
                    <a:gd name="T40" fmla="*/ 2147483646 w 218"/>
                    <a:gd name="T41" fmla="*/ 2147483646 h 136"/>
                    <a:gd name="T42" fmla="*/ 2147483646 w 218"/>
                    <a:gd name="T43" fmla="*/ 2147483646 h 136"/>
                    <a:gd name="T44" fmla="*/ 2147483646 w 218"/>
                    <a:gd name="T45" fmla="*/ 2147483646 h 136"/>
                    <a:gd name="T46" fmla="*/ 2147483646 w 218"/>
                    <a:gd name="T47" fmla="*/ 2147483646 h 136"/>
                    <a:gd name="T48" fmla="*/ 2147483646 w 218"/>
                    <a:gd name="T49" fmla="*/ 2147483646 h 136"/>
                    <a:gd name="T50" fmla="*/ 2147483646 w 218"/>
                    <a:gd name="T51" fmla="*/ 2147483646 h 136"/>
                    <a:gd name="T52" fmla="*/ 2147483646 w 218"/>
                    <a:gd name="T53" fmla="*/ 2147483646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8" h="136">
                      <a:moveTo>
                        <a:pt x="217" y="108"/>
                      </a:moveTo>
                      <a:cubicBezTo>
                        <a:pt x="218" y="106"/>
                        <a:pt x="218" y="106"/>
                        <a:pt x="218" y="106"/>
                      </a:cubicBezTo>
                      <a:cubicBezTo>
                        <a:pt x="218" y="104"/>
                        <a:pt x="218" y="104"/>
                        <a:pt x="218" y="104"/>
                      </a:cubicBezTo>
                      <a:cubicBezTo>
                        <a:pt x="218" y="87"/>
                        <a:pt x="212" y="61"/>
                        <a:pt x="195" y="38"/>
                      </a:cubicBezTo>
                      <a:cubicBezTo>
                        <a:pt x="184" y="23"/>
                        <a:pt x="166" y="6"/>
                        <a:pt x="135" y="0"/>
                      </a:cubicBezTo>
                      <a:cubicBezTo>
                        <a:pt x="127" y="12"/>
                        <a:pt x="127" y="12"/>
                        <a:pt x="127" y="12"/>
                      </a:cubicBezTo>
                      <a:cubicBezTo>
                        <a:pt x="130" y="13"/>
                        <a:pt x="132" y="13"/>
                        <a:pt x="135" y="14"/>
                      </a:cubicBezTo>
                      <a:cubicBezTo>
                        <a:pt x="116" y="72"/>
                        <a:pt x="116" y="72"/>
                        <a:pt x="116" y="72"/>
                      </a:cubicBezTo>
                      <a:cubicBezTo>
                        <a:pt x="113" y="31"/>
                        <a:pt x="113" y="31"/>
                        <a:pt x="113" y="31"/>
                      </a:cubicBezTo>
                      <a:cubicBezTo>
                        <a:pt x="112" y="32"/>
                        <a:pt x="111" y="33"/>
                        <a:pt x="109" y="33"/>
                      </a:cubicBezTo>
                      <a:cubicBezTo>
                        <a:pt x="108" y="33"/>
                        <a:pt x="107" y="32"/>
                        <a:pt x="105" y="31"/>
                      </a:cubicBezTo>
                      <a:cubicBezTo>
                        <a:pt x="102" y="74"/>
                        <a:pt x="102" y="74"/>
                        <a:pt x="102" y="74"/>
                      </a:cubicBezTo>
                      <a:cubicBezTo>
                        <a:pt x="83" y="14"/>
                        <a:pt x="83" y="14"/>
                        <a:pt x="83" y="14"/>
                      </a:cubicBezTo>
                      <a:cubicBezTo>
                        <a:pt x="86" y="13"/>
                        <a:pt x="89" y="13"/>
                        <a:pt x="92" y="12"/>
                      </a:cubicBezTo>
                      <a:cubicBezTo>
                        <a:pt x="84" y="1"/>
                        <a:pt x="84" y="1"/>
                        <a:pt x="84" y="1"/>
                      </a:cubicBezTo>
                      <a:cubicBezTo>
                        <a:pt x="51" y="6"/>
                        <a:pt x="35" y="23"/>
                        <a:pt x="23" y="38"/>
                      </a:cubicBezTo>
                      <a:cubicBezTo>
                        <a:pt x="6" y="61"/>
                        <a:pt x="0" y="87"/>
                        <a:pt x="0" y="104"/>
                      </a:cubicBezTo>
                      <a:cubicBezTo>
                        <a:pt x="0" y="106"/>
                        <a:pt x="0" y="106"/>
                        <a:pt x="0" y="106"/>
                      </a:cubicBezTo>
                      <a:cubicBezTo>
                        <a:pt x="1" y="108"/>
                        <a:pt x="1" y="108"/>
                        <a:pt x="1" y="108"/>
                      </a:cubicBezTo>
                      <a:cubicBezTo>
                        <a:pt x="13" y="123"/>
                        <a:pt x="32" y="125"/>
                        <a:pt x="42" y="125"/>
                      </a:cubicBezTo>
                      <a:cubicBezTo>
                        <a:pt x="43" y="125"/>
                        <a:pt x="44" y="125"/>
                        <a:pt x="44" y="125"/>
                      </a:cubicBezTo>
                      <a:cubicBezTo>
                        <a:pt x="52" y="131"/>
                        <a:pt x="66" y="134"/>
                        <a:pt x="79" y="136"/>
                      </a:cubicBezTo>
                      <a:cubicBezTo>
                        <a:pt x="140" y="136"/>
                        <a:pt x="140" y="136"/>
                        <a:pt x="140" y="136"/>
                      </a:cubicBezTo>
                      <a:cubicBezTo>
                        <a:pt x="153" y="134"/>
                        <a:pt x="167" y="131"/>
                        <a:pt x="174" y="125"/>
                      </a:cubicBezTo>
                      <a:cubicBezTo>
                        <a:pt x="175" y="125"/>
                        <a:pt x="176" y="125"/>
                        <a:pt x="177" y="125"/>
                      </a:cubicBezTo>
                      <a:cubicBezTo>
                        <a:pt x="177" y="125"/>
                        <a:pt x="177" y="125"/>
                        <a:pt x="177" y="125"/>
                      </a:cubicBezTo>
                      <a:cubicBezTo>
                        <a:pt x="187" y="125"/>
                        <a:pt x="206" y="123"/>
                        <a:pt x="217" y="108"/>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04">
                  <a:extLst>
                    <a:ext uri="{FF2B5EF4-FFF2-40B4-BE49-F238E27FC236}">
                      <a16:creationId xmlns:a16="http://schemas.microsoft.com/office/drawing/2014/main" id="{BAADC681-CD2B-46DF-87B0-2FF4C9B869EA}"/>
                    </a:ext>
                  </a:extLst>
                </p:cNvPr>
                <p:cNvSpPr>
                  <a:spLocks/>
                </p:cNvSpPr>
                <p:nvPr/>
              </p:nvSpPr>
              <p:spPr bwMode="auto">
                <a:xfrm>
                  <a:off x="10325860" y="2951342"/>
                  <a:ext cx="41750" cy="41750"/>
                </a:xfrm>
                <a:custGeom>
                  <a:avLst/>
                  <a:gdLst>
                    <a:gd name="T0" fmla="*/ 0 w 21"/>
                    <a:gd name="T1" fmla="*/ 2147483646 h 21"/>
                    <a:gd name="T2" fmla="*/ 2147483646 w 21"/>
                    <a:gd name="T3" fmla="*/ 2147483646 h 21"/>
                    <a:gd name="T4" fmla="*/ 2147483646 w 21"/>
                    <a:gd name="T5" fmla="*/ 2147483646 h 21"/>
                    <a:gd name="T6" fmla="*/ 2147483646 w 21"/>
                    <a:gd name="T7" fmla="*/ 0 h 21"/>
                    <a:gd name="T8" fmla="*/ 0 w 21"/>
                    <a:gd name="T9" fmla="*/ 214748364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21">
                      <a:moveTo>
                        <a:pt x="0" y="8"/>
                      </a:moveTo>
                      <a:cubicBezTo>
                        <a:pt x="0" y="10"/>
                        <a:pt x="7" y="21"/>
                        <a:pt x="10" y="21"/>
                      </a:cubicBezTo>
                      <a:cubicBezTo>
                        <a:pt x="14" y="21"/>
                        <a:pt x="21" y="9"/>
                        <a:pt x="21" y="7"/>
                      </a:cubicBezTo>
                      <a:cubicBezTo>
                        <a:pt x="10" y="0"/>
                        <a:pt x="10" y="0"/>
                        <a:pt x="10" y="0"/>
                      </a:cubicBezTo>
                      <a:cubicBezTo>
                        <a:pt x="10" y="0"/>
                        <a:pt x="0" y="7"/>
                        <a:pt x="0" y="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05">
                  <a:extLst>
                    <a:ext uri="{FF2B5EF4-FFF2-40B4-BE49-F238E27FC236}">
                      <a16:creationId xmlns:a16="http://schemas.microsoft.com/office/drawing/2014/main" id="{CC8E1FA8-CAF5-4848-A1E3-7966C2FEF657}"/>
                    </a:ext>
                  </a:extLst>
                </p:cNvPr>
                <p:cNvSpPr>
                  <a:spLocks noEditPoints="1"/>
                </p:cNvSpPr>
                <p:nvPr/>
              </p:nvSpPr>
              <p:spPr bwMode="auto">
                <a:xfrm>
                  <a:off x="10239019" y="2700839"/>
                  <a:ext cx="208752" cy="244658"/>
                </a:xfrm>
                <a:custGeom>
                  <a:avLst/>
                  <a:gdLst>
                    <a:gd name="T0" fmla="*/ 2147483646 w 106"/>
                    <a:gd name="T1" fmla="*/ 2147483646 h 124"/>
                    <a:gd name="T2" fmla="*/ 2147483646 w 106"/>
                    <a:gd name="T3" fmla="*/ 2147483646 h 124"/>
                    <a:gd name="T4" fmla="*/ 2147483646 w 106"/>
                    <a:gd name="T5" fmla="*/ 2147483646 h 124"/>
                    <a:gd name="T6" fmla="*/ 2147483646 w 106"/>
                    <a:gd name="T7" fmla="*/ 2147483646 h 124"/>
                    <a:gd name="T8" fmla="*/ 2147483646 w 106"/>
                    <a:gd name="T9" fmla="*/ 2147483646 h 124"/>
                    <a:gd name="T10" fmla="*/ 2147483646 w 106"/>
                    <a:gd name="T11" fmla="*/ 2147483646 h 124"/>
                    <a:gd name="T12" fmla="*/ 2147483646 w 106"/>
                    <a:gd name="T13" fmla="*/ 2147483646 h 124"/>
                    <a:gd name="T14" fmla="*/ 2147483646 w 106"/>
                    <a:gd name="T15" fmla="*/ 2147483646 h 124"/>
                    <a:gd name="T16" fmla="*/ 2147483646 w 106"/>
                    <a:gd name="T17" fmla="*/ 0 h 124"/>
                    <a:gd name="T18" fmla="*/ 2147483646 w 106"/>
                    <a:gd name="T19" fmla="*/ 2147483646 h 124"/>
                    <a:gd name="T20" fmla="*/ 2147483646 w 106"/>
                    <a:gd name="T21" fmla="*/ 2147483646 h 124"/>
                    <a:gd name="T22" fmla="*/ 2147483646 w 106"/>
                    <a:gd name="T23" fmla="*/ 2147483646 h 124"/>
                    <a:gd name="T24" fmla="*/ 2147483646 w 106"/>
                    <a:gd name="T25" fmla="*/ 2147483646 h 124"/>
                    <a:gd name="T26" fmla="*/ 2147483646 w 106"/>
                    <a:gd name="T27" fmla="*/ 2147483646 h 124"/>
                    <a:gd name="T28" fmla="*/ 2147483646 w 106"/>
                    <a:gd name="T29" fmla="*/ 2147483646 h 124"/>
                    <a:gd name="T30" fmla="*/ 2147483646 w 106"/>
                    <a:gd name="T31" fmla="*/ 2147483646 h 124"/>
                    <a:gd name="T32" fmla="*/ 2147483646 w 106"/>
                    <a:gd name="T33" fmla="*/ 2147483646 h 124"/>
                    <a:gd name="T34" fmla="*/ 2147483646 w 106"/>
                    <a:gd name="T35" fmla="*/ 2147483646 h 124"/>
                    <a:gd name="T36" fmla="*/ 2147483646 w 106"/>
                    <a:gd name="T37" fmla="*/ 2147483646 h 124"/>
                    <a:gd name="T38" fmla="*/ 2147483646 w 106"/>
                    <a:gd name="T39" fmla="*/ 2147483646 h 124"/>
                    <a:gd name="T40" fmla="*/ 2147483646 w 106"/>
                    <a:gd name="T41" fmla="*/ 2147483646 h 124"/>
                    <a:gd name="T42" fmla="*/ 2147483646 w 106"/>
                    <a:gd name="T43" fmla="*/ 2147483646 h 124"/>
                    <a:gd name="T44" fmla="*/ 2147483646 w 106"/>
                    <a:gd name="T45" fmla="*/ 2147483646 h 124"/>
                    <a:gd name="T46" fmla="*/ 2147483646 w 106"/>
                    <a:gd name="T47" fmla="*/ 2147483646 h 124"/>
                    <a:gd name="T48" fmla="*/ 2147483646 w 106"/>
                    <a:gd name="T49" fmla="*/ 2147483646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6" h="124">
                      <a:moveTo>
                        <a:pt x="1" y="71"/>
                      </a:moveTo>
                      <a:cubicBezTo>
                        <a:pt x="2" y="75"/>
                        <a:pt x="4" y="78"/>
                        <a:pt x="6" y="78"/>
                      </a:cubicBezTo>
                      <a:cubicBezTo>
                        <a:pt x="15" y="104"/>
                        <a:pt x="34" y="124"/>
                        <a:pt x="53" y="124"/>
                      </a:cubicBezTo>
                      <a:cubicBezTo>
                        <a:pt x="74" y="124"/>
                        <a:pt x="92" y="105"/>
                        <a:pt x="100" y="78"/>
                      </a:cubicBezTo>
                      <a:cubicBezTo>
                        <a:pt x="102" y="77"/>
                        <a:pt x="104" y="75"/>
                        <a:pt x="105" y="71"/>
                      </a:cubicBezTo>
                      <a:cubicBezTo>
                        <a:pt x="106" y="67"/>
                        <a:pt x="105" y="64"/>
                        <a:pt x="103" y="62"/>
                      </a:cubicBezTo>
                      <a:cubicBezTo>
                        <a:pt x="103" y="62"/>
                        <a:pt x="103" y="61"/>
                        <a:pt x="103" y="60"/>
                      </a:cubicBezTo>
                      <a:cubicBezTo>
                        <a:pt x="104" y="58"/>
                        <a:pt x="104" y="57"/>
                        <a:pt x="104" y="56"/>
                      </a:cubicBezTo>
                      <a:cubicBezTo>
                        <a:pt x="106" y="31"/>
                        <a:pt x="94" y="0"/>
                        <a:pt x="55" y="0"/>
                      </a:cubicBezTo>
                      <a:cubicBezTo>
                        <a:pt x="16" y="0"/>
                        <a:pt x="0" y="25"/>
                        <a:pt x="2" y="53"/>
                      </a:cubicBezTo>
                      <a:cubicBezTo>
                        <a:pt x="2" y="55"/>
                        <a:pt x="2" y="57"/>
                        <a:pt x="2" y="58"/>
                      </a:cubicBezTo>
                      <a:cubicBezTo>
                        <a:pt x="3" y="60"/>
                        <a:pt x="3" y="61"/>
                        <a:pt x="3" y="63"/>
                      </a:cubicBezTo>
                      <a:cubicBezTo>
                        <a:pt x="1" y="64"/>
                        <a:pt x="1" y="67"/>
                        <a:pt x="1" y="71"/>
                      </a:cubicBezTo>
                      <a:close/>
                      <a:moveTo>
                        <a:pt x="8" y="57"/>
                      </a:moveTo>
                      <a:cubicBezTo>
                        <a:pt x="15" y="59"/>
                        <a:pt x="34" y="58"/>
                        <a:pt x="44" y="52"/>
                      </a:cubicBezTo>
                      <a:cubicBezTo>
                        <a:pt x="54" y="46"/>
                        <a:pt x="66" y="42"/>
                        <a:pt x="66" y="42"/>
                      </a:cubicBezTo>
                      <a:cubicBezTo>
                        <a:pt x="66" y="42"/>
                        <a:pt x="69" y="46"/>
                        <a:pt x="83" y="52"/>
                      </a:cubicBezTo>
                      <a:cubicBezTo>
                        <a:pt x="88" y="54"/>
                        <a:pt x="93" y="56"/>
                        <a:pt x="97" y="56"/>
                      </a:cubicBezTo>
                      <a:cubicBezTo>
                        <a:pt x="98" y="57"/>
                        <a:pt x="97" y="62"/>
                        <a:pt x="96" y="68"/>
                      </a:cubicBezTo>
                      <a:cubicBezTo>
                        <a:pt x="96" y="68"/>
                        <a:pt x="96" y="69"/>
                        <a:pt x="96" y="69"/>
                      </a:cubicBezTo>
                      <a:cubicBezTo>
                        <a:pt x="96" y="70"/>
                        <a:pt x="96" y="71"/>
                        <a:pt x="96" y="72"/>
                      </a:cubicBezTo>
                      <a:cubicBezTo>
                        <a:pt x="95" y="75"/>
                        <a:pt x="95" y="77"/>
                        <a:pt x="95" y="79"/>
                      </a:cubicBezTo>
                      <a:cubicBezTo>
                        <a:pt x="88" y="103"/>
                        <a:pt x="71" y="120"/>
                        <a:pt x="53" y="120"/>
                      </a:cubicBezTo>
                      <a:cubicBezTo>
                        <a:pt x="37" y="120"/>
                        <a:pt x="21" y="104"/>
                        <a:pt x="13" y="83"/>
                      </a:cubicBezTo>
                      <a:cubicBezTo>
                        <a:pt x="12" y="76"/>
                        <a:pt x="7" y="57"/>
                        <a:pt x="8" y="5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06">
                  <a:extLst>
                    <a:ext uri="{FF2B5EF4-FFF2-40B4-BE49-F238E27FC236}">
                      <a16:creationId xmlns:a16="http://schemas.microsoft.com/office/drawing/2014/main" id="{90CC088A-B264-455B-948C-FE9DF45B404F}"/>
                    </a:ext>
                  </a:extLst>
                </p:cNvPr>
                <p:cNvSpPr>
                  <a:spLocks noEditPoints="1"/>
                </p:cNvSpPr>
                <p:nvPr/>
              </p:nvSpPr>
              <p:spPr bwMode="auto">
                <a:xfrm>
                  <a:off x="10663204" y="2953012"/>
                  <a:ext cx="227122" cy="227122"/>
                </a:xfrm>
                <a:custGeom>
                  <a:avLst/>
                  <a:gdLst>
                    <a:gd name="T0" fmla="*/ 2147483646 w 115"/>
                    <a:gd name="T1" fmla="*/ 2147483646 h 115"/>
                    <a:gd name="T2" fmla="*/ 2147483646 w 115"/>
                    <a:gd name="T3" fmla="*/ 2147483646 h 115"/>
                    <a:gd name="T4" fmla="*/ 2147483646 w 115"/>
                    <a:gd name="T5" fmla="*/ 2147483646 h 115"/>
                    <a:gd name="T6" fmla="*/ 2147483646 w 115"/>
                    <a:gd name="T7" fmla="*/ 2147483646 h 115"/>
                    <a:gd name="T8" fmla="*/ 2147483646 w 115"/>
                    <a:gd name="T9" fmla="*/ 2147483646 h 115"/>
                    <a:gd name="T10" fmla="*/ 2147483646 w 115"/>
                    <a:gd name="T11" fmla="*/ 2147483646 h 115"/>
                    <a:gd name="T12" fmla="*/ 2147483646 w 115"/>
                    <a:gd name="T13" fmla="*/ 2147483646 h 115"/>
                    <a:gd name="T14" fmla="*/ 2147483646 w 115"/>
                    <a:gd name="T15" fmla="*/ 2147483646 h 115"/>
                    <a:gd name="T16" fmla="*/ 2147483646 w 115"/>
                    <a:gd name="T17" fmla="*/ 2147483646 h 115"/>
                    <a:gd name="T18" fmla="*/ 2147483646 w 115"/>
                    <a:gd name="T19" fmla="*/ 2147483646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115">
                      <a:moveTo>
                        <a:pt x="94" y="20"/>
                      </a:moveTo>
                      <a:cubicBezTo>
                        <a:pt x="74" y="0"/>
                        <a:pt x="41" y="0"/>
                        <a:pt x="20" y="20"/>
                      </a:cubicBezTo>
                      <a:cubicBezTo>
                        <a:pt x="0" y="41"/>
                        <a:pt x="0" y="74"/>
                        <a:pt x="20" y="94"/>
                      </a:cubicBezTo>
                      <a:cubicBezTo>
                        <a:pt x="41" y="115"/>
                        <a:pt x="74" y="115"/>
                        <a:pt x="94" y="94"/>
                      </a:cubicBezTo>
                      <a:cubicBezTo>
                        <a:pt x="115" y="74"/>
                        <a:pt x="115" y="41"/>
                        <a:pt x="94" y="20"/>
                      </a:cubicBezTo>
                      <a:close/>
                      <a:moveTo>
                        <a:pt x="85" y="85"/>
                      </a:moveTo>
                      <a:cubicBezTo>
                        <a:pt x="70" y="100"/>
                        <a:pt x="45" y="100"/>
                        <a:pt x="30" y="85"/>
                      </a:cubicBezTo>
                      <a:cubicBezTo>
                        <a:pt x="14" y="70"/>
                        <a:pt x="14" y="45"/>
                        <a:pt x="30" y="29"/>
                      </a:cubicBezTo>
                      <a:cubicBezTo>
                        <a:pt x="45" y="14"/>
                        <a:pt x="70" y="14"/>
                        <a:pt x="85" y="29"/>
                      </a:cubicBezTo>
                      <a:cubicBezTo>
                        <a:pt x="100" y="45"/>
                        <a:pt x="100" y="70"/>
                        <a:pt x="85" y="8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07">
                  <a:extLst>
                    <a:ext uri="{FF2B5EF4-FFF2-40B4-BE49-F238E27FC236}">
                      <a16:creationId xmlns:a16="http://schemas.microsoft.com/office/drawing/2014/main" id="{66E5631B-04A9-4668-9103-6C001DE19B98}"/>
                    </a:ext>
                  </a:extLst>
                </p:cNvPr>
                <p:cNvSpPr>
                  <a:spLocks/>
                </p:cNvSpPr>
                <p:nvPr/>
              </p:nvSpPr>
              <p:spPr bwMode="auto">
                <a:xfrm>
                  <a:off x="10734180" y="3023988"/>
                  <a:ext cx="82666" cy="83501"/>
                </a:xfrm>
                <a:custGeom>
                  <a:avLst/>
                  <a:gdLst>
                    <a:gd name="T0" fmla="*/ 2147483646 w 42"/>
                    <a:gd name="T1" fmla="*/ 2147483646 h 42"/>
                    <a:gd name="T2" fmla="*/ 2147483646 w 42"/>
                    <a:gd name="T3" fmla="*/ 2147483646 h 42"/>
                    <a:gd name="T4" fmla="*/ 2147483646 w 42"/>
                    <a:gd name="T5" fmla="*/ 2147483646 h 42"/>
                    <a:gd name="T6" fmla="*/ 2147483646 w 42"/>
                    <a:gd name="T7" fmla="*/ 2147483646 h 42"/>
                    <a:gd name="T8" fmla="*/ 2147483646 w 42"/>
                    <a:gd name="T9" fmla="*/ 2147483646 h 42"/>
                    <a:gd name="T10" fmla="*/ 2147483646 w 42"/>
                    <a:gd name="T11" fmla="*/ 2147483646 h 42"/>
                    <a:gd name="T12" fmla="*/ 2147483646 w 42"/>
                    <a:gd name="T13" fmla="*/ 2147483646 h 42"/>
                    <a:gd name="T14" fmla="*/ 2147483646 w 42"/>
                    <a:gd name="T15" fmla="*/ 2147483646 h 42"/>
                    <a:gd name="T16" fmla="*/ 2147483646 w 42"/>
                    <a:gd name="T17" fmla="*/ 2147483646 h 42"/>
                    <a:gd name="T18" fmla="*/ 2147483646 w 42"/>
                    <a:gd name="T19" fmla="*/ 2147483646 h 42"/>
                    <a:gd name="T20" fmla="*/ 2147483646 w 42"/>
                    <a:gd name="T21" fmla="*/ 2147483646 h 42"/>
                    <a:gd name="T22" fmla="*/ 2147483646 w 42"/>
                    <a:gd name="T23" fmla="*/ 2147483646 h 42"/>
                    <a:gd name="T24" fmla="*/ 2147483646 w 42"/>
                    <a:gd name="T25" fmla="*/ 2147483646 h 42"/>
                    <a:gd name="T26" fmla="*/ 2147483646 w 42"/>
                    <a:gd name="T27" fmla="*/ 2147483646 h 42"/>
                    <a:gd name="T28" fmla="*/ 2147483646 w 42"/>
                    <a:gd name="T29" fmla="*/ 2147483646 h 42"/>
                    <a:gd name="T30" fmla="*/ 2147483646 w 42"/>
                    <a:gd name="T31" fmla="*/ 2147483646 h 42"/>
                    <a:gd name="T32" fmla="*/ 2147483646 w 42"/>
                    <a:gd name="T33" fmla="*/ 2147483646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 h="42">
                      <a:moveTo>
                        <a:pt x="40" y="3"/>
                      </a:moveTo>
                      <a:cubicBezTo>
                        <a:pt x="37" y="0"/>
                        <a:pt x="33" y="0"/>
                        <a:pt x="31" y="3"/>
                      </a:cubicBezTo>
                      <a:cubicBezTo>
                        <a:pt x="21" y="12"/>
                        <a:pt x="21" y="12"/>
                        <a:pt x="21" y="12"/>
                      </a:cubicBezTo>
                      <a:cubicBezTo>
                        <a:pt x="12" y="3"/>
                        <a:pt x="12" y="3"/>
                        <a:pt x="12" y="3"/>
                      </a:cubicBezTo>
                      <a:cubicBezTo>
                        <a:pt x="10" y="0"/>
                        <a:pt x="5" y="0"/>
                        <a:pt x="3" y="3"/>
                      </a:cubicBezTo>
                      <a:cubicBezTo>
                        <a:pt x="0" y="5"/>
                        <a:pt x="0" y="9"/>
                        <a:pt x="3" y="12"/>
                      </a:cubicBezTo>
                      <a:cubicBezTo>
                        <a:pt x="12" y="21"/>
                        <a:pt x="12" y="21"/>
                        <a:pt x="12" y="21"/>
                      </a:cubicBezTo>
                      <a:cubicBezTo>
                        <a:pt x="3" y="30"/>
                        <a:pt x="3" y="30"/>
                        <a:pt x="3" y="30"/>
                      </a:cubicBezTo>
                      <a:cubicBezTo>
                        <a:pt x="0" y="33"/>
                        <a:pt x="0" y="37"/>
                        <a:pt x="3" y="40"/>
                      </a:cubicBezTo>
                      <a:cubicBezTo>
                        <a:pt x="5" y="42"/>
                        <a:pt x="10" y="42"/>
                        <a:pt x="12" y="40"/>
                      </a:cubicBezTo>
                      <a:cubicBezTo>
                        <a:pt x="21" y="30"/>
                        <a:pt x="21" y="30"/>
                        <a:pt x="21" y="30"/>
                      </a:cubicBezTo>
                      <a:cubicBezTo>
                        <a:pt x="31" y="40"/>
                        <a:pt x="31" y="40"/>
                        <a:pt x="31" y="40"/>
                      </a:cubicBezTo>
                      <a:cubicBezTo>
                        <a:pt x="33" y="42"/>
                        <a:pt x="37" y="42"/>
                        <a:pt x="40" y="40"/>
                      </a:cubicBezTo>
                      <a:cubicBezTo>
                        <a:pt x="42" y="37"/>
                        <a:pt x="42" y="33"/>
                        <a:pt x="40" y="30"/>
                      </a:cubicBezTo>
                      <a:cubicBezTo>
                        <a:pt x="31" y="21"/>
                        <a:pt x="31" y="21"/>
                        <a:pt x="31" y="21"/>
                      </a:cubicBezTo>
                      <a:cubicBezTo>
                        <a:pt x="40" y="12"/>
                        <a:pt x="40" y="12"/>
                        <a:pt x="40" y="12"/>
                      </a:cubicBezTo>
                      <a:cubicBezTo>
                        <a:pt x="42" y="9"/>
                        <a:pt x="42" y="5"/>
                        <a:pt x="40" y="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08">
                  <a:extLst>
                    <a:ext uri="{FF2B5EF4-FFF2-40B4-BE49-F238E27FC236}">
                      <a16:creationId xmlns:a16="http://schemas.microsoft.com/office/drawing/2014/main" id="{3DCF6042-DCE8-4E01-BF25-F3AAF5C5D0A8}"/>
                    </a:ext>
                  </a:extLst>
                </p:cNvPr>
                <p:cNvSpPr>
                  <a:spLocks noEditPoints="1"/>
                </p:cNvSpPr>
                <p:nvPr/>
              </p:nvSpPr>
              <p:spPr bwMode="auto">
                <a:xfrm>
                  <a:off x="10663204" y="2680799"/>
                  <a:ext cx="227122" cy="227122"/>
                </a:xfrm>
                <a:custGeom>
                  <a:avLst/>
                  <a:gdLst>
                    <a:gd name="T0" fmla="*/ 2147483646 w 115"/>
                    <a:gd name="T1" fmla="*/ 2147483646 h 115"/>
                    <a:gd name="T2" fmla="*/ 2147483646 w 115"/>
                    <a:gd name="T3" fmla="*/ 2147483646 h 115"/>
                    <a:gd name="T4" fmla="*/ 2147483646 w 115"/>
                    <a:gd name="T5" fmla="*/ 2147483646 h 115"/>
                    <a:gd name="T6" fmla="*/ 2147483646 w 115"/>
                    <a:gd name="T7" fmla="*/ 2147483646 h 115"/>
                    <a:gd name="T8" fmla="*/ 2147483646 w 115"/>
                    <a:gd name="T9" fmla="*/ 2147483646 h 115"/>
                    <a:gd name="T10" fmla="*/ 2147483646 w 115"/>
                    <a:gd name="T11" fmla="*/ 2147483646 h 115"/>
                    <a:gd name="T12" fmla="*/ 2147483646 w 115"/>
                    <a:gd name="T13" fmla="*/ 2147483646 h 115"/>
                    <a:gd name="T14" fmla="*/ 2147483646 w 115"/>
                    <a:gd name="T15" fmla="*/ 2147483646 h 115"/>
                    <a:gd name="T16" fmla="*/ 2147483646 w 115"/>
                    <a:gd name="T17" fmla="*/ 2147483646 h 115"/>
                    <a:gd name="T18" fmla="*/ 2147483646 w 115"/>
                    <a:gd name="T19" fmla="*/ 2147483646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115">
                      <a:moveTo>
                        <a:pt x="94" y="21"/>
                      </a:moveTo>
                      <a:cubicBezTo>
                        <a:pt x="74" y="0"/>
                        <a:pt x="41" y="0"/>
                        <a:pt x="20" y="21"/>
                      </a:cubicBezTo>
                      <a:cubicBezTo>
                        <a:pt x="0" y="41"/>
                        <a:pt x="0" y="75"/>
                        <a:pt x="20" y="95"/>
                      </a:cubicBezTo>
                      <a:cubicBezTo>
                        <a:pt x="41" y="115"/>
                        <a:pt x="74" y="115"/>
                        <a:pt x="94" y="95"/>
                      </a:cubicBezTo>
                      <a:cubicBezTo>
                        <a:pt x="115" y="75"/>
                        <a:pt x="115" y="41"/>
                        <a:pt x="94" y="21"/>
                      </a:cubicBezTo>
                      <a:close/>
                      <a:moveTo>
                        <a:pt x="85" y="86"/>
                      </a:moveTo>
                      <a:cubicBezTo>
                        <a:pt x="70" y="101"/>
                        <a:pt x="45" y="101"/>
                        <a:pt x="30" y="86"/>
                      </a:cubicBezTo>
                      <a:cubicBezTo>
                        <a:pt x="14" y="70"/>
                        <a:pt x="14" y="45"/>
                        <a:pt x="30" y="30"/>
                      </a:cubicBezTo>
                      <a:cubicBezTo>
                        <a:pt x="45" y="15"/>
                        <a:pt x="70" y="15"/>
                        <a:pt x="85" y="30"/>
                      </a:cubicBezTo>
                      <a:cubicBezTo>
                        <a:pt x="100" y="45"/>
                        <a:pt x="100" y="70"/>
                        <a:pt x="85" y="8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09">
                  <a:extLst>
                    <a:ext uri="{FF2B5EF4-FFF2-40B4-BE49-F238E27FC236}">
                      <a16:creationId xmlns:a16="http://schemas.microsoft.com/office/drawing/2014/main" id="{6E12CF51-2BF3-4953-BFD5-370FC2C7A318}"/>
                    </a:ext>
                  </a:extLst>
                </p:cNvPr>
                <p:cNvSpPr>
                  <a:spLocks/>
                </p:cNvSpPr>
                <p:nvPr/>
              </p:nvSpPr>
              <p:spPr bwMode="auto">
                <a:xfrm>
                  <a:off x="10724159" y="2754280"/>
                  <a:ext cx="102706" cy="80996"/>
                </a:xfrm>
                <a:custGeom>
                  <a:avLst/>
                  <a:gdLst>
                    <a:gd name="T0" fmla="*/ 2147483646 w 52"/>
                    <a:gd name="T1" fmla="*/ 2147483646 h 41"/>
                    <a:gd name="T2" fmla="*/ 2147483646 w 52"/>
                    <a:gd name="T3" fmla="*/ 2147483646 h 41"/>
                    <a:gd name="T4" fmla="*/ 2147483646 w 52"/>
                    <a:gd name="T5" fmla="*/ 2147483646 h 41"/>
                    <a:gd name="T6" fmla="*/ 2147483646 w 52"/>
                    <a:gd name="T7" fmla="*/ 2147483646 h 41"/>
                    <a:gd name="T8" fmla="*/ 2147483646 w 52"/>
                    <a:gd name="T9" fmla="*/ 2147483646 h 41"/>
                    <a:gd name="T10" fmla="*/ 2147483646 w 52"/>
                    <a:gd name="T11" fmla="*/ 2147483646 h 41"/>
                    <a:gd name="T12" fmla="*/ 2147483646 w 52"/>
                    <a:gd name="T13" fmla="*/ 2147483646 h 41"/>
                    <a:gd name="T14" fmla="*/ 2147483646 w 52"/>
                    <a:gd name="T15" fmla="*/ 2147483646 h 41"/>
                    <a:gd name="T16" fmla="*/ 2147483646 w 52"/>
                    <a:gd name="T17" fmla="*/ 2147483646 h 41"/>
                    <a:gd name="T18" fmla="*/ 2147483646 w 52"/>
                    <a:gd name="T19" fmla="*/ 2147483646 h 41"/>
                    <a:gd name="T20" fmla="*/ 2147483646 w 52"/>
                    <a:gd name="T21" fmla="*/ 2147483646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 h="41">
                      <a:moveTo>
                        <a:pt x="41" y="2"/>
                      </a:moveTo>
                      <a:cubicBezTo>
                        <a:pt x="17" y="26"/>
                        <a:pt x="17" y="26"/>
                        <a:pt x="17" y="26"/>
                      </a:cubicBezTo>
                      <a:cubicBezTo>
                        <a:pt x="12" y="21"/>
                        <a:pt x="12" y="21"/>
                        <a:pt x="12" y="21"/>
                      </a:cubicBezTo>
                      <a:cubicBezTo>
                        <a:pt x="10" y="18"/>
                        <a:pt x="5" y="18"/>
                        <a:pt x="3" y="21"/>
                      </a:cubicBezTo>
                      <a:cubicBezTo>
                        <a:pt x="0" y="23"/>
                        <a:pt x="0" y="28"/>
                        <a:pt x="3" y="30"/>
                      </a:cubicBezTo>
                      <a:cubicBezTo>
                        <a:pt x="12" y="39"/>
                        <a:pt x="12" y="39"/>
                        <a:pt x="12" y="39"/>
                      </a:cubicBezTo>
                      <a:cubicBezTo>
                        <a:pt x="13" y="41"/>
                        <a:pt x="15" y="41"/>
                        <a:pt x="17" y="41"/>
                      </a:cubicBezTo>
                      <a:cubicBezTo>
                        <a:pt x="19" y="41"/>
                        <a:pt x="21" y="41"/>
                        <a:pt x="22" y="39"/>
                      </a:cubicBezTo>
                      <a:cubicBezTo>
                        <a:pt x="50" y="12"/>
                        <a:pt x="50" y="12"/>
                        <a:pt x="50" y="12"/>
                      </a:cubicBezTo>
                      <a:cubicBezTo>
                        <a:pt x="52" y="9"/>
                        <a:pt x="52" y="5"/>
                        <a:pt x="50" y="2"/>
                      </a:cubicBezTo>
                      <a:cubicBezTo>
                        <a:pt x="47" y="0"/>
                        <a:pt x="43" y="0"/>
                        <a:pt x="41" y="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10">
                  <a:extLst>
                    <a:ext uri="{FF2B5EF4-FFF2-40B4-BE49-F238E27FC236}">
                      <a16:creationId xmlns:a16="http://schemas.microsoft.com/office/drawing/2014/main" id="{0D5A3BB5-9387-49E9-973B-09C3F1162674}"/>
                    </a:ext>
                  </a:extLst>
                </p:cNvPr>
                <p:cNvSpPr>
                  <a:spLocks/>
                </p:cNvSpPr>
                <p:nvPr/>
              </p:nvSpPr>
              <p:spPr bwMode="auto">
                <a:xfrm>
                  <a:off x="10532942" y="2874521"/>
                  <a:ext cx="131931" cy="116066"/>
                </a:xfrm>
                <a:custGeom>
                  <a:avLst/>
                  <a:gdLst>
                    <a:gd name="T0" fmla="*/ 2147483646 w 158"/>
                    <a:gd name="T1" fmla="*/ 2147483646 h 139"/>
                    <a:gd name="T2" fmla="*/ 2147483646 w 158"/>
                    <a:gd name="T3" fmla="*/ 2147483646 h 139"/>
                    <a:gd name="T4" fmla="*/ 2147483646 w 158"/>
                    <a:gd name="T5" fmla="*/ 0 h 139"/>
                    <a:gd name="T6" fmla="*/ 2147483646 w 158"/>
                    <a:gd name="T7" fmla="*/ 2147483646 h 139"/>
                    <a:gd name="T8" fmla="*/ 0 w 158"/>
                    <a:gd name="T9" fmla="*/ 2147483646 h 139"/>
                    <a:gd name="T10" fmla="*/ 0 w 158"/>
                    <a:gd name="T11" fmla="*/ 2147483646 h 139"/>
                    <a:gd name="T12" fmla="*/ 2147483646 w 158"/>
                    <a:gd name="T13" fmla="*/ 2147483646 h 139"/>
                    <a:gd name="T14" fmla="*/ 2147483646 w 158"/>
                    <a:gd name="T15" fmla="*/ 2147483646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 h="139">
                      <a:moveTo>
                        <a:pt x="73" y="139"/>
                      </a:moveTo>
                      <a:lnTo>
                        <a:pt x="158" y="68"/>
                      </a:lnTo>
                      <a:lnTo>
                        <a:pt x="73" y="0"/>
                      </a:lnTo>
                      <a:lnTo>
                        <a:pt x="73" y="35"/>
                      </a:lnTo>
                      <a:lnTo>
                        <a:pt x="0" y="35"/>
                      </a:lnTo>
                      <a:lnTo>
                        <a:pt x="0" y="104"/>
                      </a:lnTo>
                      <a:lnTo>
                        <a:pt x="73" y="104"/>
                      </a:lnTo>
                      <a:lnTo>
                        <a:pt x="73" y="139"/>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 name="Group 1052">
                <a:extLst>
                  <a:ext uri="{FF2B5EF4-FFF2-40B4-BE49-F238E27FC236}">
                    <a16:creationId xmlns:a16="http://schemas.microsoft.com/office/drawing/2014/main" id="{548A6931-A992-45F3-8703-449F15943E21}"/>
                  </a:ext>
                </a:extLst>
              </p:cNvPr>
              <p:cNvGrpSpPr>
                <a:grpSpLocks/>
              </p:cNvGrpSpPr>
              <p:nvPr/>
            </p:nvGrpSpPr>
            <p:grpSpPr bwMode="auto">
              <a:xfrm>
                <a:off x="8965832" y="5408096"/>
                <a:ext cx="523875" cy="530225"/>
                <a:chOff x="4714875" y="2174876"/>
                <a:chExt cx="1016000" cy="1030288"/>
              </a:xfrm>
            </p:grpSpPr>
            <p:sp>
              <p:nvSpPr>
                <p:cNvPr id="76" name="Freeform 47">
                  <a:extLst>
                    <a:ext uri="{FF2B5EF4-FFF2-40B4-BE49-F238E27FC236}">
                      <a16:creationId xmlns:a16="http://schemas.microsoft.com/office/drawing/2014/main" id="{2FE19A1B-EF5E-47DE-B436-47B936ED04F8}"/>
                    </a:ext>
                  </a:extLst>
                </p:cNvPr>
                <p:cNvSpPr>
                  <a:spLocks noEditPoints="1"/>
                </p:cNvSpPr>
                <p:nvPr/>
              </p:nvSpPr>
              <p:spPr bwMode="auto">
                <a:xfrm>
                  <a:off x="4714875" y="2324101"/>
                  <a:ext cx="539750" cy="566738"/>
                </a:xfrm>
                <a:custGeom>
                  <a:avLst/>
                  <a:gdLst>
                    <a:gd name="T0" fmla="*/ 2147483646 w 340"/>
                    <a:gd name="T1" fmla="*/ 2147483646 h 357"/>
                    <a:gd name="T2" fmla="*/ 2147483646 w 340"/>
                    <a:gd name="T3" fmla="*/ 2147483646 h 357"/>
                    <a:gd name="T4" fmla="*/ 2147483646 w 340"/>
                    <a:gd name="T5" fmla="*/ 2147483646 h 357"/>
                    <a:gd name="T6" fmla="*/ 2147483646 w 340"/>
                    <a:gd name="T7" fmla="*/ 2147483646 h 357"/>
                    <a:gd name="T8" fmla="*/ 2147483646 w 340"/>
                    <a:gd name="T9" fmla="*/ 2147483646 h 357"/>
                    <a:gd name="T10" fmla="*/ 2147483646 w 340"/>
                    <a:gd name="T11" fmla="*/ 2147483646 h 357"/>
                    <a:gd name="T12" fmla="*/ 2147483646 w 340"/>
                    <a:gd name="T13" fmla="*/ 2147483646 h 357"/>
                    <a:gd name="T14" fmla="*/ 2147483646 w 340"/>
                    <a:gd name="T15" fmla="*/ 2147483646 h 357"/>
                    <a:gd name="T16" fmla="*/ 2147483646 w 340"/>
                    <a:gd name="T17" fmla="*/ 2147483646 h 357"/>
                    <a:gd name="T18" fmla="*/ 2147483646 w 340"/>
                    <a:gd name="T19" fmla="*/ 2147483646 h 357"/>
                    <a:gd name="T20" fmla="*/ 2147483646 w 340"/>
                    <a:gd name="T21" fmla="*/ 2147483646 h 357"/>
                    <a:gd name="T22" fmla="*/ 2147483646 w 340"/>
                    <a:gd name="T23" fmla="*/ 2147483646 h 357"/>
                    <a:gd name="T24" fmla="*/ 2147483646 w 340"/>
                    <a:gd name="T25" fmla="*/ 2147483646 h 357"/>
                    <a:gd name="T26" fmla="*/ 2147483646 w 340"/>
                    <a:gd name="T27" fmla="*/ 2147483646 h 357"/>
                    <a:gd name="T28" fmla="*/ 2147483646 w 340"/>
                    <a:gd name="T29" fmla="*/ 2147483646 h 357"/>
                    <a:gd name="T30" fmla="*/ 2147483646 w 340"/>
                    <a:gd name="T31" fmla="*/ 2147483646 h 357"/>
                    <a:gd name="T32" fmla="*/ 2147483646 w 340"/>
                    <a:gd name="T33" fmla="*/ 2147483646 h 357"/>
                    <a:gd name="T34" fmla="*/ 2147483646 w 340"/>
                    <a:gd name="T35" fmla="*/ 2147483646 h 357"/>
                    <a:gd name="T36" fmla="*/ 2147483646 w 340"/>
                    <a:gd name="T37" fmla="*/ 2147483646 h 357"/>
                    <a:gd name="T38" fmla="*/ 2147483646 w 340"/>
                    <a:gd name="T39" fmla="*/ 2147483646 h 357"/>
                    <a:gd name="T40" fmla="*/ 2147483646 w 340"/>
                    <a:gd name="T41" fmla="*/ 2147483646 h 357"/>
                    <a:gd name="T42" fmla="*/ 2147483646 w 340"/>
                    <a:gd name="T43" fmla="*/ 2147483646 h 357"/>
                    <a:gd name="T44" fmla="*/ 2147483646 w 340"/>
                    <a:gd name="T45" fmla="*/ 2147483646 h 357"/>
                    <a:gd name="T46" fmla="*/ 2147483646 w 340"/>
                    <a:gd name="T47" fmla="*/ 2147483646 h 357"/>
                    <a:gd name="T48" fmla="*/ 2147483646 w 340"/>
                    <a:gd name="T49" fmla="*/ 2147483646 h 357"/>
                    <a:gd name="T50" fmla="*/ 2147483646 w 340"/>
                    <a:gd name="T51" fmla="*/ 0 h 357"/>
                    <a:gd name="T52" fmla="*/ 0 w 340"/>
                    <a:gd name="T53" fmla="*/ 2147483646 h 357"/>
                    <a:gd name="T54" fmla="*/ 2147483646 w 340"/>
                    <a:gd name="T55" fmla="*/ 2147483646 h 357"/>
                    <a:gd name="T56" fmla="*/ 2147483646 w 340"/>
                    <a:gd name="T57" fmla="*/ 2147483646 h 357"/>
                    <a:gd name="T58" fmla="*/ 2147483646 w 340"/>
                    <a:gd name="T59" fmla="*/ 2147483646 h 357"/>
                    <a:gd name="T60" fmla="*/ 2147483646 w 340"/>
                    <a:gd name="T61" fmla="*/ 2147483646 h 357"/>
                    <a:gd name="T62" fmla="*/ 2147483646 w 340"/>
                    <a:gd name="T63" fmla="*/ 2147483646 h 357"/>
                    <a:gd name="T64" fmla="*/ 2147483646 w 340"/>
                    <a:gd name="T65" fmla="*/ 2147483646 h 357"/>
                    <a:gd name="T66" fmla="*/ 2147483646 w 340"/>
                    <a:gd name="T67" fmla="*/ 2147483646 h 357"/>
                    <a:gd name="T68" fmla="*/ 2147483646 w 340"/>
                    <a:gd name="T69" fmla="*/ 2147483646 h 357"/>
                    <a:gd name="T70" fmla="*/ 2147483646 w 340"/>
                    <a:gd name="T71" fmla="*/ 2147483646 h 357"/>
                    <a:gd name="T72" fmla="*/ 2147483646 w 340"/>
                    <a:gd name="T73" fmla="*/ 2147483646 h 357"/>
                    <a:gd name="T74" fmla="*/ 2147483646 w 340"/>
                    <a:gd name="T75" fmla="*/ 2147483646 h 357"/>
                    <a:gd name="T76" fmla="*/ 2147483646 w 340"/>
                    <a:gd name="T77" fmla="*/ 2147483646 h 3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0" h="357">
                      <a:moveTo>
                        <a:pt x="300" y="303"/>
                      </a:moveTo>
                      <a:lnTo>
                        <a:pt x="40" y="303"/>
                      </a:lnTo>
                      <a:lnTo>
                        <a:pt x="40" y="321"/>
                      </a:lnTo>
                      <a:lnTo>
                        <a:pt x="16" y="321"/>
                      </a:lnTo>
                      <a:lnTo>
                        <a:pt x="16" y="357"/>
                      </a:lnTo>
                      <a:lnTo>
                        <a:pt x="323" y="357"/>
                      </a:lnTo>
                      <a:lnTo>
                        <a:pt x="323" y="321"/>
                      </a:lnTo>
                      <a:lnTo>
                        <a:pt x="300" y="321"/>
                      </a:lnTo>
                      <a:lnTo>
                        <a:pt x="300" y="303"/>
                      </a:lnTo>
                      <a:close/>
                      <a:moveTo>
                        <a:pt x="151" y="149"/>
                      </a:moveTo>
                      <a:lnTo>
                        <a:pt x="151" y="296"/>
                      </a:lnTo>
                      <a:lnTo>
                        <a:pt x="189" y="296"/>
                      </a:lnTo>
                      <a:lnTo>
                        <a:pt x="189" y="149"/>
                      </a:lnTo>
                      <a:lnTo>
                        <a:pt x="151" y="149"/>
                      </a:lnTo>
                      <a:close/>
                      <a:moveTo>
                        <a:pt x="56" y="149"/>
                      </a:moveTo>
                      <a:lnTo>
                        <a:pt x="56" y="296"/>
                      </a:lnTo>
                      <a:lnTo>
                        <a:pt x="94" y="296"/>
                      </a:lnTo>
                      <a:lnTo>
                        <a:pt x="94" y="149"/>
                      </a:lnTo>
                      <a:lnTo>
                        <a:pt x="56" y="149"/>
                      </a:lnTo>
                      <a:close/>
                      <a:moveTo>
                        <a:pt x="243" y="149"/>
                      </a:moveTo>
                      <a:lnTo>
                        <a:pt x="243" y="296"/>
                      </a:lnTo>
                      <a:lnTo>
                        <a:pt x="283" y="296"/>
                      </a:lnTo>
                      <a:lnTo>
                        <a:pt x="283" y="149"/>
                      </a:lnTo>
                      <a:lnTo>
                        <a:pt x="243" y="149"/>
                      </a:lnTo>
                      <a:close/>
                      <a:moveTo>
                        <a:pt x="340" y="107"/>
                      </a:moveTo>
                      <a:lnTo>
                        <a:pt x="170" y="0"/>
                      </a:lnTo>
                      <a:lnTo>
                        <a:pt x="0" y="107"/>
                      </a:lnTo>
                      <a:lnTo>
                        <a:pt x="7" y="128"/>
                      </a:lnTo>
                      <a:lnTo>
                        <a:pt x="40" y="128"/>
                      </a:lnTo>
                      <a:lnTo>
                        <a:pt x="40" y="142"/>
                      </a:lnTo>
                      <a:lnTo>
                        <a:pt x="300" y="142"/>
                      </a:lnTo>
                      <a:lnTo>
                        <a:pt x="300" y="128"/>
                      </a:lnTo>
                      <a:lnTo>
                        <a:pt x="333" y="128"/>
                      </a:lnTo>
                      <a:lnTo>
                        <a:pt x="340" y="107"/>
                      </a:lnTo>
                      <a:close/>
                      <a:moveTo>
                        <a:pt x="52" y="104"/>
                      </a:moveTo>
                      <a:lnTo>
                        <a:pt x="170" y="29"/>
                      </a:lnTo>
                      <a:lnTo>
                        <a:pt x="288" y="104"/>
                      </a:lnTo>
                      <a:lnTo>
                        <a:pt x="52" y="104"/>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48">
                  <a:extLst>
                    <a:ext uri="{FF2B5EF4-FFF2-40B4-BE49-F238E27FC236}">
                      <a16:creationId xmlns:a16="http://schemas.microsoft.com/office/drawing/2014/main" id="{ACAD2A92-B9D2-4AB2-BA9E-2D194841A96D}"/>
                    </a:ext>
                  </a:extLst>
                </p:cNvPr>
                <p:cNvSpPr>
                  <a:spLocks/>
                </p:cNvSpPr>
                <p:nvPr/>
              </p:nvSpPr>
              <p:spPr bwMode="auto">
                <a:xfrm>
                  <a:off x="5262563" y="2466976"/>
                  <a:ext cx="322263" cy="239713"/>
                </a:xfrm>
                <a:custGeom>
                  <a:avLst/>
                  <a:gdLst>
                    <a:gd name="T0" fmla="*/ 2147483646 w 203"/>
                    <a:gd name="T1" fmla="*/ 2147483646 h 151"/>
                    <a:gd name="T2" fmla="*/ 2147483646 w 203"/>
                    <a:gd name="T3" fmla="*/ 0 h 151"/>
                    <a:gd name="T4" fmla="*/ 2147483646 w 203"/>
                    <a:gd name="T5" fmla="*/ 2147483646 h 151"/>
                    <a:gd name="T6" fmla="*/ 0 w 203"/>
                    <a:gd name="T7" fmla="*/ 2147483646 h 151"/>
                    <a:gd name="T8" fmla="*/ 0 w 203"/>
                    <a:gd name="T9" fmla="*/ 2147483646 h 151"/>
                    <a:gd name="T10" fmla="*/ 2147483646 w 203"/>
                    <a:gd name="T11" fmla="*/ 2147483646 h 151"/>
                    <a:gd name="T12" fmla="*/ 2147483646 w 203"/>
                    <a:gd name="T13" fmla="*/ 2147483646 h 151"/>
                    <a:gd name="T14" fmla="*/ 2147483646 w 203"/>
                    <a:gd name="T15" fmla="*/ 2147483646 h 1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3" h="151">
                      <a:moveTo>
                        <a:pt x="203" y="76"/>
                      </a:moveTo>
                      <a:lnTo>
                        <a:pt x="118" y="0"/>
                      </a:lnTo>
                      <a:lnTo>
                        <a:pt x="118" y="38"/>
                      </a:lnTo>
                      <a:lnTo>
                        <a:pt x="0" y="38"/>
                      </a:lnTo>
                      <a:lnTo>
                        <a:pt x="0" y="113"/>
                      </a:lnTo>
                      <a:lnTo>
                        <a:pt x="118" y="113"/>
                      </a:lnTo>
                      <a:lnTo>
                        <a:pt x="118" y="151"/>
                      </a:lnTo>
                      <a:lnTo>
                        <a:pt x="203" y="7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49">
                  <a:extLst>
                    <a:ext uri="{FF2B5EF4-FFF2-40B4-BE49-F238E27FC236}">
                      <a16:creationId xmlns:a16="http://schemas.microsoft.com/office/drawing/2014/main" id="{F5C9772B-C63D-4611-9C71-22F1AB1B0D96}"/>
                    </a:ext>
                  </a:extLst>
                </p:cNvPr>
                <p:cNvSpPr>
                  <a:spLocks/>
                </p:cNvSpPr>
                <p:nvPr/>
              </p:nvSpPr>
              <p:spPr bwMode="auto">
                <a:xfrm>
                  <a:off x="5262563" y="2684463"/>
                  <a:ext cx="322263" cy="239713"/>
                </a:xfrm>
                <a:custGeom>
                  <a:avLst/>
                  <a:gdLst>
                    <a:gd name="T0" fmla="*/ 0 w 203"/>
                    <a:gd name="T1" fmla="*/ 2147483646 h 151"/>
                    <a:gd name="T2" fmla="*/ 2147483646 w 203"/>
                    <a:gd name="T3" fmla="*/ 2147483646 h 151"/>
                    <a:gd name="T4" fmla="*/ 2147483646 w 203"/>
                    <a:gd name="T5" fmla="*/ 2147483646 h 151"/>
                    <a:gd name="T6" fmla="*/ 2147483646 w 203"/>
                    <a:gd name="T7" fmla="*/ 2147483646 h 151"/>
                    <a:gd name="T8" fmla="*/ 2147483646 w 203"/>
                    <a:gd name="T9" fmla="*/ 2147483646 h 151"/>
                    <a:gd name="T10" fmla="*/ 2147483646 w 203"/>
                    <a:gd name="T11" fmla="*/ 2147483646 h 151"/>
                    <a:gd name="T12" fmla="*/ 2147483646 w 203"/>
                    <a:gd name="T13" fmla="*/ 0 h 151"/>
                    <a:gd name="T14" fmla="*/ 0 w 203"/>
                    <a:gd name="T15" fmla="*/ 2147483646 h 1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3" h="151">
                      <a:moveTo>
                        <a:pt x="0" y="76"/>
                      </a:moveTo>
                      <a:lnTo>
                        <a:pt x="85" y="151"/>
                      </a:lnTo>
                      <a:lnTo>
                        <a:pt x="85" y="113"/>
                      </a:lnTo>
                      <a:lnTo>
                        <a:pt x="203" y="113"/>
                      </a:lnTo>
                      <a:lnTo>
                        <a:pt x="203" y="38"/>
                      </a:lnTo>
                      <a:lnTo>
                        <a:pt x="85" y="38"/>
                      </a:lnTo>
                      <a:lnTo>
                        <a:pt x="85" y="0"/>
                      </a:lnTo>
                      <a:lnTo>
                        <a:pt x="0" y="7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50">
                  <a:extLst>
                    <a:ext uri="{FF2B5EF4-FFF2-40B4-BE49-F238E27FC236}">
                      <a16:creationId xmlns:a16="http://schemas.microsoft.com/office/drawing/2014/main" id="{688A5A6C-0068-4640-93B9-48828DF8F981}"/>
                    </a:ext>
                  </a:extLst>
                </p:cNvPr>
                <p:cNvSpPr>
                  <a:spLocks noEditPoints="1"/>
                </p:cNvSpPr>
                <p:nvPr/>
              </p:nvSpPr>
              <p:spPr bwMode="auto">
                <a:xfrm>
                  <a:off x="5133975" y="2174876"/>
                  <a:ext cx="596900" cy="1030288"/>
                </a:xfrm>
                <a:custGeom>
                  <a:avLst/>
                  <a:gdLst>
                    <a:gd name="T0" fmla="*/ 2147483646 w 159"/>
                    <a:gd name="T1" fmla="*/ 0 h 275"/>
                    <a:gd name="T2" fmla="*/ 2147483646 w 159"/>
                    <a:gd name="T3" fmla="*/ 0 h 275"/>
                    <a:gd name="T4" fmla="*/ 0 w 159"/>
                    <a:gd name="T5" fmla="*/ 2147483646 h 275"/>
                    <a:gd name="T6" fmla="*/ 0 w 159"/>
                    <a:gd name="T7" fmla="*/ 2147483646 h 275"/>
                    <a:gd name="T8" fmla="*/ 2147483646 w 159"/>
                    <a:gd name="T9" fmla="*/ 2147483646 h 275"/>
                    <a:gd name="T10" fmla="*/ 2147483646 w 159"/>
                    <a:gd name="T11" fmla="*/ 2147483646 h 275"/>
                    <a:gd name="T12" fmla="*/ 2147483646 w 159"/>
                    <a:gd name="T13" fmla="*/ 2147483646 h 275"/>
                    <a:gd name="T14" fmla="*/ 2147483646 w 159"/>
                    <a:gd name="T15" fmla="*/ 2147483646 h 275"/>
                    <a:gd name="T16" fmla="*/ 2147483646 w 159"/>
                    <a:gd name="T17" fmla="*/ 2147483646 h 275"/>
                    <a:gd name="T18" fmla="*/ 2147483646 w 159"/>
                    <a:gd name="T19" fmla="*/ 2147483646 h 275"/>
                    <a:gd name="T20" fmla="*/ 2147483646 w 159"/>
                    <a:gd name="T21" fmla="*/ 2147483646 h 275"/>
                    <a:gd name="T22" fmla="*/ 2147483646 w 159"/>
                    <a:gd name="T23" fmla="*/ 2147483646 h 275"/>
                    <a:gd name="T24" fmla="*/ 0 w 159"/>
                    <a:gd name="T25" fmla="*/ 2147483646 h 275"/>
                    <a:gd name="T26" fmla="*/ 0 w 159"/>
                    <a:gd name="T27" fmla="*/ 2147483646 h 275"/>
                    <a:gd name="T28" fmla="*/ 2147483646 w 159"/>
                    <a:gd name="T29" fmla="*/ 2147483646 h 275"/>
                    <a:gd name="T30" fmla="*/ 2147483646 w 159"/>
                    <a:gd name="T31" fmla="*/ 2147483646 h 275"/>
                    <a:gd name="T32" fmla="*/ 2147483646 w 159"/>
                    <a:gd name="T33" fmla="*/ 2147483646 h 275"/>
                    <a:gd name="T34" fmla="*/ 2147483646 w 159"/>
                    <a:gd name="T35" fmla="*/ 2147483646 h 275"/>
                    <a:gd name="T36" fmla="*/ 2147483646 w 159"/>
                    <a:gd name="T37" fmla="*/ 0 h 275"/>
                    <a:gd name="T38" fmla="*/ 2147483646 w 159"/>
                    <a:gd name="T39" fmla="*/ 2147483646 h 275"/>
                    <a:gd name="T40" fmla="*/ 2147483646 w 159"/>
                    <a:gd name="T41" fmla="*/ 2147483646 h 275"/>
                    <a:gd name="T42" fmla="*/ 2147483646 w 159"/>
                    <a:gd name="T43" fmla="*/ 2147483646 h 275"/>
                    <a:gd name="T44" fmla="*/ 2147483646 w 159"/>
                    <a:gd name="T45" fmla="*/ 2147483646 h 275"/>
                    <a:gd name="T46" fmla="*/ 2147483646 w 159"/>
                    <a:gd name="T47" fmla="*/ 2147483646 h 2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9" h="275">
                      <a:moveTo>
                        <a:pt x="135" y="0"/>
                      </a:moveTo>
                      <a:cubicBezTo>
                        <a:pt x="24" y="0"/>
                        <a:pt x="24" y="0"/>
                        <a:pt x="24" y="0"/>
                      </a:cubicBezTo>
                      <a:cubicBezTo>
                        <a:pt x="11" y="0"/>
                        <a:pt x="0" y="11"/>
                        <a:pt x="0" y="24"/>
                      </a:cubicBezTo>
                      <a:cubicBezTo>
                        <a:pt x="0" y="51"/>
                        <a:pt x="0" y="51"/>
                        <a:pt x="0" y="51"/>
                      </a:cubicBezTo>
                      <a:cubicBezTo>
                        <a:pt x="12" y="58"/>
                        <a:pt x="12" y="58"/>
                        <a:pt x="12" y="58"/>
                      </a:cubicBezTo>
                      <a:cubicBezTo>
                        <a:pt x="12" y="24"/>
                        <a:pt x="12" y="24"/>
                        <a:pt x="12" y="24"/>
                      </a:cubicBezTo>
                      <a:cubicBezTo>
                        <a:pt x="12" y="24"/>
                        <a:pt x="12" y="23"/>
                        <a:pt x="12" y="22"/>
                      </a:cubicBezTo>
                      <a:cubicBezTo>
                        <a:pt x="147" y="22"/>
                        <a:pt x="147" y="22"/>
                        <a:pt x="147" y="22"/>
                      </a:cubicBezTo>
                      <a:cubicBezTo>
                        <a:pt x="147" y="23"/>
                        <a:pt x="147" y="24"/>
                        <a:pt x="147" y="24"/>
                      </a:cubicBezTo>
                      <a:cubicBezTo>
                        <a:pt x="147" y="236"/>
                        <a:pt x="147" y="236"/>
                        <a:pt x="147" y="236"/>
                      </a:cubicBezTo>
                      <a:cubicBezTo>
                        <a:pt x="12" y="236"/>
                        <a:pt x="12" y="236"/>
                        <a:pt x="12" y="236"/>
                      </a:cubicBezTo>
                      <a:cubicBezTo>
                        <a:pt x="12" y="202"/>
                        <a:pt x="12" y="202"/>
                        <a:pt x="12" y="202"/>
                      </a:cubicBezTo>
                      <a:cubicBezTo>
                        <a:pt x="0" y="202"/>
                        <a:pt x="0" y="202"/>
                        <a:pt x="0" y="202"/>
                      </a:cubicBezTo>
                      <a:cubicBezTo>
                        <a:pt x="0" y="251"/>
                        <a:pt x="0" y="251"/>
                        <a:pt x="0" y="251"/>
                      </a:cubicBezTo>
                      <a:cubicBezTo>
                        <a:pt x="0" y="265"/>
                        <a:pt x="11" y="275"/>
                        <a:pt x="24" y="275"/>
                      </a:cubicBezTo>
                      <a:cubicBezTo>
                        <a:pt x="135" y="275"/>
                        <a:pt x="135" y="275"/>
                        <a:pt x="135" y="275"/>
                      </a:cubicBezTo>
                      <a:cubicBezTo>
                        <a:pt x="148" y="275"/>
                        <a:pt x="159" y="265"/>
                        <a:pt x="159" y="251"/>
                      </a:cubicBezTo>
                      <a:cubicBezTo>
                        <a:pt x="159" y="24"/>
                        <a:pt x="159" y="24"/>
                        <a:pt x="159" y="24"/>
                      </a:cubicBezTo>
                      <a:cubicBezTo>
                        <a:pt x="159" y="11"/>
                        <a:pt x="148" y="0"/>
                        <a:pt x="135" y="0"/>
                      </a:cubicBezTo>
                      <a:close/>
                      <a:moveTo>
                        <a:pt x="80" y="269"/>
                      </a:moveTo>
                      <a:cubicBezTo>
                        <a:pt x="72" y="269"/>
                        <a:pt x="66" y="263"/>
                        <a:pt x="66" y="255"/>
                      </a:cubicBezTo>
                      <a:cubicBezTo>
                        <a:pt x="66" y="247"/>
                        <a:pt x="72" y="241"/>
                        <a:pt x="80" y="241"/>
                      </a:cubicBezTo>
                      <a:cubicBezTo>
                        <a:pt x="87" y="241"/>
                        <a:pt x="94" y="247"/>
                        <a:pt x="94" y="255"/>
                      </a:cubicBezTo>
                      <a:cubicBezTo>
                        <a:pt x="94" y="263"/>
                        <a:pt x="87" y="269"/>
                        <a:pt x="80" y="26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0" name="TextBox 79">
                <a:extLst>
                  <a:ext uri="{FF2B5EF4-FFF2-40B4-BE49-F238E27FC236}">
                    <a16:creationId xmlns:a16="http://schemas.microsoft.com/office/drawing/2014/main" id="{04F24691-23C9-4F2A-8422-5B29219FE53D}"/>
                  </a:ext>
                </a:extLst>
              </p:cNvPr>
              <p:cNvSpPr txBox="1"/>
              <p:nvPr/>
            </p:nvSpPr>
            <p:spPr>
              <a:xfrm>
                <a:off x="2144026" y="6007267"/>
                <a:ext cx="1428411" cy="307777"/>
              </a:xfrm>
              <a:prstGeom prst="rect">
                <a:avLst/>
              </a:prstGeom>
              <a:noFill/>
            </p:spPr>
            <p:txBody>
              <a:bodyPr wrap="square" rtlCol="0">
                <a:spAutoFit/>
              </a:bodyPr>
              <a:lstStyle/>
              <a:p>
                <a:r>
                  <a:rPr lang="en-US" sz="1400" dirty="0"/>
                  <a:t>Segmentation</a:t>
                </a:r>
              </a:p>
            </p:txBody>
          </p:sp>
          <p:sp>
            <p:nvSpPr>
              <p:cNvPr id="81" name="TextBox 80">
                <a:extLst>
                  <a:ext uri="{FF2B5EF4-FFF2-40B4-BE49-F238E27FC236}">
                    <a16:creationId xmlns:a16="http://schemas.microsoft.com/office/drawing/2014/main" id="{E646A5A5-2079-4012-AE40-E949FA5EB93A}"/>
                  </a:ext>
                </a:extLst>
              </p:cNvPr>
              <p:cNvSpPr txBox="1"/>
              <p:nvPr/>
            </p:nvSpPr>
            <p:spPr>
              <a:xfrm>
                <a:off x="5152645" y="5998171"/>
                <a:ext cx="2058317" cy="307777"/>
              </a:xfrm>
              <a:prstGeom prst="rect">
                <a:avLst/>
              </a:prstGeom>
              <a:noFill/>
            </p:spPr>
            <p:txBody>
              <a:bodyPr wrap="square" rtlCol="0">
                <a:spAutoFit/>
              </a:bodyPr>
              <a:lstStyle/>
              <a:p>
                <a:pPr algn="ctr"/>
                <a:r>
                  <a:rPr lang="en-US" sz="1400" dirty="0"/>
                  <a:t>Extracting Features</a:t>
                </a:r>
              </a:p>
            </p:txBody>
          </p:sp>
          <p:sp>
            <p:nvSpPr>
              <p:cNvPr id="82" name="TextBox 81">
                <a:extLst>
                  <a:ext uri="{FF2B5EF4-FFF2-40B4-BE49-F238E27FC236}">
                    <a16:creationId xmlns:a16="http://schemas.microsoft.com/office/drawing/2014/main" id="{7E337CD3-0A5A-4348-A8AA-F65BB7C4E07A}"/>
                  </a:ext>
                </a:extLst>
              </p:cNvPr>
              <p:cNvSpPr txBox="1"/>
              <p:nvPr/>
            </p:nvSpPr>
            <p:spPr>
              <a:xfrm>
                <a:off x="8513316" y="5995037"/>
                <a:ext cx="1615131" cy="307777"/>
              </a:xfrm>
              <a:prstGeom prst="rect">
                <a:avLst/>
              </a:prstGeom>
              <a:noFill/>
            </p:spPr>
            <p:txBody>
              <a:bodyPr wrap="square" rtlCol="0">
                <a:spAutoFit/>
              </a:bodyPr>
              <a:lstStyle/>
              <a:p>
                <a:pPr algn="ctr"/>
                <a:r>
                  <a:rPr lang="en-US" sz="1400" dirty="0"/>
                  <a:t>Evaluate &amp; Train</a:t>
                </a:r>
              </a:p>
            </p:txBody>
          </p:sp>
          <p:sp>
            <p:nvSpPr>
              <p:cNvPr id="83" name="Line 16">
                <a:extLst>
                  <a:ext uri="{FF2B5EF4-FFF2-40B4-BE49-F238E27FC236}">
                    <a16:creationId xmlns:a16="http://schemas.microsoft.com/office/drawing/2014/main" id="{8FBBF4EB-1A8D-45FD-9249-4D5376551D58}"/>
                  </a:ext>
                </a:extLst>
              </p:cNvPr>
              <p:cNvSpPr>
                <a:spLocks noChangeShapeType="1"/>
              </p:cNvSpPr>
              <p:nvPr/>
            </p:nvSpPr>
            <p:spPr bwMode="auto">
              <a:xfrm flipV="1">
                <a:off x="4907477" y="1812573"/>
                <a:ext cx="38192" cy="4321894"/>
              </a:xfrm>
              <a:prstGeom prst="line">
                <a:avLst/>
              </a:prstGeom>
              <a:noFill/>
              <a:ln w="9525">
                <a:solidFill>
                  <a:srgbClr val="4BB2CB"/>
                </a:solidFill>
                <a:prstDash val="lgDash"/>
                <a:round/>
                <a:headEnd/>
                <a:tailEnd type="oval" w="med" len="med"/>
              </a:ln>
            </p:spPr>
            <p:txBody>
              <a:bodyPr lIns="109728" tIns="54864" rIns="109728" bIns="54864"/>
              <a:lstStyle/>
              <a:p>
                <a:pPr algn="ctr" fontAlgn="base">
                  <a:spcBef>
                    <a:spcPct val="0"/>
                  </a:spcBef>
                  <a:spcAft>
                    <a:spcPct val="0"/>
                  </a:spcAft>
                </a:pPr>
                <a:endParaRPr lang="en-US" sz="1100">
                  <a:solidFill>
                    <a:prstClr val="black"/>
                  </a:solidFill>
                  <a:latin typeface="+mj-lt"/>
                  <a:ea typeface="ＭＳ Ｐゴシック" charset="-128"/>
                </a:endParaRPr>
              </a:p>
            </p:txBody>
          </p:sp>
          <p:sp>
            <p:nvSpPr>
              <p:cNvPr id="84" name="Line 16">
                <a:extLst>
                  <a:ext uri="{FF2B5EF4-FFF2-40B4-BE49-F238E27FC236}">
                    <a16:creationId xmlns:a16="http://schemas.microsoft.com/office/drawing/2014/main" id="{6BD8EF90-E28F-44F7-B264-C1F43A5E717C}"/>
                  </a:ext>
                </a:extLst>
              </p:cNvPr>
              <p:cNvSpPr>
                <a:spLocks noChangeShapeType="1"/>
              </p:cNvSpPr>
              <p:nvPr/>
            </p:nvSpPr>
            <p:spPr bwMode="auto">
              <a:xfrm flipV="1">
                <a:off x="7314803" y="1840690"/>
                <a:ext cx="38192" cy="4321894"/>
              </a:xfrm>
              <a:prstGeom prst="line">
                <a:avLst/>
              </a:prstGeom>
              <a:noFill/>
              <a:ln w="9525">
                <a:solidFill>
                  <a:srgbClr val="4BB2CB"/>
                </a:solidFill>
                <a:prstDash val="lgDash"/>
                <a:round/>
                <a:headEnd/>
                <a:tailEnd type="oval" w="med" len="med"/>
              </a:ln>
            </p:spPr>
            <p:txBody>
              <a:bodyPr lIns="109728" tIns="54864" rIns="109728" bIns="54864"/>
              <a:lstStyle/>
              <a:p>
                <a:pPr algn="ctr" fontAlgn="base">
                  <a:spcBef>
                    <a:spcPct val="0"/>
                  </a:spcBef>
                  <a:spcAft>
                    <a:spcPct val="0"/>
                  </a:spcAft>
                </a:pPr>
                <a:endParaRPr lang="en-US" sz="1100">
                  <a:solidFill>
                    <a:prstClr val="black"/>
                  </a:solidFill>
                  <a:latin typeface="+mj-lt"/>
                  <a:ea typeface="ＭＳ Ｐゴシック" charset="-128"/>
                </a:endParaRPr>
              </a:p>
            </p:txBody>
          </p:sp>
          <p:sp>
            <p:nvSpPr>
              <p:cNvPr id="86" name="Rectangle: Rounded Corners 85">
                <a:extLst>
                  <a:ext uri="{FF2B5EF4-FFF2-40B4-BE49-F238E27FC236}">
                    <a16:creationId xmlns:a16="http://schemas.microsoft.com/office/drawing/2014/main" id="{C6612554-8494-4EAF-A86E-A8FE7CF0D4DC}"/>
                  </a:ext>
                </a:extLst>
              </p:cNvPr>
              <p:cNvSpPr/>
              <p:nvPr/>
            </p:nvSpPr>
            <p:spPr>
              <a:xfrm>
                <a:off x="3035707" y="2630935"/>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Technical Skills</a:t>
                </a:r>
              </a:p>
            </p:txBody>
          </p:sp>
          <p:sp>
            <p:nvSpPr>
              <p:cNvPr id="87" name="Rectangle: Rounded Corners 86">
                <a:extLst>
                  <a:ext uri="{FF2B5EF4-FFF2-40B4-BE49-F238E27FC236}">
                    <a16:creationId xmlns:a16="http://schemas.microsoft.com/office/drawing/2014/main" id="{0707FA17-EF90-4C2D-8959-AFC2EF066B6F}"/>
                  </a:ext>
                </a:extLst>
              </p:cNvPr>
              <p:cNvSpPr/>
              <p:nvPr/>
            </p:nvSpPr>
            <p:spPr>
              <a:xfrm>
                <a:off x="3036529" y="3272127"/>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Life</a:t>
                </a:r>
              </a:p>
              <a:p>
                <a:pPr algn="ctr"/>
                <a:r>
                  <a:rPr lang="en-US" sz="1100" dirty="0"/>
                  <a:t>Achievements</a:t>
                </a:r>
              </a:p>
            </p:txBody>
          </p:sp>
          <p:sp>
            <p:nvSpPr>
              <p:cNvPr id="88" name="Rectangle: Rounded Corners 87">
                <a:extLst>
                  <a:ext uri="{FF2B5EF4-FFF2-40B4-BE49-F238E27FC236}">
                    <a16:creationId xmlns:a16="http://schemas.microsoft.com/office/drawing/2014/main" id="{D655CA9D-5E0B-4AF9-BDD7-9D363B3FF4B1}"/>
                  </a:ext>
                </a:extLst>
              </p:cNvPr>
              <p:cNvSpPr/>
              <p:nvPr/>
            </p:nvSpPr>
            <p:spPr>
              <a:xfrm>
                <a:off x="3034734" y="3920989"/>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Personal Information</a:t>
                </a:r>
              </a:p>
            </p:txBody>
          </p:sp>
          <p:sp>
            <p:nvSpPr>
              <p:cNvPr id="89" name="Rectangle: Rounded Corners 88">
                <a:extLst>
                  <a:ext uri="{FF2B5EF4-FFF2-40B4-BE49-F238E27FC236}">
                    <a16:creationId xmlns:a16="http://schemas.microsoft.com/office/drawing/2014/main" id="{D8F1D5DF-9302-4382-897C-AA53556A22FA}"/>
                  </a:ext>
                </a:extLst>
              </p:cNvPr>
              <p:cNvSpPr/>
              <p:nvPr/>
            </p:nvSpPr>
            <p:spPr>
              <a:xfrm>
                <a:off x="3034734" y="4652482"/>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Relevant Experience</a:t>
                </a:r>
              </a:p>
            </p:txBody>
          </p:sp>
          <p:sp>
            <p:nvSpPr>
              <p:cNvPr id="90" name="Rectangle: Rounded Corners 89">
                <a:extLst>
                  <a:ext uri="{FF2B5EF4-FFF2-40B4-BE49-F238E27FC236}">
                    <a16:creationId xmlns:a16="http://schemas.microsoft.com/office/drawing/2014/main" id="{2C819BBF-6DD5-4C4A-ABC4-29103648DC23}"/>
                  </a:ext>
                </a:extLst>
              </p:cNvPr>
              <p:cNvSpPr/>
              <p:nvPr/>
            </p:nvSpPr>
            <p:spPr>
              <a:xfrm>
                <a:off x="3027969" y="1953543"/>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Education Qualifications </a:t>
                </a:r>
              </a:p>
            </p:txBody>
          </p:sp>
          <p:sp>
            <p:nvSpPr>
              <p:cNvPr id="91" name="Rectangle: Rounded Corners 90">
                <a:extLst>
                  <a:ext uri="{FF2B5EF4-FFF2-40B4-BE49-F238E27FC236}">
                    <a16:creationId xmlns:a16="http://schemas.microsoft.com/office/drawing/2014/main" id="{9802ABE4-2F10-429D-966A-25E731DC91B9}"/>
                  </a:ext>
                </a:extLst>
              </p:cNvPr>
              <p:cNvSpPr/>
              <p:nvPr/>
            </p:nvSpPr>
            <p:spPr>
              <a:xfrm>
                <a:off x="1431961" y="3298507"/>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Classify Segments </a:t>
                </a:r>
              </a:p>
            </p:txBody>
          </p:sp>
          <p:sp>
            <p:nvSpPr>
              <p:cNvPr id="92" name="Rectangle: Rounded Corners 91">
                <a:extLst>
                  <a:ext uri="{FF2B5EF4-FFF2-40B4-BE49-F238E27FC236}">
                    <a16:creationId xmlns:a16="http://schemas.microsoft.com/office/drawing/2014/main" id="{0284CBAE-5FAE-4849-BA79-67735814B5E0}"/>
                  </a:ext>
                </a:extLst>
              </p:cNvPr>
              <p:cNvSpPr/>
              <p:nvPr/>
            </p:nvSpPr>
            <p:spPr>
              <a:xfrm>
                <a:off x="5584342" y="2641899"/>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Syntax Analysis</a:t>
                </a:r>
              </a:p>
            </p:txBody>
          </p:sp>
          <p:sp>
            <p:nvSpPr>
              <p:cNvPr id="93" name="Rectangle: Rounded Corners 92">
                <a:extLst>
                  <a:ext uri="{FF2B5EF4-FFF2-40B4-BE49-F238E27FC236}">
                    <a16:creationId xmlns:a16="http://schemas.microsoft.com/office/drawing/2014/main" id="{D5DAABE1-158A-4751-A6EC-12465D1C1467}"/>
                  </a:ext>
                </a:extLst>
              </p:cNvPr>
              <p:cNvSpPr/>
              <p:nvPr/>
            </p:nvSpPr>
            <p:spPr>
              <a:xfrm>
                <a:off x="5585164" y="3283091"/>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Parts of  speech tagging</a:t>
                </a:r>
              </a:p>
            </p:txBody>
          </p:sp>
          <p:sp>
            <p:nvSpPr>
              <p:cNvPr id="94" name="Rectangle: Rounded Corners 93">
                <a:extLst>
                  <a:ext uri="{FF2B5EF4-FFF2-40B4-BE49-F238E27FC236}">
                    <a16:creationId xmlns:a16="http://schemas.microsoft.com/office/drawing/2014/main" id="{BFD4A80D-4AD9-4A41-BEB8-5B628CDBAC74}"/>
                  </a:ext>
                </a:extLst>
              </p:cNvPr>
              <p:cNvSpPr/>
              <p:nvPr/>
            </p:nvSpPr>
            <p:spPr>
              <a:xfrm>
                <a:off x="5583369" y="3931953"/>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Data process</a:t>
                </a:r>
              </a:p>
            </p:txBody>
          </p:sp>
          <p:sp>
            <p:nvSpPr>
              <p:cNvPr id="95" name="Rectangle: Rounded Corners 94">
                <a:extLst>
                  <a:ext uri="{FF2B5EF4-FFF2-40B4-BE49-F238E27FC236}">
                    <a16:creationId xmlns:a16="http://schemas.microsoft.com/office/drawing/2014/main" id="{4ADFBA53-E0C0-402C-A0A9-03DAA0814D3E}"/>
                  </a:ext>
                </a:extLst>
              </p:cNvPr>
              <p:cNvSpPr/>
              <p:nvPr/>
            </p:nvSpPr>
            <p:spPr>
              <a:xfrm>
                <a:off x="5583369" y="4663446"/>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Dictionary Based Search</a:t>
                </a:r>
              </a:p>
            </p:txBody>
          </p:sp>
          <p:sp>
            <p:nvSpPr>
              <p:cNvPr id="96" name="Rectangle: Rounded Corners 95">
                <a:extLst>
                  <a:ext uri="{FF2B5EF4-FFF2-40B4-BE49-F238E27FC236}">
                    <a16:creationId xmlns:a16="http://schemas.microsoft.com/office/drawing/2014/main" id="{2325DE3B-B5B8-49BA-9E41-FB2B8CE8155F}"/>
                  </a:ext>
                </a:extLst>
              </p:cNvPr>
              <p:cNvSpPr/>
              <p:nvPr/>
            </p:nvSpPr>
            <p:spPr>
              <a:xfrm>
                <a:off x="5576604" y="1964507"/>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NER</a:t>
                </a:r>
              </a:p>
            </p:txBody>
          </p:sp>
          <p:sp>
            <p:nvSpPr>
              <p:cNvPr id="97" name="Rectangle: Rounded Corners 96">
                <a:extLst>
                  <a:ext uri="{FF2B5EF4-FFF2-40B4-BE49-F238E27FC236}">
                    <a16:creationId xmlns:a16="http://schemas.microsoft.com/office/drawing/2014/main" id="{F056A903-EB21-41AE-A570-F4D18342EFC8}"/>
                  </a:ext>
                </a:extLst>
              </p:cNvPr>
              <p:cNvSpPr/>
              <p:nvPr/>
            </p:nvSpPr>
            <p:spPr>
              <a:xfrm>
                <a:off x="7604180" y="3198560"/>
                <a:ext cx="1129332"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Evaluation through Decision Tree</a:t>
                </a:r>
              </a:p>
            </p:txBody>
          </p:sp>
          <p:sp>
            <p:nvSpPr>
              <p:cNvPr id="98" name="Rectangle: Rounded Corners 97">
                <a:extLst>
                  <a:ext uri="{FF2B5EF4-FFF2-40B4-BE49-F238E27FC236}">
                    <a16:creationId xmlns:a16="http://schemas.microsoft.com/office/drawing/2014/main" id="{9B568300-1651-4478-BBF7-5DE233EB3DB3}"/>
                  </a:ext>
                </a:extLst>
              </p:cNvPr>
              <p:cNvSpPr/>
              <p:nvPr/>
            </p:nvSpPr>
            <p:spPr>
              <a:xfrm>
                <a:off x="9180575" y="2197460"/>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Train the System</a:t>
                </a:r>
              </a:p>
            </p:txBody>
          </p:sp>
          <p:sp>
            <p:nvSpPr>
              <p:cNvPr id="99" name="Rectangle: Rounded Corners 98">
                <a:extLst>
                  <a:ext uri="{FF2B5EF4-FFF2-40B4-BE49-F238E27FC236}">
                    <a16:creationId xmlns:a16="http://schemas.microsoft.com/office/drawing/2014/main" id="{999F66BB-8DFD-4832-A143-036FE59F93B2}"/>
                  </a:ext>
                </a:extLst>
              </p:cNvPr>
              <p:cNvSpPr/>
              <p:nvPr/>
            </p:nvSpPr>
            <p:spPr>
              <a:xfrm>
                <a:off x="9244141" y="4140226"/>
                <a:ext cx="1051311" cy="523220"/>
              </a:xfrm>
              <a:prstGeom prst="roundRect">
                <a:avLst/>
              </a:prstGeom>
              <a:ln>
                <a:solidFill>
                  <a:srgbClr val="4BB2C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Discard Data</a:t>
                </a:r>
              </a:p>
            </p:txBody>
          </p:sp>
          <p:sp>
            <p:nvSpPr>
              <p:cNvPr id="100" name="Freeform 48">
                <a:extLst>
                  <a:ext uri="{FF2B5EF4-FFF2-40B4-BE49-F238E27FC236}">
                    <a16:creationId xmlns:a16="http://schemas.microsoft.com/office/drawing/2014/main" id="{CC932B02-5D6E-43AB-9680-B0D6D5726656}"/>
                  </a:ext>
                </a:extLst>
              </p:cNvPr>
              <p:cNvSpPr>
                <a:spLocks/>
              </p:cNvSpPr>
              <p:nvPr/>
            </p:nvSpPr>
            <p:spPr bwMode="auto">
              <a:xfrm>
                <a:off x="2581871" y="3403954"/>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8">
                <a:extLst>
                  <a:ext uri="{FF2B5EF4-FFF2-40B4-BE49-F238E27FC236}">
                    <a16:creationId xmlns:a16="http://schemas.microsoft.com/office/drawing/2014/main" id="{5D97E7EC-96F6-4A5B-A29C-8F1F60CD94C6}"/>
                  </a:ext>
                </a:extLst>
              </p:cNvPr>
              <p:cNvSpPr>
                <a:spLocks/>
              </p:cNvSpPr>
              <p:nvPr/>
            </p:nvSpPr>
            <p:spPr bwMode="auto">
              <a:xfrm>
                <a:off x="4253812" y="2129525"/>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8">
                <a:extLst>
                  <a:ext uri="{FF2B5EF4-FFF2-40B4-BE49-F238E27FC236}">
                    <a16:creationId xmlns:a16="http://schemas.microsoft.com/office/drawing/2014/main" id="{FFED6C57-06C2-4D5A-9476-4F230D6FED30}"/>
                  </a:ext>
                </a:extLst>
              </p:cNvPr>
              <p:cNvSpPr>
                <a:spLocks/>
              </p:cNvSpPr>
              <p:nvPr/>
            </p:nvSpPr>
            <p:spPr bwMode="auto">
              <a:xfrm>
                <a:off x="4265336" y="2876771"/>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8">
                <a:extLst>
                  <a:ext uri="{FF2B5EF4-FFF2-40B4-BE49-F238E27FC236}">
                    <a16:creationId xmlns:a16="http://schemas.microsoft.com/office/drawing/2014/main" id="{771F136F-6C85-4C13-BAE7-655FF6440DFA}"/>
                  </a:ext>
                </a:extLst>
              </p:cNvPr>
              <p:cNvSpPr>
                <a:spLocks/>
              </p:cNvSpPr>
              <p:nvPr/>
            </p:nvSpPr>
            <p:spPr bwMode="auto">
              <a:xfrm>
                <a:off x="4251263" y="3510703"/>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8">
                <a:extLst>
                  <a:ext uri="{FF2B5EF4-FFF2-40B4-BE49-F238E27FC236}">
                    <a16:creationId xmlns:a16="http://schemas.microsoft.com/office/drawing/2014/main" id="{8F076E72-B6CE-485A-963A-FE732E4569A2}"/>
                  </a:ext>
                </a:extLst>
              </p:cNvPr>
              <p:cNvSpPr>
                <a:spLocks/>
              </p:cNvSpPr>
              <p:nvPr/>
            </p:nvSpPr>
            <p:spPr bwMode="auto">
              <a:xfrm>
                <a:off x="4232230" y="4160932"/>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48">
                <a:extLst>
                  <a:ext uri="{FF2B5EF4-FFF2-40B4-BE49-F238E27FC236}">
                    <a16:creationId xmlns:a16="http://schemas.microsoft.com/office/drawing/2014/main" id="{34257624-2EE3-480B-8A04-2528EFBA6824}"/>
                  </a:ext>
                </a:extLst>
              </p:cNvPr>
              <p:cNvSpPr>
                <a:spLocks/>
              </p:cNvSpPr>
              <p:nvPr/>
            </p:nvSpPr>
            <p:spPr bwMode="auto">
              <a:xfrm>
                <a:off x="4248291" y="4854320"/>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48">
                <a:extLst>
                  <a:ext uri="{FF2B5EF4-FFF2-40B4-BE49-F238E27FC236}">
                    <a16:creationId xmlns:a16="http://schemas.microsoft.com/office/drawing/2014/main" id="{6870908C-0D1E-40EF-B153-B14ECB36CCE9}"/>
                  </a:ext>
                </a:extLst>
              </p:cNvPr>
              <p:cNvSpPr>
                <a:spLocks/>
              </p:cNvSpPr>
              <p:nvPr/>
            </p:nvSpPr>
            <p:spPr bwMode="auto">
              <a:xfrm rot="19480097">
                <a:off x="8715767" y="2867369"/>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7DF35F7F-B3B5-4888-A064-F5EC3642EDED}"/>
                  </a:ext>
                </a:extLst>
              </p:cNvPr>
              <p:cNvSpPr>
                <a:spLocks/>
              </p:cNvSpPr>
              <p:nvPr/>
            </p:nvSpPr>
            <p:spPr bwMode="auto">
              <a:xfrm rot="1516462">
                <a:off x="8685407" y="3906991"/>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1" name="Freeform 48">
              <a:extLst>
                <a:ext uri="{FF2B5EF4-FFF2-40B4-BE49-F238E27FC236}">
                  <a16:creationId xmlns:a16="http://schemas.microsoft.com/office/drawing/2014/main" id="{F09A030E-F5AA-46A3-8F33-8C8E2C9C6DE6}"/>
                </a:ext>
              </a:extLst>
            </p:cNvPr>
            <p:cNvSpPr>
              <a:spLocks/>
            </p:cNvSpPr>
            <p:nvPr/>
          </p:nvSpPr>
          <p:spPr bwMode="auto">
            <a:xfrm>
              <a:off x="7015393" y="3563753"/>
              <a:ext cx="399190" cy="193183"/>
            </a:xfrm>
            <a:custGeom>
              <a:avLst/>
              <a:gdLst>
                <a:gd name="T0" fmla="*/ 2147483646 w 71"/>
                <a:gd name="T1" fmla="*/ 2147483646 h 24"/>
                <a:gd name="T2" fmla="*/ 2147483646 w 71"/>
                <a:gd name="T3" fmla="*/ 0 h 24"/>
                <a:gd name="T4" fmla="*/ 2147483646 w 71"/>
                <a:gd name="T5" fmla="*/ 2147483646 h 24"/>
                <a:gd name="T6" fmla="*/ 0 w 71"/>
                <a:gd name="T7" fmla="*/ 2147483646 h 24"/>
                <a:gd name="T8" fmla="*/ 0 w 71"/>
                <a:gd name="T9" fmla="*/ 2147483646 h 24"/>
                <a:gd name="T10" fmla="*/ 2147483646 w 71"/>
                <a:gd name="T11" fmla="*/ 2147483646 h 24"/>
                <a:gd name="T12" fmla="*/ 2147483646 w 71"/>
                <a:gd name="T13" fmla="*/ 2147483646 h 24"/>
                <a:gd name="T14" fmla="*/ 2147483646 w 71"/>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24">
                  <a:moveTo>
                    <a:pt x="71" y="12"/>
                  </a:moveTo>
                  <a:lnTo>
                    <a:pt x="27" y="0"/>
                  </a:lnTo>
                  <a:lnTo>
                    <a:pt x="34" y="10"/>
                  </a:lnTo>
                  <a:lnTo>
                    <a:pt x="0" y="10"/>
                  </a:lnTo>
                  <a:lnTo>
                    <a:pt x="0" y="13"/>
                  </a:lnTo>
                  <a:lnTo>
                    <a:pt x="34" y="13"/>
                  </a:lnTo>
                  <a:lnTo>
                    <a:pt x="27" y="24"/>
                  </a:lnTo>
                  <a:lnTo>
                    <a:pt x="71" y="12"/>
                  </a:lnTo>
                  <a:close/>
                </a:path>
              </a:pathLst>
            </a:custGeom>
            <a:solidFill>
              <a:srgbClr val="5153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69308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6507F-5142-4BE7-BBD3-D71219D9E409}"/>
              </a:ext>
            </a:extLst>
          </p:cNvPr>
          <p:cNvSpPr/>
          <p:nvPr/>
        </p:nvSpPr>
        <p:spPr>
          <a:xfrm>
            <a:off x="551711" y="276094"/>
            <a:ext cx="3814762" cy="523220"/>
          </a:xfrm>
          <a:prstGeom prst="rect">
            <a:avLst/>
          </a:prstGeom>
        </p:spPr>
        <p:txBody>
          <a:bodyPr wrap="none">
            <a:spAutoFit/>
          </a:bodyPr>
          <a:lstStyle/>
          <a:p>
            <a:pPr algn="ctr"/>
            <a:r>
              <a:rPr lang="en-US" sz="2800" dirty="0">
                <a:solidFill>
                  <a:srgbClr val="4BB2CB"/>
                </a:solidFill>
                <a:latin typeface="Adobe Clean Light" panose="020B0303020404020204" pitchFamily="34" charset="0"/>
                <a:ea typeface="Times New Roman" panose="02020603050405020304" pitchFamily="18" charset="0"/>
              </a:rPr>
              <a:t>Step by Step: Process flow</a:t>
            </a:r>
          </a:p>
        </p:txBody>
      </p:sp>
      <p:grpSp>
        <p:nvGrpSpPr>
          <p:cNvPr id="16" name="Group 15398">
            <a:extLst>
              <a:ext uri="{FF2B5EF4-FFF2-40B4-BE49-F238E27FC236}">
                <a16:creationId xmlns:a16="http://schemas.microsoft.com/office/drawing/2014/main" id="{0700CCA3-F89E-4C0D-8041-B69EFE4214D0}"/>
              </a:ext>
            </a:extLst>
          </p:cNvPr>
          <p:cNvGrpSpPr>
            <a:grpSpLocks/>
          </p:cNvGrpSpPr>
          <p:nvPr/>
        </p:nvGrpSpPr>
        <p:grpSpPr bwMode="auto">
          <a:xfrm rot="12707249">
            <a:off x="2616549" y="3191945"/>
            <a:ext cx="916970" cy="355600"/>
            <a:chOff x="5846763" y="1525009"/>
            <a:chExt cx="916970" cy="355600"/>
          </a:xfrm>
          <a:solidFill>
            <a:srgbClr val="4BB2CB"/>
          </a:solidFill>
        </p:grpSpPr>
        <p:sp>
          <p:nvSpPr>
            <p:cNvPr id="17" name="Freeform 23">
              <a:extLst>
                <a:ext uri="{FF2B5EF4-FFF2-40B4-BE49-F238E27FC236}">
                  <a16:creationId xmlns:a16="http://schemas.microsoft.com/office/drawing/2014/main" id="{B4BA8DD0-B960-43CE-9058-48056A29807C}"/>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4">
              <a:extLst>
                <a:ext uri="{FF2B5EF4-FFF2-40B4-BE49-F238E27FC236}">
                  <a16:creationId xmlns:a16="http://schemas.microsoft.com/office/drawing/2014/main" id="{5E537FC3-8767-4E5E-A685-43306A79F35A}"/>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5398">
            <a:extLst>
              <a:ext uri="{FF2B5EF4-FFF2-40B4-BE49-F238E27FC236}">
                <a16:creationId xmlns:a16="http://schemas.microsoft.com/office/drawing/2014/main" id="{A021E4DA-D39E-46FE-AAC5-5C454400F7DA}"/>
              </a:ext>
            </a:extLst>
          </p:cNvPr>
          <p:cNvGrpSpPr>
            <a:grpSpLocks/>
          </p:cNvGrpSpPr>
          <p:nvPr/>
        </p:nvGrpSpPr>
        <p:grpSpPr bwMode="auto">
          <a:xfrm rot="12924436">
            <a:off x="2609879" y="4885555"/>
            <a:ext cx="916970" cy="355600"/>
            <a:chOff x="5846763" y="1525009"/>
            <a:chExt cx="916970" cy="355600"/>
          </a:xfrm>
          <a:solidFill>
            <a:srgbClr val="4BB2CB"/>
          </a:solidFill>
        </p:grpSpPr>
        <p:sp>
          <p:nvSpPr>
            <p:cNvPr id="21" name="Freeform 23">
              <a:extLst>
                <a:ext uri="{FF2B5EF4-FFF2-40B4-BE49-F238E27FC236}">
                  <a16:creationId xmlns:a16="http://schemas.microsoft.com/office/drawing/2014/main" id="{278630B8-4888-43E9-A6E9-2A0EAACD34A3}"/>
                </a:ext>
              </a:extLst>
            </p:cNvPr>
            <p:cNvSpPr>
              <a:spLocks/>
            </p:cNvSpPr>
            <p:nvPr/>
          </p:nvSpPr>
          <p:spPr bwMode="auto">
            <a:xfrm>
              <a:off x="5916008" y="1525009"/>
              <a:ext cx="847725" cy="355600"/>
            </a:xfrm>
            <a:custGeom>
              <a:avLst/>
              <a:gdLst>
                <a:gd name="T0" fmla="*/ 2147483646 w 67"/>
                <a:gd name="T1" fmla="*/ 2147483646 h 28"/>
                <a:gd name="T2" fmla="*/ 2147483646 w 67"/>
                <a:gd name="T3" fmla="*/ 2147483646 h 28"/>
                <a:gd name="T4" fmla="*/ 2147483646 w 67"/>
                <a:gd name="T5" fmla="*/ 2147483646 h 28"/>
                <a:gd name="T6" fmla="*/ 2147483646 w 67"/>
                <a:gd name="T7" fmla="*/ 2147483646 h 28"/>
                <a:gd name="T8" fmla="*/ 2147483646 w 67"/>
                <a:gd name="T9" fmla="*/ 2147483646 h 28"/>
                <a:gd name="T10" fmla="*/ 2147483646 w 67"/>
                <a:gd name="T11" fmla="*/ 2147483646 h 28"/>
                <a:gd name="T12" fmla="*/ 2147483646 w 67"/>
                <a:gd name="T13" fmla="*/ 2147483646 h 28"/>
                <a:gd name="T14" fmla="*/ 2147483646 w 67"/>
                <a:gd name="T15" fmla="*/ 2147483646 h 28"/>
                <a:gd name="T16" fmla="*/ 2147483646 w 67"/>
                <a:gd name="T17" fmla="*/ 2147483646 h 28"/>
                <a:gd name="T18" fmla="*/ 2147483646 w 67"/>
                <a:gd name="T19" fmla="*/ 2147483646 h 28"/>
                <a:gd name="T20" fmla="*/ 2147483646 w 67"/>
                <a:gd name="T21" fmla="*/ 2147483646 h 28"/>
                <a:gd name="T22" fmla="*/ 2147483646 w 67"/>
                <a:gd name="T23" fmla="*/ 2147483646 h 28"/>
                <a:gd name="T24" fmla="*/ 2147483646 w 67"/>
                <a:gd name="T25" fmla="*/ 2147483646 h 28"/>
                <a:gd name="T26" fmla="*/ 2147483646 w 67"/>
                <a:gd name="T27" fmla="*/ 2147483646 h 28"/>
                <a:gd name="T28" fmla="*/ 2147483646 w 67"/>
                <a:gd name="T29" fmla="*/ 2147483646 h 28"/>
                <a:gd name="T30" fmla="*/ 2147483646 w 67"/>
                <a:gd name="T31" fmla="*/ 2147483646 h 28"/>
                <a:gd name="T32" fmla="*/ 2147483646 w 67"/>
                <a:gd name="T33" fmla="*/ 2147483646 h 28"/>
                <a:gd name="T34" fmla="*/ 2147483646 w 67"/>
                <a:gd name="T35" fmla="*/ 2147483646 h 28"/>
                <a:gd name="T36" fmla="*/ 2147483646 w 67"/>
                <a:gd name="T37" fmla="*/ 2147483646 h 28"/>
                <a:gd name="T38" fmla="*/ 2147483646 w 67"/>
                <a:gd name="T39" fmla="*/ 2147483646 h 28"/>
                <a:gd name="T40" fmla="*/ 2147483646 w 67"/>
                <a:gd name="T41" fmla="*/ 2147483646 h 28"/>
                <a:gd name="T42" fmla="*/ 2147483646 w 67"/>
                <a:gd name="T43" fmla="*/ 2147483646 h 28"/>
                <a:gd name="T44" fmla="*/ 2147483646 w 67"/>
                <a:gd name="T45" fmla="*/ 2147483646 h 28"/>
                <a:gd name="T46" fmla="*/ 2147483646 w 67"/>
                <a:gd name="T47" fmla="*/ 2147483646 h 28"/>
                <a:gd name="T48" fmla="*/ 2147483646 w 67"/>
                <a:gd name="T49" fmla="*/ 2147483646 h 28"/>
                <a:gd name="T50" fmla="*/ 2147483646 w 67"/>
                <a:gd name="T51" fmla="*/ 2147483646 h 28"/>
                <a:gd name="T52" fmla="*/ 2147483646 w 67"/>
                <a:gd name="T53" fmla="*/ 2147483646 h 28"/>
                <a:gd name="T54" fmla="*/ 2147483646 w 67"/>
                <a:gd name="T55" fmla="*/ 2147483646 h 28"/>
                <a:gd name="T56" fmla="*/ 2147483646 w 67"/>
                <a:gd name="T57" fmla="*/ 2147483646 h 28"/>
                <a:gd name="T58" fmla="*/ 2147483646 w 67"/>
                <a:gd name="T59" fmla="*/ 2147483646 h 28"/>
                <a:gd name="T60" fmla="*/ 2147483646 w 67"/>
                <a:gd name="T61" fmla="*/ 2147483646 h 28"/>
                <a:gd name="T62" fmla="*/ 2147483646 w 67"/>
                <a:gd name="T63" fmla="*/ 2147483646 h 28"/>
                <a:gd name="T64" fmla="*/ 2147483646 w 67"/>
                <a:gd name="T65" fmla="*/ 2147483646 h 28"/>
                <a:gd name="T66" fmla="*/ 2147483646 w 67"/>
                <a:gd name="T67" fmla="*/ 2147483646 h 28"/>
                <a:gd name="T68" fmla="*/ 2147483646 w 67"/>
                <a:gd name="T69" fmla="*/ 2147483646 h 28"/>
                <a:gd name="T70" fmla="*/ 2147483646 w 67"/>
                <a:gd name="T71" fmla="*/ 2147483646 h 28"/>
                <a:gd name="T72" fmla="*/ 2147483646 w 67"/>
                <a:gd name="T73" fmla="*/ 2147483646 h 28"/>
                <a:gd name="T74" fmla="*/ 2147483646 w 67"/>
                <a:gd name="T75" fmla="*/ 2147483646 h 28"/>
                <a:gd name="T76" fmla="*/ 2147483646 w 67"/>
                <a:gd name="T77" fmla="*/ 2147483646 h 28"/>
                <a:gd name="T78" fmla="*/ 2147483646 w 67"/>
                <a:gd name="T79" fmla="*/ 2147483646 h 28"/>
                <a:gd name="T80" fmla="*/ 2147483646 w 67"/>
                <a:gd name="T81" fmla="*/ 2147483646 h 28"/>
                <a:gd name="T82" fmla="*/ 2147483646 w 67"/>
                <a:gd name="T83" fmla="*/ 2147483646 h 28"/>
                <a:gd name="T84" fmla="*/ 2147483646 w 67"/>
                <a:gd name="T85" fmla="*/ 2147483646 h 28"/>
                <a:gd name="T86" fmla="*/ 2147483646 w 67"/>
                <a:gd name="T87" fmla="*/ 2147483646 h 28"/>
                <a:gd name="T88" fmla="*/ 2147483646 w 67"/>
                <a:gd name="T89" fmla="*/ 2147483646 h 28"/>
                <a:gd name="T90" fmla="*/ 2147483646 w 67"/>
                <a:gd name="T91" fmla="*/ 0 h 28"/>
                <a:gd name="T92" fmla="*/ 2147483646 w 67"/>
                <a:gd name="T93" fmla="*/ 2147483646 h 28"/>
                <a:gd name="T94" fmla="*/ 2147483646 w 67"/>
                <a:gd name="T95" fmla="*/ 2147483646 h 28"/>
                <a:gd name="T96" fmla="*/ 2147483646 w 67"/>
                <a:gd name="T97" fmla="*/ 2147483646 h 28"/>
                <a:gd name="T98" fmla="*/ 2147483646 w 67"/>
                <a:gd name="T99" fmla="*/ 2147483646 h 28"/>
                <a:gd name="T100" fmla="*/ 2147483646 w 67"/>
                <a:gd name="T101" fmla="*/ 2147483646 h 28"/>
                <a:gd name="T102" fmla="*/ 2147483646 w 67"/>
                <a:gd name="T103" fmla="*/ 2147483646 h 28"/>
                <a:gd name="T104" fmla="*/ 2147483646 w 67"/>
                <a:gd name="T105" fmla="*/ 2147483646 h 28"/>
                <a:gd name="T106" fmla="*/ 2147483646 w 67"/>
                <a:gd name="T107" fmla="*/ 2147483646 h 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7" h="28">
                  <a:moveTo>
                    <a:pt x="1" y="10"/>
                  </a:moveTo>
                  <a:cubicBezTo>
                    <a:pt x="3" y="10"/>
                    <a:pt x="4" y="9"/>
                    <a:pt x="5" y="8"/>
                  </a:cubicBezTo>
                  <a:cubicBezTo>
                    <a:pt x="6" y="8"/>
                    <a:pt x="5" y="8"/>
                    <a:pt x="6" y="8"/>
                  </a:cubicBezTo>
                  <a:cubicBezTo>
                    <a:pt x="7" y="8"/>
                    <a:pt x="9" y="7"/>
                    <a:pt x="10" y="6"/>
                  </a:cubicBezTo>
                  <a:cubicBezTo>
                    <a:pt x="10" y="6"/>
                    <a:pt x="11" y="6"/>
                    <a:pt x="11" y="6"/>
                  </a:cubicBezTo>
                  <a:cubicBezTo>
                    <a:pt x="11" y="6"/>
                    <a:pt x="11" y="6"/>
                    <a:pt x="11" y="6"/>
                  </a:cubicBezTo>
                  <a:cubicBezTo>
                    <a:pt x="11" y="6"/>
                    <a:pt x="12" y="6"/>
                    <a:pt x="12" y="6"/>
                  </a:cubicBezTo>
                  <a:cubicBezTo>
                    <a:pt x="12" y="6"/>
                    <a:pt x="12" y="6"/>
                    <a:pt x="12" y="6"/>
                  </a:cubicBezTo>
                  <a:cubicBezTo>
                    <a:pt x="13" y="6"/>
                    <a:pt x="14" y="6"/>
                    <a:pt x="14" y="6"/>
                  </a:cubicBezTo>
                  <a:cubicBezTo>
                    <a:pt x="14" y="6"/>
                    <a:pt x="14" y="6"/>
                    <a:pt x="14" y="6"/>
                  </a:cubicBezTo>
                  <a:cubicBezTo>
                    <a:pt x="15" y="6"/>
                    <a:pt x="17" y="5"/>
                    <a:pt x="18" y="5"/>
                  </a:cubicBezTo>
                  <a:cubicBezTo>
                    <a:pt x="18" y="5"/>
                    <a:pt x="18" y="5"/>
                    <a:pt x="18" y="5"/>
                  </a:cubicBezTo>
                  <a:cubicBezTo>
                    <a:pt x="18" y="5"/>
                    <a:pt x="19" y="5"/>
                    <a:pt x="19" y="5"/>
                  </a:cubicBezTo>
                  <a:cubicBezTo>
                    <a:pt x="19" y="5"/>
                    <a:pt x="20" y="5"/>
                    <a:pt x="20" y="5"/>
                  </a:cubicBezTo>
                  <a:cubicBezTo>
                    <a:pt x="20" y="5"/>
                    <a:pt x="21" y="5"/>
                    <a:pt x="21" y="5"/>
                  </a:cubicBezTo>
                  <a:cubicBezTo>
                    <a:pt x="21" y="6"/>
                    <a:pt x="22" y="5"/>
                    <a:pt x="22" y="5"/>
                  </a:cubicBezTo>
                  <a:cubicBezTo>
                    <a:pt x="22" y="6"/>
                    <a:pt x="22" y="5"/>
                    <a:pt x="22" y="6"/>
                  </a:cubicBezTo>
                  <a:cubicBezTo>
                    <a:pt x="23" y="6"/>
                    <a:pt x="23" y="6"/>
                    <a:pt x="23" y="6"/>
                  </a:cubicBezTo>
                  <a:cubicBezTo>
                    <a:pt x="24" y="6"/>
                    <a:pt x="23" y="6"/>
                    <a:pt x="23" y="6"/>
                  </a:cubicBezTo>
                  <a:cubicBezTo>
                    <a:pt x="25" y="6"/>
                    <a:pt x="27" y="6"/>
                    <a:pt x="29" y="7"/>
                  </a:cubicBezTo>
                  <a:cubicBezTo>
                    <a:pt x="29" y="7"/>
                    <a:pt x="29" y="8"/>
                    <a:pt x="29" y="8"/>
                  </a:cubicBezTo>
                  <a:cubicBezTo>
                    <a:pt x="29" y="8"/>
                    <a:pt x="30" y="8"/>
                    <a:pt x="30" y="8"/>
                  </a:cubicBezTo>
                  <a:cubicBezTo>
                    <a:pt x="30" y="8"/>
                    <a:pt x="30" y="8"/>
                    <a:pt x="30" y="8"/>
                  </a:cubicBezTo>
                  <a:cubicBezTo>
                    <a:pt x="31" y="8"/>
                    <a:pt x="31" y="8"/>
                    <a:pt x="31" y="9"/>
                  </a:cubicBezTo>
                  <a:cubicBezTo>
                    <a:pt x="31" y="9"/>
                    <a:pt x="31" y="8"/>
                    <a:pt x="31" y="8"/>
                  </a:cubicBezTo>
                  <a:cubicBezTo>
                    <a:pt x="31" y="9"/>
                    <a:pt x="32" y="9"/>
                    <a:pt x="32" y="9"/>
                  </a:cubicBezTo>
                  <a:cubicBezTo>
                    <a:pt x="32" y="9"/>
                    <a:pt x="32" y="9"/>
                    <a:pt x="32" y="9"/>
                  </a:cubicBezTo>
                  <a:cubicBezTo>
                    <a:pt x="32" y="10"/>
                    <a:pt x="33" y="10"/>
                    <a:pt x="33" y="10"/>
                  </a:cubicBezTo>
                  <a:cubicBezTo>
                    <a:pt x="33" y="10"/>
                    <a:pt x="33" y="10"/>
                    <a:pt x="33" y="11"/>
                  </a:cubicBezTo>
                  <a:cubicBezTo>
                    <a:pt x="33" y="10"/>
                    <a:pt x="33" y="10"/>
                    <a:pt x="33" y="10"/>
                  </a:cubicBezTo>
                  <a:cubicBezTo>
                    <a:pt x="34" y="11"/>
                    <a:pt x="34" y="11"/>
                    <a:pt x="35" y="12"/>
                  </a:cubicBezTo>
                  <a:cubicBezTo>
                    <a:pt x="35" y="12"/>
                    <a:pt x="35" y="12"/>
                    <a:pt x="35" y="12"/>
                  </a:cubicBezTo>
                  <a:cubicBezTo>
                    <a:pt x="35" y="12"/>
                    <a:pt x="36" y="13"/>
                    <a:pt x="36" y="13"/>
                  </a:cubicBezTo>
                  <a:cubicBezTo>
                    <a:pt x="36" y="14"/>
                    <a:pt x="36" y="13"/>
                    <a:pt x="37" y="14"/>
                  </a:cubicBezTo>
                  <a:cubicBezTo>
                    <a:pt x="37" y="14"/>
                    <a:pt x="37" y="15"/>
                    <a:pt x="37" y="15"/>
                  </a:cubicBezTo>
                  <a:cubicBezTo>
                    <a:pt x="37" y="15"/>
                    <a:pt x="38" y="16"/>
                    <a:pt x="38" y="16"/>
                  </a:cubicBezTo>
                  <a:cubicBezTo>
                    <a:pt x="38" y="16"/>
                    <a:pt x="38" y="17"/>
                    <a:pt x="38" y="16"/>
                  </a:cubicBezTo>
                  <a:cubicBezTo>
                    <a:pt x="38" y="16"/>
                    <a:pt x="38" y="16"/>
                    <a:pt x="38" y="16"/>
                  </a:cubicBezTo>
                  <a:cubicBezTo>
                    <a:pt x="38" y="16"/>
                    <a:pt x="38" y="17"/>
                    <a:pt x="38" y="17"/>
                  </a:cubicBezTo>
                  <a:cubicBezTo>
                    <a:pt x="39" y="18"/>
                    <a:pt x="39" y="18"/>
                    <a:pt x="39" y="19"/>
                  </a:cubicBezTo>
                  <a:cubicBezTo>
                    <a:pt x="39" y="19"/>
                    <a:pt x="39" y="19"/>
                    <a:pt x="39" y="19"/>
                  </a:cubicBezTo>
                  <a:cubicBezTo>
                    <a:pt x="39" y="19"/>
                    <a:pt x="39" y="19"/>
                    <a:pt x="39" y="20"/>
                  </a:cubicBezTo>
                  <a:cubicBezTo>
                    <a:pt x="39" y="20"/>
                    <a:pt x="39" y="20"/>
                    <a:pt x="39" y="20"/>
                  </a:cubicBezTo>
                  <a:cubicBezTo>
                    <a:pt x="39" y="20"/>
                    <a:pt x="39" y="20"/>
                    <a:pt x="39" y="20"/>
                  </a:cubicBezTo>
                  <a:cubicBezTo>
                    <a:pt x="39" y="20"/>
                    <a:pt x="39" y="21"/>
                    <a:pt x="39" y="21"/>
                  </a:cubicBezTo>
                  <a:cubicBezTo>
                    <a:pt x="39" y="21"/>
                    <a:pt x="39" y="21"/>
                    <a:pt x="39" y="21"/>
                  </a:cubicBezTo>
                  <a:cubicBezTo>
                    <a:pt x="39" y="22"/>
                    <a:pt x="39" y="22"/>
                    <a:pt x="39" y="22"/>
                  </a:cubicBezTo>
                  <a:cubicBezTo>
                    <a:pt x="39" y="22"/>
                    <a:pt x="39" y="23"/>
                    <a:pt x="39" y="23"/>
                  </a:cubicBezTo>
                  <a:cubicBezTo>
                    <a:pt x="39" y="22"/>
                    <a:pt x="39" y="23"/>
                    <a:pt x="39" y="22"/>
                  </a:cubicBezTo>
                  <a:cubicBezTo>
                    <a:pt x="39" y="22"/>
                    <a:pt x="39" y="23"/>
                    <a:pt x="39" y="23"/>
                  </a:cubicBezTo>
                  <a:cubicBezTo>
                    <a:pt x="39" y="23"/>
                    <a:pt x="39" y="23"/>
                    <a:pt x="39" y="23"/>
                  </a:cubicBezTo>
                  <a:cubicBezTo>
                    <a:pt x="39" y="24"/>
                    <a:pt x="39" y="24"/>
                    <a:pt x="39" y="25"/>
                  </a:cubicBezTo>
                  <a:cubicBezTo>
                    <a:pt x="39" y="25"/>
                    <a:pt x="39" y="24"/>
                    <a:pt x="39" y="24"/>
                  </a:cubicBezTo>
                  <a:cubicBezTo>
                    <a:pt x="39" y="25"/>
                    <a:pt x="38" y="26"/>
                    <a:pt x="38" y="26"/>
                  </a:cubicBezTo>
                  <a:cubicBezTo>
                    <a:pt x="38" y="26"/>
                    <a:pt x="38" y="26"/>
                    <a:pt x="38" y="26"/>
                  </a:cubicBezTo>
                  <a:cubicBezTo>
                    <a:pt x="38" y="26"/>
                    <a:pt x="38" y="26"/>
                    <a:pt x="38" y="26"/>
                  </a:cubicBezTo>
                  <a:cubicBezTo>
                    <a:pt x="38" y="26"/>
                    <a:pt x="38" y="27"/>
                    <a:pt x="38" y="27"/>
                  </a:cubicBezTo>
                  <a:cubicBezTo>
                    <a:pt x="38" y="27"/>
                    <a:pt x="38" y="27"/>
                    <a:pt x="38" y="27"/>
                  </a:cubicBezTo>
                  <a:cubicBezTo>
                    <a:pt x="38" y="27"/>
                    <a:pt x="37" y="27"/>
                    <a:pt x="36" y="27"/>
                  </a:cubicBezTo>
                  <a:cubicBezTo>
                    <a:pt x="36" y="27"/>
                    <a:pt x="36" y="27"/>
                    <a:pt x="36" y="27"/>
                  </a:cubicBezTo>
                  <a:cubicBezTo>
                    <a:pt x="36" y="27"/>
                    <a:pt x="35" y="27"/>
                    <a:pt x="35" y="27"/>
                  </a:cubicBezTo>
                  <a:cubicBezTo>
                    <a:pt x="35" y="27"/>
                    <a:pt x="36" y="28"/>
                    <a:pt x="36" y="27"/>
                  </a:cubicBezTo>
                  <a:cubicBezTo>
                    <a:pt x="36" y="28"/>
                    <a:pt x="35" y="27"/>
                    <a:pt x="35" y="27"/>
                  </a:cubicBezTo>
                  <a:cubicBezTo>
                    <a:pt x="35" y="27"/>
                    <a:pt x="35" y="27"/>
                    <a:pt x="35" y="27"/>
                  </a:cubicBezTo>
                  <a:cubicBezTo>
                    <a:pt x="35" y="27"/>
                    <a:pt x="35" y="27"/>
                    <a:pt x="35" y="27"/>
                  </a:cubicBezTo>
                  <a:cubicBezTo>
                    <a:pt x="34" y="27"/>
                    <a:pt x="34" y="27"/>
                    <a:pt x="34" y="27"/>
                  </a:cubicBezTo>
                  <a:cubicBezTo>
                    <a:pt x="34" y="27"/>
                    <a:pt x="33" y="27"/>
                    <a:pt x="34" y="27"/>
                  </a:cubicBezTo>
                  <a:cubicBezTo>
                    <a:pt x="34" y="27"/>
                    <a:pt x="33" y="26"/>
                    <a:pt x="33" y="27"/>
                  </a:cubicBezTo>
                  <a:cubicBezTo>
                    <a:pt x="33" y="27"/>
                    <a:pt x="33" y="26"/>
                    <a:pt x="33" y="26"/>
                  </a:cubicBezTo>
                  <a:cubicBezTo>
                    <a:pt x="33" y="26"/>
                    <a:pt x="32" y="26"/>
                    <a:pt x="32" y="26"/>
                  </a:cubicBezTo>
                  <a:cubicBezTo>
                    <a:pt x="32" y="26"/>
                    <a:pt x="32" y="26"/>
                    <a:pt x="32" y="26"/>
                  </a:cubicBezTo>
                  <a:cubicBezTo>
                    <a:pt x="31" y="25"/>
                    <a:pt x="31" y="25"/>
                    <a:pt x="31" y="25"/>
                  </a:cubicBezTo>
                  <a:cubicBezTo>
                    <a:pt x="31" y="24"/>
                    <a:pt x="30" y="24"/>
                    <a:pt x="30" y="23"/>
                  </a:cubicBezTo>
                  <a:cubicBezTo>
                    <a:pt x="30" y="24"/>
                    <a:pt x="30" y="24"/>
                    <a:pt x="30" y="24"/>
                  </a:cubicBezTo>
                  <a:cubicBezTo>
                    <a:pt x="30" y="23"/>
                    <a:pt x="30" y="23"/>
                    <a:pt x="30" y="23"/>
                  </a:cubicBezTo>
                  <a:cubicBezTo>
                    <a:pt x="30" y="23"/>
                    <a:pt x="30" y="23"/>
                    <a:pt x="29" y="22"/>
                  </a:cubicBezTo>
                  <a:cubicBezTo>
                    <a:pt x="29" y="22"/>
                    <a:pt x="29" y="22"/>
                    <a:pt x="29" y="22"/>
                  </a:cubicBezTo>
                  <a:cubicBezTo>
                    <a:pt x="29" y="22"/>
                    <a:pt x="29" y="21"/>
                    <a:pt x="29" y="21"/>
                  </a:cubicBezTo>
                  <a:cubicBezTo>
                    <a:pt x="29" y="21"/>
                    <a:pt x="29" y="21"/>
                    <a:pt x="29" y="21"/>
                  </a:cubicBezTo>
                  <a:cubicBezTo>
                    <a:pt x="29" y="20"/>
                    <a:pt x="29" y="20"/>
                    <a:pt x="29" y="20"/>
                  </a:cubicBezTo>
                  <a:cubicBezTo>
                    <a:pt x="29" y="19"/>
                    <a:pt x="29" y="19"/>
                    <a:pt x="28" y="19"/>
                  </a:cubicBezTo>
                  <a:cubicBezTo>
                    <a:pt x="28" y="19"/>
                    <a:pt x="28" y="18"/>
                    <a:pt x="28" y="18"/>
                  </a:cubicBezTo>
                  <a:cubicBezTo>
                    <a:pt x="28" y="17"/>
                    <a:pt x="28" y="16"/>
                    <a:pt x="28" y="16"/>
                  </a:cubicBezTo>
                  <a:cubicBezTo>
                    <a:pt x="28" y="15"/>
                    <a:pt x="28" y="15"/>
                    <a:pt x="28" y="15"/>
                  </a:cubicBezTo>
                  <a:cubicBezTo>
                    <a:pt x="28" y="15"/>
                    <a:pt x="28" y="16"/>
                    <a:pt x="28" y="16"/>
                  </a:cubicBezTo>
                  <a:cubicBezTo>
                    <a:pt x="28" y="15"/>
                    <a:pt x="28" y="15"/>
                    <a:pt x="28" y="15"/>
                  </a:cubicBezTo>
                  <a:cubicBezTo>
                    <a:pt x="28" y="15"/>
                    <a:pt x="28" y="15"/>
                    <a:pt x="28" y="15"/>
                  </a:cubicBezTo>
                  <a:cubicBezTo>
                    <a:pt x="28" y="15"/>
                    <a:pt x="28" y="15"/>
                    <a:pt x="28" y="14"/>
                  </a:cubicBezTo>
                  <a:cubicBezTo>
                    <a:pt x="28" y="14"/>
                    <a:pt x="28" y="14"/>
                    <a:pt x="28" y="14"/>
                  </a:cubicBezTo>
                  <a:lnTo>
                    <a:pt x="28" y="13"/>
                  </a:lnTo>
                  <a:cubicBezTo>
                    <a:pt x="28" y="13"/>
                    <a:pt x="28" y="13"/>
                    <a:pt x="28" y="13"/>
                  </a:cubicBezTo>
                  <a:cubicBezTo>
                    <a:pt x="28" y="13"/>
                    <a:pt x="28" y="12"/>
                    <a:pt x="28" y="12"/>
                  </a:cubicBezTo>
                  <a:cubicBezTo>
                    <a:pt x="28" y="12"/>
                    <a:pt x="28" y="12"/>
                    <a:pt x="28" y="12"/>
                  </a:cubicBezTo>
                  <a:cubicBezTo>
                    <a:pt x="28" y="12"/>
                    <a:pt x="28" y="11"/>
                    <a:pt x="28" y="11"/>
                  </a:cubicBezTo>
                  <a:cubicBezTo>
                    <a:pt x="28" y="11"/>
                    <a:pt x="28" y="12"/>
                    <a:pt x="28" y="12"/>
                  </a:cubicBezTo>
                  <a:cubicBezTo>
                    <a:pt x="28" y="12"/>
                    <a:pt x="28" y="11"/>
                    <a:pt x="28" y="11"/>
                  </a:cubicBezTo>
                  <a:cubicBezTo>
                    <a:pt x="28" y="11"/>
                    <a:pt x="28" y="11"/>
                    <a:pt x="28" y="11"/>
                  </a:cubicBezTo>
                  <a:cubicBezTo>
                    <a:pt x="28" y="11"/>
                    <a:pt x="28" y="11"/>
                    <a:pt x="28" y="11"/>
                  </a:cubicBezTo>
                  <a:cubicBezTo>
                    <a:pt x="28" y="10"/>
                    <a:pt x="28" y="10"/>
                    <a:pt x="28" y="10"/>
                  </a:cubicBezTo>
                  <a:cubicBezTo>
                    <a:pt x="28" y="10"/>
                    <a:pt x="28" y="10"/>
                    <a:pt x="28" y="11"/>
                  </a:cubicBezTo>
                  <a:cubicBezTo>
                    <a:pt x="28" y="10"/>
                    <a:pt x="28" y="10"/>
                    <a:pt x="28" y="10"/>
                  </a:cubicBezTo>
                  <a:cubicBezTo>
                    <a:pt x="28" y="10"/>
                    <a:pt x="28" y="10"/>
                    <a:pt x="29" y="10"/>
                  </a:cubicBezTo>
                  <a:cubicBezTo>
                    <a:pt x="29" y="10"/>
                    <a:pt x="28" y="10"/>
                    <a:pt x="28" y="10"/>
                  </a:cubicBezTo>
                  <a:lnTo>
                    <a:pt x="29" y="10"/>
                  </a:lnTo>
                  <a:cubicBezTo>
                    <a:pt x="29" y="10"/>
                    <a:pt x="29" y="10"/>
                    <a:pt x="29" y="10"/>
                  </a:cubicBezTo>
                  <a:cubicBezTo>
                    <a:pt x="29" y="10"/>
                    <a:pt x="29" y="9"/>
                    <a:pt x="29" y="9"/>
                  </a:cubicBezTo>
                  <a:cubicBezTo>
                    <a:pt x="29" y="9"/>
                    <a:pt x="29" y="9"/>
                    <a:pt x="29" y="8"/>
                  </a:cubicBezTo>
                  <a:lnTo>
                    <a:pt x="29" y="9"/>
                  </a:lnTo>
                  <a:cubicBezTo>
                    <a:pt x="29" y="8"/>
                    <a:pt x="29" y="8"/>
                    <a:pt x="29" y="8"/>
                  </a:cubicBezTo>
                  <a:cubicBezTo>
                    <a:pt x="29" y="8"/>
                    <a:pt x="30" y="8"/>
                    <a:pt x="30" y="7"/>
                  </a:cubicBezTo>
                  <a:cubicBezTo>
                    <a:pt x="30" y="7"/>
                    <a:pt x="29" y="7"/>
                    <a:pt x="30" y="7"/>
                  </a:cubicBezTo>
                  <a:cubicBezTo>
                    <a:pt x="30" y="7"/>
                    <a:pt x="30" y="7"/>
                    <a:pt x="30" y="7"/>
                  </a:cubicBezTo>
                  <a:cubicBezTo>
                    <a:pt x="30" y="6"/>
                    <a:pt x="31" y="6"/>
                    <a:pt x="31" y="6"/>
                  </a:cubicBezTo>
                  <a:cubicBezTo>
                    <a:pt x="31" y="6"/>
                    <a:pt x="31" y="6"/>
                    <a:pt x="31" y="5"/>
                  </a:cubicBezTo>
                  <a:cubicBezTo>
                    <a:pt x="32" y="5"/>
                    <a:pt x="32" y="5"/>
                    <a:pt x="33" y="4"/>
                  </a:cubicBezTo>
                  <a:cubicBezTo>
                    <a:pt x="33" y="4"/>
                    <a:pt x="33" y="4"/>
                    <a:pt x="33" y="4"/>
                  </a:cubicBezTo>
                  <a:cubicBezTo>
                    <a:pt x="33" y="4"/>
                    <a:pt x="33" y="4"/>
                    <a:pt x="33" y="4"/>
                  </a:cubicBezTo>
                  <a:cubicBezTo>
                    <a:pt x="33" y="4"/>
                    <a:pt x="33" y="4"/>
                    <a:pt x="33" y="4"/>
                  </a:cubicBezTo>
                  <a:cubicBezTo>
                    <a:pt x="33" y="4"/>
                    <a:pt x="34" y="3"/>
                    <a:pt x="34" y="3"/>
                  </a:cubicBezTo>
                  <a:cubicBezTo>
                    <a:pt x="34" y="3"/>
                    <a:pt x="34" y="3"/>
                    <a:pt x="34" y="3"/>
                  </a:cubicBezTo>
                  <a:cubicBezTo>
                    <a:pt x="34" y="3"/>
                    <a:pt x="34" y="3"/>
                    <a:pt x="34" y="3"/>
                  </a:cubicBezTo>
                  <a:lnTo>
                    <a:pt x="35" y="3"/>
                  </a:lnTo>
                  <a:cubicBezTo>
                    <a:pt x="35" y="3"/>
                    <a:pt x="35" y="3"/>
                    <a:pt x="35" y="3"/>
                  </a:cubicBezTo>
                  <a:cubicBezTo>
                    <a:pt x="35" y="3"/>
                    <a:pt x="35" y="3"/>
                    <a:pt x="35" y="3"/>
                  </a:cubicBezTo>
                  <a:cubicBezTo>
                    <a:pt x="35" y="3"/>
                    <a:pt x="36" y="3"/>
                    <a:pt x="36" y="2"/>
                  </a:cubicBezTo>
                  <a:cubicBezTo>
                    <a:pt x="36" y="2"/>
                    <a:pt x="36" y="2"/>
                    <a:pt x="36" y="2"/>
                  </a:cubicBezTo>
                  <a:cubicBezTo>
                    <a:pt x="37" y="2"/>
                    <a:pt x="37" y="2"/>
                    <a:pt x="37" y="2"/>
                  </a:cubicBezTo>
                  <a:cubicBezTo>
                    <a:pt x="38" y="2"/>
                    <a:pt x="39" y="2"/>
                    <a:pt x="40" y="1"/>
                  </a:cubicBezTo>
                  <a:cubicBezTo>
                    <a:pt x="40" y="1"/>
                    <a:pt x="40" y="1"/>
                    <a:pt x="40" y="1"/>
                  </a:cubicBezTo>
                  <a:cubicBezTo>
                    <a:pt x="40" y="1"/>
                    <a:pt x="40" y="1"/>
                    <a:pt x="40" y="1"/>
                  </a:cubicBezTo>
                  <a:cubicBezTo>
                    <a:pt x="41" y="1"/>
                    <a:pt x="41" y="1"/>
                    <a:pt x="41" y="1"/>
                  </a:cubicBezTo>
                  <a:cubicBezTo>
                    <a:pt x="41" y="1"/>
                    <a:pt x="41" y="1"/>
                    <a:pt x="41" y="1"/>
                  </a:cubicBezTo>
                  <a:cubicBezTo>
                    <a:pt x="41" y="1"/>
                    <a:pt x="41" y="1"/>
                    <a:pt x="41" y="1"/>
                  </a:cubicBezTo>
                  <a:cubicBezTo>
                    <a:pt x="42" y="1"/>
                    <a:pt x="41" y="1"/>
                    <a:pt x="41" y="1"/>
                  </a:cubicBezTo>
                  <a:lnTo>
                    <a:pt x="42" y="1"/>
                  </a:lnTo>
                  <a:cubicBezTo>
                    <a:pt x="42" y="1"/>
                    <a:pt x="41" y="1"/>
                    <a:pt x="41" y="1"/>
                  </a:cubicBezTo>
                  <a:cubicBezTo>
                    <a:pt x="42" y="1"/>
                    <a:pt x="41" y="1"/>
                    <a:pt x="41" y="1"/>
                  </a:cubicBezTo>
                  <a:cubicBezTo>
                    <a:pt x="42" y="1"/>
                    <a:pt x="42" y="1"/>
                    <a:pt x="42" y="1"/>
                  </a:cubicBezTo>
                  <a:cubicBezTo>
                    <a:pt x="42" y="1"/>
                    <a:pt x="42" y="1"/>
                    <a:pt x="42" y="1"/>
                  </a:cubicBezTo>
                  <a:cubicBezTo>
                    <a:pt x="43" y="1"/>
                    <a:pt x="42" y="1"/>
                    <a:pt x="42" y="1"/>
                  </a:cubicBezTo>
                  <a:cubicBezTo>
                    <a:pt x="42" y="1"/>
                    <a:pt x="43" y="1"/>
                    <a:pt x="43" y="1"/>
                  </a:cubicBezTo>
                  <a:cubicBezTo>
                    <a:pt x="43" y="1"/>
                    <a:pt x="43" y="1"/>
                    <a:pt x="43" y="1"/>
                  </a:cubicBezTo>
                  <a:cubicBezTo>
                    <a:pt x="43" y="1"/>
                    <a:pt x="43" y="1"/>
                    <a:pt x="43" y="1"/>
                  </a:cubicBezTo>
                  <a:cubicBezTo>
                    <a:pt x="43" y="1"/>
                    <a:pt x="44" y="1"/>
                    <a:pt x="43" y="1"/>
                  </a:cubicBezTo>
                  <a:cubicBezTo>
                    <a:pt x="44" y="1"/>
                    <a:pt x="44" y="1"/>
                    <a:pt x="44" y="1"/>
                  </a:cubicBezTo>
                  <a:cubicBezTo>
                    <a:pt x="44" y="1"/>
                    <a:pt x="43" y="1"/>
                    <a:pt x="44" y="1"/>
                  </a:cubicBezTo>
                  <a:cubicBezTo>
                    <a:pt x="44" y="1"/>
                    <a:pt x="44" y="1"/>
                    <a:pt x="44" y="1"/>
                  </a:cubicBezTo>
                  <a:cubicBezTo>
                    <a:pt x="44" y="1"/>
                    <a:pt x="44" y="1"/>
                    <a:pt x="44" y="1"/>
                  </a:cubicBezTo>
                  <a:cubicBezTo>
                    <a:pt x="45" y="1"/>
                    <a:pt x="45" y="1"/>
                    <a:pt x="45" y="1"/>
                  </a:cubicBezTo>
                  <a:cubicBezTo>
                    <a:pt x="45" y="1"/>
                    <a:pt x="45" y="1"/>
                    <a:pt x="45" y="1"/>
                  </a:cubicBezTo>
                  <a:cubicBezTo>
                    <a:pt x="46" y="1"/>
                    <a:pt x="46" y="1"/>
                    <a:pt x="46" y="1"/>
                  </a:cubicBezTo>
                  <a:cubicBezTo>
                    <a:pt x="46" y="1"/>
                    <a:pt x="47" y="1"/>
                    <a:pt x="46" y="1"/>
                  </a:cubicBezTo>
                  <a:cubicBezTo>
                    <a:pt x="46" y="1"/>
                    <a:pt x="46" y="1"/>
                    <a:pt x="46" y="1"/>
                  </a:cubicBezTo>
                  <a:cubicBezTo>
                    <a:pt x="46" y="1"/>
                    <a:pt x="46" y="1"/>
                    <a:pt x="47" y="1"/>
                  </a:cubicBezTo>
                  <a:cubicBezTo>
                    <a:pt x="47" y="1"/>
                    <a:pt x="47" y="1"/>
                    <a:pt x="47" y="1"/>
                  </a:cubicBezTo>
                  <a:cubicBezTo>
                    <a:pt x="47" y="1"/>
                    <a:pt x="47" y="1"/>
                    <a:pt x="47" y="1"/>
                  </a:cubicBezTo>
                  <a:cubicBezTo>
                    <a:pt x="48" y="1"/>
                    <a:pt x="47" y="1"/>
                    <a:pt x="48" y="1"/>
                  </a:cubicBezTo>
                  <a:lnTo>
                    <a:pt x="47" y="1"/>
                  </a:lnTo>
                  <a:cubicBezTo>
                    <a:pt x="47" y="1"/>
                    <a:pt x="48" y="1"/>
                    <a:pt x="48" y="1"/>
                  </a:cubicBezTo>
                  <a:cubicBezTo>
                    <a:pt x="48" y="1"/>
                    <a:pt x="48" y="1"/>
                    <a:pt x="48" y="1"/>
                  </a:cubicBezTo>
                  <a:cubicBezTo>
                    <a:pt x="48" y="1"/>
                    <a:pt x="48" y="1"/>
                    <a:pt x="48" y="1"/>
                  </a:cubicBezTo>
                  <a:cubicBezTo>
                    <a:pt x="48" y="1"/>
                    <a:pt x="48" y="1"/>
                    <a:pt x="49" y="1"/>
                  </a:cubicBezTo>
                  <a:cubicBezTo>
                    <a:pt x="49" y="1"/>
                    <a:pt x="49" y="1"/>
                    <a:pt x="49" y="1"/>
                  </a:cubicBezTo>
                  <a:cubicBezTo>
                    <a:pt x="49" y="1"/>
                    <a:pt x="49" y="1"/>
                    <a:pt x="49" y="1"/>
                  </a:cubicBezTo>
                  <a:cubicBezTo>
                    <a:pt x="49" y="1"/>
                    <a:pt x="49" y="1"/>
                    <a:pt x="49" y="2"/>
                  </a:cubicBezTo>
                  <a:cubicBezTo>
                    <a:pt x="49" y="2"/>
                    <a:pt x="50" y="1"/>
                    <a:pt x="50" y="1"/>
                  </a:cubicBezTo>
                  <a:cubicBezTo>
                    <a:pt x="50" y="1"/>
                    <a:pt x="50" y="1"/>
                    <a:pt x="50" y="1"/>
                  </a:cubicBezTo>
                  <a:cubicBezTo>
                    <a:pt x="50" y="1"/>
                    <a:pt x="50" y="1"/>
                    <a:pt x="50" y="1"/>
                  </a:cubicBezTo>
                  <a:cubicBezTo>
                    <a:pt x="50" y="1"/>
                    <a:pt x="51" y="2"/>
                    <a:pt x="51" y="2"/>
                  </a:cubicBezTo>
                  <a:cubicBezTo>
                    <a:pt x="51" y="2"/>
                    <a:pt x="51" y="1"/>
                    <a:pt x="52" y="2"/>
                  </a:cubicBezTo>
                  <a:cubicBezTo>
                    <a:pt x="52" y="2"/>
                    <a:pt x="52" y="2"/>
                    <a:pt x="52" y="2"/>
                  </a:cubicBezTo>
                  <a:cubicBezTo>
                    <a:pt x="52" y="2"/>
                    <a:pt x="52" y="2"/>
                    <a:pt x="52" y="2"/>
                  </a:cubicBezTo>
                  <a:cubicBezTo>
                    <a:pt x="52" y="2"/>
                    <a:pt x="53" y="2"/>
                    <a:pt x="52" y="2"/>
                  </a:cubicBezTo>
                  <a:cubicBezTo>
                    <a:pt x="52" y="2"/>
                    <a:pt x="52" y="2"/>
                    <a:pt x="52" y="2"/>
                  </a:cubicBezTo>
                  <a:cubicBezTo>
                    <a:pt x="52" y="2"/>
                    <a:pt x="52" y="2"/>
                    <a:pt x="52" y="2"/>
                  </a:cubicBezTo>
                  <a:cubicBezTo>
                    <a:pt x="52" y="2"/>
                    <a:pt x="53" y="2"/>
                    <a:pt x="53" y="2"/>
                  </a:cubicBezTo>
                  <a:cubicBezTo>
                    <a:pt x="53" y="2"/>
                    <a:pt x="52" y="2"/>
                    <a:pt x="52" y="2"/>
                  </a:cubicBezTo>
                  <a:cubicBezTo>
                    <a:pt x="53" y="2"/>
                    <a:pt x="53" y="2"/>
                    <a:pt x="53" y="2"/>
                  </a:cubicBezTo>
                  <a:cubicBezTo>
                    <a:pt x="53" y="2"/>
                    <a:pt x="53" y="2"/>
                    <a:pt x="53" y="2"/>
                  </a:cubicBezTo>
                  <a:cubicBezTo>
                    <a:pt x="54" y="2"/>
                    <a:pt x="53" y="2"/>
                    <a:pt x="54" y="2"/>
                  </a:cubicBezTo>
                  <a:cubicBezTo>
                    <a:pt x="54" y="2"/>
                    <a:pt x="53" y="2"/>
                    <a:pt x="53" y="2"/>
                  </a:cubicBezTo>
                  <a:cubicBezTo>
                    <a:pt x="54" y="2"/>
                    <a:pt x="54" y="2"/>
                    <a:pt x="54" y="2"/>
                  </a:cubicBezTo>
                  <a:cubicBezTo>
                    <a:pt x="54" y="2"/>
                    <a:pt x="54" y="2"/>
                    <a:pt x="54" y="2"/>
                  </a:cubicBezTo>
                  <a:cubicBezTo>
                    <a:pt x="54" y="2"/>
                    <a:pt x="54" y="2"/>
                    <a:pt x="55" y="2"/>
                  </a:cubicBezTo>
                  <a:cubicBezTo>
                    <a:pt x="55" y="2"/>
                    <a:pt x="55" y="2"/>
                    <a:pt x="55" y="2"/>
                  </a:cubicBezTo>
                  <a:cubicBezTo>
                    <a:pt x="55" y="2"/>
                    <a:pt x="56" y="3"/>
                    <a:pt x="56" y="3"/>
                  </a:cubicBezTo>
                  <a:cubicBezTo>
                    <a:pt x="56" y="2"/>
                    <a:pt x="57" y="3"/>
                    <a:pt x="56" y="3"/>
                  </a:cubicBezTo>
                  <a:cubicBezTo>
                    <a:pt x="56" y="3"/>
                    <a:pt x="55" y="2"/>
                    <a:pt x="55" y="2"/>
                  </a:cubicBezTo>
                  <a:cubicBezTo>
                    <a:pt x="55" y="2"/>
                    <a:pt x="54" y="2"/>
                    <a:pt x="54" y="2"/>
                  </a:cubicBezTo>
                  <a:cubicBezTo>
                    <a:pt x="55" y="2"/>
                    <a:pt x="55" y="2"/>
                    <a:pt x="55" y="2"/>
                  </a:cubicBezTo>
                  <a:cubicBezTo>
                    <a:pt x="55" y="2"/>
                    <a:pt x="55" y="2"/>
                    <a:pt x="55" y="2"/>
                  </a:cubicBezTo>
                  <a:cubicBezTo>
                    <a:pt x="55" y="2"/>
                    <a:pt x="55" y="2"/>
                    <a:pt x="55" y="2"/>
                  </a:cubicBezTo>
                  <a:cubicBezTo>
                    <a:pt x="56" y="2"/>
                    <a:pt x="56" y="2"/>
                    <a:pt x="56" y="3"/>
                  </a:cubicBezTo>
                  <a:cubicBezTo>
                    <a:pt x="56" y="3"/>
                    <a:pt x="56" y="2"/>
                    <a:pt x="56" y="2"/>
                  </a:cubicBezTo>
                  <a:cubicBezTo>
                    <a:pt x="57" y="3"/>
                    <a:pt x="57" y="3"/>
                    <a:pt x="58" y="3"/>
                  </a:cubicBezTo>
                  <a:cubicBezTo>
                    <a:pt x="58" y="3"/>
                    <a:pt x="59" y="3"/>
                    <a:pt x="58" y="3"/>
                  </a:cubicBezTo>
                  <a:cubicBezTo>
                    <a:pt x="58" y="3"/>
                    <a:pt x="58" y="3"/>
                    <a:pt x="58" y="3"/>
                  </a:cubicBezTo>
                  <a:cubicBezTo>
                    <a:pt x="58" y="3"/>
                    <a:pt x="58" y="3"/>
                    <a:pt x="58" y="3"/>
                  </a:cubicBezTo>
                  <a:cubicBezTo>
                    <a:pt x="58" y="3"/>
                    <a:pt x="58" y="3"/>
                    <a:pt x="59" y="3"/>
                  </a:cubicBezTo>
                  <a:cubicBezTo>
                    <a:pt x="58" y="3"/>
                    <a:pt x="59" y="3"/>
                    <a:pt x="59" y="3"/>
                  </a:cubicBezTo>
                  <a:cubicBezTo>
                    <a:pt x="59" y="3"/>
                    <a:pt x="58" y="3"/>
                    <a:pt x="59" y="3"/>
                  </a:cubicBezTo>
                  <a:cubicBezTo>
                    <a:pt x="59" y="3"/>
                    <a:pt x="60" y="3"/>
                    <a:pt x="60" y="3"/>
                  </a:cubicBezTo>
                  <a:cubicBezTo>
                    <a:pt x="61" y="3"/>
                    <a:pt x="62" y="4"/>
                    <a:pt x="62" y="4"/>
                  </a:cubicBezTo>
                  <a:cubicBezTo>
                    <a:pt x="62" y="4"/>
                    <a:pt x="62" y="4"/>
                    <a:pt x="62" y="4"/>
                  </a:cubicBezTo>
                  <a:cubicBezTo>
                    <a:pt x="63" y="4"/>
                    <a:pt x="62" y="4"/>
                    <a:pt x="63" y="4"/>
                  </a:cubicBezTo>
                  <a:cubicBezTo>
                    <a:pt x="63" y="4"/>
                    <a:pt x="64" y="4"/>
                    <a:pt x="64" y="4"/>
                  </a:cubicBezTo>
                  <a:cubicBezTo>
                    <a:pt x="64" y="4"/>
                    <a:pt x="64" y="4"/>
                    <a:pt x="64" y="4"/>
                  </a:cubicBezTo>
                  <a:cubicBezTo>
                    <a:pt x="64" y="4"/>
                    <a:pt x="64" y="4"/>
                    <a:pt x="64" y="4"/>
                  </a:cubicBezTo>
                  <a:cubicBezTo>
                    <a:pt x="64" y="4"/>
                    <a:pt x="64" y="4"/>
                    <a:pt x="65" y="5"/>
                  </a:cubicBezTo>
                  <a:cubicBezTo>
                    <a:pt x="65" y="5"/>
                    <a:pt x="65" y="5"/>
                    <a:pt x="66" y="5"/>
                  </a:cubicBezTo>
                  <a:cubicBezTo>
                    <a:pt x="66" y="5"/>
                    <a:pt x="67" y="5"/>
                    <a:pt x="67" y="5"/>
                  </a:cubicBezTo>
                  <a:lnTo>
                    <a:pt x="66" y="5"/>
                  </a:lnTo>
                  <a:cubicBezTo>
                    <a:pt x="66" y="5"/>
                    <a:pt x="66" y="5"/>
                    <a:pt x="66" y="5"/>
                  </a:cubicBezTo>
                  <a:cubicBezTo>
                    <a:pt x="66" y="5"/>
                    <a:pt x="65" y="5"/>
                    <a:pt x="65" y="5"/>
                  </a:cubicBezTo>
                  <a:cubicBezTo>
                    <a:pt x="65" y="5"/>
                    <a:pt x="65" y="5"/>
                    <a:pt x="66" y="5"/>
                  </a:cubicBezTo>
                  <a:cubicBezTo>
                    <a:pt x="66" y="5"/>
                    <a:pt x="65" y="5"/>
                    <a:pt x="65" y="5"/>
                  </a:cubicBezTo>
                  <a:cubicBezTo>
                    <a:pt x="65" y="5"/>
                    <a:pt x="65" y="5"/>
                    <a:pt x="66" y="5"/>
                  </a:cubicBezTo>
                  <a:cubicBezTo>
                    <a:pt x="65" y="5"/>
                    <a:pt x="65" y="4"/>
                    <a:pt x="65" y="4"/>
                  </a:cubicBezTo>
                  <a:cubicBezTo>
                    <a:pt x="65" y="4"/>
                    <a:pt x="65" y="4"/>
                    <a:pt x="65" y="4"/>
                  </a:cubicBezTo>
                  <a:cubicBezTo>
                    <a:pt x="65" y="4"/>
                    <a:pt x="64" y="4"/>
                    <a:pt x="64" y="4"/>
                  </a:cubicBezTo>
                  <a:cubicBezTo>
                    <a:pt x="64" y="4"/>
                    <a:pt x="63" y="4"/>
                    <a:pt x="63" y="4"/>
                  </a:cubicBezTo>
                  <a:cubicBezTo>
                    <a:pt x="63" y="4"/>
                    <a:pt x="63" y="4"/>
                    <a:pt x="63" y="4"/>
                  </a:cubicBezTo>
                  <a:cubicBezTo>
                    <a:pt x="63" y="4"/>
                    <a:pt x="63" y="4"/>
                    <a:pt x="63" y="4"/>
                  </a:cubicBezTo>
                  <a:cubicBezTo>
                    <a:pt x="63" y="4"/>
                    <a:pt x="63" y="4"/>
                    <a:pt x="62" y="4"/>
                  </a:cubicBezTo>
                  <a:cubicBezTo>
                    <a:pt x="62" y="3"/>
                    <a:pt x="62" y="3"/>
                    <a:pt x="61" y="3"/>
                  </a:cubicBezTo>
                  <a:cubicBezTo>
                    <a:pt x="61" y="3"/>
                    <a:pt x="60" y="3"/>
                    <a:pt x="59" y="3"/>
                  </a:cubicBezTo>
                  <a:cubicBezTo>
                    <a:pt x="59" y="3"/>
                    <a:pt x="58" y="2"/>
                    <a:pt x="58" y="2"/>
                  </a:cubicBezTo>
                  <a:cubicBezTo>
                    <a:pt x="57" y="2"/>
                    <a:pt x="56" y="2"/>
                    <a:pt x="56" y="2"/>
                  </a:cubicBezTo>
                  <a:cubicBezTo>
                    <a:pt x="54" y="1"/>
                    <a:pt x="53" y="1"/>
                    <a:pt x="52" y="1"/>
                  </a:cubicBezTo>
                  <a:cubicBezTo>
                    <a:pt x="52" y="1"/>
                    <a:pt x="52" y="1"/>
                    <a:pt x="52" y="1"/>
                  </a:cubicBezTo>
                  <a:cubicBezTo>
                    <a:pt x="52" y="1"/>
                    <a:pt x="51" y="1"/>
                    <a:pt x="51" y="1"/>
                  </a:cubicBezTo>
                  <a:cubicBezTo>
                    <a:pt x="51" y="1"/>
                    <a:pt x="50" y="1"/>
                    <a:pt x="49" y="1"/>
                  </a:cubicBezTo>
                  <a:cubicBezTo>
                    <a:pt x="49" y="0"/>
                    <a:pt x="48" y="1"/>
                    <a:pt x="47" y="0"/>
                  </a:cubicBezTo>
                  <a:cubicBezTo>
                    <a:pt x="47" y="1"/>
                    <a:pt x="47" y="1"/>
                    <a:pt x="47" y="1"/>
                  </a:cubicBezTo>
                  <a:cubicBezTo>
                    <a:pt x="47" y="0"/>
                    <a:pt x="47" y="0"/>
                    <a:pt x="46" y="0"/>
                  </a:cubicBezTo>
                  <a:cubicBezTo>
                    <a:pt x="46" y="0"/>
                    <a:pt x="45" y="0"/>
                    <a:pt x="45" y="0"/>
                  </a:cubicBezTo>
                  <a:cubicBezTo>
                    <a:pt x="43" y="0"/>
                    <a:pt x="42" y="0"/>
                    <a:pt x="40" y="0"/>
                  </a:cubicBezTo>
                  <a:cubicBezTo>
                    <a:pt x="39" y="0"/>
                    <a:pt x="37" y="1"/>
                    <a:pt x="36" y="1"/>
                  </a:cubicBezTo>
                  <a:cubicBezTo>
                    <a:pt x="36" y="1"/>
                    <a:pt x="36" y="2"/>
                    <a:pt x="36" y="1"/>
                  </a:cubicBezTo>
                  <a:cubicBezTo>
                    <a:pt x="35" y="2"/>
                    <a:pt x="35" y="2"/>
                    <a:pt x="35" y="2"/>
                  </a:cubicBezTo>
                  <a:cubicBezTo>
                    <a:pt x="34" y="2"/>
                    <a:pt x="34" y="2"/>
                    <a:pt x="34" y="2"/>
                  </a:cubicBezTo>
                  <a:cubicBezTo>
                    <a:pt x="33" y="3"/>
                    <a:pt x="33" y="3"/>
                    <a:pt x="33" y="3"/>
                  </a:cubicBezTo>
                  <a:cubicBezTo>
                    <a:pt x="33" y="3"/>
                    <a:pt x="33" y="3"/>
                    <a:pt x="33" y="3"/>
                  </a:cubicBezTo>
                  <a:cubicBezTo>
                    <a:pt x="32" y="3"/>
                    <a:pt x="32" y="4"/>
                    <a:pt x="32" y="3"/>
                  </a:cubicBezTo>
                  <a:cubicBezTo>
                    <a:pt x="32" y="4"/>
                    <a:pt x="31" y="4"/>
                    <a:pt x="30" y="5"/>
                  </a:cubicBezTo>
                  <a:cubicBezTo>
                    <a:pt x="30" y="5"/>
                    <a:pt x="30" y="5"/>
                    <a:pt x="30" y="5"/>
                  </a:cubicBezTo>
                  <a:cubicBezTo>
                    <a:pt x="30" y="5"/>
                    <a:pt x="29" y="6"/>
                    <a:pt x="29" y="7"/>
                  </a:cubicBezTo>
                  <a:cubicBezTo>
                    <a:pt x="29" y="7"/>
                    <a:pt x="29" y="6"/>
                    <a:pt x="29" y="7"/>
                  </a:cubicBezTo>
                  <a:cubicBezTo>
                    <a:pt x="29" y="7"/>
                    <a:pt x="29" y="7"/>
                    <a:pt x="29" y="7"/>
                  </a:cubicBezTo>
                  <a:cubicBezTo>
                    <a:pt x="28" y="8"/>
                    <a:pt x="28" y="9"/>
                    <a:pt x="28" y="10"/>
                  </a:cubicBezTo>
                  <a:cubicBezTo>
                    <a:pt x="27" y="12"/>
                    <a:pt x="27" y="14"/>
                    <a:pt x="27" y="16"/>
                  </a:cubicBezTo>
                  <a:cubicBezTo>
                    <a:pt x="27" y="17"/>
                    <a:pt x="28" y="18"/>
                    <a:pt x="28" y="18"/>
                  </a:cubicBezTo>
                  <a:cubicBezTo>
                    <a:pt x="28" y="19"/>
                    <a:pt x="28" y="19"/>
                    <a:pt x="28" y="19"/>
                  </a:cubicBezTo>
                  <a:cubicBezTo>
                    <a:pt x="28" y="20"/>
                    <a:pt x="28" y="21"/>
                    <a:pt x="29" y="22"/>
                  </a:cubicBezTo>
                  <a:cubicBezTo>
                    <a:pt x="28" y="21"/>
                    <a:pt x="28" y="21"/>
                    <a:pt x="28" y="21"/>
                  </a:cubicBezTo>
                  <a:cubicBezTo>
                    <a:pt x="29" y="22"/>
                    <a:pt x="29" y="23"/>
                    <a:pt x="30" y="24"/>
                  </a:cubicBezTo>
                  <a:cubicBezTo>
                    <a:pt x="30" y="24"/>
                    <a:pt x="30" y="24"/>
                    <a:pt x="30" y="24"/>
                  </a:cubicBezTo>
                  <a:cubicBezTo>
                    <a:pt x="30" y="24"/>
                    <a:pt x="30" y="24"/>
                    <a:pt x="30" y="25"/>
                  </a:cubicBezTo>
                  <a:cubicBezTo>
                    <a:pt x="30" y="25"/>
                    <a:pt x="30" y="25"/>
                    <a:pt x="30" y="25"/>
                  </a:cubicBezTo>
                  <a:cubicBezTo>
                    <a:pt x="31" y="27"/>
                    <a:pt x="33" y="28"/>
                    <a:pt x="35" y="28"/>
                  </a:cubicBezTo>
                  <a:cubicBezTo>
                    <a:pt x="37" y="28"/>
                    <a:pt x="35" y="28"/>
                    <a:pt x="36" y="28"/>
                  </a:cubicBezTo>
                  <a:cubicBezTo>
                    <a:pt x="36" y="28"/>
                    <a:pt x="36" y="28"/>
                    <a:pt x="36" y="28"/>
                  </a:cubicBezTo>
                  <a:cubicBezTo>
                    <a:pt x="37" y="28"/>
                    <a:pt x="37" y="28"/>
                    <a:pt x="37" y="28"/>
                  </a:cubicBezTo>
                  <a:cubicBezTo>
                    <a:pt x="37" y="28"/>
                    <a:pt x="37" y="28"/>
                    <a:pt x="37" y="28"/>
                  </a:cubicBezTo>
                  <a:cubicBezTo>
                    <a:pt x="38" y="28"/>
                    <a:pt x="38" y="27"/>
                    <a:pt x="38" y="27"/>
                  </a:cubicBezTo>
                  <a:cubicBezTo>
                    <a:pt x="39" y="27"/>
                    <a:pt x="39" y="26"/>
                    <a:pt x="39" y="25"/>
                  </a:cubicBezTo>
                  <a:cubicBezTo>
                    <a:pt x="40" y="22"/>
                    <a:pt x="39" y="16"/>
                    <a:pt x="36" y="12"/>
                  </a:cubicBezTo>
                  <a:cubicBezTo>
                    <a:pt x="33" y="9"/>
                    <a:pt x="29" y="6"/>
                    <a:pt x="25" y="5"/>
                  </a:cubicBezTo>
                  <a:cubicBezTo>
                    <a:pt x="24" y="5"/>
                    <a:pt x="24" y="5"/>
                    <a:pt x="23" y="5"/>
                  </a:cubicBezTo>
                  <a:cubicBezTo>
                    <a:pt x="23" y="5"/>
                    <a:pt x="23" y="5"/>
                    <a:pt x="23" y="5"/>
                  </a:cubicBezTo>
                  <a:cubicBezTo>
                    <a:pt x="23" y="5"/>
                    <a:pt x="22" y="5"/>
                    <a:pt x="22" y="5"/>
                  </a:cubicBezTo>
                  <a:cubicBezTo>
                    <a:pt x="21" y="5"/>
                    <a:pt x="20" y="5"/>
                    <a:pt x="18" y="5"/>
                  </a:cubicBezTo>
                  <a:cubicBezTo>
                    <a:pt x="19" y="5"/>
                    <a:pt x="19" y="5"/>
                    <a:pt x="18" y="5"/>
                  </a:cubicBezTo>
                  <a:cubicBezTo>
                    <a:pt x="18" y="5"/>
                    <a:pt x="18" y="5"/>
                    <a:pt x="18" y="5"/>
                  </a:cubicBezTo>
                  <a:cubicBezTo>
                    <a:pt x="15" y="5"/>
                    <a:pt x="12" y="6"/>
                    <a:pt x="9" y="6"/>
                  </a:cubicBezTo>
                  <a:cubicBezTo>
                    <a:pt x="8" y="7"/>
                    <a:pt x="7" y="7"/>
                    <a:pt x="6" y="7"/>
                  </a:cubicBezTo>
                  <a:cubicBezTo>
                    <a:pt x="4" y="8"/>
                    <a:pt x="2" y="9"/>
                    <a:pt x="0" y="10"/>
                  </a:cubicBezTo>
                  <a:cubicBezTo>
                    <a:pt x="0" y="10"/>
                    <a:pt x="0"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a:extLst>
                <a:ext uri="{FF2B5EF4-FFF2-40B4-BE49-F238E27FC236}">
                  <a16:creationId xmlns:a16="http://schemas.microsoft.com/office/drawing/2014/main" id="{E19183D9-4179-416A-91E8-2EA055503613}"/>
                </a:ext>
              </a:extLst>
            </p:cNvPr>
            <p:cNvSpPr>
              <a:spLocks/>
            </p:cNvSpPr>
            <p:nvPr/>
          </p:nvSpPr>
          <p:spPr bwMode="auto">
            <a:xfrm>
              <a:off x="5846763" y="1544638"/>
              <a:ext cx="203200" cy="152400"/>
            </a:xfrm>
            <a:custGeom>
              <a:avLst/>
              <a:gdLst>
                <a:gd name="T0" fmla="*/ 2147483646 w 16"/>
                <a:gd name="T1" fmla="*/ 2147483646 h 12"/>
                <a:gd name="T2" fmla="*/ 2147483646 w 16"/>
                <a:gd name="T3" fmla="*/ 2147483646 h 12"/>
                <a:gd name="T4" fmla="*/ 2147483646 w 16"/>
                <a:gd name="T5" fmla="*/ 2147483646 h 12"/>
                <a:gd name="T6" fmla="*/ 2147483646 w 16"/>
                <a:gd name="T7" fmla="*/ 2147483646 h 12"/>
                <a:gd name="T8" fmla="*/ 2147483646 w 16"/>
                <a:gd name="T9" fmla="*/ 2147483646 h 12"/>
                <a:gd name="T10" fmla="*/ 2147483646 w 16"/>
                <a:gd name="T11" fmla="*/ 2147483646 h 12"/>
                <a:gd name="T12" fmla="*/ 2147483646 w 16"/>
                <a:gd name="T13" fmla="*/ 2147483646 h 12"/>
                <a:gd name="T14" fmla="*/ 2147483646 w 16"/>
                <a:gd name="T15" fmla="*/ 2147483646 h 12"/>
                <a:gd name="T16" fmla="*/ 2147483646 w 16"/>
                <a:gd name="T17" fmla="*/ 2147483646 h 12"/>
                <a:gd name="T18" fmla="*/ 2147483646 w 16"/>
                <a:gd name="T19" fmla="*/ 2147483646 h 12"/>
                <a:gd name="T20" fmla="*/ 2147483646 w 16"/>
                <a:gd name="T21" fmla="*/ 2147483646 h 12"/>
                <a:gd name="T22" fmla="*/ 2147483646 w 16"/>
                <a:gd name="T23" fmla="*/ 2147483646 h 12"/>
                <a:gd name="T24" fmla="*/ 2147483646 w 16"/>
                <a:gd name="T25" fmla="*/ 2147483646 h 12"/>
                <a:gd name="T26" fmla="*/ 2147483646 w 16"/>
                <a:gd name="T27" fmla="*/ 2147483646 h 12"/>
                <a:gd name="T28" fmla="*/ 0 w 16"/>
                <a:gd name="T29" fmla="*/ 2147483646 h 12"/>
                <a:gd name="T30" fmla="*/ 2147483646 w 16"/>
                <a:gd name="T31" fmla="*/ 2147483646 h 12"/>
                <a:gd name="T32" fmla="*/ 2147483646 w 16"/>
                <a:gd name="T33" fmla="*/ 2147483646 h 12"/>
                <a:gd name="T34" fmla="*/ 2147483646 w 16"/>
                <a:gd name="T35" fmla="*/ 2147483646 h 12"/>
                <a:gd name="T36" fmla="*/ 2147483646 w 16"/>
                <a:gd name="T37" fmla="*/ 2147483646 h 12"/>
                <a:gd name="T38" fmla="*/ 2147483646 w 16"/>
                <a:gd name="T39" fmla="*/ 2147483646 h 12"/>
                <a:gd name="T40" fmla="*/ 2147483646 w 16"/>
                <a:gd name="T41" fmla="*/ 2147483646 h 12"/>
                <a:gd name="T42" fmla="*/ 2147483646 w 16"/>
                <a:gd name="T43" fmla="*/ 2147483646 h 12"/>
                <a:gd name="T44" fmla="*/ 2147483646 w 16"/>
                <a:gd name="T45" fmla="*/ 2147483646 h 12"/>
                <a:gd name="T46" fmla="*/ 2147483646 w 16"/>
                <a:gd name="T47" fmla="*/ 2147483646 h 12"/>
                <a:gd name="T48" fmla="*/ 2147483646 w 16"/>
                <a:gd name="T49" fmla="*/ 2147483646 h 12"/>
                <a:gd name="T50" fmla="*/ 2147483646 w 16"/>
                <a:gd name="T51" fmla="*/ 2147483646 h 12"/>
                <a:gd name="T52" fmla="*/ 2147483646 w 16"/>
                <a:gd name="T53" fmla="*/ 2147483646 h 12"/>
                <a:gd name="T54" fmla="*/ 2147483646 w 16"/>
                <a:gd name="T55" fmla="*/ 2147483646 h 12"/>
                <a:gd name="T56" fmla="*/ 2147483646 w 16"/>
                <a:gd name="T57" fmla="*/ 2147483646 h 12"/>
                <a:gd name="T58" fmla="*/ 2147483646 w 16"/>
                <a:gd name="T59" fmla="*/ 2147483646 h 12"/>
                <a:gd name="T60" fmla="*/ 2147483646 w 16"/>
                <a:gd name="T61" fmla="*/ 2147483646 h 12"/>
                <a:gd name="T62" fmla="*/ 2147483646 w 16"/>
                <a:gd name="T63" fmla="*/ 2147483646 h 12"/>
                <a:gd name="T64" fmla="*/ 2147483646 w 16"/>
                <a:gd name="T65" fmla="*/ 2147483646 h 12"/>
                <a:gd name="T66" fmla="*/ 2147483646 w 16"/>
                <a:gd name="T67" fmla="*/ 2147483646 h 12"/>
                <a:gd name="T68" fmla="*/ 2147483646 w 16"/>
                <a:gd name="T69" fmla="*/ 2147483646 h 12"/>
                <a:gd name="T70" fmla="*/ 2147483646 w 16"/>
                <a:gd name="T71" fmla="*/ 2147483646 h 12"/>
                <a:gd name="T72" fmla="*/ 2147483646 w 16"/>
                <a:gd name="T73" fmla="*/ 2147483646 h 12"/>
                <a:gd name="T74" fmla="*/ 2147483646 w 16"/>
                <a:gd name="T75" fmla="*/ 2147483646 h 12"/>
                <a:gd name="T76" fmla="*/ 2147483646 w 16"/>
                <a:gd name="T77" fmla="*/ 2147483646 h 12"/>
                <a:gd name="T78" fmla="*/ 2147483646 w 16"/>
                <a:gd name="T79" fmla="*/ 2147483646 h 12"/>
                <a:gd name="T80" fmla="*/ 2147483646 w 16"/>
                <a:gd name="T81" fmla="*/ 2147483646 h 12"/>
                <a:gd name="T82" fmla="*/ 2147483646 w 16"/>
                <a:gd name="T83" fmla="*/ 2147483646 h 12"/>
                <a:gd name="T84" fmla="*/ 2147483646 w 16"/>
                <a:gd name="T85" fmla="*/ 2147483646 h 12"/>
                <a:gd name="T86" fmla="*/ 2147483646 w 16"/>
                <a:gd name="T87" fmla="*/ 2147483646 h 12"/>
                <a:gd name="T88" fmla="*/ 2147483646 w 16"/>
                <a:gd name="T89" fmla="*/ 2147483646 h 12"/>
                <a:gd name="T90" fmla="*/ 2147483646 w 16"/>
                <a:gd name="T91" fmla="*/ 2147483646 h 12"/>
                <a:gd name="T92" fmla="*/ 2147483646 w 16"/>
                <a:gd name="T93" fmla="*/ 2147483646 h 12"/>
                <a:gd name="T94" fmla="*/ 2147483646 w 16"/>
                <a:gd name="T95" fmla="*/ 2147483646 h 12"/>
                <a:gd name="T96" fmla="*/ 2147483646 w 16"/>
                <a:gd name="T97" fmla="*/ 2147483646 h 12"/>
                <a:gd name="T98" fmla="*/ 2147483646 w 16"/>
                <a:gd name="T99" fmla="*/ 2147483646 h 12"/>
                <a:gd name="T100" fmla="*/ 0 w 16"/>
                <a:gd name="T101" fmla="*/ 2147483646 h 12"/>
                <a:gd name="T102" fmla="*/ 2147483646 w 16"/>
                <a:gd name="T103" fmla="*/ 2147483646 h 12"/>
                <a:gd name="T104" fmla="*/ 2147483646 w 16"/>
                <a:gd name="T105" fmla="*/ 2147483646 h 12"/>
                <a:gd name="T106" fmla="*/ 2147483646 w 16"/>
                <a:gd name="T107" fmla="*/ 2147483646 h 12"/>
                <a:gd name="T108" fmla="*/ 2147483646 w 16"/>
                <a:gd name="T109" fmla="*/ 2147483646 h 12"/>
                <a:gd name="T110" fmla="*/ 2147483646 w 16"/>
                <a:gd name="T111" fmla="*/ 2147483646 h 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6" h="12">
                  <a:moveTo>
                    <a:pt x="16" y="11"/>
                  </a:moveTo>
                  <a:cubicBezTo>
                    <a:pt x="15" y="11"/>
                    <a:pt x="15" y="11"/>
                    <a:pt x="15" y="11"/>
                  </a:cubicBezTo>
                  <a:cubicBezTo>
                    <a:pt x="14" y="11"/>
                    <a:pt x="15" y="11"/>
                    <a:pt x="14" y="11"/>
                  </a:cubicBezTo>
                  <a:cubicBezTo>
                    <a:pt x="14" y="11"/>
                    <a:pt x="13" y="11"/>
                    <a:pt x="13" y="11"/>
                  </a:cubicBezTo>
                  <a:cubicBezTo>
                    <a:pt x="13" y="11"/>
                    <a:pt x="13" y="11"/>
                    <a:pt x="13" y="11"/>
                  </a:cubicBezTo>
                  <a:cubicBezTo>
                    <a:pt x="13" y="11"/>
                    <a:pt x="13" y="11"/>
                    <a:pt x="13" y="11"/>
                  </a:cubicBezTo>
                  <a:cubicBezTo>
                    <a:pt x="13" y="11"/>
                    <a:pt x="13" y="11"/>
                    <a:pt x="13" y="11"/>
                  </a:cubicBezTo>
                  <a:cubicBezTo>
                    <a:pt x="13" y="11"/>
                    <a:pt x="13" y="11"/>
                    <a:pt x="13" y="11"/>
                  </a:cubicBezTo>
                  <a:lnTo>
                    <a:pt x="12" y="11"/>
                  </a:lnTo>
                  <a:cubicBezTo>
                    <a:pt x="12" y="11"/>
                    <a:pt x="12" y="11"/>
                    <a:pt x="12" y="11"/>
                  </a:cubicBezTo>
                  <a:cubicBezTo>
                    <a:pt x="12" y="11"/>
                    <a:pt x="12" y="11"/>
                    <a:pt x="12" y="11"/>
                  </a:cubicBezTo>
                  <a:cubicBezTo>
                    <a:pt x="12" y="11"/>
                    <a:pt x="11" y="11"/>
                    <a:pt x="11" y="11"/>
                  </a:cubicBezTo>
                  <a:cubicBezTo>
                    <a:pt x="11" y="11"/>
                    <a:pt x="11" y="11"/>
                    <a:pt x="11" y="11"/>
                  </a:cubicBezTo>
                  <a:cubicBezTo>
                    <a:pt x="11" y="11"/>
                    <a:pt x="11" y="11"/>
                    <a:pt x="11" y="11"/>
                  </a:cubicBezTo>
                  <a:cubicBezTo>
                    <a:pt x="11" y="11"/>
                    <a:pt x="10" y="11"/>
                    <a:pt x="10" y="11"/>
                  </a:cubicBezTo>
                  <a:cubicBezTo>
                    <a:pt x="10" y="11"/>
                    <a:pt x="10" y="11"/>
                    <a:pt x="10" y="11"/>
                  </a:cubicBezTo>
                  <a:cubicBezTo>
                    <a:pt x="10" y="11"/>
                    <a:pt x="10" y="11"/>
                    <a:pt x="10" y="11"/>
                  </a:cubicBezTo>
                  <a:cubicBezTo>
                    <a:pt x="10" y="11"/>
                    <a:pt x="10" y="11"/>
                    <a:pt x="10" y="11"/>
                  </a:cubicBezTo>
                  <a:cubicBezTo>
                    <a:pt x="10" y="11"/>
                    <a:pt x="9" y="11"/>
                    <a:pt x="9" y="11"/>
                  </a:cubicBezTo>
                  <a:cubicBezTo>
                    <a:pt x="9" y="11"/>
                    <a:pt x="10" y="11"/>
                    <a:pt x="10" y="11"/>
                  </a:cubicBezTo>
                  <a:cubicBezTo>
                    <a:pt x="9" y="11"/>
                    <a:pt x="9"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5" y="11"/>
                  </a:cubicBezTo>
                  <a:cubicBezTo>
                    <a:pt x="6" y="11"/>
                    <a:pt x="5" y="11"/>
                    <a:pt x="6" y="11"/>
                  </a:cubicBezTo>
                  <a:cubicBezTo>
                    <a:pt x="6" y="11"/>
                    <a:pt x="6" y="11"/>
                    <a:pt x="6" y="11"/>
                  </a:cubicBezTo>
                  <a:cubicBezTo>
                    <a:pt x="6"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5"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0"/>
                    <a:pt x="4" y="10"/>
                  </a:cubicBezTo>
                  <a:cubicBezTo>
                    <a:pt x="4" y="10"/>
                    <a:pt x="4" y="11"/>
                    <a:pt x="4" y="11"/>
                  </a:cubicBezTo>
                  <a:cubicBezTo>
                    <a:pt x="4" y="11"/>
                    <a:pt x="3" y="10"/>
                    <a:pt x="3" y="11"/>
                  </a:cubicBezTo>
                  <a:cubicBezTo>
                    <a:pt x="3" y="11"/>
                    <a:pt x="3" y="10"/>
                    <a:pt x="3" y="10"/>
                  </a:cubicBezTo>
                  <a:cubicBezTo>
                    <a:pt x="3" y="10"/>
                    <a:pt x="3" y="11"/>
                    <a:pt x="3" y="11"/>
                  </a:cubicBezTo>
                  <a:cubicBezTo>
                    <a:pt x="3" y="11"/>
                    <a:pt x="3" y="10"/>
                    <a:pt x="3" y="10"/>
                  </a:cubicBezTo>
                  <a:cubicBezTo>
                    <a:pt x="3" y="10"/>
                    <a:pt x="3" y="11"/>
                    <a:pt x="3" y="11"/>
                  </a:cubicBezTo>
                  <a:cubicBezTo>
                    <a:pt x="3" y="10"/>
                    <a:pt x="3" y="10"/>
                    <a:pt x="2" y="10"/>
                  </a:cubicBezTo>
                  <a:cubicBezTo>
                    <a:pt x="2" y="10"/>
                    <a:pt x="2" y="10"/>
                    <a:pt x="2" y="10"/>
                  </a:cubicBezTo>
                  <a:cubicBezTo>
                    <a:pt x="2" y="10"/>
                    <a:pt x="2" y="10"/>
                    <a:pt x="2" y="10"/>
                  </a:cubicBezTo>
                  <a:cubicBezTo>
                    <a:pt x="2" y="10"/>
                    <a:pt x="2" y="11"/>
                    <a:pt x="2" y="10"/>
                  </a:cubicBezTo>
                  <a:cubicBezTo>
                    <a:pt x="2" y="11"/>
                    <a:pt x="2" y="10"/>
                    <a:pt x="2" y="10"/>
                  </a:cubicBezTo>
                  <a:cubicBezTo>
                    <a:pt x="2" y="10"/>
                    <a:pt x="2" y="10"/>
                    <a:pt x="2" y="10"/>
                  </a:cubicBezTo>
                  <a:cubicBezTo>
                    <a:pt x="2" y="10"/>
                    <a:pt x="2" y="11"/>
                    <a:pt x="2" y="11"/>
                  </a:cubicBezTo>
                  <a:cubicBezTo>
                    <a:pt x="2" y="11"/>
                    <a:pt x="2" y="10"/>
                    <a:pt x="2" y="10"/>
                  </a:cubicBezTo>
                  <a:cubicBezTo>
                    <a:pt x="2" y="10"/>
                    <a:pt x="2" y="10"/>
                    <a:pt x="2" y="10"/>
                  </a:cubicBezTo>
                  <a:cubicBezTo>
                    <a:pt x="2" y="10"/>
                    <a:pt x="1" y="10"/>
                    <a:pt x="2" y="10"/>
                  </a:cubicBezTo>
                  <a:lnTo>
                    <a:pt x="2" y="11"/>
                  </a:lnTo>
                  <a:cubicBezTo>
                    <a:pt x="2" y="11"/>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0" y="10"/>
                    <a:pt x="0" y="11"/>
                  </a:cubicBezTo>
                  <a:cubicBezTo>
                    <a:pt x="0" y="10"/>
                    <a:pt x="0" y="10"/>
                    <a:pt x="0" y="10"/>
                  </a:cubicBezTo>
                  <a:cubicBezTo>
                    <a:pt x="0" y="10"/>
                    <a:pt x="0" y="10"/>
                    <a:pt x="0" y="10"/>
                  </a:cubicBezTo>
                  <a:cubicBezTo>
                    <a:pt x="0" y="10"/>
                    <a:pt x="1" y="11"/>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0"/>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2" y="10"/>
                    <a:pt x="2" y="10"/>
                  </a:cubicBezTo>
                  <a:cubicBezTo>
                    <a:pt x="2" y="10"/>
                    <a:pt x="2" y="10"/>
                    <a:pt x="2" y="10"/>
                  </a:cubicBezTo>
                  <a:cubicBezTo>
                    <a:pt x="2" y="10"/>
                    <a:pt x="2" y="10"/>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3" y="9"/>
                    <a:pt x="3" y="9"/>
                  </a:cubicBezTo>
                  <a:cubicBezTo>
                    <a:pt x="3" y="8"/>
                    <a:pt x="2" y="8"/>
                    <a:pt x="3" y="8"/>
                  </a:cubicBezTo>
                  <a:cubicBezTo>
                    <a:pt x="3" y="8"/>
                    <a:pt x="3" y="8"/>
                    <a:pt x="3" y="8"/>
                  </a:cubicBezTo>
                  <a:cubicBezTo>
                    <a:pt x="3" y="8"/>
                    <a:pt x="3" y="8"/>
                    <a:pt x="3" y="8"/>
                  </a:cubicBezTo>
                  <a:cubicBezTo>
                    <a:pt x="3" y="8"/>
                    <a:pt x="3" y="8"/>
                    <a:pt x="3" y="8"/>
                  </a:cubicBezTo>
                  <a:cubicBezTo>
                    <a:pt x="3" y="8"/>
                    <a:pt x="3" y="8"/>
                    <a:pt x="3" y="7"/>
                  </a:cubicBezTo>
                  <a:cubicBezTo>
                    <a:pt x="3" y="8"/>
                    <a:pt x="3" y="7"/>
                    <a:pt x="3" y="7"/>
                  </a:cubicBezTo>
                  <a:cubicBezTo>
                    <a:pt x="3" y="7"/>
                    <a:pt x="3" y="7"/>
                    <a:pt x="3" y="7"/>
                  </a:cubicBezTo>
                  <a:cubicBezTo>
                    <a:pt x="3" y="7"/>
                    <a:pt x="3" y="7"/>
                    <a:pt x="3" y="8"/>
                  </a:cubicBezTo>
                  <a:cubicBezTo>
                    <a:pt x="3"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6"/>
                    <a:pt x="5" y="5"/>
                  </a:cubicBezTo>
                  <a:cubicBezTo>
                    <a:pt x="5"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5" y="5"/>
                  </a:cubicBezTo>
                  <a:cubicBezTo>
                    <a:pt x="5" y="5"/>
                    <a:pt x="5" y="5"/>
                    <a:pt x="5" y="5"/>
                  </a:cubicBezTo>
                  <a:cubicBezTo>
                    <a:pt x="5"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4"/>
                  </a:cubicBezTo>
                  <a:cubicBezTo>
                    <a:pt x="6" y="4"/>
                    <a:pt x="7" y="4"/>
                    <a:pt x="6" y="4"/>
                  </a:cubicBezTo>
                  <a:cubicBezTo>
                    <a:pt x="6" y="4"/>
                    <a:pt x="7" y="4"/>
                    <a:pt x="7" y="4"/>
                  </a:cubicBezTo>
                  <a:cubicBezTo>
                    <a:pt x="7" y="4"/>
                    <a:pt x="7" y="3"/>
                    <a:pt x="6" y="3"/>
                  </a:cubicBezTo>
                  <a:cubicBezTo>
                    <a:pt x="6" y="3"/>
                    <a:pt x="6" y="4"/>
                    <a:pt x="6" y="4"/>
                  </a:cubicBezTo>
                  <a:cubicBezTo>
                    <a:pt x="6" y="3"/>
                    <a:pt x="6" y="3"/>
                    <a:pt x="6" y="3"/>
                  </a:cubicBezTo>
                  <a:cubicBezTo>
                    <a:pt x="6" y="3"/>
                    <a:pt x="6" y="3"/>
                    <a:pt x="6" y="3"/>
                  </a:cubicBezTo>
                  <a:cubicBezTo>
                    <a:pt x="7" y="3"/>
                    <a:pt x="6" y="3"/>
                    <a:pt x="6"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8" y="2"/>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0"/>
                    <a:pt x="8" y="0"/>
                  </a:cubicBezTo>
                  <a:cubicBezTo>
                    <a:pt x="8" y="1"/>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8" y="1"/>
                    <a:pt x="8" y="1"/>
                    <a:pt x="8" y="1"/>
                  </a:cubicBezTo>
                  <a:cubicBezTo>
                    <a:pt x="8" y="1"/>
                    <a:pt x="8" y="1"/>
                    <a:pt x="8" y="1"/>
                  </a:cubicBezTo>
                  <a:cubicBezTo>
                    <a:pt x="8" y="1"/>
                    <a:pt x="8" y="1"/>
                    <a:pt x="7" y="1"/>
                  </a:cubicBezTo>
                  <a:cubicBezTo>
                    <a:pt x="7" y="1"/>
                    <a:pt x="7" y="1"/>
                    <a:pt x="7" y="1"/>
                  </a:cubicBezTo>
                  <a:cubicBezTo>
                    <a:pt x="7" y="1"/>
                    <a:pt x="7" y="2"/>
                    <a:pt x="7" y="2"/>
                  </a:cubicBezTo>
                  <a:cubicBezTo>
                    <a:pt x="7" y="2"/>
                    <a:pt x="7" y="2"/>
                    <a:pt x="7" y="2"/>
                  </a:cubicBezTo>
                  <a:cubicBezTo>
                    <a:pt x="7" y="2"/>
                    <a:pt x="6" y="2"/>
                    <a:pt x="7" y="2"/>
                  </a:cubicBezTo>
                  <a:cubicBezTo>
                    <a:pt x="6" y="2"/>
                    <a:pt x="6" y="3"/>
                    <a:pt x="6" y="3"/>
                  </a:cubicBezTo>
                  <a:cubicBezTo>
                    <a:pt x="6" y="3"/>
                    <a:pt x="6" y="3"/>
                    <a:pt x="6" y="3"/>
                  </a:cubicBezTo>
                  <a:cubicBezTo>
                    <a:pt x="6" y="3"/>
                    <a:pt x="6" y="3"/>
                    <a:pt x="6" y="3"/>
                  </a:cubicBezTo>
                  <a:cubicBezTo>
                    <a:pt x="6" y="3"/>
                    <a:pt x="6" y="3"/>
                    <a:pt x="5" y="3"/>
                  </a:cubicBezTo>
                  <a:lnTo>
                    <a:pt x="6" y="3"/>
                  </a:lnTo>
                  <a:cubicBezTo>
                    <a:pt x="5" y="3"/>
                    <a:pt x="5" y="4"/>
                    <a:pt x="5" y="4"/>
                  </a:cubicBezTo>
                  <a:cubicBezTo>
                    <a:pt x="5" y="4"/>
                    <a:pt x="5" y="4"/>
                    <a:pt x="5" y="4"/>
                  </a:cubicBezTo>
                  <a:cubicBezTo>
                    <a:pt x="5" y="4"/>
                    <a:pt x="5" y="4"/>
                    <a:pt x="5" y="4"/>
                  </a:cubicBezTo>
                  <a:cubicBezTo>
                    <a:pt x="5" y="4"/>
                    <a:pt x="5" y="4"/>
                    <a:pt x="5" y="4"/>
                  </a:cubicBezTo>
                  <a:cubicBezTo>
                    <a:pt x="5" y="4"/>
                    <a:pt x="4" y="5"/>
                    <a:pt x="4" y="5"/>
                  </a:cubicBezTo>
                  <a:cubicBezTo>
                    <a:pt x="4" y="5"/>
                    <a:pt x="4" y="6"/>
                    <a:pt x="3" y="6"/>
                  </a:cubicBezTo>
                  <a:lnTo>
                    <a:pt x="4" y="6"/>
                  </a:lnTo>
                  <a:cubicBezTo>
                    <a:pt x="4" y="6"/>
                    <a:pt x="3" y="6"/>
                    <a:pt x="3" y="6"/>
                  </a:cubicBezTo>
                  <a:cubicBezTo>
                    <a:pt x="3" y="6"/>
                    <a:pt x="3" y="6"/>
                    <a:pt x="3" y="6"/>
                  </a:cubicBezTo>
                  <a:cubicBezTo>
                    <a:pt x="3" y="6"/>
                    <a:pt x="3" y="6"/>
                    <a:pt x="3" y="6"/>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1" y="8"/>
                  </a:cubicBezTo>
                  <a:cubicBezTo>
                    <a:pt x="1" y="9"/>
                    <a:pt x="1" y="9"/>
                    <a:pt x="1" y="9"/>
                  </a:cubicBezTo>
                  <a:cubicBezTo>
                    <a:pt x="0" y="9"/>
                    <a:pt x="1" y="10"/>
                    <a:pt x="0" y="10"/>
                  </a:cubicBezTo>
                  <a:cubicBezTo>
                    <a:pt x="0" y="10"/>
                    <a:pt x="0" y="10"/>
                    <a:pt x="0" y="10"/>
                  </a:cubicBezTo>
                  <a:cubicBezTo>
                    <a:pt x="0" y="10"/>
                    <a:pt x="0" y="10"/>
                    <a:pt x="0" y="10"/>
                  </a:cubicBezTo>
                  <a:cubicBezTo>
                    <a:pt x="0" y="11"/>
                    <a:pt x="0" y="9"/>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3"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4" y="11"/>
                    <a:pt x="4" y="11"/>
                  </a:cubicBezTo>
                  <a:cubicBezTo>
                    <a:pt x="5" y="11"/>
                    <a:pt x="6" y="11"/>
                    <a:pt x="7" y="12"/>
                  </a:cubicBezTo>
                  <a:cubicBezTo>
                    <a:pt x="7" y="12"/>
                    <a:pt x="8" y="12"/>
                    <a:pt x="9" y="12"/>
                  </a:cubicBezTo>
                  <a:cubicBezTo>
                    <a:pt x="9" y="11"/>
                    <a:pt x="9" y="11"/>
                    <a:pt x="10" y="11"/>
                  </a:cubicBezTo>
                  <a:cubicBezTo>
                    <a:pt x="10" y="11"/>
                    <a:pt x="10" y="11"/>
                    <a:pt x="10" y="11"/>
                  </a:cubicBezTo>
                  <a:cubicBezTo>
                    <a:pt x="10" y="12"/>
                    <a:pt x="10" y="11"/>
                    <a:pt x="10" y="12"/>
                  </a:cubicBezTo>
                  <a:cubicBezTo>
                    <a:pt x="10" y="12"/>
                    <a:pt x="11" y="12"/>
                    <a:pt x="11" y="12"/>
                  </a:cubicBezTo>
                  <a:cubicBezTo>
                    <a:pt x="11" y="12"/>
                    <a:pt x="11" y="11"/>
                    <a:pt x="11" y="11"/>
                  </a:cubicBezTo>
                  <a:lnTo>
                    <a:pt x="11" y="12"/>
                  </a:lnTo>
                  <a:cubicBezTo>
                    <a:pt x="11" y="12"/>
                    <a:pt x="11" y="12"/>
                    <a:pt x="11" y="12"/>
                  </a:cubicBezTo>
                  <a:cubicBezTo>
                    <a:pt x="12" y="12"/>
                    <a:pt x="13" y="12"/>
                    <a:pt x="14" y="12"/>
                  </a:cubicBezTo>
                  <a:cubicBezTo>
                    <a:pt x="14" y="12"/>
                    <a:pt x="14" y="12"/>
                    <a:pt x="14" y="12"/>
                  </a:cubicBezTo>
                  <a:cubicBezTo>
                    <a:pt x="15" y="12"/>
                    <a:pt x="16" y="11"/>
                    <a:pt x="16" y="12"/>
                  </a:cubicBezTo>
                  <a:cubicBezTo>
                    <a:pt x="16" y="12"/>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3083">
            <a:extLst>
              <a:ext uri="{FF2B5EF4-FFF2-40B4-BE49-F238E27FC236}">
                <a16:creationId xmlns:a16="http://schemas.microsoft.com/office/drawing/2014/main" id="{5A8E0808-2C6A-4E1A-AFE1-8BFBF26F1EA9}"/>
              </a:ext>
            </a:extLst>
          </p:cNvPr>
          <p:cNvGrpSpPr>
            <a:grpSpLocks/>
          </p:cNvGrpSpPr>
          <p:nvPr/>
        </p:nvGrpSpPr>
        <p:grpSpPr bwMode="auto">
          <a:xfrm>
            <a:off x="358683" y="903522"/>
            <a:ext cx="587375" cy="561975"/>
            <a:chOff x="2555875" y="1501775"/>
            <a:chExt cx="587375" cy="561975"/>
          </a:xfrm>
        </p:grpSpPr>
        <p:sp>
          <p:nvSpPr>
            <p:cNvPr id="24" name="Freeform 22">
              <a:extLst>
                <a:ext uri="{FF2B5EF4-FFF2-40B4-BE49-F238E27FC236}">
                  <a16:creationId xmlns:a16="http://schemas.microsoft.com/office/drawing/2014/main" id="{410F4153-FC2E-448D-A31C-994EC20036B9}"/>
                </a:ext>
              </a:extLst>
            </p:cNvPr>
            <p:cNvSpPr>
              <a:spLocks/>
            </p:cNvSpPr>
            <p:nvPr/>
          </p:nvSpPr>
          <p:spPr bwMode="auto">
            <a:xfrm>
              <a:off x="2708275" y="1720850"/>
              <a:ext cx="133350" cy="228600"/>
            </a:xfrm>
            <a:custGeom>
              <a:avLst/>
              <a:gdLst>
                <a:gd name="T0" fmla="*/ 0 w 84"/>
                <a:gd name="T1" fmla="*/ 0 h 144"/>
                <a:gd name="T2" fmla="*/ 0 w 84"/>
                <a:gd name="T3" fmla="*/ 2147483646 h 144"/>
                <a:gd name="T4" fmla="*/ 2147483646 w 84"/>
                <a:gd name="T5" fmla="*/ 2147483646 h 144"/>
                <a:gd name="T6" fmla="*/ 2147483646 w 84"/>
                <a:gd name="T7" fmla="*/ 2147483646 h 144"/>
                <a:gd name="T8" fmla="*/ 0 w 8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44">
                  <a:moveTo>
                    <a:pt x="0" y="0"/>
                  </a:moveTo>
                  <a:lnTo>
                    <a:pt x="0" y="92"/>
                  </a:lnTo>
                  <a:lnTo>
                    <a:pt x="84" y="144"/>
                  </a:lnTo>
                  <a:lnTo>
                    <a:pt x="84" y="52"/>
                  </a:lnTo>
                  <a:lnTo>
                    <a:pt x="0" y="0"/>
                  </a:ln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23">
              <a:extLst>
                <a:ext uri="{FF2B5EF4-FFF2-40B4-BE49-F238E27FC236}">
                  <a16:creationId xmlns:a16="http://schemas.microsoft.com/office/drawing/2014/main" id="{7B758BD7-9948-41C5-99E9-5BAC9D5F0031}"/>
                </a:ext>
              </a:extLst>
            </p:cNvPr>
            <p:cNvSpPr>
              <a:spLocks noEditPoints="1"/>
            </p:cNvSpPr>
            <p:nvPr/>
          </p:nvSpPr>
          <p:spPr bwMode="auto">
            <a:xfrm>
              <a:off x="2724150" y="1622425"/>
              <a:ext cx="273050" cy="327025"/>
            </a:xfrm>
            <a:custGeom>
              <a:avLst/>
              <a:gdLst>
                <a:gd name="T0" fmla="*/ 0 w 172"/>
                <a:gd name="T1" fmla="*/ 2147483646 h 206"/>
                <a:gd name="T2" fmla="*/ 2147483646 w 172"/>
                <a:gd name="T3" fmla="*/ 2147483646 h 206"/>
                <a:gd name="T4" fmla="*/ 2147483646 w 172"/>
                <a:gd name="T5" fmla="*/ 2147483646 h 206"/>
                <a:gd name="T6" fmla="*/ 2147483646 w 172"/>
                <a:gd name="T7" fmla="*/ 0 h 206"/>
                <a:gd name="T8" fmla="*/ 0 w 172"/>
                <a:gd name="T9" fmla="*/ 2147483646 h 206"/>
                <a:gd name="T10" fmla="*/ 0 w 172"/>
                <a:gd name="T11" fmla="*/ 2147483646 h 206"/>
                <a:gd name="T12" fmla="*/ 2147483646 w 172"/>
                <a:gd name="T13" fmla="*/ 2147483646 h 206"/>
                <a:gd name="T14" fmla="*/ 2147483646 w 172"/>
                <a:gd name="T15" fmla="*/ 2147483646 h 206"/>
                <a:gd name="T16" fmla="*/ 2147483646 w 172"/>
                <a:gd name="T17" fmla="*/ 2147483646 h 206"/>
                <a:gd name="T18" fmla="*/ 2147483646 w 172"/>
                <a:gd name="T19" fmla="*/ 2147483646 h 206"/>
                <a:gd name="T20" fmla="*/ 2147483646 w 172"/>
                <a:gd name="T21" fmla="*/ 214748364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 h="206">
                  <a:moveTo>
                    <a:pt x="0" y="50"/>
                  </a:moveTo>
                  <a:lnTo>
                    <a:pt x="82" y="100"/>
                  </a:lnTo>
                  <a:lnTo>
                    <a:pt x="164" y="50"/>
                  </a:lnTo>
                  <a:lnTo>
                    <a:pt x="82" y="0"/>
                  </a:lnTo>
                  <a:lnTo>
                    <a:pt x="0" y="50"/>
                  </a:lnTo>
                  <a:close/>
                  <a:moveTo>
                    <a:pt x="172" y="62"/>
                  </a:moveTo>
                  <a:lnTo>
                    <a:pt x="172" y="152"/>
                  </a:lnTo>
                  <a:lnTo>
                    <a:pt x="90" y="206"/>
                  </a:lnTo>
                  <a:lnTo>
                    <a:pt x="90" y="114"/>
                  </a:lnTo>
                  <a:lnTo>
                    <a:pt x="172" y="6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24">
              <a:extLst>
                <a:ext uri="{FF2B5EF4-FFF2-40B4-BE49-F238E27FC236}">
                  <a16:creationId xmlns:a16="http://schemas.microsoft.com/office/drawing/2014/main" id="{D5AA9C13-C26C-49E7-B009-C1644366127E}"/>
                </a:ext>
              </a:extLst>
            </p:cNvPr>
            <p:cNvSpPr>
              <a:spLocks noEditPoints="1"/>
            </p:cNvSpPr>
            <p:nvPr/>
          </p:nvSpPr>
          <p:spPr bwMode="auto">
            <a:xfrm>
              <a:off x="2555875" y="1501775"/>
              <a:ext cx="587375" cy="561975"/>
            </a:xfrm>
            <a:custGeom>
              <a:avLst/>
              <a:gdLst>
                <a:gd name="T0" fmla="*/ 0 w 185"/>
                <a:gd name="T1" fmla="*/ 2147483646 h 177"/>
                <a:gd name="T2" fmla="*/ 2147483646 w 185"/>
                <a:gd name="T3" fmla="*/ 2147483646 h 177"/>
                <a:gd name="T4" fmla="*/ 2147483646 w 185"/>
                <a:gd name="T5" fmla="*/ 2147483646 h 177"/>
                <a:gd name="T6" fmla="*/ 2147483646 w 185"/>
                <a:gd name="T7" fmla="*/ 2147483646 h 177"/>
                <a:gd name="T8" fmla="*/ 2147483646 w 185"/>
                <a:gd name="T9" fmla="*/ 2147483646 h 177"/>
                <a:gd name="T10" fmla="*/ 2147483646 w 185"/>
                <a:gd name="T11" fmla="*/ 2147483646 h 177"/>
                <a:gd name="T12" fmla="*/ 0 w 185"/>
                <a:gd name="T13" fmla="*/ 2147483646 h 177"/>
                <a:gd name="T14" fmla="*/ 2147483646 w 185"/>
                <a:gd name="T15" fmla="*/ 2147483646 h 177"/>
                <a:gd name="T16" fmla="*/ 2147483646 w 185"/>
                <a:gd name="T17" fmla="*/ 2147483646 h 177"/>
                <a:gd name="T18" fmla="*/ 2147483646 w 185"/>
                <a:gd name="T19" fmla="*/ 2147483646 h 177"/>
                <a:gd name="T20" fmla="*/ 2147483646 w 185"/>
                <a:gd name="T21" fmla="*/ 2147483646 h 177"/>
                <a:gd name="T22" fmla="*/ 2147483646 w 185"/>
                <a:gd name="T23" fmla="*/ 2147483646 h 177"/>
                <a:gd name="T24" fmla="*/ 2147483646 w 185"/>
                <a:gd name="T25" fmla="*/ 2147483646 h 177"/>
                <a:gd name="T26" fmla="*/ 2147483646 w 185"/>
                <a:gd name="T27" fmla="*/ 2147483646 h 177"/>
                <a:gd name="T28" fmla="*/ 2147483646 w 185"/>
                <a:gd name="T29" fmla="*/ 2147483646 h 177"/>
                <a:gd name="T30" fmla="*/ 2147483646 w 185"/>
                <a:gd name="T31" fmla="*/ 2147483646 h 177"/>
                <a:gd name="T32" fmla="*/ 2147483646 w 185"/>
                <a:gd name="T33" fmla="*/ 2147483646 h 177"/>
                <a:gd name="T34" fmla="*/ 2147483646 w 185"/>
                <a:gd name="T35" fmla="*/ 2147483646 h 177"/>
                <a:gd name="T36" fmla="*/ 2147483646 w 185"/>
                <a:gd name="T37" fmla="*/ 2147483646 h 177"/>
                <a:gd name="T38" fmla="*/ 2147483646 w 185"/>
                <a:gd name="T39" fmla="*/ 2147483646 h 177"/>
                <a:gd name="T40" fmla="*/ 2147483646 w 185"/>
                <a:gd name="T41" fmla="*/ 2147483646 h 177"/>
                <a:gd name="T42" fmla="*/ 2147483646 w 185"/>
                <a:gd name="T43" fmla="*/ 2147483646 h 177"/>
                <a:gd name="T44" fmla="*/ 2147483646 w 185"/>
                <a:gd name="T45" fmla="*/ 2147483646 h 177"/>
                <a:gd name="T46" fmla="*/ 2147483646 w 185"/>
                <a:gd name="T47" fmla="*/ 2147483646 h 177"/>
                <a:gd name="T48" fmla="*/ 2147483646 w 185"/>
                <a:gd name="T49" fmla="*/ 2147483646 h 177"/>
                <a:gd name="T50" fmla="*/ 2147483646 w 185"/>
                <a:gd name="T51" fmla="*/ 2147483646 h 177"/>
                <a:gd name="T52" fmla="*/ 2147483646 w 185"/>
                <a:gd name="T53" fmla="*/ 2147483646 h 177"/>
                <a:gd name="T54" fmla="*/ 2147483646 w 185"/>
                <a:gd name="T55" fmla="*/ 2147483646 h 177"/>
                <a:gd name="T56" fmla="*/ 2147483646 w 185"/>
                <a:gd name="T57" fmla="*/ 2147483646 h 177"/>
                <a:gd name="T58" fmla="*/ 2147483646 w 185"/>
                <a:gd name="T59" fmla="*/ 2147483646 h 177"/>
                <a:gd name="T60" fmla="*/ 2147483646 w 185"/>
                <a:gd name="T61" fmla="*/ 2147483646 h 177"/>
                <a:gd name="T62" fmla="*/ 2147483646 w 185"/>
                <a:gd name="T63" fmla="*/ 2147483646 h 177"/>
                <a:gd name="T64" fmla="*/ 2147483646 w 185"/>
                <a:gd name="T65" fmla="*/ 2147483646 h 177"/>
                <a:gd name="T66" fmla="*/ 2147483646 w 185"/>
                <a:gd name="T67" fmla="*/ 2147483646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5" h="177">
                  <a:moveTo>
                    <a:pt x="0" y="87"/>
                  </a:moveTo>
                  <a:cubicBezTo>
                    <a:pt x="0" y="57"/>
                    <a:pt x="14" y="29"/>
                    <a:pt x="42" y="13"/>
                  </a:cubicBezTo>
                  <a:cubicBezTo>
                    <a:pt x="59" y="3"/>
                    <a:pt x="78" y="0"/>
                    <a:pt x="96" y="3"/>
                  </a:cubicBezTo>
                  <a:cubicBezTo>
                    <a:pt x="96" y="4"/>
                    <a:pt x="96" y="4"/>
                    <a:pt x="96" y="5"/>
                  </a:cubicBezTo>
                  <a:cubicBezTo>
                    <a:pt x="82" y="4"/>
                    <a:pt x="68" y="7"/>
                    <a:pt x="55" y="14"/>
                  </a:cubicBezTo>
                  <a:cubicBezTo>
                    <a:pt x="26" y="31"/>
                    <a:pt x="12" y="64"/>
                    <a:pt x="19" y="95"/>
                  </a:cubicBezTo>
                  <a:cubicBezTo>
                    <a:pt x="0" y="87"/>
                    <a:pt x="0" y="87"/>
                    <a:pt x="0" y="87"/>
                  </a:cubicBezTo>
                  <a:close/>
                  <a:moveTo>
                    <a:pt x="159" y="114"/>
                  </a:moveTo>
                  <a:cubicBezTo>
                    <a:pt x="153" y="131"/>
                    <a:pt x="141" y="146"/>
                    <a:pt x="124" y="156"/>
                  </a:cubicBezTo>
                  <a:cubicBezTo>
                    <a:pt x="88" y="176"/>
                    <a:pt x="43" y="167"/>
                    <a:pt x="18" y="136"/>
                  </a:cubicBezTo>
                  <a:cubicBezTo>
                    <a:pt x="6" y="143"/>
                    <a:pt x="6" y="143"/>
                    <a:pt x="6" y="143"/>
                  </a:cubicBezTo>
                  <a:cubicBezTo>
                    <a:pt x="6" y="96"/>
                    <a:pt x="6" y="96"/>
                    <a:pt x="6" y="96"/>
                  </a:cubicBezTo>
                  <a:cubicBezTo>
                    <a:pt x="46" y="120"/>
                    <a:pt x="46" y="120"/>
                    <a:pt x="46" y="120"/>
                  </a:cubicBezTo>
                  <a:cubicBezTo>
                    <a:pt x="34" y="127"/>
                    <a:pt x="34" y="127"/>
                    <a:pt x="34" y="127"/>
                  </a:cubicBezTo>
                  <a:cubicBezTo>
                    <a:pt x="57" y="154"/>
                    <a:pt x="97" y="162"/>
                    <a:pt x="129" y="144"/>
                  </a:cubicBezTo>
                  <a:cubicBezTo>
                    <a:pt x="142" y="136"/>
                    <a:pt x="152" y="125"/>
                    <a:pt x="158" y="113"/>
                  </a:cubicBezTo>
                  <a:cubicBezTo>
                    <a:pt x="159" y="113"/>
                    <a:pt x="159" y="114"/>
                    <a:pt x="159" y="114"/>
                  </a:cubicBezTo>
                  <a:close/>
                  <a:moveTo>
                    <a:pt x="184" y="91"/>
                  </a:moveTo>
                  <a:cubicBezTo>
                    <a:pt x="166" y="83"/>
                    <a:pt x="166" y="83"/>
                    <a:pt x="166" y="83"/>
                  </a:cubicBezTo>
                  <a:cubicBezTo>
                    <a:pt x="173" y="114"/>
                    <a:pt x="159" y="147"/>
                    <a:pt x="130" y="163"/>
                  </a:cubicBezTo>
                  <a:cubicBezTo>
                    <a:pt x="117" y="171"/>
                    <a:pt x="103" y="174"/>
                    <a:pt x="89" y="173"/>
                  </a:cubicBezTo>
                  <a:cubicBezTo>
                    <a:pt x="89" y="174"/>
                    <a:pt x="89" y="174"/>
                    <a:pt x="89" y="175"/>
                  </a:cubicBezTo>
                  <a:cubicBezTo>
                    <a:pt x="107" y="177"/>
                    <a:pt x="126" y="174"/>
                    <a:pt x="143" y="165"/>
                  </a:cubicBezTo>
                  <a:cubicBezTo>
                    <a:pt x="170" y="149"/>
                    <a:pt x="185" y="120"/>
                    <a:pt x="184" y="91"/>
                  </a:cubicBezTo>
                  <a:close/>
                  <a:moveTo>
                    <a:pt x="25" y="64"/>
                  </a:moveTo>
                  <a:cubicBezTo>
                    <a:pt x="26" y="64"/>
                    <a:pt x="26" y="64"/>
                    <a:pt x="26" y="65"/>
                  </a:cubicBezTo>
                  <a:cubicBezTo>
                    <a:pt x="33" y="52"/>
                    <a:pt x="43" y="42"/>
                    <a:pt x="56" y="34"/>
                  </a:cubicBezTo>
                  <a:cubicBezTo>
                    <a:pt x="88" y="15"/>
                    <a:pt x="128" y="23"/>
                    <a:pt x="151" y="51"/>
                  </a:cubicBezTo>
                  <a:cubicBezTo>
                    <a:pt x="139" y="58"/>
                    <a:pt x="139" y="58"/>
                    <a:pt x="139" y="58"/>
                  </a:cubicBezTo>
                  <a:cubicBezTo>
                    <a:pt x="179" y="82"/>
                    <a:pt x="179" y="82"/>
                    <a:pt x="179" y="82"/>
                  </a:cubicBezTo>
                  <a:cubicBezTo>
                    <a:pt x="178" y="35"/>
                    <a:pt x="178" y="35"/>
                    <a:pt x="178" y="35"/>
                  </a:cubicBezTo>
                  <a:cubicBezTo>
                    <a:pt x="166" y="42"/>
                    <a:pt x="166" y="42"/>
                    <a:pt x="166" y="42"/>
                  </a:cubicBezTo>
                  <a:cubicBezTo>
                    <a:pt x="142" y="11"/>
                    <a:pt x="97" y="1"/>
                    <a:pt x="61" y="22"/>
                  </a:cubicBezTo>
                  <a:cubicBezTo>
                    <a:pt x="44" y="32"/>
                    <a:pt x="32" y="47"/>
                    <a:pt x="25" y="64"/>
                  </a:cubicBezTo>
                  <a:close/>
                </a:path>
              </a:pathLst>
            </a:custGeom>
            <a:solidFill>
              <a:srgbClr val="4BB2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Rectangle 1">
            <a:extLst>
              <a:ext uri="{FF2B5EF4-FFF2-40B4-BE49-F238E27FC236}">
                <a16:creationId xmlns:a16="http://schemas.microsoft.com/office/drawing/2014/main" id="{F3406EAE-7422-4DF7-8139-4FE4F01197DF}"/>
              </a:ext>
            </a:extLst>
          </p:cNvPr>
          <p:cNvSpPr/>
          <p:nvPr/>
        </p:nvSpPr>
        <p:spPr>
          <a:xfrm>
            <a:off x="946058" y="999844"/>
            <a:ext cx="4261188" cy="369332"/>
          </a:xfrm>
          <a:prstGeom prst="rect">
            <a:avLst/>
          </a:prstGeom>
        </p:spPr>
        <p:txBody>
          <a:bodyPr wrap="square">
            <a:spAutoFit/>
          </a:bodyPr>
          <a:lstStyle/>
          <a:p>
            <a:pPr algn="just"/>
            <a:r>
              <a:rPr lang="en-US" dirty="0">
                <a:latin typeface="Adobe Clean Light" panose="020B0303020404020204" pitchFamily="34" charset="0"/>
                <a:ea typeface="Times New Roman" panose="02020603050405020304" pitchFamily="18" charset="0"/>
              </a:rPr>
              <a:t>Import file (Reading/Managing Input Data): </a:t>
            </a:r>
          </a:p>
        </p:txBody>
      </p:sp>
      <p:sp>
        <p:nvSpPr>
          <p:cNvPr id="27" name="Rectangle 26">
            <a:extLst>
              <a:ext uri="{FF2B5EF4-FFF2-40B4-BE49-F238E27FC236}">
                <a16:creationId xmlns:a16="http://schemas.microsoft.com/office/drawing/2014/main" id="{3C2B66D6-CE3C-4991-AA6E-64186D0E6CB6}"/>
              </a:ext>
            </a:extLst>
          </p:cNvPr>
          <p:cNvSpPr/>
          <p:nvPr/>
        </p:nvSpPr>
        <p:spPr>
          <a:xfrm>
            <a:off x="526958" y="1465346"/>
            <a:ext cx="11591930" cy="1323439"/>
          </a:xfrm>
          <a:prstGeom prst="rect">
            <a:avLst/>
          </a:prstGeom>
        </p:spPr>
        <p:txBody>
          <a:bodyPr wrap="square">
            <a:spAutoFit/>
          </a:bodyPr>
          <a:lstStyle/>
          <a:p>
            <a:pPr algn="just"/>
            <a:r>
              <a:rPr lang="en-US" sz="1600" dirty="0">
                <a:latin typeface="Adobe Clean Light" panose="020B0303020404020204" pitchFamily="34" charset="0"/>
                <a:ea typeface="Times New Roman" panose="02020603050405020304" pitchFamily="18" charset="0"/>
              </a:rPr>
              <a:t>We decided to build our model on Word doc (Docx) and Acrobat (Pdf) format. As these are two widely used resume formats, we are excluding info-graphic and image-based resume. </a:t>
            </a:r>
          </a:p>
          <a:p>
            <a:pPr algn="just"/>
            <a:r>
              <a:rPr lang="en-US" sz="1600" dirty="0">
                <a:latin typeface="Adobe Clean Light" panose="020B0303020404020204" pitchFamily="34" charset="0"/>
                <a:ea typeface="Times New Roman" panose="02020603050405020304" pitchFamily="18" charset="0"/>
              </a:rPr>
              <a:t>We started with Segregating the set of .pdf &amp; .docx resumes into two different lists. This was done so that we can use different libraries as needed for processing in subsequent steps</a:t>
            </a:r>
          </a:p>
          <a:p>
            <a:pPr algn="just"/>
            <a:r>
              <a:rPr lang="en-US" sz="1600" dirty="0">
                <a:latin typeface="Adobe Clean Light" panose="020B0303020404020204" pitchFamily="34" charset="0"/>
                <a:ea typeface="Times New Roman" panose="02020603050405020304" pitchFamily="18" charset="0"/>
              </a:rPr>
              <a:t>Technique &amp; Codes (Sample Snippet Code)</a:t>
            </a:r>
          </a:p>
        </p:txBody>
      </p:sp>
      <p:sp>
        <p:nvSpPr>
          <p:cNvPr id="28" name="Rectangle 27">
            <a:extLst>
              <a:ext uri="{FF2B5EF4-FFF2-40B4-BE49-F238E27FC236}">
                <a16:creationId xmlns:a16="http://schemas.microsoft.com/office/drawing/2014/main" id="{591E0BB4-6DCF-4725-B9EA-997D10487320}"/>
              </a:ext>
            </a:extLst>
          </p:cNvPr>
          <p:cNvSpPr/>
          <p:nvPr/>
        </p:nvSpPr>
        <p:spPr>
          <a:xfrm>
            <a:off x="1134893" y="2820808"/>
            <a:ext cx="1931619"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Technique &amp; Codes</a:t>
            </a:r>
          </a:p>
        </p:txBody>
      </p:sp>
      <p:sp>
        <p:nvSpPr>
          <p:cNvPr id="29" name="Rectangle 28">
            <a:extLst>
              <a:ext uri="{FF2B5EF4-FFF2-40B4-BE49-F238E27FC236}">
                <a16:creationId xmlns:a16="http://schemas.microsoft.com/office/drawing/2014/main" id="{27369715-53AA-420B-87B7-E81B8B268C6D}"/>
              </a:ext>
            </a:extLst>
          </p:cNvPr>
          <p:cNvSpPr/>
          <p:nvPr/>
        </p:nvSpPr>
        <p:spPr>
          <a:xfrm>
            <a:off x="1394307" y="4413256"/>
            <a:ext cx="2021644" cy="369332"/>
          </a:xfrm>
          <a:prstGeom prst="rect">
            <a:avLst/>
          </a:prstGeom>
        </p:spPr>
        <p:txBody>
          <a:bodyPr wrap="none">
            <a:spAutoFit/>
          </a:bodyPr>
          <a:lstStyle/>
          <a:p>
            <a:pPr algn="just"/>
            <a:r>
              <a:rPr lang="en-US" dirty="0">
                <a:latin typeface="Adobe Clean Light" panose="020B0303020404020204" pitchFamily="34" charset="0"/>
                <a:ea typeface="Times New Roman" panose="02020603050405020304" pitchFamily="18" charset="0"/>
              </a:rPr>
              <a:t>Important Packages</a:t>
            </a:r>
          </a:p>
        </p:txBody>
      </p:sp>
      <p:pic>
        <p:nvPicPr>
          <p:cNvPr id="4" name="Picture 3">
            <a:extLst>
              <a:ext uri="{FF2B5EF4-FFF2-40B4-BE49-F238E27FC236}">
                <a16:creationId xmlns:a16="http://schemas.microsoft.com/office/drawing/2014/main" id="{5805DF7E-B34F-42EB-AA55-A1BECB6843E2}"/>
              </a:ext>
            </a:extLst>
          </p:cNvPr>
          <p:cNvPicPr>
            <a:picLocks noChangeAspect="1"/>
          </p:cNvPicPr>
          <p:nvPr/>
        </p:nvPicPr>
        <p:blipFill>
          <a:blip r:embed="rId2"/>
          <a:stretch>
            <a:fillRect/>
          </a:stretch>
        </p:blipFill>
        <p:spPr>
          <a:xfrm>
            <a:off x="4078760" y="2788785"/>
            <a:ext cx="2480214" cy="2328806"/>
          </a:xfrm>
          <a:prstGeom prst="rect">
            <a:avLst/>
          </a:prstGeom>
        </p:spPr>
      </p:pic>
      <p:pic>
        <p:nvPicPr>
          <p:cNvPr id="19" name="Picture 18">
            <a:extLst>
              <a:ext uri="{FF2B5EF4-FFF2-40B4-BE49-F238E27FC236}">
                <a16:creationId xmlns:a16="http://schemas.microsoft.com/office/drawing/2014/main" id="{2486CC58-52E7-4E91-9F4B-0DAC1E08C754}"/>
              </a:ext>
            </a:extLst>
          </p:cNvPr>
          <p:cNvPicPr/>
          <p:nvPr/>
        </p:nvPicPr>
        <p:blipFill rotWithShape="1">
          <a:blip r:embed="rId3"/>
          <a:srcRect t="16779" b="54178"/>
          <a:stretch/>
        </p:blipFill>
        <p:spPr bwMode="auto">
          <a:xfrm>
            <a:off x="3873876" y="5457912"/>
            <a:ext cx="5370195" cy="342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958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4133</TotalTime>
  <Words>3003</Words>
  <Application>Microsoft Office PowerPoint</Application>
  <PresentationFormat>Widescreen</PresentationFormat>
  <Paragraphs>316</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Abadi Extra Light</vt:lpstr>
      <vt:lpstr>Adobe Clean Light</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Sharma</dc:creator>
  <cp:lastModifiedBy>Vikash Singh Negi</cp:lastModifiedBy>
  <cp:revision>137</cp:revision>
  <dcterms:created xsi:type="dcterms:W3CDTF">2019-10-08T06:26:43Z</dcterms:created>
  <dcterms:modified xsi:type="dcterms:W3CDTF">2019-12-19T18:01:21Z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debansal@microsoft.com</vt:lpwstr>
  </property>
  <property fmtid="{D5CDD505-2E9C-101B-9397-08002B2CF9AE}" pid="5" name="MSIP_Label_f42aa342-8706-4288-bd11-ebb85995028c_SetDate">
    <vt:lpwstr>2019-12-08T05:36:19.3228987Z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315a6277-13ea-4752-af5c-d6183418f707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