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rawings/drawing1.xml" ContentType="application/vnd.openxmlformats-officedocument.drawingml.chartshapes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21.xml" ContentType="application/vnd.openxmlformats-officedocument.presentationml.notesSlide+xml"/>
  <Override PartName="/ppt/charts/chart24.xml" ContentType="application/vnd.openxmlformats-officedocument.drawingml.chart+xml"/>
  <Override PartName="/ppt/notesSlides/notesSlide22.xml" ContentType="application/vnd.openxmlformats-officedocument.presentationml.notesSlide+xml"/>
  <Override PartName="/ppt/charts/chart25.xml" ContentType="application/vnd.openxmlformats-officedocument.drawingml.chart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986" r:id="rId5"/>
    <p:sldMasterId id="2147484000" r:id="rId6"/>
    <p:sldMasterId id="2147484004" r:id="rId7"/>
    <p:sldMasterId id="2147484008" r:id="rId8"/>
    <p:sldMasterId id="2147484013" r:id="rId9"/>
  </p:sldMasterIdLst>
  <p:notesMasterIdLst>
    <p:notesMasterId r:id="rId34"/>
  </p:notesMasterIdLst>
  <p:handoutMasterIdLst>
    <p:handoutMasterId r:id="rId35"/>
  </p:handoutMasterIdLst>
  <p:sldIdLst>
    <p:sldId id="838" r:id="rId10"/>
    <p:sldId id="954" r:id="rId11"/>
    <p:sldId id="990" r:id="rId12"/>
    <p:sldId id="937" r:id="rId13"/>
    <p:sldId id="979" r:id="rId14"/>
    <p:sldId id="985" r:id="rId15"/>
    <p:sldId id="981" r:id="rId16"/>
    <p:sldId id="976" r:id="rId17"/>
    <p:sldId id="980" r:id="rId18"/>
    <p:sldId id="963" r:id="rId19"/>
    <p:sldId id="989" r:id="rId20"/>
    <p:sldId id="988" r:id="rId21"/>
    <p:sldId id="992" r:id="rId22"/>
    <p:sldId id="986" r:id="rId23"/>
    <p:sldId id="983" r:id="rId24"/>
    <p:sldId id="994" r:id="rId25"/>
    <p:sldId id="993" r:id="rId26"/>
    <p:sldId id="973" r:id="rId27"/>
    <p:sldId id="974" r:id="rId28"/>
    <p:sldId id="972" r:id="rId29"/>
    <p:sldId id="948" r:id="rId30"/>
    <p:sldId id="949" r:id="rId31"/>
    <p:sldId id="971" r:id="rId32"/>
    <p:sldId id="970" r:id="rId33"/>
  </p:sldIdLst>
  <p:sldSz cx="9144000" cy="6858000" type="screen4x3"/>
  <p:notesSz cx="6858000" cy="9296400"/>
  <p:custDataLst>
    <p:tags r:id="rId36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28">
          <p15:clr>
            <a:srgbClr val="A4A3A4"/>
          </p15:clr>
        </p15:guide>
        <p15:guide id="2" orient="horz" pos="1872">
          <p15:clr>
            <a:srgbClr val="A4A3A4"/>
          </p15:clr>
        </p15:guide>
        <p15:guide id="3" orient="horz" pos="2832">
          <p15:clr>
            <a:srgbClr val="A4A3A4"/>
          </p15:clr>
        </p15:guide>
        <p15:guide id="4" pos="3600">
          <p15:clr>
            <a:srgbClr val="A4A3A4"/>
          </p15:clr>
        </p15:guide>
        <p15:guide id="5" pos="528">
          <p15:clr>
            <a:srgbClr val="A4A3A4"/>
          </p15:clr>
        </p15:guide>
        <p15:guide id="6" pos="5520">
          <p15:clr>
            <a:srgbClr val="A4A3A4"/>
          </p15:clr>
        </p15:guide>
        <p15:guide id="7" pos="3072">
          <p15:clr>
            <a:srgbClr val="A4A3A4"/>
          </p15:clr>
        </p15:guide>
        <p15:guide id="8" orient="horz" pos="627">
          <p15:clr>
            <a:srgbClr val="A4A3A4"/>
          </p15:clr>
        </p15:guide>
        <p15:guide id="9" orient="horz" pos="4032">
          <p15:clr>
            <a:srgbClr val="A4A3A4"/>
          </p15:clr>
        </p15:guide>
        <p15:guide id="10" pos="222">
          <p15:clr>
            <a:srgbClr val="A4A3A4"/>
          </p15:clr>
        </p15:guide>
        <p15:guide id="11" orient="horz" pos="319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s Wu" initials="" lastIdx="2" clrIdx="0"/>
  <p:cmAuthor id="1" name="Pallab Sarkar" initials="P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37"/>
    <a:srgbClr val="FFFFFF"/>
    <a:srgbClr val="AA1229"/>
    <a:srgbClr val="DDDDDD"/>
    <a:srgbClr val="E87722"/>
    <a:srgbClr val="82C24E"/>
    <a:srgbClr val="FFFF81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83770" autoAdjust="0"/>
  </p:normalViewPr>
  <p:slideViewPr>
    <p:cSldViewPr snapToObjects="1">
      <p:cViewPr>
        <p:scale>
          <a:sx n="60" d="100"/>
          <a:sy n="60" d="100"/>
        </p:scale>
        <p:origin x="-1488" y="-312"/>
      </p:cViewPr>
      <p:guideLst>
        <p:guide orient="horz" pos="2928"/>
        <p:guide orient="horz" pos="1872"/>
        <p:guide orient="horz" pos="2832"/>
        <p:guide orient="horz" pos="627"/>
        <p:guide orient="horz" pos="4032"/>
        <p:guide orient="horz" pos="3193"/>
        <p:guide pos="3600"/>
        <p:guide pos="528"/>
        <p:guide pos="5520"/>
        <p:guide pos="3072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6" d="100"/>
          <a:sy n="56" d="100"/>
        </p:scale>
        <p:origin x="2808" y="4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4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5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6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7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8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4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Chart%20in%20Microsoft%20PowerPoint" TargetMode="External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07829646938288"/>
          <c:y val="8.8396221096349786E-2"/>
          <c:w val="0.54291453590077621"/>
          <c:h val="0.805528313588030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E31837"/>
              </a:solidFill>
            </c:spPr>
          </c:dPt>
          <c:dPt>
            <c:idx val="1"/>
            <c:bubble3D val="0"/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</c:v>
                </c:pt>
                <c:pt idx="1">
                  <c:v>1.7000000000000002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3.1</c:v>
                </c:pt>
                <c:pt idx="1">
                  <c:v>1.9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2.94</c:v>
                </c:pt>
                <c:pt idx="1">
                  <c:v>2.06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3.8</c:v>
                </c:pt>
                <c:pt idx="1">
                  <c:v>1.2000000000000002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3.2</c:v>
                </c:pt>
                <c:pt idx="1">
                  <c:v>1.7999999999999998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3.3</c:v>
                </c:pt>
                <c:pt idx="1">
                  <c:v>1.7000000000000002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60799548432538"/>
          <c:y val="5.8718689280305825E-2"/>
          <c:w val="0.81260342771673699"/>
          <c:h val="0.6332455807481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Avg. Rating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2.3796992481203008</c:v>
                </c:pt>
                <c:pt idx="1">
                  <c:v>2.7166064981949458</c:v>
                </c:pt>
                <c:pt idx="2">
                  <c:v>2.2685185185185186</c:v>
                </c:pt>
                <c:pt idx="3">
                  <c:v>2.6384439359267735</c:v>
                </c:pt>
                <c:pt idx="4">
                  <c:v>2.6561679790026247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293440"/>
        <c:axId val="772949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Overall Avg. Rating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-0.26523166024543637"/>
                  <c:y val="-5.578306225778003E-3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dirty="0" smtClean="0"/>
                      <a:t>2.62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2.6181747269890794</c:v>
                </c:pt>
                <c:pt idx="1">
                  <c:v>2.6181747269890794</c:v>
                </c:pt>
                <c:pt idx="2">
                  <c:v>2.6181747269890794</c:v>
                </c:pt>
                <c:pt idx="3">
                  <c:v>2.6181747269890794</c:v>
                </c:pt>
                <c:pt idx="4">
                  <c:v>2.6181747269890794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93440"/>
        <c:axId val="77294976"/>
      </c:lineChart>
      <c:catAx>
        <c:axId val="7729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1"/>
            </a:pPr>
            <a:endParaRPr lang="en-US"/>
          </a:p>
        </c:txPr>
        <c:crossAx val="77294976"/>
        <c:crosses val="autoZero"/>
        <c:auto val="1"/>
        <c:lblAlgn val="ctr"/>
        <c:lblOffset val="100"/>
        <c:noMultiLvlLbl val="0"/>
      </c:catAx>
      <c:valAx>
        <c:axId val="77294976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293440"/>
        <c:crosses val="autoZero"/>
        <c:crossBetween val="between"/>
        <c:majorUnit val="1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2086799410661"/>
          <c:y val="5.8718689280305825E-2"/>
          <c:w val="0.80819625763391956"/>
          <c:h val="0.6332455807481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Avg. Rating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2.8759398496240602</c:v>
                </c:pt>
                <c:pt idx="1">
                  <c:v>3.2039711191335738</c:v>
                </c:pt>
                <c:pt idx="2">
                  <c:v>2.9166666666666665</c:v>
                </c:pt>
                <c:pt idx="3">
                  <c:v>3.0789473684210527</c:v>
                </c:pt>
                <c:pt idx="4">
                  <c:v>2.909448818897638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332864"/>
        <c:axId val="773344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Overall Avg. Rating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0405356496561709"/>
                  <c:y val="-1.6733601070950468E-2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i="0" u="none" strike="noStrike" kern="1200" baseline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rPr>
                      <a:t>3.03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 algn="ctr" rtl="0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3.0276911076443058</c:v>
                </c:pt>
                <c:pt idx="1">
                  <c:v>3.0276911076443058</c:v>
                </c:pt>
                <c:pt idx="2">
                  <c:v>3.0276911076443058</c:v>
                </c:pt>
                <c:pt idx="3">
                  <c:v>3.0276911076443058</c:v>
                </c:pt>
                <c:pt idx="4">
                  <c:v>3.0276911076443058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32864"/>
        <c:axId val="77334400"/>
      </c:lineChart>
      <c:catAx>
        <c:axId val="7733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1"/>
            </a:pPr>
            <a:endParaRPr lang="en-US"/>
          </a:p>
        </c:txPr>
        <c:crossAx val="77334400"/>
        <c:crosses val="autoZero"/>
        <c:auto val="1"/>
        <c:lblAlgn val="ctr"/>
        <c:lblOffset val="100"/>
        <c:noMultiLvlLbl val="0"/>
      </c:catAx>
      <c:valAx>
        <c:axId val="77334400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3328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93603608996"/>
          <c:y val="5.8718689280305825E-2"/>
          <c:w val="0.80819625763391956"/>
          <c:h val="0.6332455807481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Avg. Rating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2.3045112781954886</c:v>
                </c:pt>
                <c:pt idx="1">
                  <c:v>2.4187725631768955</c:v>
                </c:pt>
                <c:pt idx="2">
                  <c:v>2.1481481481481484</c:v>
                </c:pt>
                <c:pt idx="3">
                  <c:v>2.5228832951945082</c:v>
                </c:pt>
                <c:pt idx="4">
                  <c:v>2.4527559055118111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388800"/>
        <c:axId val="773905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Overall Avg. Rating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1310170104958378"/>
                  <c:y val="-2.2311468094600623E-2"/>
                </c:manualLayout>
              </c:layout>
              <c:tx>
                <c:rich>
                  <a:bodyPr/>
                  <a:lstStyle/>
                  <a:p>
                    <a:r>
                      <a:rPr lang="en-US" sz="1000" dirty="0" smtClean="0"/>
                      <a:t>2.44</a:t>
                    </a:r>
                    <a:endParaRPr lang="en-US" sz="10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2.4411076443057724</c:v>
                </c:pt>
                <c:pt idx="1">
                  <c:v>2.4411076443057724</c:v>
                </c:pt>
                <c:pt idx="2">
                  <c:v>2.4411076443057724</c:v>
                </c:pt>
                <c:pt idx="3">
                  <c:v>2.4411076443057724</c:v>
                </c:pt>
                <c:pt idx="4">
                  <c:v>2.4411076443057724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88800"/>
        <c:axId val="77390592"/>
      </c:lineChart>
      <c:catAx>
        <c:axId val="7738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77390592"/>
        <c:crosses val="autoZero"/>
        <c:auto val="1"/>
        <c:lblAlgn val="ctr"/>
        <c:lblOffset val="100"/>
        <c:noMultiLvlLbl val="0"/>
      </c:catAx>
      <c:valAx>
        <c:axId val="77390592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38880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800" b="1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055212272995"/>
          <c:y val="4.2906729050173079E-2"/>
          <c:w val="0.87014779680436283"/>
          <c:h val="0.63891313857506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Avg. Rating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3.0601503759398496</c:v>
                </c:pt>
                <c:pt idx="1">
                  <c:v>3.3086642599277978</c:v>
                </c:pt>
                <c:pt idx="2">
                  <c:v>3.0648148148148149</c:v>
                </c:pt>
                <c:pt idx="3">
                  <c:v>3.5354691075514872</c:v>
                </c:pt>
                <c:pt idx="4">
                  <c:v>3.4685039370078741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477376"/>
        <c:axId val="77478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Overall Avg. Rating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0171276954590595"/>
                  <c:y val="-3.623188405797101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3.40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3.3974258970358813</c:v>
                </c:pt>
                <c:pt idx="1">
                  <c:v>3.3974258970358813</c:v>
                </c:pt>
                <c:pt idx="2">
                  <c:v>3.3974258970358813</c:v>
                </c:pt>
                <c:pt idx="3">
                  <c:v>3.3974258970358813</c:v>
                </c:pt>
                <c:pt idx="4">
                  <c:v>3.3974258970358813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477376"/>
        <c:axId val="77478912"/>
      </c:lineChart>
      <c:catAx>
        <c:axId val="7747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1"/>
            </a:pPr>
            <a:endParaRPr lang="en-US"/>
          </a:p>
        </c:txPr>
        <c:crossAx val="77478912"/>
        <c:crosses val="autoZero"/>
        <c:auto val="1"/>
        <c:lblAlgn val="ctr"/>
        <c:lblOffset val="100"/>
        <c:noMultiLvlLbl val="0"/>
      </c:catAx>
      <c:valAx>
        <c:axId val="77478912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4773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6899705555262"/>
          <c:y val="4.2906729050173079E-2"/>
          <c:w val="0.85519475227969743"/>
          <c:h val="0.64301941876830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Avg. Rating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1.6165413533834587</c:v>
                </c:pt>
                <c:pt idx="1">
                  <c:v>1.8158844765342961</c:v>
                </c:pt>
                <c:pt idx="2">
                  <c:v>1.9259259259259258</c:v>
                </c:pt>
                <c:pt idx="3">
                  <c:v>2.6315789473684212</c:v>
                </c:pt>
                <c:pt idx="4">
                  <c:v>1.8582677165354331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705600"/>
        <c:axId val="777071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Overall Avg. Rating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8.6741319626807423E-2"/>
                  <c:y val="-2.4154589371980676E-2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 dirty="0" smtClean="0"/>
                      <a:t>2.09</a:t>
                    </a:r>
                    <a:endParaRPr lang="en-US" sz="1000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JDPA</c:v>
                </c:pt>
                <c:pt idx="1">
                  <c:v>MHFI</c:v>
                </c:pt>
                <c:pt idx="2">
                  <c:v>Platts</c:v>
                </c:pt>
                <c:pt idx="3">
                  <c:v>S&amp;P CAP IQ</c:v>
                </c:pt>
                <c:pt idx="4">
                  <c:v>S&amp;P Ratings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2.090483619344774</c:v>
                </c:pt>
                <c:pt idx="1">
                  <c:v>2.090483619344774</c:v>
                </c:pt>
                <c:pt idx="2">
                  <c:v>2.090483619344774</c:v>
                </c:pt>
                <c:pt idx="3">
                  <c:v>2.090483619344774</c:v>
                </c:pt>
                <c:pt idx="4">
                  <c:v>2.090483619344774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05600"/>
        <c:axId val="77707136"/>
      </c:lineChart>
      <c:catAx>
        <c:axId val="7770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000" b="1"/>
            </a:pPr>
            <a:endParaRPr lang="en-US"/>
          </a:p>
        </c:txPr>
        <c:crossAx val="77707136"/>
        <c:crosses val="autoZero"/>
        <c:auto val="1"/>
        <c:lblAlgn val="ctr"/>
        <c:lblOffset val="100"/>
        <c:noMultiLvlLbl val="0"/>
      </c:catAx>
      <c:valAx>
        <c:axId val="77707136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705600"/>
        <c:crosses val="autoZero"/>
        <c:crossBetween val="between"/>
        <c:majorUnit val="1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0387761529808773E-2"/>
          <c:y val="5.7394796302995037E-2"/>
          <c:w val="0.61260961734488706"/>
          <c:h val="0.800803453287347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Sheet1!$E$16</c:f>
              <c:strCache>
                <c:ptCount val="1"/>
                <c:pt idx="0">
                  <c:v># of Reviews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invertIfNegative val="0"/>
          <c:cat>
            <c:numRef>
              <c:f>Sheet1!$F$15:$L$15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Sheet1!$F$16:$L$16</c:f>
              <c:numCache>
                <c:formatCode>General</c:formatCode>
                <c:ptCount val="7"/>
                <c:pt idx="0">
                  <c:v>3</c:v>
                </c:pt>
                <c:pt idx="1">
                  <c:v>7</c:v>
                </c:pt>
                <c:pt idx="2">
                  <c:v>24</c:v>
                </c:pt>
                <c:pt idx="3">
                  <c:v>52</c:v>
                </c:pt>
                <c:pt idx="4">
                  <c:v>73</c:v>
                </c:pt>
                <c:pt idx="5">
                  <c:v>99</c:v>
                </c:pt>
                <c:pt idx="6">
                  <c:v>179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61792"/>
        <c:axId val="70563328"/>
      </c:barChart>
      <c:lineChart>
        <c:grouping val="standard"/>
        <c:varyColors val="0"/>
        <c:ser>
          <c:idx val="2"/>
          <c:order val="1"/>
          <c:tx>
            <c:strRef>
              <c:f>Sheet1!$E$17</c:f>
              <c:strCache>
                <c:ptCount val="1"/>
                <c:pt idx="0">
                  <c:v>Average Ratings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6"/>
              <c:layout>
                <c:manualLayout>
                  <c:x val="-5.9988541432320963E-2"/>
                  <c:y val="-0.145687672164875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Sheet1!$F$17:$L$17</c:f>
              <c:numCache>
                <c:formatCode>0.00</c:formatCode>
                <c:ptCount val="7"/>
                <c:pt idx="0">
                  <c:v>2.6666666666666665</c:v>
                </c:pt>
                <c:pt idx="1">
                  <c:v>3</c:v>
                </c:pt>
                <c:pt idx="2">
                  <c:v>3.1666666666666665</c:v>
                </c:pt>
                <c:pt idx="3">
                  <c:v>3.4038461538461537</c:v>
                </c:pt>
                <c:pt idx="4">
                  <c:v>3.1506849315068495</c:v>
                </c:pt>
                <c:pt idx="5">
                  <c:v>3.3434343434343434</c:v>
                </c:pt>
                <c:pt idx="6">
                  <c:v>3.3519553072625698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66656"/>
        <c:axId val="70564864"/>
      </c:lineChart>
      <c:catAx>
        <c:axId val="70561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563328"/>
        <c:crosses val="autoZero"/>
        <c:auto val="1"/>
        <c:lblAlgn val="ctr"/>
        <c:lblOffset val="100"/>
        <c:noMultiLvlLbl val="0"/>
      </c:catAx>
      <c:valAx>
        <c:axId val="70563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0561792"/>
        <c:crosses val="autoZero"/>
        <c:crossBetween val="between"/>
      </c:valAx>
      <c:valAx>
        <c:axId val="70564864"/>
        <c:scaling>
          <c:orientation val="minMax"/>
          <c:max val="4"/>
          <c:min val="0"/>
        </c:scaling>
        <c:delete val="0"/>
        <c:axPos val="r"/>
        <c:numFmt formatCode="0.00" sourceLinked="1"/>
        <c:majorTickMark val="out"/>
        <c:minorTickMark val="none"/>
        <c:tickLblPos val="nextTo"/>
        <c:crossAx val="70566656"/>
        <c:crosses val="max"/>
        <c:crossBetween val="between"/>
        <c:majorUnit val="1"/>
      </c:valAx>
      <c:catAx>
        <c:axId val="70566656"/>
        <c:scaling>
          <c:orientation val="minMax"/>
        </c:scaling>
        <c:delete val="1"/>
        <c:axPos val="b"/>
        <c:majorTickMark val="out"/>
        <c:minorTickMark val="none"/>
        <c:tickLblPos val="nextTo"/>
        <c:crossAx val="7056486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Undisclosed</c:v>
                </c:pt>
                <c:pt idx="1">
                  <c:v>New York </c:v>
                </c:pt>
                <c:pt idx="2">
                  <c:v>Andhra Pradesh</c:v>
                </c:pt>
                <c:pt idx="3">
                  <c:v>Haryana</c:v>
                </c:pt>
                <c:pt idx="4">
                  <c:v>England</c:v>
                </c:pt>
                <c:pt idx="5">
                  <c:v>Delhi</c:v>
                </c:pt>
                <c:pt idx="6">
                  <c:v>Hong Kong</c:v>
                </c:pt>
                <c:pt idx="7">
                  <c:v>Federal Capital</c:v>
                </c:pt>
                <c:pt idx="8">
                  <c:v>Illinois</c:v>
                </c:pt>
                <c:pt idx="9">
                  <c:v>Manila</c:v>
                </c:pt>
                <c:pt idx="10">
                  <c:v>Colorado</c:v>
                </c:pt>
                <c:pt idx="11">
                  <c:v>New Jersey</c:v>
                </c:pt>
                <c:pt idx="12">
                  <c:v>Massachusetts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141</c:v>
                </c:pt>
                <c:pt idx="1">
                  <c:v>94</c:v>
                </c:pt>
                <c:pt idx="2">
                  <c:v>76</c:v>
                </c:pt>
                <c:pt idx="3">
                  <c:v>68</c:v>
                </c:pt>
                <c:pt idx="4">
                  <c:v>19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7785728"/>
        <c:axId val="77787520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sz="9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9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Undisclosed</c:v>
                </c:pt>
                <c:pt idx="1">
                  <c:v>New York </c:v>
                </c:pt>
                <c:pt idx="2">
                  <c:v>Andhra Pradesh</c:v>
                </c:pt>
                <c:pt idx="3">
                  <c:v>Haryana</c:v>
                </c:pt>
                <c:pt idx="4">
                  <c:v>England</c:v>
                </c:pt>
                <c:pt idx="5">
                  <c:v>Delhi</c:v>
                </c:pt>
                <c:pt idx="6">
                  <c:v>Hong Kong</c:v>
                </c:pt>
                <c:pt idx="7">
                  <c:v>Federal Capital</c:v>
                </c:pt>
                <c:pt idx="8">
                  <c:v>Illinois</c:v>
                </c:pt>
                <c:pt idx="9">
                  <c:v>Manila</c:v>
                </c:pt>
                <c:pt idx="10">
                  <c:v>Colorado</c:v>
                </c:pt>
                <c:pt idx="11">
                  <c:v>New Jersey</c:v>
                </c:pt>
                <c:pt idx="12">
                  <c:v>Massachusetts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3.3051282051282049</c:v>
                </c:pt>
                <c:pt idx="1">
                  <c:v>3.1040462427745665</c:v>
                </c:pt>
                <c:pt idx="2">
                  <c:v>3.6095238095238096</c:v>
                </c:pt>
                <c:pt idx="3">
                  <c:v>3.4375</c:v>
                </c:pt>
                <c:pt idx="4">
                  <c:v>3.1428571428571428</c:v>
                </c:pt>
                <c:pt idx="5">
                  <c:v>3.7</c:v>
                </c:pt>
                <c:pt idx="6">
                  <c:v>4</c:v>
                </c:pt>
                <c:pt idx="7">
                  <c:v>3.1666666666666665</c:v>
                </c:pt>
                <c:pt idx="8">
                  <c:v>3.75</c:v>
                </c:pt>
                <c:pt idx="9">
                  <c:v>3.3333333333333335</c:v>
                </c:pt>
                <c:pt idx="10">
                  <c:v>1.875</c:v>
                </c:pt>
                <c:pt idx="11">
                  <c:v>3</c:v>
                </c:pt>
                <c:pt idx="1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95712"/>
        <c:axId val="77789440"/>
      </c:lineChart>
      <c:catAx>
        <c:axId val="7778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77787520"/>
        <c:crosses val="autoZero"/>
        <c:auto val="1"/>
        <c:lblAlgn val="ctr"/>
        <c:lblOffset val="100"/>
        <c:noMultiLvlLbl val="0"/>
      </c:catAx>
      <c:valAx>
        <c:axId val="77787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# Reviews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785728"/>
        <c:crosses val="autoZero"/>
        <c:crossBetween val="between"/>
      </c:valAx>
      <c:valAx>
        <c:axId val="77789440"/>
        <c:scaling>
          <c:orientation val="minMax"/>
          <c:max val="5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Avg.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795712"/>
        <c:crosses val="max"/>
        <c:crossBetween val="between"/>
        <c:majorUnit val="1"/>
      </c:valAx>
      <c:catAx>
        <c:axId val="77795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789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Undisclosed</c:v>
                </c:pt>
                <c:pt idx="1">
                  <c:v>New York </c:v>
                </c:pt>
                <c:pt idx="2">
                  <c:v>Andhra Pradesh</c:v>
                </c:pt>
                <c:pt idx="3">
                  <c:v>Haryana</c:v>
                </c:pt>
                <c:pt idx="4">
                  <c:v>England</c:v>
                </c:pt>
                <c:pt idx="5">
                  <c:v>Delhi</c:v>
                </c:pt>
                <c:pt idx="6">
                  <c:v>Hong Kong</c:v>
                </c:pt>
                <c:pt idx="7">
                  <c:v>Federal Capital</c:v>
                </c:pt>
                <c:pt idx="8">
                  <c:v>Illinois</c:v>
                </c:pt>
                <c:pt idx="9">
                  <c:v>Manila</c:v>
                </c:pt>
                <c:pt idx="10">
                  <c:v>Colorado</c:v>
                </c:pt>
                <c:pt idx="11">
                  <c:v>New Jersey</c:v>
                </c:pt>
                <c:pt idx="12">
                  <c:v>Massachusetts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0.16312056737588654</c:v>
                </c:pt>
                <c:pt idx="1">
                  <c:v>0.26595744680851063</c:v>
                </c:pt>
                <c:pt idx="2">
                  <c:v>0.55263157894736847</c:v>
                </c:pt>
                <c:pt idx="3">
                  <c:v>0.41176470588235292</c:v>
                </c:pt>
                <c:pt idx="4">
                  <c:v>0.42105263157894735</c:v>
                </c:pt>
                <c:pt idx="5">
                  <c:v>0.5714285714285714</c:v>
                </c:pt>
                <c:pt idx="6">
                  <c:v>0.33333333333333331</c:v>
                </c:pt>
                <c:pt idx="7">
                  <c:v>0.25</c:v>
                </c:pt>
                <c:pt idx="8">
                  <c:v>0.5</c:v>
                </c:pt>
                <c:pt idx="9">
                  <c:v>0.25</c:v>
                </c:pt>
                <c:pt idx="10">
                  <c:v>0</c:v>
                </c:pt>
                <c:pt idx="11">
                  <c:v>0.33333333333333331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Undisclosed</c:v>
                </c:pt>
                <c:pt idx="1">
                  <c:v>New York </c:v>
                </c:pt>
                <c:pt idx="2">
                  <c:v>Andhra Pradesh</c:v>
                </c:pt>
                <c:pt idx="3">
                  <c:v>Haryana</c:v>
                </c:pt>
                <c:pt idx="4">
                  <c:v>England</c:v>
                </c:pt>
                <c:pt idx="5">
                  <c:v>Delhi</c:v>
                </c:pt>
                <c:pt idx="6">
                  <c:v>Hong Kong</c:v>
                </c:pt>
                <c:pt idx="7">
                  <c:v>Federal Capital</c:v>
                </c:pt>
                <c:pt idx="8">
                  <c:v>Illinois</c:v>
                </c:pt>
                <c:pt idx="9">
                  <c:v>Manila</c:v>
                </c:pt>
                <c:pt idx="10">
                  <c:v>Colorado</c:v>
                </c:pt>
                <c:pt idx="11">
                  <c:v>New Jersey</c:v>
                </c:pt>
                <c:pt idx="12">
                  <c:v>Massachusetts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0.83687943262411346</c:v>
                </c:pt>
                <c:pt idx="1">
                  <c:v>0.73404255319148937</c:v>
                </c:pt>
                <c:pt idx="2">
                  <c:v>0.44736842105263153</c:v>
                </c:pt>
                <c:pt idx="3">
                  <c:v>0.58823529411764708</c:v>
                </c:pt>
                <c:pt idx="4">
                  <c:v>0.57894736842105265</c:v>
                </c:pt>
                <c:pt idx="5">
                  <c:v>0.4285714285714286</c:v>
                </c:pt>
                <c:pt idx="6">
                  <c:v>0.66666666666666674</c:v>
                </c:pt>
                <c:pt idx="7">
                  <c:v>0.75</c:v>
                </c:pt>
                <c:pt idx="8">
                  <c:v>0.5</c:v>
                </c:pt>
                <c:pt idx="9">
                  <c:v>0.75</c:v>
                </c:pt>
                <c:pt idx="10">
                  <c:v>1</c:v>
                </c:pt>
                <c:pt idx="11">
                  <c:v>0.66666666666666674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7853824"/>
        <c:axId val="77855360"/>
      </c:barChart>
      <c:catAx>
        <c:axId val="77853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77855360"/>
        <c:crosses val="autoZero"/>
        <c:auto val="1"/>
        <c:lblAlgn val="ctr"/>
        <c:lblOffset val="100"/>
        <c:noMultiLvlLbl val="0"/>
      </c:catAx>
      <c:valAx>
        <c:axId val="7785536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% Reviews with Positive Outlook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85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Analyst</c:v>
                </c:pt>
                <c:pt idx="1">
                  <c:v>Sr. Analyst</c:v>
                </c:pt>
                <c:pt idx="2">
                  <c:v>Manager</c:v>
                </c:pt>
                <c:pt idx="3">
                  <c:v>Leadership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202</c:v>
                </c:pt>
                <c:pt idx="1">
                  <c:v>43</c:v>
                </c:pt>
                <c:pt idx="2">
                  <c:v>182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78035200"/>
        <c:axId val="7804147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574074074074073E-2"/>
                  <c:y val="6.4621913580246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Analyst</c:v>
                </c:pt>
                <c:pt idx="1">
                  <c:v>Sr. Analyst</c:v>
                </c:pt>
                <c:pt idx="2">
                  <c:v>Manager</c:v>
                </c:pt>
                <c:pt idx="3">
                  <c:v>Leadership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3.3069306930693068</c:v>
                </c:pt>
                <c:pt idx="1">
                  <c:v>3.3720930232558142</c:v>
                </c:pt>
                <c:pt idx="2">
                  <c:v>3.3076923076923075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70144"/>
        <c:axId val="78043392"/>
      </c:lineChart>
      <c:catAx>
        <c:axId val="7803520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Position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41472"/>
        <c:crosses val="autoZero"/>
        <c:auto val="1"/>
        <c:lblAlgn val="ctr"/>
        <c:lblOffset val="100"/>
        <c:noMultiLvlLbl val="0"/>
      </c:catAx>
      <c:valAx>
        <c:axId val="78041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# Reviews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35200"/>
        <c:crosses val="autoZero"/>
        <c:crossBetween val="between"/>
      </c:valAx>
      <c:valAx>
        <c:axId val="78043392"/>
        <c:scaling>
          <c:orientation val="minMax"/>
          <c:max val="5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Avg.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70144"/>
        <c:crosses val="max"/>
        <c:crossBetween val="between"/>
        <c:majorUnit val="1"/>
      </c:valAx>
      <c:catAx>
        <c:axId val="78070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04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Analyst</c:v>
                </c:pt>
                <c:pt idx="1">
                  <c:v>Sr. Analyst</c:v>
                </c:pt>
                <c:pt idx="2">
                  <c:v>Manager</c:v>
                </c:pt>
                <c:pt idx="3">
                  <c:v>Leadership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0.40099009900990101</c:v>
                </c:pt>
                <c:pt idx="1">
                  <c:v>0.44186046511627908</c:v>
                </c:pt>
                <c:pt idx="2">
                  <c:v>0.2032967032967033</c:v>
                </c:pt>
                <c:pt idx="3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Analyst</c:v>
                </c:pt>
                <c:pt idx="1">
                  <c:v>Sr. Analyst</c:v>
                </c:pt>
                <c:pt idx="2">
                  <c:v>Manager</c:v>
                </c:pt>
                <c:pt idx="3">
                  <c:v>Leadership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0.59900990099009899</c:v>
                </c:pt>
                <c:pt idx="1">
                  <c:v>0.55813953488372092</c:v>
                </c:pt>
                <c:pt idx="2">
                  <c:v>0.79670329670329676</c:v>
                </c:pt>
                <c:pt idx="3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8562432"/>
        <c:axId val="78564352"/>
      </c:barChart>
      <c:catAx>
        <c:axId val="785624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Designation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564352"/>
        <c:crosses val="autoZero"/>
        <c:auto val="1"/>
        <c:lblAlgn val="ctr"/>
        <c:lblOffset val="100"/>
        <c:noMultiLvlLbl val="0"/>
      </c:catAx>
      <c:valAx>
        <c:axId val="7856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% Reviews with Positive Outlook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56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21204686370724"/>
          <c:y val="3.3551166409382348E-2"/>
          <c:w val="0.751327313705352"/>
          <c:h val="0.732429594653182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Career Opportunities</c:v>
                </c:pt>
                <c:pt idx="1">
                  <c:v>Comp. &amp; Benefits</c:v>
                </c:pt>
                <c:pt idx="2">
                  <c:v>Senior Leadership</c:v>
                </c:pt>
                <c:pt idx="3">
                  <c:v>Work-Life Balance</c:v>
                </c:pt>
                <c:pt idx="4">
                  <c:v>Culture &amp; Values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0.2791762013729977</c:v>
                </c:pt>
                <c:pt idx="1">
                  <c:v>0.45308924485125857</c:v>
                </c:pt>
                <c:pt idx="2">
                  <c:v>0.28375286041189929</c:v>
                </c:pt>
                <c:pt idx="3">
                  <c:v>0.66590389016018303</c:v>
                </c:pt>
                <c:pt idx="4">
                  <c:v>0.38215102974828374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 b="1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Career Opportunities</c:v>
                </c:pt>
                <c:pt idx="1">
                  <c:v>Comp. &amp; Benefits</c:v>
                </c:pt>
                <c:pt idx="2">
                  <c:v>Senior Leadership</c:v>
                </c:pt>
                <c:pt idx="3">
                  <c:v>Work-Life Balance</c:v>
                </c:pt>
                <c:pt idx="4">
                  <c:v>Culture &amp; Values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0.31578947368421051</c:v>
                </c:pt>
                <c:pt idx="1">
                  <c:v>0.30663615560640733</c:v>
                </c:pt>
                <c:pt idx="2">
                  <c:v>0.25400457665903892</c:v>
                </c:pt>
                <c:pt idx="3">
                  <c:v>0.14874141876430205</c:v>
                </c:pt>
                <c:pt idx="4">
                  <c:v>0.21281464530892449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Career Opportunities</c:v>
                </c:pt>
                <c:pt idx="1">
                  <c:v>Comp. &amp; Benefits</c:v>
                </c:pt>
                <c:pt idx="2">
                  <c:v>Senior Leadership</c:v>
                </c:pt>
                <c:pt idx="3">
                  <c:v>Work-Life Balance</c:v>
                </c:pt>
                <c:pt idx="4">
                  <c:v>Culture &amp; Values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0.40503432494279173</c:v>
                </c:pt>
                <c:pt idx="1">
                  <c:v>0.2402745995423341</c:v>
                </c:pt>
                <c:pt idx="2">
                  <c:v>0.4622425629290618</c:v>
                </c:pt>
                <c:pt idx="3">
                  <c:v>0.18535469107551489</c:v>
                </c:pt>
                <c:pt idx="4">
                  <c:v>0.40503432494279173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9031296"/>
        <c:axId val="79106816"/>
      </c:barChart>
      <c:catAx>
        <c:axId val="79031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9106816"/>
        <c:crosses val="autoZero"/>
        <c:auto val="1"/>
        <c:lblAlgn val="ctr"/>
        <c:lblOffset val="100"/>
        <c:noMultiLvlLbl val="0"/>
      </c:catAx>
      <c:valAx>
        <c:axId val="7910681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90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471314386947385"/>
          <c:y val="0.88777847846171465"/>
          <c:w val="0.15251406711193943"/>
          <c:h val="6.1339581261663785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586091140781316E-2"/>
          <c:y val="6.1121000982606581E-2"/>
          <c:w val="0.91418202480124766"/>
          <c:h val="0.74625483545368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Analyst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Comp. &amp; Benefits</c:v>
                </c:pt>
                <c:pt idx="1">
                  <c:v>Career Opportunities</c:v>
                </c:pt>
                <c:pt idx="2">
                  <c:v>Senior Leadership</c:v>
                </c:pt>
                <c:pt idx="3">
                  <c:v>Work Life Balance</c:v>
                </c:pt>
                <c:pt idx="4">
                  <c:v>Culture Values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3.3019801980198018</c:v>
                </c:pt>
                <c:pt idx="1">
                  <c:v>2.8886138613861387</c:v>
                </c:pt>
                <c:pt idx="2">
                  <c:v>2.8267326732673266</c:v>
                </c:pt>
                <c:pt idx="3">
                  <c:v>3.75</c:v>
                </c:pt>
                <c:pt idx="4">
                  <c:v>2.9257425742574257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Sr. Analyst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Comp. &amp; Benefits</c:v>
                </c:pt>
                <c:pt idx="1">
                  <c:v>Career Opportunities</c:v>
                </c:pt>
                <c:pt idx="2">
                  <c:v>Senior Leadership</c:v>
                </c:pt>
                <c:pt idx="3">
                  <c:v>Work Life Balance</c:v>
                </c:pt>
                <c:pt idx="4">
                  <c:v>Culture Values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3.1860465116279069</c:v>
                </c:pt>
                <c:pt idx="1">
                  <c:v>2.8023255813953489</c:v>
                </c:pt>
                <c:pt idx="2">
                  <c:v>2.7906976744186047</c:v>
                </c:pt>
                <c:pt idx="3">
                  <c:v>3.7209302325581395</c:v>
                </c:pt>
                <c:pt idx="4">
                  <c:v>3.0232558139534884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Manager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Comp. &amp; Benefits</c:v>
                </c:pt>
                <c:pt idx="1">
                  <c:v>Career Opportunities</c:v>
                </c:pt>
                <c:pt idx="2">
                  <c:v>Senior Leadership</c:v>
                </c:pt>
                <c:pt idx="3">
                  <c:v>Work Life Balance</c:v>
                </c:pt>
                <c:pt idx="4">
                  <c:v>Culture Values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2.8241758241758244</c:v>
                </c:pt>
                <c:pt idx="1">
                  <c:v>2.3351648351648353</c:v>
                </c:pt>
                <c:pt idx="2">
                  <c:v>2.1263736263736264</c:v>
                </c:pt>
                <c:pt idx="3">
                  <c:v>3.2527472527472527</c:v>
                </c:pt>
                <c:pt idx="4">
                  <c:v>2.2472527472527473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Leadership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Comp. &amp; Benefits</c:v>
                </c:pt>
                <c:pt idx="1">
                  <c:v>Career Opportunities</c:v>
                </c:pt>
                <c:pt idx="2">
                  <c:v>Senior Leadership</c:v>
                </c:pt>
                <c:pt idx="3">
                  <c:v>Work Life Balance</c:v>
                </c:pt>
                <c:pt idx="4">
                  <c:v>Culture Values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2.75</c:v>
                </c:pt>
                <c:pt idx="1">
                  <c:v>2.4</c:v>
                </c:pt>
                <c:pt idx="2">
                  <c:v>2.4500000000000002</c:v>
                </c:pt>
                <c:pt idx="3">
                  <c:v>3.55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325824"/>
        <c:axId val="79331712"/>
      </c:barChart>
      <c:catAx>
        <c:axId val="7932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9331712"/>
        <c:crosses val="autoZero"/>
        <c:auto val="1"/>
        <c:lblAlgn val="ctr"/>
        <c:lblOffset val="100"/>
        <c:noMultiLvlLbl val="0"/>
      </c:catAx>
      <c:valAx>
        <c:axId val="79331712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Avg. Rating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9325824"/>
        <c:crosses val="autoZero"/>
        <c:crossBetween val="between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Former</c:v>
                </c:pt>
                <c:pt idx="1">
                  <c:v>Current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161</c:v>
                </c:pt>
                <c:pt idx="1">
                  <c:v>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9436800"/>
        <c:axId val="79454976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Former</c:v>
                </c:pt>
                <c:pt idx="1">
                  <c:v>Current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3.1304347826086958</c:v>
                </c:pt>
                <c:pt idx="1">
                  <c:v>3.3840579710144927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463168"/>
        <c:axId val="79456896"/>
      </c:lineChart>
      <c:catAx>
        <c:axId val="7943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9454976"/>
        <c:crosses val="autoZero"/>
        <c:auto val="1"/>
        <c:lblAlgn val="ctr"/>
        <c:lblOffset val="100"/>
        <c:noMultiLvlLbl val="0"/>
      </c:catAx>
      <c:valAx>
        <c:axId val="7945497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# Reviews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9436800"/>
        <c:crosses val="autoZero"/>
        <c:crossBetween val="between"/>
        <c:majorUnit val="30"/>
      </c:valAx>
      <c:valAx>
        <c:axId val="79456896"/>
        <c:scaling>
          <c:orientation val="minMax"/>
          <c:max val="5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Avg.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9463168"/>
        <c:crosses val="max"/>
        <c:crossBetween val="between"/>
        <c:majorUnit val="1"/>
      </c:valAx>
      <c:catAx>
        <c:axId val="79463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456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28239117054801"/>
          <c:y val="3.7313412903229252E-2"/>
          <c:w val="0.72124530976686663"/>
          <c:h val="0.850571132933507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Former</c:v>
                </c:pt>
                <c:pt idx="1">
                  <c:v>Current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0.21739130434782608</c:v>
                </c:pt>
                <c:pt idx="1">
                  <c:v>0.37318840579710144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Rating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Former</c:v>
                </c:pt>
                <c:pt idx="1">
                  <c:v>Current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0.78260869565217395</c:v>
                </c:pt>
                <c:pt idx="1">
                  <c:v>0.62681159420289856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0111104"/>
        <c:axId val="80113024"/>
      </c:barChart>
      <c:catAx>
        <c:axId val="801111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Employee Status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0113024"/>
        <c:crosses val="autoZero"/>
        <c:auto val="1"/>
        <c:lblAlgn val="ctr"/>
        <c:lblOffset val="100"/>
        <c:noMultiLvlLbl val="0"/>
      </c:catAx>
      <c:valAx>
        <c:axId val="80113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kern="1200" baseline="0" dirty="0" smtClean="0">
                    <a:solidFill>
                      <a:srgbClr val="000000"/>
                    </a:solidFill>
                    <a:effectLst/>
                  </a:rPr>
                  <a:t>% Reviews with Positive Outlook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011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Work Life Balance</c:v>
                </c:pt>
                <c:pt idx="1">
                  <c:v>Work Environment</c:v>
                </c:pt>
                <c:pt idx="2">
                  <c:v>Management</c:v>
                </c:pt>
                <c:pt idx="3">
                  <c:v>Training &amp; Learning</c:v>
                </c:pt>
                <c:pt idx="4">
                  <c:v>Work culture</c:v>
                </c:pt>
                <c:pt idx="5">
                  <c:v>Compensation</c:v>
                </c:pt>
                <c:pt idx="6">
                  <c:v>Career Growth</c:v>
                </c:pt>
                <c:pt idx="7">
                  <c:v>Benefits &amp; Perks</c:v>
                </c:pt>
                <c:pt idx="8">
                  <c:v>Brand</c:v>
                </c:pt>
                <c:pt idx="9">
                  <c:v>Leadership</c:v>
                </c:pt>
                <c:pt idx="10">
                  <c:v>Work Quality</c:v>
                </c:pt>
                <c:pt idx="11">
                  <c:v>Outdated Technology</c:v>
                </c:pt>
                <c:pt idx="12">
                  <c:v>Office Space</c:v>
                </c:pt>
                <c:pt idx="13">
                  <c:v>Performance</c:v>
                </c:pt>
                <c:pt idx="14">
                  <c:v>Cost Cutting</c:v>
                </c:pt>
                <c:pt idx="15">
                  <c:v>Churn</c:v>
                </c:pt>
                <c:pt idx="16">
                  <c:v>Innovation</c:v>
                </c:pt>
                <c:pt idx="17">
                  <c:v>Location</c:v>
                </c:pt>
                <c:pt idx="18">
                  <c:v>Value to Customer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430</c:v>
                </c:pt>
                <c:pt idx="1">
                  <c:v>397</c:v>
                </c:pt>
                <c:pt idx="2">
                  <c:v>256</c:v>
                </c:pt>
                <c:pt idx="3">
                  <c:v>235</c:v>
                </c:pt>
                <c:pt idx="4">
                  <c:v>195</c:v>
                </c:pt>
                <c:pt idx="5">
                  <c:v>169</c:v>
                </c:pt>
                <c:pt idx="6">
                  <c:v>103</c:v>
                </c:pt>
                <c:pt idx="7">
                  <c:v>76</c:v>
                </c:pt>
                <c:pt idx="8">
                  <c:v>52</c:v>
                </c:pt>
                <c:pt idx="9">
                  <c:v>48</c:v>
                </c:pt>
                <c:pt idx="10">
                  <c:v>47</c:v>
                </c:pt>
                <c:pt idx="11">
                  <c:v>34</c:v>
                </c:pt>
                <c:pt idx="12">
                  <c:v>34</c:v>
                </c:pt>
                <c:pt idx="13">
                  <c:v>14</c:v>
                </c:pt>
                <c:pt idx="14">
                  <c:v>14</c:v>
                </c:pt>
                <c:pt idx="15">
                  <c:v>13</c:v>
                </c:pt>
                <c:pt idx="16">
                  <c:v>11</c:v>
                </c:pt>
                <c:pt idx="17">
                  <c:v>10</c:v>
                </c:pt>
                <c:pt idx="18">
                  <c:v>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74429952"/>
        <c:axId val="74441088"/>
      </c:barChart>
      <c:catAx>
        <c:axId val="7442995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74441088"/>
        <c:crosses val="autoZero"/>
        <c:auto val="1"/>
        <c:lblAlgn val="ctr"/>
        <c:lblOffset val="100"/>
        <c:noMultiLvlLbl val="0"/>
      </c:catAx>
      <c:valAx>
        <c:axId val="744410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442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375903101132"/>
          <c:y val="5.4513871775163619E-2"/>
          <c:w val="0.85561555650073706"/>
          <c:h val="0.6374505293080963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70250880"/>
        <c:axId val="70252416"/>
      </c:barChart>
      <c:catAx>
        <c:axId val="7025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2700000" vert="horz"/>
          <a:lstStyle/>
          <a:p>
            <a:pPr>
              <a:defRPr sz="900" baseline="0"/>
            </a:pPr>
            <a:endParaRPr lang="en-US"/>
          </a:p>
        </c:txPr>
        <c:crossAx val="70252416"/>
        <c:crosses val="autoZero"/>
        <c:auto val="1"/>
        <c:lblAlgn val="ctr"/>
        <c:lblOffset val="100"/>
        <c:noMultiLvlLbl val="0"/>
      </c:catAx>
      <c:valAx>
        <c:axId val="702524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025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5050"/>
            </a:solidFill>
          </c:spPr>
          <c:invertIfNegative val="0"/>
          <c:cat>
            <c:strRef>
              <c:f>'[Chart in Microsoft PowerPoint]Sheet1'!$A$2:$A$11</c:f>
              <c:strCache>
                <c:ptCount val="10"/>
                <c:pt idx="0">
                  <c:v>Management</c:v>
                </c:pt>
                <c:pt idx="1">
                  <c:v>Career Growth</c:v>
                </c:pt>
                <c:pt idx="2">
                  <c:v>Work Environment</c:v>
                </c:pt>
                <c:pt idx="3">
                  <c:v>Training &amp; Learning</c:v>
                </c:pt>
                <c:pt idx="4">
                  <c:v>Work Quality</c:v>
                </c:pt>
                <c:pt idx="5">
                  <c:v>Work culture</c:v>
                </c:pt>
                <c:pt idx="6">
                  <c:v>Compensation</c:v>
                </c:pt>
                <c:pt idx="7">
                  <c:v>Work Life Balance</c:v>
                </c:pt>
                <c:pt idx="8">
                  <c:v>Benefits &amp; Perks</c:v>
                </c:pt>
                <c:pt idx="9">
                  <c:v>Value to Customer</c:v>
                </c:pt>
              </c:strCache>
            </c:strRef>
          </c:cat>
          <c:val>
            <c:numRef>
              <c:f>'[Chart in Microsoft PowerPoint]Sheet1'!$B$2:$B$11</c:f>
              <c:numCache>
                <c:formatCode>General</c:formatCode>
                <c:ptCount val="10"/>
                <c:pt idx="0">
                  <c:v>203</c:v>
                </c:pt>
                <c:pt idx="1">
                  <c:v>105</c:v>
                </c:pt>
                <c:pt idx="2">
                  <c:v>64</c:v>
                </c:pt>
                <c:pt idx="3">
                  <c:v>54</c:v>
                </c:pt>
                <c:pt idx="4">
                  <c:v>54</c:v>
                </c:pt>
                <c:pt idx="5">
                  <c:v>30</c:v>
                </c:pt>
                <c:pt idx="6">
                  <c:v>25</c:v>
                </c:pt>
                <c:pt idx="7">
                  <c:v>15</c:v>
                </c:pt>
                <c:pt idx="8">
                  <c:v>13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419584"/>
        <c:axId val="70421120"/>
      </c:barChart>
      <c:catAx>
        <c:axId val="7041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70421120"/>
        <c:crosses val="autoZero"/>
        <c:auto val="1"/>
        <c:lblAlgn val="ctr"/>
        <c:lblOffset val="100"/>
        <c:noMultiLvlLbl val="0"/>
      </c:catAx>
      <c:valAx>
        <c:axId val="70421120"/>
        <c:scaling>
          <c:orientation val="minMax"/>
          <c:max val="400"/>
        </c:scaling>
        <c:delete val="0"/>
        <c:axPos val="l"/>
        <c:numFmt formatCode="General" sourceLinked="1"/>
        <c:majorTickMark val="out"/>
        <c:minorTickMark val="none"/>
        <c:tickLblPos val="nextTo"/>
        <c:crossAx val="70419584"/>
        <c:crosses val="autoZero"/>
        <c:crossBetween val="between"/>
        <c:majorUnit val="1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304417142822372"/>
          <c:y val="7.8167889308202912E-2"/>
          <c:w val="0.82058769479788485"/>
          <c:h val="0.659532940720423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cat>
            <c:strRef>
              <c:f>'[Chart in Microsoft PowerPoint]Sheet1'!$L$2:$L$9</c:f>
              <c:strCache>
                <c:ptCount val="8"/>
                <c:pt idx="0">
                  <c:v>Work Life Balance</c:v>
                </c:pt>
                <c:pt idx="1">
                  <c:v>Work Environment</c:v>
                </c:pt>
                <c:pt idx="2">
                  <c:v>Work culture</c:v>
                </c:pt>
                <c:pt idx="3">
                  <c:v>Compensation</c:v>
                </c:pt>
                <c:pt idx="4">
                  <c:v>Training &amp; Learning</c:v>
                </c:pt>
                <c:pt idx="5">
                  <c:v>Benefits &amp; Perks</c:v>
                </c:pt>
                <c:pt idx="6">
                  <c:v>Management</c:v>
                </c:pt>
                <c:pt idx="7">
                  <c:v>Brand</c:v>
                </c:pt>
              </c:strCache>
            </c:strRef>
          </c:cat>
          <c:val>
            <c:numRef>
              <c:f>'[Chart in Microsoft PowerPoint]Sheet1'!$M$2:$M$9</c:f>
              <c:numCache>
                <c:formatCode>General</c:formatCode>
                <c:ptCount val="8"/>
                <c:pt idx="0">
                  <c:v>361</c:v>
                </c:pt>
                <c:pt idx="1">
                  <c:v>291</c:v>
                </c:pt>
                <c:pt idx="2">
                  <c:v>127</c:v>
                </c:pt>
                <c:pt idx="3">
                  <c:v>117</c:v>
                </c:pt>
                <c:pt idx="4">
                  <c:v>78</c:v>
                </c:pt>
                <c:pt idx="5">
                  <c:v>64</c:v>
                </c:pt>
                <c:pt idx="6">
                  <c:v>53</c:v>
                </c:pt>
                <c:pt idx="7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436736"/>
        <c:axId val="70438272"/>
      </c:barChart>
      <c:catAx>
        <c:axId val="70436736"/>
        <c:scaling>
          <c:orientation val="minMax"/>
        </c:scaling>
        <c:delete val="0"/>
        <c:axPos val="b"/>
        <c:majorTickMark val="out"/>
        <c:minorTickMark val="none"/>
        <c:tickLblPos val="nextTo"/>
        <c:crossAx val="70438272"/>
        <c:crosses val="autoZero"/>
        <c:auto val="1"/>
        <c:lblAlgn val="ctr"/>
        <c:lblOffset val="100"/>
        <c:noMultiLvlLbl val="0"/>
      </c:catAx>
      <c:valAx>
        <c:axId val="70438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0436736"/>
        <c:crosses val="autoZero"/>
        <c:crossBetween val="between"/>
        <c:majorUnit val="100"/>
      </c:valAx>
    </c:plotArea>
    <c:plotVisOnly val="1"/>
    <c:dispBlanksAs val="gap"/>
    <c:showDLblsOverMax val="0"/>
  </c:chart>
  <c:spPr>
    <a:ln w="6350">
      <a:solidFill>
        <a:srgbClr val="FFFFFF">
          <a:lumMod val="50000"/>
        </a:srgb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61091140781319E-2"/>
          <c:y val="4.2438271604938273E-2"/>
          <c:w val="0.83149784605728638"/>
          <c:h val="0.7591741131779504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# Reviews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52</c:v>
                </c:pt>
                <c:pt idx="2">
                  <c:v>73</c:v>
                </c:pt>
                <c:pt idx="3">
                  <c:v>99</c:v>
                </c:pt>
                <c:pt idx="4">
                  <c:v>179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75241344"/>
        <c:axId val="75242880"/>
      </c:bar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 Approval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0.29166666666666669</c:v>
                </c:pt>
                <c:pt idx="1">
                  <c:v>0.36538461538461536</c:v>
                </c:pt>
                <c:pt idx="2">
                  <c:v>0.28767123287671231</c:v>
                </c:pt>
                <c:pt idx="3">
                  <c:v>0.24242424242424243</c:v>
                </c:pt>
                <c:pt idx="4">
                  <c:v>0.26815642458100558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71552"/>
        <c:axId val="75269632"/>
      </c:lineChart>
      <c:catAx>
        <c:axId val="7524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5242880"/>
        <c:crosses val="autoZero"/>
        <c:auto val="1"/>
        <c:lblAlgn val="ctr"/>
        <c:lblOffset val="100"/>
        <c:noMultiLvlLbl val="0"/>
      </c:catAx>
      <c:valAx>
        <c:axId val="752428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#Reviews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5241344"/>
        <c:crosses val="autoZero"/>
        <c:crossBetween val="between"/>
      </c:valAx>
      <c:valAx>
        <c:axId val="7526963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Overall Approval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5271552"/>
        <c:crosses val="max"/>
        <c:crossBetween val="between"/>
      </c:valAx>
      <c:catAx>
        <c:axId val="7527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269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</c:legend>
    <c:plotVisOnly val="1"/>
    <c:dispBlanksAs val="gap"/>
    <c:showDLblsOverMax val="0"/>
  </c:chart>
  <c:spPr>
    <a:solidFill>
      <a:srgbClr val="FFFFFF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Sheet1!$E$59:$E$65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Sheet1!$F$59:$F$65</c:f>
              <c:numCache>
                <c:formatCode>0%</c:formatCode>
                <c:ptCount val="7"/>
                <c:pt idx="0">
                  <c:v>0.33333333333333331</c:v>
                </c:pt>
                <c:pt idx="1">
                  <c:v>0.2857142857142857</c:v>
                </c:pt>
                <c:pt idx="2">
                  <c:v>0.45833333333333331</c:v>
                </c:pt>
                <c:pt idx="3">
                  <c:v>0.55769230769230771</c:v>
                </c:pt>
                <c:pt idx="4">
                  <c:v>0.46575342465753422</c:v>
                </c:pt>
                <c:pt idx="5">
                  <c:v>0.47474747474747475</c:v>
                </c:pt>
                <c:pt idx="6">
                  <c:v>0.51396648044692739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70336"/>
        <c:axId val="74416512"/>
      </c:lineChart>
      <c:catAx>
        <c:axId val="7187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4416512"/>
        <c:crosses val="autoZero"/>
        <c:auto val="1"/>
        <c:lblAlgn val="ctr"/>
        <c:lblOffset val="100"/>
        <c:noMultiLvlLbl val="0"/>
      </c:catAx>
      <c:valAx>
        <c:axId val="744165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71870336"/>
        <c:crosses val="autoZero"/>
        <c:crossBetween val="between"/>
      </c:valAx>
      <c:spPr>
        <a:ln w="9525"/>
      </c:spPr>
    </c:plotArea>
    <c:plotVisOnly val="1"/>
    <c:dispBlanksAs val="gap"/>
    <c:showDLblsOverMax val="0"/>
  </c:chart>
  <c:spPr>
    <a:ln w="3175">
      <a:solidFill>
        <a:srgbClr val="FFFFFF">
          <a:lumMod val="50000"/>
        </a:srgbClr>
      </a:solidFill>
      <a:prstDash val="solid"/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35659475069168"/>
          <c:y val="1.8264718001958651E-2"/>
          <c:w val="0.76928681049861658"/>
          <c:h val="0.96346967207704748"/>
        </c:manualLayout>
      </c:layout>
      <c:doughnut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Sheet1!$D$2:$D$3</c:f>
              <c:numCache>
                <c:formatCode>General</c:formatCode>
                <c:ptCount val="2"/>
                <c:pt idx="0">
                  <c:v>2.94</c:v>
                </c:pt>
                <c:pt idx="1">
                  <c:v>2.06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rgbClr val="FFFFFF"/>
                </a:solidFill>
              </a:ln>
            </c:spPr>
          </c:dPt>
          <c:dLbls>
            <c:delete val="1"/>
          </c:dLbls>
          <c:val>
            <c:numRef>
              <c:f>Sheet1!$E$2:$E$3</c:f>
              <c:numCache>
                <c:formatCode>General</c:formatCode>
                <c:ptCount val="2"/>
                <c:pt idx="0">
                  <c:v>3.15</c:v>
                </c:pt>
                <c:pt idx="1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0.63709</cdr:x>
      <cdr:y>0.68887</cdr:y>
    </cdr:from>
    <cdr:to>
      <cdr:x>0.77281</cdr:x>
      <cdr:y>1</cdr:y>
    </cdr:to>
    <cdr:sp macro="" textlink="">
      <cdr:nvSpPr>
        <cdr:cNvPr id="2" name="Rounded Rectangle 1"/>
        <cdr:cNvSpPr/>
      </cdr:nvSpPr>
      <cdr:spPr bwMode="auto">
        <a:xfrm xmlns:a="http://schemas.openxmlformats.org/drawingml/2006/main">
          <a:off x="1788435" y="1568450"/>
          <a:ext cx="381000" cy="70840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8575" cap="flat" cmpd="sng" algn="ctr">
          <a:solidFill>
            <a:schemeClr val="accent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rot="0" spcFirstLastPara="0" vert="horz" wrap="none" lIns="72390" tIns="72390" rIns="72390" bIns="7239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algn="ctr" rtl="0" fontAlgn="base">
            <a:spcBef>
              <a:spcPct val="20000"/>
            </a:spcBef>
            <a:spcAft>
              <a:spcPct val="0"/>
            </a:spcAft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1pPr>
          <a:lvl2pPr marL="457200" algn="ctr" rtl="0" fontAlgn="base">
            <a:spcBef>
              <a:spcPct val="20000"/>
            </a:spcBef>
            <a:spcAft>
              <a:spcPct val="0"/>
            </a:spcAft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2pPr>
          <a:lvl3pPr marL="914400" algn="ctr" rtl="0" fontAlgn="base">
            <a:spcBef>
              <a:spcPct val="20000"/>
            </a:spcBef>
            <a:spcAft>
              <a:spcPct val="0"/>
            </a:spcAft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3pPr>
          <a:lvl4pPr marL="1371600" algn="ctr" rtl="0" fontAlgn="base">
            <a:spcBef>
              <a:spcPct val="20000"/>
            </a:spcBef>
            <a:spcAft>
              <a:spcPct val="0"/>
            </a:spcAft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4pPr>
          <a:lvl5pPr marL="1828800" algn="ctr" rtl="0" fontAlgn="base">
            <a:spcBef>
              <a:spcPct val="20000"/>
            </a:spcBef>
            <a:spcAft>
              <a:spcPct val="0"/>
            </a:spcAft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1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l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86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" y="8831270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86" y="8831270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/>
            </a:lvl1pPr>
          </a:lstStyle>
          <a:p>
            <a:fld id="{5E428F35-1BD8-4170-9767-9AE7AF4630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86" y="0"/>
            <a:ext cx="297242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5" y="4416432"/>
            <a:ext cx="5028579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8831270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/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86" y="8831270"/>
            <a:ext cx="297242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6" tIns="46580" rIns="93166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/>
            </a:lvl1pPr>
          </a:lstStyle>
          <a:p>
            <a:fld id="{05D93ED5-F37F-4A01-A4DB-3EC0E31C9EB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975" indent="-180975" algn="l" rtl="0" fontAlgn="base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Arial"/>
        <a:ea typeface="+mn-ea"/>
        <a:cs typeface="Arial" pitchFamily="34" charset="0"/>
      </a:defRPr>
    </a:lvl1pPr>
    <a:lvl2pPr marL="361950" indent="-180975" algn="l" rtl="0" fontAlgn="base">
      <a:spcBef>
        <a:spcPct val="30000"/>
      </a:spcBef>
      <a:spcAft>
        <a:spcPct val="0"/>
      </a:spcAft>
      <a:buFont typeface="Arial"/>
      <a:buChar char="–"/>
      <a:defRPr sz="1200" kern="1200">
        <a:solidFill>
          <a:schemeClr val="tx1"/>
        </a:solidFill>
        <a:latin typeface="Arial"/>
        <a:ea typeface="+mn-ea"/>
        <a:cs typeface="Arial" pitchFamily="34" charset="0"/>
      </a:defRPr>
    </a:lvl2pPr>
    <a:lvl3pPr marL="542925" indent="-180975" algn="l" rtl="0" fontAlgn="base">
      <a:spcBef>
        <a:spcPct val="30000"/>
      </a:spcBef>
      <a:spcAft>
        <a:spcPct val="0"/>
      </a:spcAft>
      <a:buFont typeface="Arial"/>
      <a:buChar char="–"/>
      <a:defRPr sz="1200" kern="1200">
        <a:solidFill>
          <a:schemeClr val="tx1"/>
        </a:solidFill>
        <a:latin typeface="Arial"/>
        <a:ea typeface="+mn-ea"/>
        <a:cs typeface="Arial" pitchFamily="34" charset="0"/>
      </a:defRPr>
    </a:lvl3pPr>
    <a:lvl4pPr marL="723900" indent="-180975" algn="l" rtl="0" fontAlgn="base">
      <a:spcBef>
        <a:spcPct val="30000"/>
      </a:spcBef>
      <a:spcAft>
        <a:spcPct val="0"/>
      </a:spcAft>
      <a:buFont typeface="Arial"/>
      <a:buChar char="–"/>
      <a:defRPr sz="1200" kern="1200">
        <a:solidFill>
          <a:schemeClr val="tx1"/>
        </a:solidFill>
        <a:latin typeface="Arial"/>
        <a:ea typeface="+mn-ea"/>
        <a:cs typeface="Arial" pitchFamily="34" charset="0"/>
      </a:defRPr>
    </a:lvl4pPr>
    <a:lvl5pPr marL="904875" indent="-180975" algn="l" rtl="0" fontAlgn="base">
      <a:spcBef>
        <a:spcPct val="30000"/>
      </a:spcBef>
      <a:spcAft>
        <a:spcPct val="0"/>
      </a:spcAft>
      <a:buFont typeface="Arial"/>
      <a:buChar char="–"/>
      <a:defRPr sz="1200" kern="1200">
        <a:solidFill>
          <a:schemeClr val="tx1"/>
        </a:solidFill>
        <a:latin typeface="Arial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Abhishek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6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1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9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1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68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0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01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9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6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41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4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1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1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4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Pallab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Apart from work life balance, work environment is a highly discussed topic followed by management, training &amp; learning and work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3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3ED5-F37F-4A01-A4DB-3EC0E31C9E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3.xml"/><Relationship Id="rId11" Type="http://schemas.openxmlformats.org/officeDocument/2006/relationships/oleObject" Target="../embeddings/oleObject5.bin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Relationship Id="rId9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4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17.xml"/><Relationship Id="rId10" Type="http://schemas.openxmlformats.org/officeDocument/2006/relationships/image" Target="../media/image5.png"/><Relationship Id="rId4" Type="http://schemas.openxmlformats.org/officeDocument/2006/relationships/tags" Target="../tags/tag16.xml"/><Relationship Id="rId9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4.xml"/><Relationship Id="rId9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22.xml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5.xml"/><Relationship Id="rId11" Type="http://schemas.openxmlformats.org/officeDocument/2006/relationships/oleObject" Target="../embeddings/oleObject15.bin"/><Relationship Id="rId5" Type="http://schemas.openxmlformats.org/officeDocument/2006/relationships/tags" Target="../tags/tag24.xml"/><Relationship Id="rId10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26.xml"/><Relationship Id="rId7" Type="http://schemas.openxmlformats.org/officeDocument/2006/relationships/image" Target="../media/image11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2.jpeg"/><Relationship Id="rId4" Type="http://schemas.openxmlformats.org/officeDocument/2006/relationships/slideMaster" Target="../slideMasters/slideMaster5.xml"/><Relationship Id="rId9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slideMaster" Target="../slideMasters/slideMaster6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31.xml"/><Relationship Id="rId10" Type="http://schemas.openxmlformats.org/officeDocument/2006/relationships/image" Target="../media/image5.png"/><Relationship Id="rId4" Type="http://schemas.openxmlformats.org/officeDocument/2006/relationships/tags" Target="../tags/tag30.xml"/><Relationship Id="rId9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6.xml"/><Relationship Id="rId9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H:\Strategy Toolbar\MHF 2013\MHFi Logos\Arrow-gray_large-light-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48" y="768218"/>
            <a:ext cx="4801792" cy="35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My Documents\Strategy Toolbar\MHF 2013\MHFi Logos\MHF-red-pos-rgb-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" y="2780910"/>
            <a:ext cx="2716573" cy="6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59541" y="4395042"/>
            <a:ext cx="7522908" cy="457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000" numCol="1" anchor="b" anchorCtr="0" compatLnSpc="1">
            <a:prstTxWarp prst="textNoShape">
              <a:avLst/>
            </a:prstTxWarp>
          </a:bodyPr>
          <a:lstStyle>
            <a:lvl1pPr marL="173038" indent="-173038">
              <a:buNone/>
              <a:defRPr 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marL="0" lvl="0" indent="0" eaLnBrk="1" hangingPunct="1">
              <a:buClr>
                <a:schemeClr val="tx2"/>
              </a:buClr>
            </a:pPr>
            <a:r>
              <a:rPr lang="en-US" dirty="0" smtClean="0"/>
              <a:t>Meeting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60732" y="4852242"/>
            <a:ext cx="7522908" cy="457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000" rIns="0" bIns="0" numCol="1" anchor="t" anchorCtr="0" compatLnSpc="1">
            <a:prstTxWarp prst="textNoShape">
              <a:avLst/>
            </a:prstTxWarp>
          </a:bodyPr>
          <a:lstStyle>
            <a:lvl1pPr marL="173038" indent="-173038">
              <a:buNone/>
              <a:defRPr 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marL="0" lvl="0" indent="0" eaLnBrk="1" hangingPunct="1">
              <a:buClr>
                <a:schemeClr val="tx2"/>
              </a:buClr>
            </a:pPr>
            <a:r>
              <a:rPr lang="en-GB" dirty="0" smtClean="0"/>
              <a:t>Meeting Date</a:t>
            </a:r>
            <a:endParaRPr lang="en-US" dirty="0" smtClean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981848" y="5517290"/>
            <a:ext cx="4801791" cy="3657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>
            <a:lvl1pPr marL="173038" indent="-173038">
              <a:buNone/>
              <a:defRPr lang="en-US" sz="2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marL="0" lvl="0" indent="0" eaLnBrk="1" hangingPunct="1">
              <a:buClr>
                <a:schemeClr val="tx2"/>
              </a:buClr>
            </a:pPr>
            <a:r>
              <a:rPr lang="en-US" dirty="0" smtClean="0"/>
              <a:t>Author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81848" y="5883050"/>
            <a:ext cx="4801791" cy="3657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marL="173038" indent="-173038">
              <a:buNone/>
              <a:defRPr lang="en-US" sz="2000" b="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marL="0" lvl="0" indent="0" eaLnBrk="1" hangingPunct="1">
              <a:buClr>
                <a:schemeClr val="tx2"/>
              </a:buClr>
            </a:pPr>
            <a:r>
              <a:rPr lang="en-GB" dirty="0" smtClean="0"/>
              <a:t>Title, Business Unit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 userDrawn="1"/>
        </p:nvCxnSpPr>
        <p:spPr bwMode="auto">
          <a:xfrm>
            <a:off x="1259541" y="4284023"/>
            <a:ext cx="7524099" cy="1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 userDrawn="1"/>
        </p:nvCxnSpPr>
        <p:spPr bwMode="auto">
          <a:xfrm>
            <a:off x="360364" y="6461887"/>
            <a:ext cx="842327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259540" y="836640"/>
            <a:ext cx="7524099" cy="1152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3600" cap="all" baseline="0" dirty="0">
                <a:solidFill>
                  <a:srgbClr val="636466"/>
                </a:solidFill>
                <a:latin typeface="Calibri"/>
              </a:defRPr>
            </a:lvl1pPr>
          </a:lstStyle>
          <a:p>
            <a:pPr lvl="0" eaLnBrk="1" hangingPunct="1">
              <a:lnSpc>
                <a:spcPts val="2400"/>
              </a:lnSpc>
            </a:pPr>
            <a:r>
              <a:rPr lang="en-US" dirty="0" smtClean="0"/>
              <a:t>Document Title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9644" y="6492240"/>
            <a:ext cx="1277915" cy="23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0"/>
              </a:spcBef>
            </a:pPr>
            <a:r>
              <a:rPr lang="en-US" sz="1200" noProof="1" smtClean="0">
                <a:solidFill>
                  <a:srgbClr val="E31837"/>
                </a:solidFill>
                <a:latin typeface="+mn-lt"/>
              </a:rPr>
              <a:t>McGraw Hill Financial </a:t>
            </a:r>
            <a:r>
              <a:rPr lang="en-US" sz="1200" noProof="1" smtClean="0">
                <a:solidFill>
                  <a:srgbClr val="000000"/>
                </a:solidFill>
                <a:latin typeface="+mn-lt"/>
              </a:rPr>
              <a:t>|</a:t>
            </a:r>
            <a:r>
              <a:rPr lang="en-US" sz="1200" baseline="0" noProof="1" smtClean="0">
                <a:solidFill>
                  <a:srgbClr val="000000"/>
                </a:solidFill>
                <a:latin typeface="+mn-lt"/>
              </a:rPr>
              <a:t> Presentation</a:t>
            </a:r>
            <a:endParaRPr lang="en-US" sz="1200" noProof="1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394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row-gray_large_light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48" y="768096"/>
            <a:ext cx="4800600" cy="3522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540" y="836640"/>
            <a:ext cx="6768940" cy="64809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59540" y="458573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2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&lt;&lt;Author&gt;&gt;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59540" y="508980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&lt;&lt;Meeting Date&gt;&gt;</a:t>
            </a:r>
            <a:endParaRPr lang="en-US" dirty="0" smtClean="0"/>
          </a:p>
        </p:txBody>
      </p:sp>
      <p:pic>
        <p:nvPicPr>
          <p:cNvPr id="4" name="Picture 3" descr="MHF-red-pos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2953512"/>
            <a:ext cx="2057400" cy="420773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1259540" y="4284022"/>
            <a:ext cx="7524099" cy="1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3203810" y="645342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349644" y="6461887"/>
            <a:ext cx="843399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349644" y="6453420"/>
            <a:ext cx="184602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Presentation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58888" y="1575738"/>
            <a:ext cx="6769100" cy="77311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&lt;&lt;Sub-Title&gt;&gt;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er-MH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Strategy Toolbar\MHF 2013\MHFi Logos\back-slid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367" r="11794" b="6367"/>
          <a:stretch/>
        </p:blipFill>
        <p:spPr bwMode="auto">
          <a:xfrm>
            <a:off x="3174" y="-1"/>
            <a:ext cx="9140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My Documents\Strategy Toolbar\MHF 2013\MHFi Logos\MHFEI-red-pos-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" y="2218095"/>
            <a:ext cx="7320472" cy="24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0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row-gray_large_light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48" y="768096"/>
            <a:ext cx="4800600" cy="3522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540" y="836640"/>
            <a:ext cx="6768940" cy="64809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59540" y="458573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2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&lt;&lt;Author&gt;&gt;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59540" y="508980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&lt;&lt;Meeting Date&gt;&gt;</a:t>
            </a:r>
            <a:endParaRPr lang="en-US" dirty="0" smtClean="0"/>
          </a:p>
        </p:txBody>
      </p:sp>
      <p:pic>
        <p:nvPicPr>
          <p:cNvPr id="4" name="Picture 3" descr="MHF-red-pos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2953512"/>
            <a:ext cx="2057400" cy="420773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1259540" y="4284022"/>
            <a:ext cx="7524099" cy="1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3203810" y="645342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349644" y="6461887"/>
            <a:ext cx="843399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349644" y="6453420"/>
            <a:ext cx="184602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Presentation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58888" y="1575738"/>
            <a:ext cx="6769100" cy="77311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&lt;&lt;Sub-Title&gt;&gt;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row-gray_large_light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48" y="768096"/>
            <a:ext cx="4800600" cy="3522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540" y="836640"/>
            <a:ext cx="6768940" cy="64809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59540" y="458573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2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&lt;&lt;Author&gt;&gt;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59540" y="508980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&lt;&lt;Meeting Date&gt;&gt;</a:t>
            </a:r>
            <a:endParaRPr lang="en-US" dirty="0" smtClean="0"/>
          </a:p>
        </p:txBody>
      </p:sp>
      <p:pic>
        <p:nvPicPr>
          <p:cNvPr id="4" name="Picture 3" descr="MHF-red-pos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2953512"/>
            <a:ext cx="2057400" cy="420773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1259540" y="4284022"/>
            <a:ext cx="7524099" cy="1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3203810" y="645342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349644" y="6461887"/>
            <a:ext cx="843399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349644" y="6453420"/>
            <a:ext cx="184602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Presentation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58888" y="1575738"/>
            <a:ext cx="6769100" cy="77311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&lt;&lt;Sub-Title&gt;&gt;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oser-MH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Strategy Toolbar\MHF 2013\MHFi Logos\back-slid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367" r="11794" b="6367"/>
          <a:stretch/>
        </p:blipFill>
        <p:spPr bwMode="auto">
          <a:xfrm>
            <a:off x="3174" y="-1"/>
            <a:ext cx="9140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My Documents\Strategy Toolbar\MHF 2013\MHFi Logos\MHFEI-red-pos-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" y="2218095"/>
            <a:ext cx="7320472" cy="24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0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5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27088" y="1187450"/>
            <a:ext cx="7956550" cy="5194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0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>
                <a:solidFill>
                  <a:srgbClr val="E31837"/>
                </a:solidFill>
              </a:rPr>
              <a:t>McGraw Hill Financial </a:t>
            </a:r>
            <a:r>
              <a:rPr lang="en-US" smtClean="0">
                <a:solidFill>
                  <a:srgbClr val="000000"/>
                </a:solidFill>
              </a:rPr>
              <a:t>| Presentation</a:t>
            </a:r>
          </a:p>
          <a:p>
            <a:endParaRPr lang="en-US" sz="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 anchor="t"/>
          <a:lstStyle>
            <a:lvl1pPr>
              <a:defRPr sz="900"/>
            </a:lvl1pPr>
          </a:lstStyle>
          <a:p>
            <a:r>
              <a:rPr lang="en-US" kern="800" spc="100" smtClean="0">
                <a:solidFill>
                  <a:srgbClr val="E31837"/>
                </a:solidFill>
                <a:latin typeface="Arial"/>
              </a:rPr>
              <a:t>CONFIDENTIAL &amp; PROPRIETARY</a:t>
            </a:r>
          </a:p>
          <a:p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row-gray_large_light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48" y="768096"/>
            <a:ext cx="4800600" cy="3522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540" y="836640"/>
            <a:ext cx="6768940" cy="64809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&lt;&lt;Title&gt;&gt;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59540" y="458573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2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&lt;&lt;Author&gt;&gt;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59540" y="5089806"/>
            <a:ext cx="6768448" cy="283464"/>
          </a:xfrm>
          <a:prstGeom prst="rect">
            <a:avLst/>
          </a:prstGeom>
        </p:spPr>
        <p:txBody>
          <a:bodyPr wrap="none" rIns="0" anchor="ctr" anchorCtr="0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20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2000">
                <a:solidFill>
                  <a:schemeClr val="accent2"/>
                </a:solidFill>
              </a:defRPr>
            </a:lvl4pPr>
            <a:lvl5pPr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 smtClean="0"/>
              <a:t>&lt;&lt;Meeting Date&gt;&gt;</a:t>
            </a:r>
            <a:endParaRPr lang="en-US" dirty="0" smtClean="0"/>
          </a:p>
        </p:txBody>
      </p:sp>
      <p:pic>
        <p:nvPicPr>
          <p:cNvPr id="4" name="Picture 3" descr="MHF-red-pos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2953512"/>
            <a:ext cx="2057400" cy="420773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1259540" y="4284022"/>
            <a:ext cx="7524099" cy="1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3203810" y="645342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349644" y="6461887"/>
            <a:ext cx="843399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349644" y="6427110"/>
            <a:ext cx="2854166" cy="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HR</a:t>
            </a:r>
            <a:r>
              <a:rPr lang="en-US" sz="900" baseline="0" dirty="0" smtClean="0">
                <a:solidFill>
                  <a:srgbClr val="000000"/>
                </a:solidFill>
              </a:rPr>
              <a:t> Insights &amp; Analytics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58888" y="1575738"/>
            <a:ext cx="6769100" cy="77311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&lt;&lt;Sub-Title&gt;&gt;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:\Strategy Toolbar\MHF 2013\MHFi Logos\Arrow-gray_large-light-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68350"/>
            <a:ext cx="44323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6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460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" name="Picture 2" descr="C:\My Documents\Strategy Toolbar\MHF 2013\MHFi Logos\MHF-red-pos-rgb-3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17825"/>
            <a:ext cx="1903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4"/>
          <p:cNvCxnSpPr>
            <a:cxnSpLocks noChangeShapeType="1"/>
          </p:cNvCxnSpPr>
          <p:nvPr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5" descr="H:\Strategy Toolbar\MHF 2013\MHFi Logos\Arrow-gray_large-light-c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768350"/>
            <a:ext cx="4802188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5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7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 descr="casecode"/>
          <p:cNvSpPr>
            <a:spLocks noChangeArrowheads="1"/>
          </p:cNvSpPr>
          <p:nvPr userDrawn="1"/>
        </p:nvSpPr>
        <p:spPr bwMode="auto">
          <a:xfrm>
            <a:off x="1455738" y="6492875"/>
            <a:ext cx="2219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GB" altLang="en-US" sz="900" noProof="1" smtClean="0">
                <a:solidFill>
                  <a:srgbClr val="000000"/>
                </a:solidFill>
                <a:latin typeface="Calibri" pitchFamily="34" charset="0"/>
              </a:rPr>
              <a:t>JDPA Business Human Capital Report Sept Draft 2015.pptx</a:t>
            </a:r>
            <a:endParaRPr lang="en-US" altLang="en-US" sz="900" noProof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" name="Straight Connector 19"/>
          <p:cNvCxnSpPr>
            <a:cxnSpLocks noChangeShapeType="1"/>
          </p:cNvCxnSpPr>
          <p:nvPr userDrawn="1"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3"/>
          <p:cNvSpPr>
            <a:spLocks noChangeArrowheads="1"/>
          </p:cNvSpPr>
          <p:nvPr userDrawn="1"/>
        </p:nvSpPr>
        <p:spPr bwMode="auto">
          <a:xfrm>
            <a:off x="349250" y="6492875"/>
            <a:ext cx="12779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900" noProof="1" smtClean="0">
                <a:solidFill>
                  <a:srgbClr val="E31837"/>
                </a:solidFill>
                <a:latin typeface="Calibri" pitchFamily="34" charset="0"/>
              </a:rPr>
              <a:t>McGraw Hill Financial </a:t>
            </a:r>
            <a:r>
              <a:rPr lang="en-US" altLang="en-US" sz="900" noProof="1" smtClean="0">
                <a:solidFill>
                  <a:srgbClr val="000000"/>
                </a:solidFill>
                <a:latin typeface="Calibri" pitchFamily="34" charset="0"/>
              </a:rPr>
              <a:t>|</a:t>
            </a: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gray">
          <a:xfrm>
            <a:off x="3471863" y="6592888"/>
            <a:ext cx="4856162" cy="138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lIns="216000" tIns="0" rIns="0" bIns="0" anchor="b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Calibri"/>
              </a:rPr>
              <a:t>CONFIDENTIAL &amp; PROPRIETARY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59542" y="4395042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36000" anchor="b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259542" y="4678505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77526" y="5633323"/>
            <a:ext cx="4404924" cy="2346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18000" anchor="b"/>
          <a:lstStyle>
            <a:lvl1pPr marL="173038" indent="-173038">
              <a:buNone/>
              <a:def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77526" y="5867998"/>
            <a:ext cx="4404924" cy="2253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/>
          <a:lstStyle>
            <a:lvl1pPr marL="173038" indent="-173038">
              <a:buNone/>
              <a:defRPr lang="en-US" sz="1200" b="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59541" y="836640"/>
            <a:ext cx="7524099" cy="1152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lang="en-US" sz="2400" cap="all" baseline="0" dirty="0">
                <a:solidFill>
                  <a:schemeClr val="bg2">
                    <a:lumMod val="7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722E051D-1D4A-4CA9-A05E-F1B381003F9E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dirty="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8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8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5" y="210312"/>
            <a:ext cx="7070560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lang="en-IN" sz="2200" b="1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43975" y="6659563"/>
            <a:ext cx="141288" cy="1381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5B05438-E936-4F6C-B478-3D8A1C6FD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8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:\Strategy Toolbar\MHF 2013\MHFi Logos\Arrow-gray_large-light-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68350"/>
            <a:ext cx="44323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8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460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" name="Picture 2" descr="C:\My Documents\Strategy Toolbar\MHF 2013\MHFi Logos\MHF-red-pos-rgb-3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17825"/>
            <a:ext cx="1903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4"/>
          <p:cNvCxnSpPr>
            <a:cxnSpLocks noChangeShapeType="1"/>
          </p:cNvCxnSpPr>
          <p:nvPr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5" descr="H:\Strategy Toolbar\MHF 2013\MHFi Logos\Arrow-gray_large-light-c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768350"/>
            <a:ext cx="4802188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5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9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 descr="casecode"/>
          <p:cNvSpPr>
            <a:spLocks noChangeArrowheads="1"/>
          </p:cNvSpPr>
          <p:nvPr userDrawn="1"/>
        </p:nvSpPr>
        <p:spPr bwMode="auto">
          <a:xfrm>
            <a:off x="1455738" y="6492875"/>
            <a:ext cx="2219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GB" altLang="en-US" sz="900" noProof="1" smtClean="0">
                <a:solidFill>
                  <a:srgbClr val="000000"/>
                </a:solidFill>
                <a:latin typeface="Calibri" pitchFamily="34" charset="0"/>
              </a:rPr>
              <a:t>CapIQ Human Capital Analysis for Culture Workstream Oct 2015 v13 - Short.pptx</a:t>
            </a:r>
            <a:endParaRPr lang="en-US" altLang="en-US" sz="900" noProof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" name="Straight Connector 19"/>
          <p:cNvCxnSpPr>
            <a:cxnSpLocks noChangeShapeType="1"/>
          </p:cNvCxnSpPr>
          <p:nvPr userDrawn="1"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3"/>
          <p:cNvSpPr>
            <a:spLocks noChangeArrowheads="1"/>
          </p:cNvSpPr>
          <p:nvPr userDrawn="1"/>
        </p:nvSpPr>
        <p:spPr bwMode="auto">
          <a:xfrm>
            <a:off x="349250" y="6492875"/>
            <a:ext cx="12779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900" noProof="1" smtClean="0">
                <a:solidFill>
                  <a:srgbClr val="E31837"/>
                </a:solidFill>
                <a:latin typeface="Calibri" pitchFamily="34" charset="0"/>
              </a:rPr>
              <a:t>McGraw Hill Financial </a:t>
            </a:r>
            <a:r>
              <a:rPr lang="en-US" altLang="en-US" sz="900" noProof="1" smtClean="0">
                <a:solidFill>
                  <a:srgbClr val="000000"/>
                </a:solidFill>
                <a:latin typeface="Calibri" pitchFamily="34" charset="0"/>
              </a:rPr>
              <a:t>|</a:t>
            </a: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gray">
          <a:xfrm>
            <a:off x="3471863" y="6592888"/>
            <a:ext cx="4856162" cy="138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lIns="216000" tIns="0" rIns="0" bIns="0" anchor="b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Calibri"/>
              </a:rPr>
              <a:t>CONFIDENTIAL &amp; PROPRIETARY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59542" y="4395042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36000" anchor="b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259542" y="4678505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77526" y="5633323"/>
            <a:ext cx="4404924" cy="2346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18000" anchor="b"/>
          <a:lstStyle>
            <a:lvl1pPr marL="173038" indent="-173038">
              <a:buNone/>
              <a:def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77526" y="5867998"/>
            <a:ext cx="4404924" cy="2253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/>
          <a:lstStyle>
            <a:lvl1pPr marL="173038" indent="-173038">
              <a:buNone/>
              <a:defRPr lang="en-US" sz="1200" b="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59541" y="836640"/>
            <a:ext cx="7524099" cy="1152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lang="en-US" sz="2400" cap="all" baseline="0" dirty="0">
                <a:solidFill>
                  <a:schemeClr val="bg2">
                    <a:lumMod val="7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722E051D-1D4A-4CA9-A05E-F1B381003F9E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dirty="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8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60363" y="6677025"/>
            <a:ext cx="24701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en-GB" altLang="en-US" sz="900" noProof="1">
                <a:solidFill>
                  <a:srgbClr val="E31837"/>
                </a:solidFill>
                <a:latin typeface="Calibri" pitchFamily="34" charset="0"/>
              </a:rPr>
              <a:t>McGraw Hill Financial </a:t>
            </a:r>
            <a:r>
              <a:rPr lang="en-GB" altLang="en-US" sz="900" noProof="1" smtClean="0">
                <a:solidFill>
                  <a:srgbClr val="000000"/>
                </a:solidFill>
                <a:latin typeface="Calibri" pitchFamily="34" charset="0"/>
              </a:rPr>
              <a:t>| </a:t>
            </a:r>
            <a:r>
              <a:rPr lang="en-GB" altLang="en-US" sz="900" noProof="1" smtClean="0">
                <a:solidFill>
                  <a:srgbClr val="000000"/>
                </a:solidFill>
              </a:rPr>
              <a:t>HR Insights &amp; Analytics</a:t>
            </a:r>
            <a:endParaRPr lang="en-GB" altLang="en-US" sz="900" noProof="1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spcBef>
                <a:spcPct val="0"/>
              </a:spcBef>
            </a:pPr>
            <a:endParaRPr lang="en-US" altLang="en-US" sz="900" noProof="1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0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:\Strategy Toolbar\MHF 2013\MHFi Logos\Arrow-gray_large-light-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68350"/>
            <a:ext cx="44323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4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460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" name="Picture 2" descr="C:\My Documents\Strategy Toolbar\MHF 2013\MHFi Logos\MHF-red-pos-rgb-3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17825"/>
            <a:ext cx="1903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4"/>
          <p:cNvCxnSpPr>
            <a:cxnSpLocks noChangeShapeType="1"/>
          </p:cNvCxnSpPr>
          <p:nvPr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5" descr="H:\Strategy Toolbar\MHF 2013\MHFi Logos\Arrow-gray_large-light-c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768350"/>
            <a:ext cx="4802188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5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5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 descr="casecode"/>
          <p:cNvSpPr>
            <a:spLocks noChangeArrowheads="1"/>
          </p:cNvSpPr>
          <p:nvPr userDrawn="1"/>
        </p:nvSpPr>
        <p:spPr bwMode="auto">
          <a:xfrm>
            <a:off x="1455738" y="6492875"/>
            <a:ext cx="2219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GB" altLang="en-US" sz="900" noProof="1" smtClean="0">
                <a:solidFill>
                  <a:srgbClr val="000000"/>
                </a:solidFill>
                <a:latin typeface="Calibri" pitchFamily="34" charset="0"/>
              </a:rPr>
              <a:t>JDPA Business Human Capital Report Sept Draft 2015.pptx</a:t>
            </a:r>
            <a:endParaRPr lang="en-US" altLang="en-US" sz="900" noProof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" name="Straight Connector 19"/>
          <p:cNvCxnSpPr>
            <a:cxnSpLocks noChangeShapeType="1"/>
          </p:cNvCxnSpPr>
          <p:nvPr userDrawn="1"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3"/>
          <p:cNvSpPr>
            <a:spLocks noChangeArrowheads="1"/>
          </p:cNvSpPr>
          <p:nvPr userDrawn="1"/>
        </p:nvSpPr>
        <p:spPr bwMode="auto">
          <a:xfrm>
            <a:off x="349250" y="6492875"/>
            <a:ext cx="12779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900" noProof="1" smtClean="0">
                <a:solidFill>
                  <a:srgbClr val="E31837"/>
                </a:solidFill>
                <a:latin typeface="Calibri" pitchFamily="34" charset="0"/>
              </a:rPr>
              <a:t>McGraw Hill Financial </a:t>
            </a:r>
            <a:r>
              <a:rPr lang="en-US" altLang="en-US" sz="900" noProof="1" smtClean="0">
                <a:solidFill>
                  <a:srgbClr val="000000"/>
                </a:solidFill>
                <a:latin typeface="Calibri" pitchFamily="34" charset="0"/>
              </a:rPr>
              <a:t>|</a:t>
            </a: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gray">
          <a:xfrm>
            <a:off x="3471863" y="6592888"/>
            <a:ext cx="4856162" cy="138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lIns="216000" tIns="0" rIns="0" bIns="0" anchor="b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Calibri"/>
              </a:rPr>
              <a:t>CONFIDENTIAL &amp; PROPRIETARY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59542" y="4395042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36000" anchor="b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259542" y="4678505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77526" y="5633323"/>
            <a:ext cx="4404924" cy="2346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18000" anchor="b"/>
          <a:lstStyle>
            <a:lvl1pPr marL="173038" indent="-173038">
              <a:buNone/>
              <a:def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77526" y="5867998"/>
            <a:ext cx="4404924" cy="2253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/>
          <a:lstStyle>
            <a:lvl1pPr marL="173038" indent="-173038">
              <a:buNone/>
              <a:defRPr lang="en-US" sz="1200" b="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59541" y="836640"/>
            <a:ext cx="7524099" cy="1152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lang="en-US" sz="2400" cap="all" baseline="0" dirty="0">
                <a:solidFill>
                  <a:schemeClr val="bg2">
                    <a:lumMod val="7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5" name="Picture 2" descr="C:\Documents and Settings\jayaramann\Desktop\Templates\With New Logo\GR&amp;A\GR&amp;A Logos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43" y="6598920"/>
            <a:ext cx="730557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35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722E051D-1D4A-4CA9-A05E-F1B381003F9E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dirty="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8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2" descr="C:\Documents and Settings\jayaramann\Desktop\Templates\With New Logo\GR&amp;A\GR&amp;A Logos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43" y="6598920"/>
            <a:ext cx="730557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349644" y="6427110"/>
            <a:ext cx="2854166" cy="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HR Insights &amp; Analytics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gray">
          <a:xfrm>
            <a:off x="3203810" y="647135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220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61009-0F2E-4982-A409-76E1796766C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2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- MH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:\Strategy Toolbar\MHF 2013\MHFi Logos\Arrow-gray_large-light-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68350"/>
            <a:ext cx="44323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460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" name="Picture 2" descr="C:\My Documents\Strategy Toolbar\MHF 2013\MHFi Logos\MHF-red-pos-rgb-3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17825"/>
            <a:ext cx="1903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4"/>
          <p:cNvCxnSpPr>
            <a:cxnSpLocks noChangeShapeType="1"/>
          </p:cNvCxnSpPr>
          <p:nvPr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5" descr="H:\Strategy Toolbar\MHF 2013\MHFi Logos\Arrow-gray_large-light-c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768350"/>
            <a:ext cx="4802188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5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US" altLang="en-US" sz="1400" smtClean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1258888" y="4284663"/>
            <a:ext cx="7524750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 descr="casecode"/>
          <p:cNvSpPr>
            <a:spLocks noChangeArrowheads="1"/>
          </p:cNvSpPr>
          <p:nvPr userDrawn="1"/>
        </p:nvSpPr>
        <p:spPr bwMode="auto">
          <a:xfrm>
            <a:off x="1455738" y="6492875"/>
            <a:ext cx="2219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GB" altLang="en-US" sz="900" noProof="1" smtClean="0">
                <a:solidFill>
                  <a:srgbClr val="000000"/>
                </a:solidFill>
                <a:latin typeface="Calibri" pitchFamily="34" charset="0"/>
              </a:rPr>
              <a:t>JDPA Business Human Capital Report Sept Draft 2015.pptx</a:t>
            </a:r>
            <a:endParaRPr lang="en-US" altLang="en-US" sz="900" noProof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" name="Straight Connector 19"/>
          <p:cNvCxnSpPr>
            <a:cxnSpLocks noChangeShapeType="1"/>
          </p:cNvCxnSpPr>
          <p:nvPr userDrawn="1"/>
        </p:nvCxnSpPr>
        <p:spPr bwMode="auto">
          <a:xfrm>
            <a:off x="360363" y="6461125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3"/>
          <p:cNvSpPr>
            <a:spLocks noChangeArrowheads="1"/>
          </p:cNvSpPr>
          <p:nvPr userDrawn="1"/>
        </p:nvSpPr>
        <p:spPr bwMode="auto">
          <a:xfrm>
            <a:off x="349250" y="6492875"/>
            <a:ext cx="12779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900" noProof="1" smtClean="0">
                <a:solidFill>
                  <a:srgbClr val="E31837"/>
                </a:solidFill>
                <a:latin typeface="Calibri" pitchFamily="34" charset="0"/>
              </a:rPr>
              <a:t>McGraw Hill Financial </a:t>
            </a:r>
            <a:r>
              <a:rPr lang="en-US" altLang="en-US" sz="900" noProof="1" smtClean="0">
                <a:solidFill>
                  <a:srgbClr val="000000"/>
                </a:solidFill>
                <a:latin typeface="Calibri" pitchFamily="34" charset="0"/>
              </a:rPr>
              <a:t>|</a:t>
            </a: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gray">
          <a:xfrm>
            <a:off x="3471863" y="6592888"/>
            <a:ext cx="4856162" cy="138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lIns="216000" tIns="0" rIns="0" bIns="0" anchor="b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Calibri"/>
              </a:rPr>
              <a:t>CONFIDENTIAL &amp; PROPRIETARY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59542" y="4395042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36000" anchor="b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259542" y="4678505"/>
            <a:ext cx="7522908" cy="2834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/>
          <a:lstStyle>
            <a:lvl1pPr marL="173038" indent="-173038">
              <a:buNone/>
              <a:defRPr 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77526" y="5633323"/>
            <a:ext cx="4404924" cy="2346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18000" anchor="b"/>
          <a:lstStyle>
            <a:lvl1pPr marL="173038" indent="-173038">
              <a:buNone/>
              <a:def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77526" y="5867998"/>
            <a:ext cx="4404924" cy="2253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/>
          <a:lstStyle>
            <a:lvl1pPr marL="173038" indent="-173038">
              <a:buNone/>
              <a:defRPr lang="en-US" sz="1200" b="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59541" y="836640"/>
            <a:ext cx="7524099" cy="1152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lang="en-US" sz="2400" cap="all" baseline="0" dirty="0">
                <a:solidFill>
                  <a:schemeClr val="bg2">
                    <a:lumMod val="75000"/>
                  </a:schemeClr>
                </a:solidFill>
                <a:latin typeface="Calibri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8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722E051D-1D4A-4CA9-A05E-F1B381003F9E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dirty="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8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9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5" y="210312"/>
            <a:ext cx="7070560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lang="en-IN" sz="2200" b="1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43975" y="6659563"/>
            <a:ext cx="141288" cy="1381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5B05438-E936-4F6C-B478-3D8A1C6FD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0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26722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 bwMode="auto">
          <a:xfrm>
            <a:off x="1" y="1"/>
            <a:ext cx="158751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sz="3200" baseline="0">
                <a:solidFill>
                  <a:srgbClr val="999999"/>
                </a:solidFill>
              </a:defRPr>
            </a:lvl1pPr>
            <a:lvl2pPr marL="174625" indent="0">
              <a:buNone/>
              <a:defRPr/>
            </a:lvl2pPr>
            <a:lvl3pPr marL="360363" indent="0">
              <a:buNone/>
              <a:defRPr/>
            </a:lvl3pPr>
            <a:lvl4pPr marL="539750" indent="0">
              <a:buNone/>
              <a:defRPr/>
            </a:lvl4pPr>
            <a:lvl5pPr marL="719138" indent="0">
              <a:buNone/>
              <a:defRPr/>
            </a:lvl5pPr>
          </a:lstStyle>
          <a:p>
            <a:pPr lvl="0"/>
            <a:r>
              <a:rPr lang="en-GB" dirty="0" smtClean="0"/>
              <a:t>Add chapter headings</a:t>
            </a:r>
          </a:p>
          <a:p>
            <a:pPr lvl="0"/>
            <a:r>
              <a:rPr lang="en-GB" dirty="0" smtClean="0"/>
              <a:t>Highlight current chapter in black or red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1" y="1188721"/>
            <a:ext cx="3812340" cy="519269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400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1301" y="1188721"/>
            <a:ext cx="3812343" cy="51926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2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1" y="1188720"/>
            <a:ext cx="3812340" cy="72807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1" y="1916790"/>
            <a:ext cx="3812340" cy="4320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1301" y="1188720"/>
            <a:ext cx="3812343" cy="72807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1301" y="1916790"/>
            <a:ext cx="3812343" cy="4320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482" y="1628750"/>
            <a:ext cx="7956159" cy="4752660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089" y="1188720"/>
            <a:ext cx="7956551" cy="440030"/>
          </a:xfrm>
        </p:spPr>
        <p:txBody>
          <a:bodyPr anchor="b"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 dirty="0" smtClean="0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r-MH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Strategy Toolbar\MHF 2013\MHFi Logos\back-slid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367" r="11794" b="6367"/>
          <a:stretch/>
        </p:blipFill>
        <p:spPr bwMode="auto">
          <a:xfrm>
            <a:off x="3174" y="-1"/>
            <a:ext cx="9140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My Documents\Strategy Toolbar\MHF 2013\MHFi Logos\MHFEI-red-pos-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" y="2218095"/>
            <a:ext cx="7320472" cy="24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0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ags" Target="../tags/tag6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3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heme" Target="../theme/theme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oleObject" Target="../embeddings/oleObject8.bin"/><Relationship Id="rId5" Type="http://schemas.openxmlformats.org/officeDocument/2006/relationships/tags" Target="../tags/tag13.xml"/><Relationship Id="rId4" Type="http://schemas.openxmlformats.org/officeDocument/2006/relationships/vmlDrawing" Target="../drawings/vmlDrawing6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ags" Target="../tags/tag20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12.jpeg"/><Relationship Id="rId4" Type="http://schemas.openxmlformats.org/officeDocument/2006/relationships/theme" Target="../theme/theme5.xml"/><Relationship Id="rId9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ags" Target="../tags/tag27.xml"/><Relationship Id="rId5" Type="http://schemas.openxmlformats.org/officeDocument/2006/relationships/vmlDrawing" Target="../drawings/vmlDrawing12.vml"/><Relationship Id="rId4" Type="http://schemas.openxmlformats.org/officeDocument/2006/relationships/theme" Target="../theme/theme6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Texturize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47065820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08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1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482" y="277635"/>
            <a:ext cx="7956159" cy="59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482" y="1188721"/>
            <a:ext cx="7956159" cy="519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7482" y="932618"/>
            <a:ext cx="7956159" cy="0"/>
          </a:xfrm>
          <a:prstGeom prst="line">
            <a:avLst/>
          </a:prstGeom>
          <a:solidFill>
            <a:schemeClr val="bg2"/>
          </a:solidFill>
          <a:ln w="19050" cap="flat" cmpd="sng" algn="ctr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360364" y="6461887"/>
            <a:ext cx="8423275" cy="0"/>
          </a:xfrm>
          <a:prstGeom prst="line">
            <a:avLst/>
          </a:prstGeom>
          <a:solidFill>
            <a:schemeClr val="bg2"/>
          </a:solidFill>
          <a:ln w="6350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8279459" y="6623390"/>
            <a:ext cx="504181" cy="107722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fld id="{A2B1FF50-4861-4B5E-9542-DC2AA2A7D8C8}" type="slidenum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algn="r"/>
              <a:t>‹#›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97366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0450"/>
            <a:ext cx="410210" cy="4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9644" y="6492240"/>
            <a:ext cx="1277915" cy="23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0"/>
              </a:spcBef>
            </a:pPr>
            <a:r>
              <a:rPr lang="en-US" sz="1200" noProof="1" smtClean="0">
                <a:solidFill>
                  <a:srgbClr val="E31837"/>
                </a:solidFill>
                <a:latin typeface="+mn-lt"/>
              </a:rPr>
              <a:t>McGraw Hill Financial </a:t>
            </a:r>
            <a:r>
              <a:rPr lang="en-US" sz="1200" noProof="1" smtClean="0">
                <a:solidFill>
                  <a:srgbClr val="000000"/>
                </a:solidFill>
                <a:latin typeface="+mn-lt"/>
              </a:rPr>
              <a:t>|</a:t>
            </a:r>
            <a:r>
              <a:rPr lang="en-US" sz="1200" baseline="0" noProof="1" smtClean="0">
                <a:solidFill>
                  <a:srgbClr val="000000"/>
                </a:solidFill>
                <a:latin typeface="+mn-lt"/>
              </a:rPr>
              <a:t> Presentation</a:t>
            </a:r>
            <a:endParaRPr lang="en-US" sz="1200" noProof="1" smtClean="0">
              <a:solidFill>
                <a:srgbClr val="00000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4" r:id="rId3"/>
    <p:sldLayoutId id="2147483655" r:id="rId4"/>
    <p:sldLayoutId id="2147483661" r:id="rId5"/>
    <p:sldLayoutId id="2147483652" r:id="rId6"/>
    <p:sldLayoutId id="2147483653" r:id="rId7"/>
    <p:sldLayoutId id="2147483657" r:id="rId8"/>
    <p:sldLayoutId id="2147483662" r:id="rId9"/>
    <p:sldLayoutId id="2147483663" r:id="rId10"/>
    <p:sldLayoutId id="2147483676" r:id="rId11"/>
    <p:sldLayoutId id="2147483677" r:id="rId12"/>
    <p:sldLayoutId id="2147483984" r:id="rId13"/>
    <p:sldLayoutId id="214748398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0" i="0" cap="none" smtClean="0">
          <a:solidFill>
            <a:srgbClr val="6364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E31837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19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/>
        <a:buChar char="–"/>
        <a:defRPr sz="2800">
          <a:solidFill>
            <a:schemeClr val="tx1"/>
          </a:solidFill>
          <a:latin typeface="+mn-lt"/>
        </a:defRPr>
      </a:lvl2pPr>
      <a:lvl3pPr marL="1085850" indent="-3619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/>
        <a:buChar char="–"/>
        <a:defRPr sz="2800">
          <a:solidFill>
            <a:schemeClr val="tx1"/>
          </a:solidFill>
          <a:latin typeface="+mn-lt"/>
        </a:defRPr>
      </a:lvl3pPr>
      <a:lvl4pPr marL="1447800" indent="-3619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/>
        <a:buChar char="–"/>
        <a:defRPr sz="2800">
          <a:solidFill>
            <a:schemeClr val="tx1"/>
          </a:solidFill>
          <a:latin typeface="+mn-lt"/>
        </a:defRPr>
      </a:lvl4pPr>
      <a:lvl5pPr marL="1809750" indent="-3619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/>
        <a:buChar char="–"/>
        <a:defRPr sz="2800">
          <a:solidFill>
            <a:schemeClr val="tx1"/>
          </a:solidFill>
          <a:latin typeface="+mn-lt"/>
        </a:defRPr>
      </a:lvl5pPr>
      <a:lvl6pPr marL="13541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113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685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257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1009-0F2E-4982-A409-76E1796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659601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00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9050"/>
            <a:ext cx="7956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89038"/>
            <a:ext cx="7956550" cy="51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cxnSp>
        <p:nvCxnSpPr>
          <p:cNvPr id="2053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A6E269C4-1519-47F9-B12C-3BCCC8184F87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2056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 algn="l" eaLnBrk="0" hangingPunct="0">
              <a:spcBef>
                <a:spcPct val="0"/>
              </a:spcBef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ts val="300"/>
        </a:spcBef>
        <a:spcAft>
          <a:spcPct val="0"/>
        </a:spcAft>
        <a:buClr>
          <a:srgbClr val="E31837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8415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538163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717550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896938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541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113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685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257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01552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9050"/>
            <a:ext cx="7956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89038"/>
            <a:ext cx="7956550" cy="51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cxnSp>
        <p:nvCxnSpPr>
          <p:cNvPr id="2053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A6E269C4-1519-47F9-B12C-3BCCC8184F87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2056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 algn="l" eaLnBrk="0" hangingPunct="0">
              <a:spcBef>
                <a:spcPct val="0"/>
              </a:spcBef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ts val="300"/>
        </a:spcBef>
        <a:spcAft>
          <a:spcPct val="0"/>
        </a:spcAft>
        <a:buClr>
          <a:srgbClr val="E31837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8415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538163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717550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896938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541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113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685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257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793382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9050"/>
            <a:ext cx="7956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89038"/>
            <a:ext cx="7956550" cy="51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cxnSp>
        <p:nvCxnSpPr>
          <p:cNvPr id="2053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A6E269C4-1519-47F9-B12C-3BCCC8184F87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2056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 algn="l" eaLnBrk="0" hangingPunct="0">
              <a:spcBef>
                <a:spcPct val="0"/>
              </a:spcBef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jayaramann\Desktop\Templates\With New Logo\GR&amp;A\GR&amp;A Logos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43" y="6598920"/>
            <a:ext cx="730557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349644" y="6427110"/>
            <a:ext cx="2854166" cy="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4000" b="0" i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900" dirty="0" smtClean="0">
                <a:solidFill>
                  <a:srgbClr val="E31837"/>
                </a:solidFill>
              </a:rPr>
              <a:t>McGraw Hill Financial </a:t>
            </a:r>
            <a:r>
              <a:rPr lang="en-US" sz="900" dirty="0" smtClean="0">
                <a:solidFill>
                  <a:srgbClr val="000000"/>
                </a:solidFill>
              </a:rPr>
              <a:t>| HR Insights &amp; Analytics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gray">
          <a:xfrm>
            <a:off x="3203810" y="6471350"/>
            <a:ext cx="2743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900" kern="800" spc="100" dirty="0">
                <a:solidFill>
                  <a:srgbClr val="E31837"/>
                </a:solidFill>
                <a:latin typeface="Arial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42633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ts val="300"/>
        </a:spcBef>
        <a:spcAft>
          <a:spcPct val="0"/>
        </a:spcAft>
        <a:buClr>
          <a:srgbClr val="E31837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8415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538163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717550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896938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541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113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685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257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10599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5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9050"/>
            <a:ext cx="7956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89038"/>
            <a:ext cx="7956550" cy="51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cxnSp>
        <p:nvCxnSpPr>
          <p:cNvPr id="2053" name="Straight Connector 15"/>
          <p:cNvCxnSpPr>
            <a:cxnSpLocks noChangeShapeType="1"/>
          </p:cNvCxnSpPr>
          <p:nvPr/>
        </p:nvCxnSpPr>
        <p:spPr bwMode="auto">
          <a:xfrm>
            <a:off x="827088" y="685800"/>
            <a:ext cx="7956550" cy="0"/>
          </a:xfrm>
          <a:prstGeom prst="line">
            <a:avLst/>
          </a:prstGeom>
          <a:noFill/>
          <a:ln w="19050" algn="ctr">
            <a:solidFill>
              <a:srgbClr val="E318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4" name="Straight Connector 22"/>
          <p:cNvCxnSpPr>
            <a:cxnSpLocks noChangeShapeType="1"/>
          </p:cNvCxnSpPr>
          <p:nvPr/>
        </p:nvCxnSpPr>
        <p:spPr bwMode="auto">
          <a:xfrm>
            <a:off x="360363" y="6553200"/>
            <a:ext cx="8423275" cy="0"/>
          </a:xfrm>
          <a:prstGeom prst="line">
            <a:avLst/>
          </a:prstGeom>
          <a:noFill/>
          <a:ln w="6350" algn="ctr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8278813" y="6623050"/>
            <a:ext cx="5048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defRPr/>
            </a:pPr>
            <a:fld id="{A6E269C4-1519-47F9-B12C-3BCCC8184F87}" type="slidenum">
              <a:rPr lang="en-US" altLang="en-US" sz="900" smtClean="0">
                <a:solidFill>
                  <a:srgbClr val="404040"/>
                </a:solidFill>
                <a:latin typeface="Calibri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‹#›</a:t>
            </a:fld>
            <a:endParaRPr lang="en-US" altLang="en-US" sz="70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2056" name="Picture 86" descr="C:\My Documents\Strategy Toolbar\MHF 2013\MHFi Logos\MHF-Circle-red-pos-rgb-3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 algn="l" eaLnBrk="0" hangingPunct="0">
              <a:spcBef>
                <a:spcPct val="0"/>
              </a:spcBef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7F7F7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ts val="300"/>
        </a:spcBef>
        <a:spcAft>
          <a:spcPct val="0"/>
        </a:spcAft>
        <a:buClr>
          <a:srgbClr val="E31837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8415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538163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717550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896938" indent="-177800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541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113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685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25738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image" Target="../media/image33.JPG"/><Relationship Id="rId3" Type="http://schemas.openxmlformats.org/officeDocument/2006/relationships/image" Target="../media/image29.jpeg"/><Relationship Id="rId7" Type="http://schemas.openxmlformats.org/officeDocument/2006/relationships/chart" Target="../charts/chart12.xml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1.xml"/><Relationship Id="rId11" Type="http://schemas.openxmlformats.org/officeDocument/2006/relationships/image" Target="../media/image32.JPG"/><Relationship Id="rId5" Type="http://schemas.openxmlformats.org/officeDocument/2006/relationships/chart" Target="../charts/chart10.xml"/><Relationship Id="rId15" Type="http://schemas.openxmlformats.org/officeDocument/2006/relationships/chart" Target="../charts/chart14.xml"/><Relationship Id="rId10" Type="http://schemas.openxmlformats.org/officeDocument/2006/relationships/image" Target="../media/image31.JPG"/><Relationship Id="rId4" Type="http://schemas.openxmlformats.org/officeDocument/2006/relationships/chart" Target="../charts/chart9.xml"/><Relationship Id="rId9" Type="http://schemas.openxmlformats.org/officeDocument/2006/relationships/image" Target="../media/image30.JP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12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37.pn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chart" Target="../charts/chart1.xml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0.png"/><Relationship Id="rId11" Type="http://schemas.openxmlformats.org/officeDocument/2006/relationships/chart" Target="../charts/chart2.xml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5.xml"/><Relationship Id="rId5" Type="http://schemas.openxmlformats.org/officeDocument/2006/relationships/image" Target="../media/image14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4696" y="1715844"/>
            <a:ext cx="6856304" cy="87495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Analysis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of S&amp;P Global Market Intelligence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Glassdoor Reviews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43000" y="5257800"/>
            <a:ext cx="6768448" cy="28346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February 2016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43000" y="4495800"/>
            <a:ext cx="6768448" cy="60124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HR Insight &amp; Analytics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CRISIL Corporate Data Analytics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67100"/>
            <a:ext cx="25336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977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Approval of the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CEO from Mar 2009 to Sep 2015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0413" y="995363"/>
            <a:ext cx="8488787" cy="4643437"/>
            <a:chOff x="350413" y="838201"/>
            <a:chExt cx="8593562" cy="4158146"/>
          </a:xfrm>
        </p:grpSpPr>
        <p:sp>
          <p:nvSpPr>
            <p:cNvPr id="33" name="Round Same Side Corner Rectangle 32"/>
            <p:cNvSpPr/>
            <p:nvPr/>
          </p:nvSpPr>
          <p:spPr>
            <a:xfrm>
              <a:off x="350413" y="838201"/>
              <a:ext cx="8593562" cy="321903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CEO Approval Trend*</a:t>
              </a:r>
              <a:endParaRPr lang="en-US" sz="16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31" name="Chart 30"/>
            <p:cNvGraphicFramePr/>
            <p:nvPr>
              <p:extLst>
                <p:ext uri="{D42A27DB-BD31-4B8C-83A1-F6EECF244321}">
                  <p14:modId xmlns:p14="http://schemas.microsoft.com/office/powerpoint/2010/main" val="693273151"/>
                </p:ext>
              </p:extLst>
            </p:nvPr>
          </p:nvGraphicFramePr>
          <p:xfrm>
            <a:off x="350413" y="1153496"/>
            <a:ext cx="8593562" cy="3842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381000" y="6599599"/>
            <a:ext cx="5486400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 smtClean="0"/>
              <a:t>*2009 and 2010 were excluded due to low number of reviews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943560" y="4874736"/>
            <a:ext cx="1066800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Acquisition </a:t>
            </a:r>
            <a:r>
              <a:rPr lang="en-US" dirty="0"/>
              <a:t>of SNL </a:t>
            </a:r>
            <a:r>
              <a:rPr lang="en-US" dirty="0" smtClean="0"/>
              <a:t>Financial</a:t>
            </a:r>
          </a:p>
          <a:p>
            <a:pPr algn="l"/>
            <a:r>
              <a:rPr lang="en-US" dirty="0" smtClean="0"/>
              <a:t>Appointment of new president</a:t>
            </a:r>
          </a:p>
        </p:txBody>
      </p:sp>
    </p:spTree>
    <p:extLst>
      <p:ext uri="{BB962C8B-B14F-4D97-AF65-F5344CB8AC3E}">
        <p14:creationId xmlns:p14="http://schemas.microsoft.com/office/powerpoint/2010/main" val="41365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0" dirty="0" smtClean="0">
                <a:solidFill>
                  <a:schemeClr val="bg2">
                    <a:lumMod val="50000"/>
                  </a:schemeClr>
                </a:solidFill>
              </a:rPr>
              <a:t>Recommender 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</a:rPr>
              <a:t>Score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from Mar 2009 to Sep 2015</a:t>
            </a:r>
            <a:endParaRPr lang="en-IN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37606" y="6582489"/>
            <a:ext cx="2977794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800" dirty="0" smtClean="0"/>
              <a:t>* NRS=%Recommendation - %Non-recommendation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2425" y="1004886"/>
            <a:ext cx="8410575" cy="4064003"/>
            <a:chOff x="356489" y="1077439"/>
            <a:chExt cx="8412480" cy="3704072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356489" y="1077439"/>
              <a:ext cx="4114800" cy="291695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Recommender Score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654169" y="1077439"/>
              <a:ext cx="4114800" cy="291695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Negative </a:t>
              </a:r>
              <a:r>
                <a:rPr lang="en-US" sz="1600" b="1" dirty="0">
                  <a:solidFill>
                    <a:srgbClr val="FFFFFF"/>
                  </a:solidFill>
                </a:rPr>
                <a:t>Wordcloud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4169" y="1369134"/>
              <a:ext cx="4114800" cy="34123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 smtClean="0"/>
              <a:t>2011 and 2013 have lower recommender scores compared to other years</a:t>
            </a:r>
            <a:endParaRPr lang="en-US" dirty="0"/>
          </a:p>
          <a:p>
            <a:r>
              <a:rPr lang="en-US" dirty="0"/>
              <a:t>Non recommenders are unhappy about </a:t>
            </a:r>
            <a:r>
              <a:rPr lang="en-US" dirty="0" smtClean="0"/>
              <a:t>management</a:t>
            </a:r>
            <a:r>
              <a:rPr lang="en-US" dirty="0"/>
              <a:t>, </a:t>
            </a:r>
            <a:r>
              <a:rPr lang="en-US" dirty="0" smtClean="0"/>
              <a:t>compensation</a:t>
            </a:r>
            <a:r>
              <a:rPr lang="en-US" dirty="0"/>
              <a:t>, </a:t>
            </a:r>
            <a:r>
              <a:rPr lang="en-US" dirty="0" smtClean="0"/>
              <a:t>career growth </a:t>
            </a:r>
            <a:r>
              <a:rPr lang="en-US" dirty="0"/>
              <a:t>and </a:t>
            </a:r>
            <a:r>
              <a:rPr lang="en-US" dirty="0" smtClean="0"/>
              <a:t>work environment</a:t>
            </a:r>
            <a:endParaRPr lang="en-US" dirty="0"/>
          </a:p>
        </p:txBody>
      </p:sp>
      <p:sp>
        <p:nvSpPr>
          <p:cNvPr id="32" name="Round Same Side Corner Rectangle 31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86" y="2009894"/>
            <a:ext cx="2880360" cy="22878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1000" y="6599599"/>
            <a:ext cx="5486400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 smtClean="0"/>
              <a:t>**2009 and 2010 were excluded due to low number of reviews</a:t>
            </a: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64620"/>
              </p:ext>
            </p:extLst>
          </p:nvPr>
        </p:nvGraphicFramePr>
        <p:xfrm>
          <a:off x="350413" y="1330006"/>
          <a:ext cx="4115880" cy="373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/>
        </p:nvSpPr>
        <p:spPr>
          <a:xfrm>
            <a:off x="3149756" y="900430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MHFI</a:t>
            </a:r>
          </a:p>
        </p:txBody>
      </p:sp>
      <p:sp>
        <p:nvSpPr>
          <p:cNvPr id="14" name="Round Same Side Corner Rectangle 13"/>
          <p:cNvSpPr/>
          <p:nvPr/>
        </p:nvSpPr>
        <p:spPr>
          <a:xfrm>
            <a:off x="6076737" y="900430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rgbClr val="FFFFFF"/>
                </a:solidFill>
                <a:cs typeface="Arial" panose="020B0604020202020204" pitchFamily="34" charset="0"/>
              </a:rPr>
              <a:t>Platts</a:t>
            </a:r>
            <a:endParaRPr lang="en-US" sz="16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3158808" y="3544438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S&amp;P Dow Jones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6085789" y="3544438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S&amp;P Ratings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58808" y="3820029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00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49756" y="1176021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00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76737" y="1176021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00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085789" y="3820029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000" dirty="0" err="1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4199" y="3528998"/>
            <a:ext cx="2808369" cy="2588460"/>
            <a:chOff x="-2895600" y="2067034"/>
            <a:chExt cx="2808369" cy="25884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-2895600" y="2379523"/>
              <a:ext cx="2808369" cy="227597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000" dirty="0" err="1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43200" y="2661481"/>
              <a:ext cx="1564504" cy="1341003"/>
            </a:xfrm>
            <a:prstGeom prst="rect">
              <a:avLst/>
            </a:prstGeom>
          </p:spPr>
        </p:pic>
        <p:sp>
          <p:nvSpPr>
            <p:cNvPr id="8" name="Round Same Side Corner Rectangle 7"/>
            <p:cNvSpPr/>
            <p:nvPr/>
          </p:nvSpPr>
          <p:spPr>
            <a:xfrm>
              <a:off x="-2895600" y="2067034"/>
              <a:ext cx="2808369" cy="274320"/>
            </a:xfrm>
            <a:prstGeom prst="round2SameRect">
              <a:avLst/>
            </a:prstGeom>
            <a:solidFill>
              <a:schemeClr val="tx2"/>
            </a:solidFill>
            <a:ln w="635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JDPA</a:t>
              </a:r>
              <a:endParaRPr lang="en-US" sz="16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2241026652"/>
                </p:ext>
              </p:extLst>
            </p:nvPr>
          </p:nvGraphicFramePr>
          <p:xfrm>
            <a:off x="-1205184" y="2504108"/>
            <a:ext cx="1105253" cy="954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-762000" y="2895600"/>
              <a:ext cx="213199" cy="1846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2.9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1391028" y="3319282"/>
              <a:ext cx="246863" cy="15388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</a:rPr>
                <a:t>3.15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3" name="Chart 42"/>
          <p:cNvGraphicFramePr/>
          <p:nvPr>
            <p:extLst/>
          </p:nvPr>
        </p:nvGraphicFramePr>
        <p:xfrm>
          <a:off x="4907879" y="1211879"/>
          <a:ext cx="1105253" cy="95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ctangle 43"/>
          <p:cNvSpPr/>
          <p:nvPr/>
        </p:nvSpPr>
        <p:spPr>
          <a:xfrm>
            <a:off x="5353905" y="1596663"/>
            <a:ext cx="213200" cy="184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3.1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34737" y="1981200"/>
            <a:ext cx="246863" cy="15388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3.15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graphicFrame>
        <p:nvGraphicFramePr>
          <p:cNvPr id="49" name="Chart 48"/>
          <p:cNvGraphicFramePr/>
          <p:nvPr>
            <p:extLst/>
          </p:nvPr>
        </p:nvGraphicFramePr>
        <p:xfrm>
          <a:off x="7838975" y="1211879"/>
          <a:ext cx="1105253" cy="95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Rectangle 49"/>
          <p:cNvSpPr/>
          <p:nvPr/>
        </p:nvSpPr>
        <p:spPr>
          <a:xfrm>
            <a:off x="8285001" y="1596663"/>
            <a:ext cx="213199" cy="184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2.9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48600" y="1981200"/>
            <a:ext cx="246863" cy="15388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3.15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950573802"/>
              </p:ext>
            </p:extLst>
          </p:nvPr>
        </p:nvGraphicFramePr>
        <p:xfrm>
          <a:off x="3788731" y="4027884"/>
          <a:ext cx="1565174" cy="143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2" name="Rectangle 61"/>
          <p:cNvSpPr/>
          <p:nvPr/>
        </p:nvSpPr>
        <p:spPr>
          <a:xfrm>
            <a:off x="4420360" y="4655494"/>
            <a:ext cx="301917" cy="184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3.8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86200" y="5205633"/>
            <a:ext cx="246863" cy="15388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3.15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graphicFrame>
        <p:nvGraphicFramePr>
          <p:cNvPr id="69" name="Chart 68"/>
          <p:cNvGraphicFramePr/>
          <p:nvPr>
            <p:extLst>
              <p:ext uri="{D42A27DB-BD31-4B8C-83A1-F6EECF244321}">
                <p14:modId xmlns:p14="http://schemas.microsoft.com/office/powerpoint/2010/main" val="3317880723"/>
              </p:ext>
            </p:extLst>
          </p:nvPr>
        </p:nvGraphicFramePr>
        <p:xfrm>
          <a:off x="7838975" y="3842829"/>
          <a:ext cx="1105253" cy="95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0" name="Rectangle 69"/>
          <p:cNvSpPr/>
          <p:nvPr/>
        </p:nvSpPr>
        <p:spPr>
          <a:xfrm>
            <a:off x="8285002" y="4227613"/>
            <a:ext cx="213199" cy="184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3.2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r="3311"/>
          <a:stretch/>
        </p:blipFill>
        <p:spPr>
          <a:xfrm>
            <a:off x="3200400" y="1876425"/>
            <a:ext cx="1741212" cy="15086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22" y="4508042"/>
            <a:ext cx="1854578" cy="15010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1" y="1783254"/>
            <a:ext cx="1695773" cy="158473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7772400" y="4596033"/>
            <a:ext cx="246863" cy="15388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3.15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1384" y="900430"/>
            <a:ext cx="2808370" cy="2551562"/>
            <a:chOff x="250511" y="3544438"/>
            <a:chExt cx="2808370" cy="2551562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250511" y="3544438"/>
              <a:ext cx="2808369" cy="274320"/>
            </a:xfrm>
            <a:prstGeom prst="round2SameRect">
              <a:avLst/>
            </a:prstGeom>
            <a:solidFill>
              <a:schemeClr val="tx2"/>
            </a:solidFill>
            <a:ln w="635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Global Market Intelligence</a:t>
              </a:r>
              <a:endParaRPr lang="en-US" sz="16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50512" y="3820029"/>
              <a:ext cx="2808369" cy="227597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000" dirty="0" err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6327" y="4227613"/>
              <a:ext cx="213200" cy="1846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3.3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0"/>
            <a:stretch/>
          </p:blipFill>
          <p:spPr>
            <a:xfrm>
              <a:off x="320631" y="4508041"/>
              <a:ext cx="1806767" cy="1497691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981200" y="4596033"/>
              <a:ext cx="246863" cy="15388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</a:rPr>
                <a:t>3.15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 bwMode="auto">
          <a:xfrm>
            <a:off x="838200" y="304800"/>
            <a:ext cx="7924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 lang="en-US" sz="2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Internal Benchmark – Overall Ratings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68" y="6196330"/>
            <a:ext cx="2943225" cy="3143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226159" y="5572328"/>
            <a:ext cx="266700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0">
            <a:normAutofit/>
          </a:bodyPr>
          <a:lstStyle>
            <a:defPPr>
              <a:defRPr lang="en-US"/>
            </a:defPPr>
            <a:lvl1pPr marL="239713" indent="-250825" algn="l" eaLnBrk="0" hangingPunct="0">
              <a:spcBef>
                <a:spcPts val="400"/>
              </a:spcBef>
              <a:spcAft>
                <a:spcPts val="200"/>
              </a:spcAft>
              <a:buClr>
                <a:srgbClr val="E31837"/>
              </a:buClr>
              <a:buChar char="•"/>
              <a:defRPr sz="1100" b="1" kern="0">
                <a:latin typeface="+mj-lt"/>
                <a:cs typeface="Arial" panose="020B0604020202020204" pitchFamily="34" charset="0"/>
              </a:defRPr>
            </a:lvl1pPr>
            <a:lvl2pPr marL="454025" lvl="1" indent="-184150" algn="l" eaLnBrk="0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–"/>
              <a:defRPr sz="1100" kern="0">
                <a:latin typeface="+mj-lt"/>
                <a:cs typeface="Arial" panose="020B0604020202020204" pitchFamily="34" charset="0"/>
              </a:defRPr>
            </a:lvl2pPr>
            <a:lvl3pPr marL="538163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3pPr>
            <a:lvl4pPr marL="717550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4pPr>
            <a:lvl5pPr marL="896938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5pPr>
            <a:lvl6pPr marL="13541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6pPr>
            <a:lvl7pPr marL="18113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7pPr>
            <a:lvl8pPr marL="22685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8pPr>
            <a:lvl9pPr marL="27257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900" b="0" dirty="0" smtClean="0"/>
              <a:t>* There were only 10 reviews for S&amp;P Dow Jones and thus deep dive analysis was not conducted</a:t>
            </a:r>
            <a:endParaRPr lang="en-US" sz="900" b="0" dirty="0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249544753"/>
              </p:ext>
            </p:extLst>
          </p:nvPr>
        </p:nvGraphicFramePr>
        <p:xfrm>
          <a:off x="2031173" y="1211879"/>
          <a:ext cx="1105253" cy="95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32132" y="6607898"/>
            <a:ext cx="3858867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/>
              <a:t>* The </a:t>
            </a:r>
            <a:r>
              <a:rPr lang="en-IN" sz="800" dirty="0" smtClean="0"/>
              <a:t>rating is on a scale of 5 and the time frame of the analysis is from 2009 to 2015</a:t>
            </a:r>
          </a:p>
        </p:txBody>
      </p:sp>
    </p:spTree>
    <p:extLst>
      <p:ext uri="{BB962C8B-B14F-4D97-AF65-F5344CB8AC3E}">
        <p14:creationId xmlns:p14="http://schemas.microsoft.com/office/powerpoint/2010/main" val="362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250512" y="3544438"/>
            <a:ext cx="4245288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Work Life Balance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4636059" y="3544438"/>
            <a:ext cx="4258100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Culture Values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1" y="3820029"/>
            <a:ext cx="4245288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8871" y="3820029"/>
            <a:ext cx="4245288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250512" y="900430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Career Opportunities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3149756" y="900430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Comp &amp; Benefits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6076737" y="900430"/>
            <a:ext cx="2808369" cy="274320"/>
          </a:xfrm>
          <a:prstGeom prst="round2Same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  <a:cs typeface="Arial" panose="020B0604020202020204" pitchFamily="34" charset="0"/>
              </a:rPr>
              <a:t>Senior Leadership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0512" y="1176021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49756" y="1176021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6737" y="1176021"/>
            <a:ext cx="2808369" cy="22759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801688" y="304800"/>
            <a:ext cx="7924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eaLnBrk="0" hangingPunct="0">
              <a:spcBef>
                <a:spcPct val="0"/>
              </a:spcBef>
              <a:defRPr sz="2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rgbClr val="7F7F7F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Internal Benchmark </a:t>
            </a:r>
            <a:r>
              <a:rPr lang="en-US" dirty="0" smtClean="0"/>
              <a:t>– Key Sub-ratings </a:t>
            </a:r>
            <a:endParaRPr lang="en-US" dirty="0">
              <a:solidFill>
                <a:srgbClr val="CCCCCC">
                  <a:lumMod val="50000"/>
                </a:srgbClr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14458090"/>
              </p:ext>
            </p:extLst>
          </p:nvPr>
        </p:nvGraphicFramePr>
        <p:xfrm>
          <a:off x="256200" y="1174750"/>
          <a:ext cx="2802682" cy="227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617336279"/>
              </p:ext>
            </p:extLst>
          </p:nvPr>
        </p:nvGraphicFramePr>
        <p:xfrm>
          <a:off x="3164565" y="1174750"/>
          <a:ext cx="2807208" cy="227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968218411"/>
              </p:ext>
            </p:extLst>
          </p:nvPr>
        </p:nvGraphicFramePr>
        <p:xfrm>
          <a:off x="6087788" y="1174750"/>
          <a:ext cx="2807208" cy="227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72753434"/>
              </p:ext>
            </p:extLst>
          </p:nvPr>
        </p:nvGraphicFramePr>
        <p:xfrm>
          <a:off x="250512" y="3906454"/>
          <a:ext cx="4245288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97787061"/>
              </p:ext>
            </p:extLst>
          </p:nvPr>
        </p:nvGraphicFramePr>
        <p:xfrm>
          <a:off x="4648201" y="3906454"/>
          <a:ext cx="4245958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/>
          <p:nvPr/>
        </p:nvSpPr>
        <p:spPr bwMode="auto">
          <a:xfrm>
            <a:off x="2057400" y="2743200"/>
            <a:ext cx="381000" cy="70840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390" tIns="72390" rIns="72390" bIns="723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058881" y="5387594"/>
            <a:ext cx="381000" cy="70840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390" tIns="72390" rIns="72390" bIns="723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480921" y="5387594"/>
            <a:ext cx="381000" cy="70840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390" tIns="72390" rIns="72390" bIns="723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924800" y="2756286"/>
            <a:ext cx="381000" cy="70840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390" tIns="72390" rIns="72390" bIns="723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132" y="6607898"/>
            <a:ext cx="3858867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/>
              <a:t>* The </a:t>
            </a:r>
            <a:r>
              <a:rPr lang="en-IN" sz="800" dirty="0" smtClean="0"/>
              <a:t>rating is on a scale of 5 and the time frame of the analysis is from 2009 to 2015</a:t>
            </a:r>
          </a:p>
        </p:txBody>
      </p:sp>
    </p:spTree>
    <p:extLst>
      <p:ext uri="{BB962C8B-B14F-4D97-AF65-F5344CB8AC3E}">
        <p14:creationId xmlns:p14="http://schemas.microsoft.com/office/powerpoint/2010/main" val="30415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52425" y="995363"/>
            <a:ext cx="8410575" cy="516731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390" tIns="72390" rIns="72390" bIns="72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100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05438-E936-4F6C-B478-3D8A1C6FD634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4811" y="304800"/>
            <a:ext cx="7924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IN" sz="2200" b="1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0" kern="0" dirty="0" smtClean="0">
                <a:solidFill>
                  <a:srgbClr val="CCCCCC">
                    <a:lumMod val="50000"/>
                  </a:srgbClr>
                </a:solidFill>
              </a:rPr>
              <a:t>External Benchmark*</a:t>
            </a:r>
            <a:endParaRPr lang="en-US" b="0" kern="0" dirty="0">
              <a:solidFill>
                <a:srgbClr val="CCCCCC">
                  <a:lumMod val="50000"/>
                </a:srgbClr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4" b="18274"/>
          <a:stretch/>
        </p:blipFill>
        <p:spPr bwMode="auto">
          <a:xfrm>
            <a:off x="455814" y="1073194"/>
            <a:ext cx="8203797" cy="50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752" y="6590313"/>
            <a:ext cx="8503920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spAutoFit/>
          </a:bodyPr>
          <a:lstStyle>
            <a:defPPr>
              <a:defRPr lang="en-US"/>
            </a:defPPr>
            <a:lvl1pPr marL="0" indent="0" algn="l" eaLnBrk="0" hangingPunct="0">
              <a:spcBef>
                <a:spcPts val="400"/>
              </a:spcBef>
              <a:spcAft>
                <a:spcPts val="200"/>
              </a:spcAft>
              <a:buClr>
                <a:srgbClr val="E31837"/>
              </a:buClr>
              <a:buNone/>
              <a:defRPr sz="900" b="0" i="1" kern="0">
                <a:latin typeface="+mj-lt"/>
                <a:cs typeface="Arial" panose="020B0604020202020204" pitchFamily="34" charset="0"/>
              </a:defRPr>
            </a:lvl1pPr>
            <a:lvl2pPr marL="454025" lvl="1" indent="-184150" algn="l" eaLnBrk="0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–"/>
              <a:defRPr sz="1100" kern="0">
                <a:latin typeface="+mj-lt"/>
                <a:cs typeface="Arial" panose="020B0604020202020204" pitchFamily="34" charset="0"/>
              </a:defRPr>
            </a:lvl2pPr>
            <a:lvl3pPr marL="538163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3pPr>
            <a:lvl4pPr marL="717550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4pPr>
            <a:lvl5pPr marL="896938" indent="-177800" algn="l" eaLnBrk="0" hangingPunct="0">
              <a:spcBef>
                <a:spcPts val="300"/>
              </a:spcBef>
              <a:buFont typeface="Arial" pitchFamily="34" charset="0"/>
              <a:buChar char="–"/>
              <a:defRPr sz="1400">
                <a:latin typeface="+mn-lt"/>
              </a:defRPr>
            </a:lvl5pPr>
            <a:lvl6pPr marL="13541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6pPr>
            <a:lvl7pPr marL="18113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7pPr>
            <a:lvl8pPr marL="22685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8pPr>
            <a:lvl9pPr marL="2725738" indent="-1778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latin typeface="+mn-lt"/>
              </a:defRPr>
            </a:lvl9pPr>
          </a:lstStyle>
          <a:p>
            <a:r>
              <a:rPr lang="en-US" i="0" dirty="0"/>
              <a:t>*The numbers in the External Benchmark slides were extracted directly from updated Glassdoor website and thus may vary with the numbers presented in the earlier slides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6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Appendix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1009-0F2E-4982-A409-76E1796766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05438-E936-4F6C-B478-3D8A1C6FD634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Total Page Reviews with competitors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5"/>
          <a:stretch/>
        </p:blipFill>
        <p:spPr bwMode="auto">
          <a:xfrm>
            <a:off x="152401" y="1300151"/>
            <a:ext cx="8932862" cy="45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05438-E936-4F6C-B478-3D8A1C6FD63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 b="17075"/>
          <a:stretch/>
        </p:blipFill>
        <p:spPr bwMode="auto">
          <a:xfrm>
            <a:off x="351732" y="990600"/>
            <a:ext cx="874623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New CEO Approval Trend after Sep 2015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2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Rating and Outlook Across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Locations 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52425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# Reviews and Avg. </a:t>
            </a:r>
            <a:r>
              <a:rPr lang="en-US" sz="1600" b="1" dirty="0" smtClean="0">
                <a:solidFill>
                  <a:srgbClr val="FFFFFF"/>
                </a:solidFill>
              </a:rPr>
              <a:t>Rating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4649132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% Reviews </a:t>
            </a:r>
            <a:r>
              <a:rPr lang="en-US" sz="1600" b="1" dirty="0" smtClean="0">
                <a:solidFill>
                  <a:srgbClr val="FFFFFF"/>
                </a:solidFill>
              </a:rPr>
              <a:t>with Positive Outlook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057443162"/>
              </p:ext>
            </p:extLst>
          </p:nvPr>
        </p:nvGraphicFramePr>
        <p:xfrm>
          <a:off x="352425" y="1324926"/>
          <a:ext cx="4113868" cy="376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508416576"/>
              </p:ext>
            </p:extLst>
          </p:nvPr>
        </p:nvGraphicFramePr>
        <p:xfrm>
          <a:off x="4649132" y="1324926"/>
          <a:ext cx="4113868" cy="376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/>
              <a:t>People in </a:t>
            </a:r>
            <a:r>
              <a:rPr lang="en-US" dirty="0" smtClean="0"/>
              <a:t>Andhra Pradesh and England </a:t>
            </a:r>
            <a:r>
              <a:rPr lang="en-US" dirty="0"/>
              <a:t>seems to carry a marginally higher positive outlook towards the business followed by people in </a:t>
            </a:r>
            <a:r>
              <a:rPr lang="en-US" dirty="0" smtClean="0"/>
              <a:t>Haryana and New York State</a:t>
            </a:r>
            <a:endParaRPr lang="en-US" dirty="0"/>
          </a:p>
        </p:txBody>
      </p:sp>
      <p:sp>
        <p:nvSpPr>
          <p:cNvPr id="30" name="Round Same Side Corner Rectangle 29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3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525255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Pros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Cons across Different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Locations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52424" y="1552673"/>
            <a:ext cx="1057876" cy="2103120"/>
          </a:xfrm>
          <a:prstGeom prst="rect">
            <a:avLst/>
          </a:prstGeom>
          <a:solidFill>
            <a:srgbClr val="D4ECBA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endParaRPr lang="en-US" sz="1400" b="1" dirty="0">
              <a:solidFill>
                <a:srgbClr val="00B050"/>
              </a:solidFill>
            </a:endParaRPr>
          </a:p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Pros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424" y="3847343"/>
            <a:ext cx="1057876" cy="2201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E31837"/>
                </a:solidFill>
              </a:rPr>
              <a:t>Cons</a:t>
            </a:r>
            <a:endParaRPr lang="en-US" sz="1400" b="1" dirty="0">
              <a:solidFill>
                <a:srgbClr val="E3183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425" y="6262301"/>
            <a:ext cx="5700854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900" dirty="0"/>
              <a:t>Top </a:t>
            </a:r>
            <a:r>
              <a:rPr lang="en-IN" sz="900" dirty="0" smtClean="0"/>
              <a:t>4 </a:t>
            </a:r>
            <a:r>
              <a:rPr lang="en-IN" sz="900" dirty="0"/>
              <a:t>locations were considered for this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11370" r="54645" b="19034"/>
          <a:stretch/>
        </p:blipFill>
        <p:spPr bwMode="auto">
          <a:xfrm>
            <a:off x="629754" y="2350522"/>
            <a:ext cx="503215" cy="5074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0" t="12007" r="6313" b="19971"/>
          <a:stretch/>
        </p:blipFill>
        <p:spPr bwMode="auto">
          <a:xfrm>
            <a:off x="629754" y="4698328"/>
            <a:ext cx="503215" cy="4999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 Same Side Corner Rectangle 41"/>
          <p:cNvSpPr/>
          <p:nvPr/>
        </p:nvSpPr>
        <p:spPr>
          <a:xfrm>
            <a:off x="1478720" y="995363"/>
            <a:ext cx="1749107" cy="457200"/>
          </a:xfrm>
          <a:prstGeom prst="round2SameRect">
            <a:avLst/>
          </a:prstGeom>
          <a:solidFill>
            <a:srgbClr val="E31837"/>
          </a:solidFill>
          <a:ln w="952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New York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3323777" y="995363"/>
            <a:ext cx="1749107" cy="457200"/>
          </a:xfrm>
          <a:prstGeom prst="round2SameRect">
            <a:avLst/>
          </a:prstGeom>
          <a:solidFill>
            <a:srgbClr val="E31837"/>
          </a:solidFill>
          <a:ln w="952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Andhra Pradesh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>
            <a:off x="5168834" y="995363"/>
            <a:ext cx="1749107" cy="457200"/>
          </a:xfrm>
          <a:prstGeom prst="round2SameRect">
            <a:avLst/>
          </a:prstGeom>
          <a:solidFill>
            <a:srgbClr val="E31837"/>
          </a:solidFill>
          <a:ln w="952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Haryana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78720" y="1552673"/>
            <a:ext cx="1749107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95776" y="1552673"/>
            <a:ext cx="1749107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2811" y="1552673"/>
            <a:ext cx="1749107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78720" y="3847343"/>
            <a:ext cx="1749107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95776" y="3847343"/>
            <a:ext cx="1749107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42811" y="3847343"/>
            <a:ext cx="1749107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>
            <a:off x="7013893" y="990600"/>
            <a:ext cx="1749107" cy="457200"/>
          </a:xfrm>
          <a:prstGeom prst="round2SameRect">
            <a:avLst/>
          </a:prstGeom>
          <a:solidFill>
            <a:srgbClr val="E31837"/>
          </a:solidFill>
          <a:ln w="952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England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519" y="1547910"/>
            <a:ext cx="1749107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519" y="3842580"/>
            <a:ext cx="1749107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77" y="1910245"/>
            <a:ext cx="1646193" cy="1518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38" y="1936296"/>
            <a:ext cx="1677784" cy="133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5" y="1688582"/>
            <a:ext cx="1638320" cy="183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06" y="1883561"/>
            <a:ext cx="1702931" cy="1431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95" y="4105336"/>
            <a:ext cx="1684068" cy="1685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61" y="4324469"/>
            <a:ext cx="1537222" cy="1238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54" y="4157723"/>
            <a:ext cx="1648621" cy="1581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9" y="4026980"/>
            <a:ext cx="1646430" cy="1842637"/>
          </a:xfrm>
          <a:prstGeom prst="rect">
            <a:avLst/>
          </a:prstGeom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08" y="104775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05438-E936-4F6C-B478-3D8A1C6FD63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04800"/>
            <a:ext cx="79248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IN" sz="2200" b="1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0" kern="0" dirty="0" smtClean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en-US" b="0" kern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425" y="988436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Executive Summary </a:t>
            </a:r>
            <a:endParaRPr lang="en-US" sz="2000" dirty="0" smtClean="0">
              <a:latin typeface="+mj-lt"/>
            </a:endParaRP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Methodology</a:t>
            </a: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Overview</a:t>
            </a: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Key Attributes</a:t>
            </a: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Internal and External Benchmark</a:t>
            </a: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Appendix</a:t>
            </a: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 algn="l">
              <a:lnSpc>
                <a:spcPct val="200000"/>
              </a:lnSpc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4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Rating and Outlook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across positions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 smtClean="0"/>
              <a:t>Analysts and Managers have </a:t>
            </a:r>
            <a:r>
              <a:rPr lang="en-US" dirty="0"/>
              <a:t>provided far more number of reviews than their peers with a higher rating. However, </a:t>
            </a:r>
            <a:r>
              <a:rPr lang="en-US" dirty="0" smtClean="0"/>
              <a:t>they seem to carry different attitude towards </a:t>
            </a:r>
            <a:r>
              <a:rPr lang="en-US" smtClean="0"/>
              <a:t>the business</a:t>
            </a:r>
            <a:endParaRPr lang="en-US" dirty="0"/>
          </a:p>
        </p:txBody>
      </p:sp>
      <p:sp>
        <p:nvSpPr>
          <p:cNvPr id="30" name="Round Same Side Corner Rectangle 29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sp>
        <p:nvSpPr>
          <p:cNvPr id="31" name="Round Same Side Corner Rectangle 30"/>
          <p:cNvSpPr/>
          <p:nvPr/>
        </p:nvSpPr>
        <p:spPr>
          <a:xfrm>
            <a:off x="352425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# Reviews and Avg. </a:t>
            </a:r>
            <a:r>
              <a:rPr lang="en-US" sz="1600" b="1" dirty="0" smtClean="0">
                <a:solidFill>
                  <a:srgbClr val="FFFFFF"/>
                </a:solidFill>
              </a:rPr>
              <a:t>Rating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4649132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% Reviews </a:t>
            </a:r>
            <a:r>
              <a:rPr lang="en-US" sz="1600" b="1" dirty="0" smtClean="0">
                <a:solidFill>
                  <a:srgbClr val="FFFFFF"/>
                </a:solidFill>
              </a:rPr>
              <a:t>with Positive Outlook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743926"/>
              </p:ext>
            </p:extLst>
          </p:nvPr>
        </p:nvGraphicFramePr>
        <p:xfrm>
          <a:off x="352425" y="1324927"/>
          <a:ext cx="4113868" cy="374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801295981"/>
              </p:ext>
            </p:extLst>
          </p:nvPr>
        </p:nvGraphicFramePr>
        <p:xfrm>
          <a:off x="4654169" y="1324927"/>
          <a:ext cx="4113868" cy="374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Same Side Corner Rectangle 24"/>
          <p:cNvSpPr/>
          <p:nvPr/>
        </p:nvSpPr>
        <p:spPr>
          <a:xfrm>
            <a:off x="352425" y="1004886"/>
            <a:ext cx="8410575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% Rating Distribution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Rating Distribution among the Key Attributes –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 smtClean="0"/>
              <a:t>Work Life Balance </a:t>
            </a:r>
            <a:r>
              <a:rPr lang="en-US" dirty="0"/>
              <a:t>and Compensation &amp; Benefits seem to be the highest rated attributes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614" y="6595831"/>
            <a:ext cx="3840480" cy="182880"/>
          </a:xfrm>
          <a:prstGeom prst="roundRect">
            <a:avLst/>
          </a:prstGeom>
          <a:noFill/>
          <a:ln>
            <a:solidFill>
              <a:schemeClr val="tx2">
                <a:lumMod val="75000"/>
                <a:alpha val="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algn="l"/>
            <a:r>
              <a:rPr lang="en-US" dirty="0" smtClean="0"/>
              <a:t>* 3 – Mid , &lt;3 – Low , &gt;3 – High  </a:t>
            </a:r>
            <a:endParaRPr lang="en-US" dirty="0"/>
          </a:p>
        </p:txBody>
      </p:sp>
      <p:sp>
        <p:nvSpPr>
          <p:cNvPr id="26" name="Round Same Side Corner Rectangle 25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688828385"/>
              </p:ext>
            </p:extLst>
          </p:nvPr>
        </p:nvGraphicFramePr>
        <p:xfrm>
          <a:off x="352425" y="1324926"/>
          <a:ext cx="8410575" cy="374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 Side Corner Rectangle 23"/>
          <p:cNvSpPr/>
          <p:nvPr/>
        </p:nvSpPr>
        <p:spPr>
          <a:xfrm>
            <a:off x="352424" y="1004886"/>
            <a:ext cx="8410575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Attribute Rating distribution across designation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Rating Distribution among the Key Attributes –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Analysts have highly rated the attributes </a:t>
            </a:r>
            <a:r>
              <a:rPr lang="en-US" dirty="0" smtClean="0"/>
              <a:t>such as </a:t>
            </a:r>
            <a:r>
              <a:rPr lang="en-US" smtClean="0"/>
              <a:t>Compensation &amp; Benefits </a:t>
            </a:r>
            <a:r>
              <a:rPr lang="en-US" dirty="0"/>
              <a:t>and Work Life Balance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Senior Analysts have rated </a:t>
            </a:r>
            <a:r>
              <a:rPr lang="en-US" dirty="0" smtClean="0"/>
              <a:t>Culture Values </a:t>
            </a:r>
            <a:r>
              <a:rPr lang="en-US" dirty="0"/>
              <a:t>and </a:t>
            </a:r>
            <a:r>
              <a:rPr lang="en-US" dirty="0" smtClean="0"/>
              <a:t>Senior Leadership least </a:t>
            </a:r>
            <a:r>
              <a:rPr lang="en-US" dirty="0"/>
              <a:t>among the </a:t>
            </a:r>
            <a:r>
              <a:rPr lang="en-US" dirty="0" smtClean="0"/>
              <a:t>other attributes</a:t>
            </a:r>
            <a:endParaRPr lang="en-US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Leadership has </a:t>
            </a:r>
            <a:r>
              <a:rPr lang="en-US" dirty="0"/>
              <a:t>rated </a:t>
            </a:r>
            <a:r>
              <a:rPr lang="en-US" dirty="0" smtClean="0"/>
              <a:t>all the attributes higher compared to Managers except for Compensation </a:t>
            </a:r>
            <a:r>
              <a:rPr lang="en-US" dirty="0"/>
              <a:t>&amp; Benefits and </a:t>
            </a:r>
            <a:r>
              <a:rPr lang="en-US" dirty="0" smtClean="0"/>
              <a:t>Culture Values</a:t>
            </a:r>
            <a:endParaRPr lang="en-US" dirty="0"/>
          </a:p>
        </p:txBody>
      </p:sp>
      <p:sp>
        <p:nvSpPr>
          <p:cNvPr id="23" name="Round Same Side Corner Rectangle 22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729099593"/>
              </p:ext>
            </p:extLst>
          </p:nvPr>
        </p:nvGraphicFramePr>
        <p:xfrm>
          <a:off x="352425" y="1324926"/>
          <a:ext cx="8410575" cy="374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6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 Side Corner Rectangle 25"/>
          <p:cNvSpPr/>
          <p:nvPr/>
        </p:nvSpPr>
        <p:spPr>
          <a:xfrm>
            <a:off x="352425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# Reviews and Avg. </a:t>
            </a:r>
            <a:r>
              <a:rPr lang="en-US" sz="1600" b="1" dirty="0" smtClean="0">
                <a:solidFill>
                  <a:srgbClr val="FFFFFF"/>
                </a:solidFill>
              </a:rPr>
              <a:t>Rating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4639607" y="1004886"/>
            <a:ext cx="4113868" cy="320040"/>
          </a:xfrm>
          <a:prstGeom prst="round2SameRect">
            <a:avLst/>
          </a:prstGeom>
          <a:solidFill>
            <a:srgbClr val="E31837"/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% Reviews </a:t>
            </a:r>
            <a:r>
              <a:rPr lang="en-US" sz="1600" b="1" dirty="0" smtClean="0">
                <a:solidFill>
                  <a:srgbClr val="FFFFFF"/>
                </a:solidFill>
              </a:rPr>
              <a:t>with Positive Outlook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Rating and Outlook across Employee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Status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/>
              <a:t>Current employees seem to have a more positive outlook towards the </a:t>
            </a:r>
            <a:r>
              <a:rPr lang="en-US" dirty="0" smtClean="0"/>
              <a:t>business and this is also getting reflected in their ratings to business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76656999"/>
              </p:ext>
            </p:extLst>
          </p:nvPr>
        </p:nvGraphicFramePr>
        <p:xfrm>
          <a:off x="352425" y="1324927"/>
          <a:ext cx="4113868" cy="374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5311779"/>
              </p:ext>
            </p:extLst>
          </p:nvPr>
        </p:nvGraphicFramePr>
        <p:xfrm>
          <a:off x="4644644" y="1324927"/>
          <a:ext cx="4113868" cy="374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Round Same Side Corner Rectangle 27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4276812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Pros and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Cons across Different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Status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1478719" y="995363"/>
            <a:ext cx="3501749" cy="457200"/>
          </a:xfrm>
          <a:prstGeom prst="round2SameRect">
            <a:avLst/>
          </a:prstGeom>
          <a:solidFill>
            <a:schemeClr val="accent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Current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>
            <a:off x="5079712" y="995363"/>
            <a:ext cx="3683288" cy="457200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Former</a:t>
            </a:r>
            <a:endParaRPr lang="en-US" sz="1600" b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2424" y="1552673"/>
            <a:ext cx="1057876" cy="2103120"/>
          </a:xfrm>
          <a:prstGeom prst="rect">
            <a:avLst/>
          </a:prstGeom>
          <a:solidFill>
            <a:srgbClr val="D4ECBA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endParaRPr lang="en-US" sz="1400" b="1" dirty="0">
              <a:solidFill>
                <a:srgbClr val="00B050"/>
              </a:solidFill>
            </a:endParaRPr>
          </a:p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Pros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78719" y="1552673"/>
            <a:ext cx="3501749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76232" y="1552673"/>
            <a:ext cx="3683288" cy="2103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424" y="3847343"/>
            <a:ext cx="1057876" cy="2201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E31837"/>
                </a:solidFill>
              </a:rPr>
              <a:t>Cons</a:t>
            </a:r>
            <a:endParaRPr lang="en-US" sz="1400" b="1" dirty="0">
              <a:solidFill>
                <a:srgbClr val="E31837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78719" y="3847343"/>
            <a:ext cx="3501749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232" y="3847343"/>
            <a:ext cx="3683288" cy="2201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11370" r="54645" b="19034"/>
          <a:stretch/>
        </p:blipFill>
        <p:spPr bwMode="auto">
          <a:xfrm>
            <a:off x="629754" y="2350522"/>
            <a:ext cx="503215" cy="5074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0" t="12007" r="6313" b="19971"/>
          <a:stretch/>
        </p:blipFill>
        <p:spPr bwMode="auto">
          <a:xfrm>
            <a:off x="629754" y="4698328"/>
            <a:ext cx="503215" cy="4999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30" y="1644113"/>
            <a:ext cx="3158690" cy="187919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05" y="1644113"/>
            <a:ext cx="3162141" cy="18791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48" y="3943410"/>
            <a:ext cx="3223972" cy="20097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3277"/>
            <a:ext cx="3352800" cy="1834123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924800" cy="338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Executive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9" y="2605200"/>
            <a:ext cx="8422013" cy="3926541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0">
            <a:normAutofit/>
          </a:bodyPr>
          <a:lstStyle/>
          <a:p>
            <a:pPr marL="239713" indent="-250825">
              <a:spcBef>
                <a:spcPts val="400"/>
              </a:spcBef>
              <a:spcAft>
                <a:spcPts val="200"/>
              </a:spcAft>
            </a:pPr>
            <a:endParaRPr lang="en-US" b="1" dirty="0" smtClean="0">
              <a:latin typeface="+mj-lt"/>
              <a:cs typeface="Arial" panose="020B0604020202020204" pitchFamily="34" charset="0"/>
            </a:endParaRPr>
          </a:p>
          <a:p>
            <a:pPr marL="239713" indent="-250825">
              <a:spcBef>
                <a:spcPts val="400"/>
              </a:spcBef>
              <a:spcAft>
                <a:spcPts val="200"/>
              </a:spcAft>
            </a:pPr>
            <a:endParaRPr lang="en-US" b="1" dirty="0" smtClean="0">
              <a:latin typeface="+mj-lt"/>
              <a:cs typeface="Arial" panose="020B0604020202020204" pitchFamily="34" charset="0"/>
            </a:endParaRPr>
          </a:p>
          <a:p>
            <a:pPr marL="239713" indent="-250825">
              <a:spcBef>
                <a:spcPts val="400"/>
              </a:spcBef>
              <a:spcAft>
                <a:spcPts val="200"/>
              </a:spcAft>
            </a:pPr>
            <a:endParaRPr lang="en-US" b="1" dirty="0">
              <a:latin typeface="+mj-lt"/>
              <a:cs typeface="Arial" panose="020B0604020202020204" pitchFamily="34" charset="0"/>
            </a:endParaRPr>
          </a:p>
          <a:p>
            <a:pPr marL="239713" indent="-250825">
              <a:spcBef>
                <a:spcPts val="400"/>
              </a:spcBef>
              <a:spcAft>
                <a:spcPts val="200"/>
              </a:spcAft>
            </a:pPr>
            <a:endParaRPr lang="en-US" b="1" dirty="0">
              <a:latin typeface="+mj-lt"/>
              <a:cs typeface="Arial" panose="020B0604020202020204" pitchFamily="34" charset="0"/>
            </a:endParaRPr>
          </a:p>
          <a:p>
            <a:pPr marL="269875" lvl="1" inden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+mj-lt"/>
                <a:cs typeface="Arial" panose="020B0604020202020204" pitchFamily="34" charset="0"/>
              </a:rPr>
              <a:t>                       </a:t>
            </a:r>
            <a:r>
              <a:rPr lang="en-US" sz="13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269875" lvl="1" inden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sz="13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latin typeface="+mj-lt"/>
                <a:cs typeface="Arial" panose="020B0604020202020204" pitchFamily="34" charset="0"/>
              </a:rPr>
              <a:t>                     </a:t>
            </a:r>
          </a:p>
          <a:p>
            <a:pPr marL="269875" lvl="1" inden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None/>
            </a:pPr>
            <a:r>
              <a:rPr lang="en-US" sz="13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latin typeface="+mj-lt"/>
                <a:cs typeface="Arial" panose="020B0604020202020204" pitchFamily="34" charset="0"/>
              </a:rPr>
              <a:t>                    </a:t>
            </a:r>
          </a:p>
          <a:p>
            <a:pPr marL="687388" lvl="2" indent="-231775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52425" y="796946"/>
            <a:ext cx="3643311" cy="396834"/>
          </a:xfrm>
          <a:prstGeom prst="homePlate">
            <a:avLst/>
          </a:prstGeom>
          <a:gradFill flip="none" rotWithShape="1">
            <a:gsLst>
              <a:gs pos="0">
                <a:srgbClr val="E31837">
                  <a:shade val="30000"/>
                  <a:satMod val="115000"/>
                </a:srgbClr>
              </a:gs>
              <a:gs pos="50000">
                <a:srgbClr val="E31837">
                  <a:shade val="67500"/>
                  <a:satMod val="115000"/>
                </a:srgbClr>
              </a:gs>
              <a:gs pos="100000">
                <a:srgbClr val="E31837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Objectives </a:t>
            </a:r>
          </a:p>
          <a:p>
            <a:pPr algn="l"/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52425" y="2195666"/>
            <a:ext cx="3643311" cy="396834"/>
          </a:xfrm>
          <a:prstGeom prst="homePlate">
            <a:avLst/>
          </a:prstGeom>
          <a:gradFill flip="none" rotWithShape="1">
            <a:gsLst>
              <a:gs pos="0">
                <a:srgbClr val="E31837">
                  <a:shade val="30000"/>
                  <a:satMod val="115000"/>
                </a:srgbClr>
              </a:gs>
              <a:gs pos="50000">
                <a:srgbClr val="E31837">
                  <a:shade val="67500"/>
                  <a:satMod val="115000"/>
                </a:srgbClr>
              </a:gs>
              <a:gs pos="100000">
                <a:srgbClr val="E31837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Observations</a:t>
            </a:r>
            <a:endParaRPr lang="en-US" sz="20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9087" y="1209122"/>
            <a:ext cx="8410575" cy="8938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28600" lvl="1" indent="-228600" algn="l" eaLnBrk="0" hangingPunct="0"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Gauge how CAPIQ and SNL are perceived by employees of different status, locations and positions</a:t>
            </a:r>
          </a:p>
          <a:p>
            <a:pPr marL="228600" lvl="1" indent="-228600" algn="l" eaLnBrk="0" hangingPunct="0"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Identify hidden issues that may impact employee engagement within the business  </a:t>
            </a:r>
          </a:p>
          <a:p>
            <a:pPr marL="228600" lvl="1" indent="-228600" algn="l" eaLnBrk="0" hangingPunct="0"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Establish key differentiators amongst peers</a:t>
            </a:r>
            <a:endParaRPr lang="en-US" sz="1400" kern="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087" y="2819400"/>
            <a:ext cx="762000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dirty="0" smtClean="0"/>
              <a:t>Employees began posting more reviews from 2012 and the current average rating is </a:t>
            </a:r>
            <a:r>
              <a:rPr lang="en-US" sz="1600" b="1" dirty="0" smtClean="0">
                <a:solidFill>
                  <a:schemeClr val="tx2"/>
                </a:solidFill>
              </a:rPr>
              <a:t>3.3</a:t>
            </a:r>
            <a:r>
              <a:rPr lang="en-US" sz="1600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Major </a:t>
            </a:r>
            <a:r>
              <a:rPr lang="en-US" sz="1600" dirty="0" smtClean="0"/>
              <a:t>discussions from all locations and employee status are </a:t>
            </a:r>
            <a:r>
              <a:rPr lang="en-US" sz="1600" dirty="0"/>
              <a:t>around </a:t>
            </a:r>
            <a:r>
              <a:rPr lang="en-US" sz="1600" b="1" dirty="0" smtClean="0"/>
              <a:t>work life balance, </a:t>
            </a:r>
            <a:r>
              <a:rPr lang="en-US" sz="1600" b="1" dirty="0"/>
              <a:t>w</a:t>
            </a:r>
            <a:r>
              <a:rPr lang="en-US" sz="1600" b="1" dirty="0" smtClean="0"/>
              <a:t>ork environment and management.</a:t>
            </a:r>
          </a:p>
          <a:p>
            <a:pPr marL="342900" indent="-342900" algn="l">
              <a:buAutoNum type="arabicPeriod"/>
            </a:pPr>
            <a:r>
              <a:rPr lang="en-US" sz="1600" b="1" dirty="0" smtClean="0"/>
              <a:t>Work </a:t>
            </a:r>
            <a:r>
              <a:rPr lang="en-US" sz="1600" b="1" dirty="0"/>
              <a:t>life balance, work environment, training &amp; learning </a:t>
            </a:r>
            <a:r>
              <a:rPr lang="en-US" sz="1600" dirty="0" smtClean="0"/>
              <a:t>drive </a:t>
            </a:r>
            <a:r>
              <a:rPr lang="en-US" sz="1600" dirty="0"/>
              <a:t>people’s decision to have positive </a:t>
            </a:r>
            <a:r>
              <a:rPr lang="en-US" sz="1600" dirty="0" smtClean="0"/>
              <a:t>reviews </a:t>
            </a:r>
            <a:r>
              <a:rPr lang="en-US" sz="1600" dirty="0"/>
              <a:t>while attributes such as </a:t>
            </a:r>
            <a:r>
              <a:rPr lang="en-US" sz="1600" b="1" dirty="0"/>
              <a:t>career growth, compensation, cost cutting </a:t>
            </a:r>
            <a:r>
              <a:rPr lang="en-US" sz="1600" dirty="0" smtClean="0"/>
              <a:t>affect </a:t>
            </a:r>
            <a:r>
              <a:rPr lang="en-US" sz="1600" dirty="0"/>
              <a:t>people’s optimistic </a:t>
            </a:r>
            <a:r>
              <a:rPr lang="en-US" sz="1600" dirty="0" smtClean="0"/>
              <a:t>outlook</a:t>
            </a:r>
          </a:p>
          <a:p>
            <a:pPr marL="342900" indent="-342900" algn="l">
              <a:buFontTx/>
              <a:buAutoNum type="arabicPeriod"/>
            </a:pPr>
            <a:r>
              <a:rPr lang="en-US" sz="1600" dirty="0"/>
              <a:t>Most reviews come from </a:t>
            </a:r>
            <a:r>
              <a:rPr lang="en-US" sz="1600" b="1" dirty="0"/>
              <a:t>New York and Andhra Pradesh </a:t>
            </a:r>
            <a:r>
              <a:rPr lang="en-US" sz="1600" dirty="0"/>
              <a:t>and employees in </a:t>
            </a:r>
            <a:r>
              <a:rPr lang="en-US" sz="1600" b="1" dirty="0"/>
              <a:t>Delhi and Andhra Pradesh </a:t>
            </a:r>
            <a:r>
              <a:rPr lang="en-US" sz="1600" dirty="0"/>
              <a:t>carry highest percent of positive reviews. 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The overall rating is slightly higher than other divisions in MHFI but lower than other competitors in the industry.</a:t>
            </a:r>
          </a:p>
          <a:p>
            <a:pPr marL="342900" indent="-342900" algn="l">
              <a:buAutoNum type="arabicPeriod"/>
            </a:pPr>
            <a:endParaRPr lang="en-US" sz="1600" dirty="0" smtClean="0"/>
          </a:p>
          <a:p>
            <a:pPr marL="342900" indent="-342900" algn="l">
              <a:buAutoNum type="arabicPeriod"/>
            </a:pPr>
            <a:endParaRPr lang="en-US" sz="1600" dirty="0" smtClean="0"/>
          </a:p>
          <a:p>
            <a:pPr algn="l"/>
            <a:r>
              <a:rPr lang="en-US" sz="16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132" y="6607898"/>
            <a:ext cx="3858867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/>
              <a:t>* The </a:t>
            </a:r>
            <a:r>
              <a:rPr lang="en-IN" sz="800" dirty="0" smtClean="0"/>
              <a:t>rating is on a scale of 5 and the time frame of the analysis is from 2009 to 2015</a:t>
            </a:r>
          </a:p>
        </p:txBody>
      </p:sp>
    </p:spTree>
    <p:extLst>
      <p:ext uri="{BB962C8B-B14F-4D97-AF65-F5344CB8AC3E}">
        <p14:creationId xmlns:p14="http://schemas.microsoft.com/office/powerpoint/2010/main" val="2891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95655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Methodology</a:t>
            </a:r>
            <a:endParaRPr lang="en-US" sz="2200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5" y="3323624"/>
            <a:ext cx="2667070" cy="3077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45720" bIns="45720" rtlCol="0">
            <a:noAutofit/>
          </a:bodyPr>
          <a:lstStyle/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Extracted Employee review data from Glassdoor</a:t>
            </a:r>
          </a:p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Collected the review data across different dimensions and behavioural attributes</a:t>
            </a:r>
            <a:endParaRPr lang="en-IN" sz="1400" dirty="0">
              <a:latin typeface="+mj-lt"/>
            </a:endParaRPr>
          </a:p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Calculated Weighted Average rating based on designations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0467" y="3323624"/>
            <a:ext cx="2667070" cy="3077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45720" bIns="45720" rtlCol="0">
            <a:noAutofit/>
          </a:bodyPr>
          <a:lstStyle/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Summarized the data across different dimensions</a:t>
            </a:r>
          </a:p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Prepared wordcloud and performed sentiment analysis on the employee review</a:t>
            </a:r>
          </a:p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>
                <a:latin typeface="+mj-lt"/>
              </a:rPr>
              <a:t>Used R for </a:t>
            </a:r>
            <a:r>
              <a:rPr lang="en-IN" sz="1400" dirty="0" smtClean="0">
                <a:latin typeface="+mj-lt"/>
              </a:rPr>
              <a:t>Performed</a:t>
            </a:r>
          </a:p>
          <a:p>
            <a:pPr marL="452438" lvl="1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‒"/>
            </a:pPr>
            <a:r>
              <a:rPr lang="en-IN" sz="1400" dirty="0">
                <a:latin typeface="+mj-lt"/>
              </a:rPr>
              <a:t>F</a:t>
            </a:r>
            <a:r>
              <a:rPr lang="en-IN" sz="1400" dirty="0" smtClean="0">
                <a:latin typeface="+mj-lt"/>
              </a:rPr>
              <a:t>requency analysis</a:t>
            </a:r>
          </a:p>
          <a:p>
            <a:pPr marL="452438" lvl="1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‒"/>
            </a:pPr>
            <a:r>
              <a:rPr lang="en-IN" sz="1400" dirty="0" smtClean="0">
                <a:latin typeface="+mj-lt"/>
              </a:rPr>
              <a:t>Built </a:t>
            </a:r>
            <a:r>
              <a:rPr lang="en-IN" sz="1400" dirty="0" err="1" smtClean="0">
                <a:latin typeface="+mj-lt"/>
              </a:rPr>
              <a:t>wordclouds</a:t>
            </a:r>
            <a:r>
              <a:rPr lang="en-IN" sz="1400" dirty="0" smtClean="0">
                <a:latin typeface="+mj-lt"/>
              </a:rPr>
              <a:t> across different dimensions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9442" y="3323624"/>
            <a:ext cx="2667070" cy="3077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45720" bIns="45720" rtlCol="0">
            <a:noAutofit/>
          </a:bodyPr>
          <a:lstStyle/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Compared positive and negative dominant themes to identify possible employee engagement roadblocks</a:t>
            </a:r>
            <a:endParaRPr lang="en-IN" sz="1400" dirty="0">
              <a:latin typeface="+mj-lt"/>
            </a:endParaRPr>
          </a:p>
          <a:p>
            <a:pPr marL="233363" indent="-233363" algn="l">
              <a:lnSpc>
                <a:spcPct val="110000"/>
              </a:lnSpc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IN" sz="1400" dirty="0" smtClean="0">
                <a:latin typeface="+mj-lt"/>
              </a:rPr>
              <a:t>Conducted </a:t>
            </a:r>
            <a:r>
              <a:rPr lang="en-IN" sz="1400" dirty="0">
                <a:latin typeface="+mj-lt"/>
              </a:rPr>
              <a:t>a  hiring </a:t>
            </a:r>
            <a:r>
              <a:rPr lang="en-IN" sz="1400" dirty="0" smtClean="0">
                <a:latin typeface="+mj-lt"/>
              </a:rPr>
              <a:t> trend analysis.</a:t>
            </a:r>
          </a:p>
        </p:txBody>
      </p:sp>
      <p:sp>
        <p:nvSpPr>
          <p:cNvPr id="8" name="Chevron 7"/>
          <p:cNvSpPr/>
          <p:nvPr/>
        </p:nvSpPr>
        <p:spPr>
          <a:xfrm>
            <a:off x="6049442" y="991372"/>
            <a:ext cx="2827814" cy="457200"/>
          </a:xfrm>
          <a:prstGeom prst="chevron">
            <a:avLst>
              <a:gd name="adj" fmla="val 28218"/>
            </a:avLst>
          </a:prstGeom>
          <a:solidFill>
            <a:schemeClr val="tx2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FFFFFF"/>
                </a:solidFill>
                <a:latin typeface="+mj-lt"/>
              </a:rPr>
              <a:t>Insights</a:t>
            </a:r>
            <a:endParaRPr lang="en-IN" sz="16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42" y="1503235"/>
            <a:ext cx="2667070" cy="1709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evron 9"/>
          <p:cNvSpPr/>
          <p:nvPr/>
        </p:nvSpPr>
        <p:spPr>
          <a:xfrm>
            <a:off x="3185783" y="991372"/>
            <a:ext cx="2827814" cy="457200"/>
          </a:xfrm>
          <a:prstGeom prst="chevron">
            <a:avLst>
              <a:gd name="adj" fmla="val 28218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Data Analysis</a:t>
            </a:r>
          </a:p>
        </p:txBody>
      </p:sp>
      <p:sp>
        <p:nvSpPr>
          <p:cNvPr id="11" name="Pentagon 10"/>
          <p:cNvSpPr/>
          <p:nvPr/>
        </p:nvSpPr>
        <p:spPr>
          <a:xfrm>
            <a:off x="352425" y="991372"/>
            <a:ext cx="2827814" cy="457200"/>
          </a:xfrm>
          <a:prstGeom prst="homePlate">
            <a:avLst>
              <a:gd name="adj" fmla="val 30198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Data Collection</a:t>
            </a:r>
          </a:p>
        </p:txBody>
      </p:sp>
      <p:pic>
        <p:nvPicPr>
          <p:cNvPr id="12" name="Picture 11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3"/>
          <a:stretch/>
        </p:blipFill>
        <p:spPr>
          <a:xfrm>
            <a:off x="352425" y="1525028"/>
            <a:ext cx="2657702" cy="1706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 b="6866"/>
          <a:stretch/>
        </p:blipFill>
        <p:spPr>
          <a:xfrm>
            <a:off x="3190467" y="1503651"/>
            <a:ext cx="2667070" cy="1691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95655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Overview -1</a:t>
            </a:r>
            <a:endParaRPr lang="en-US" sz="2200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0823" y="2859441"/>
            <a:ext cx="2193925" cy="1691981"/>
            <a:chOff x="548577" y="3130014"/>
            <a:chExt cx="2193925" cy="1691981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410811613"/>
                </p:ext>
              </p:extLst>
            </p:nvPr>
          </p:nvGraphicFramePr>
          <p:xfrm>
            <a:off x="548577" y="3130014"/>
            <a:ext cx="2131667" cy="143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1264863" y="3507650"/>
              <a:ext cx="945598" cy="65850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E3173E"/>
                  </a:solidFill>
                </a:rPr>
                <a:t>3.35</a:t>
              </a:r>
              <a:endParaRPr lang="en-US" sz="1600" b="1" dirty="0">
                <a:solidFill>
                  <a:srgbClr val="E3173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554" y="4457258"/>
              <a:ext cx="1930948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Current Avg. Rating</a:t>
              </a:r>
              <a:br>
                <a:rPr lang="en-US" sz="1200" b="1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of the Business*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2763" y="2921805"/>
            <a:ext cx="1799203" cy="1728647"/>
            <a:chOff x="2284270" y="1325874"/>
            <a:chExt cx="1341843" cy="1447151"/>
          </a:xfrm>
        </p:grpSpPr>
        <p:sp>
          <p:nvSpPr>
            <p:cNvPr id="19" name="Rectangle 18"/>
            <p:cNvSpPr/>
            <p:nvPr/>
          </p:nvSpPr>
          <p:spPr>
            <a:xfrm>
              <a:off x="2658531" y="1325874"/>
              <a:ext cx="648072" cy="50405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E3173E"/>
                  </a:solidFill>
                </a:rPr>
                <a:t>437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4270" y="2408288"/>
              <a:ext cx="1341843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# Reviews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45" b="17845"/>
            <a:stretch/>
          </p:blipFill>
          <p:spPr bwMode="auto">
            <a:xfrm>
              <a:off x="2725678" y="1806660"/>
              <a:ext cx="553550" cy="444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679926" y="2840795"/>
            <a:ext cx="2123492" cy="1981200"/>
            <a:chOff x="3347864" y="1324185"/>
            <a:chExt cx="1341843" cy="1335349"/>
          </a:xfrm>
        </p:grpSpPr>
        <p:sp>
          <p:nvSpPr>
            <p:cNvPr id="23" name="Rectangle 22"/>
            <p:cNvSpPr/>
            <p:nvPr/>
          </p:nvSpPr>
          <p:spPr>
            <a:xfrm>
              <a:off x="3347864" y="2294797"/>
              <a:ext cx="1341843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# Months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43252" y="1324185"/>
              <a:ext cx="751991" cy="51326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E3173E"/>
                  </a:solidFill>
                </a:rPr>
                <a:t>66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424" y="1813202"/>
              <a:ext cx="366721" cy="366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6836270" y="2858060"/>
            <a:ext cx="1743456" cy="1789226"/>
            <a:chOff x="4752019" y="1303573"/>
            <a:chExt cx="1554480" cy="1453580"/>
          </a:xfrm>
        </p:grpSpPr>
        <p:sp>
          <p:nvSpPr>
            <p:cNvPr id="27" name="Rectangle 26"/>
            <p:cNvSpPr/>
            <p:nvPr/>
          </p:nvSpPr>
          <p:spPr>
            <a:xfrm>
              <a:off x="4752019" y="2392416"/>
              <a:ext cx="1554480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# Monthly Average Reviews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5223" y="1303573"/>
              <a:ext cx="648072" cy="50405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E3173E"/>
                  </a:solidFill>
                </a:rPr>
                <a:t>~7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  <p:pic>
          <p:nvPicPr>
            <p:cNvPr id="29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56" y="1822903"/>
              <a:ext cx="432005" cy="432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332132" y="6607898"/>
            <a:ext cx="3858867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/>
              <a:t>* The </a:t>
            </a:r>
            <a:r>
              <a:rPr lang="en-IN" sz="800" dirty="0" smtClean="0"/>
              <a:t>rating is on a scale of 5 and the time frame of the analysis is from 2009 to 2015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8138" y="4632400"/>
            <a:ext cx="2127408" cy="1857932"/>
            <a:chOff x="1965960" y="2854055"/>
            <a:chExt cx="1563019" cy="1854081"/>
          </a:xfrm>
        </p:grpSpPr>
        <p:sp>
          <p:nvSpPr>
            <p:cNvPr id="11" name="Rectangle 10"/>
            <p:cNvSpPr/>
            <p:nvPr/>
          </p:nvSpPr>
          <p:spPr>
            <a:xfrm>
              <a:off x="1965960" y="4343399"/>
              <a:ext cx="1563019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Positive : Negative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31500" y="2854055"/>
              <a:ext cx="648072" cy="50405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E3173E"/>
                  </a:solidFill>
                </a:rPr>
                <a:t>2.23 </a:t>
              </a:r>
              <a:endParaRPr lang="en-US" sz="1600" b="1" dirty="0">
                <a:solidFill>
                  <a:srgbClr val="E3173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187" y="3363192"/>
              <a:ext cx="956563" cy="85325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65188" y="4765564"/>
            <a:ext cx="1934290" cy="1653366"/>
            <a:chOff x="4557429" y="3059695"/>
            <a:chExt cx="1882296" cy="1726992"/>
          </a:xfrm>
        </p:grpSpPr>
        <p:sp>
          <p:nvSpPr>
            <p:cNvPr id="16" name="Rectangle 15"/>
            <p:cNvSpPr/>
            <p:nvPr/>
          </p:nvSpPr>
          <p:spPr>
            <a:xfrm>
              <a:off x="5067312" y="3059695"/>
              <a:ext cx="648072" cy="50405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E3173E"/>
                  </a:solidFill>
                </a:rPr>
                <a:t>49%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08" y="3539946"/>
              <a:ext cx="1005682" cy="100568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557429" y="4421950"/>
              <a:ext cx="1882296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Avg. Recommender Score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028421" y="3305890"/>
            <a:ext cx="1087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cs typeface="Arial" panose="020B0604020202020204" pitchFamily="34" charset="0"/>
              </a:rPr>
              <a:t>CEO Approval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66898" y="4632400"/>
            <a:ext cx="2323045" cy="1831332"/>
            <a:chOff x="4658524" y="2841902"/>
            <a:chExt cx="2233076" cy="209341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635" y="3357203"/>
              <a:ext cx="1093262" cy="1093262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4658524" y="4529631"/>
              <a:ext cx="2233076" cy="40568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Avg. CEO Approval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78843" y="2841902"/>
              <a:ext cx="768845" cy="56064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E3173E"/>
                  </a:solidFill>
                </a:rPr>
                <a:t>27%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</p:grp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48" y="47625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9017"/>
              </p:ext>
            </p:extLst>
          </p:nvPr>
        </p:nvGraphicFramePr>
        <p:xfrm>
          <a:off x="460375" y="914400"/>
          <a:ext cx="8334375" cy="171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8756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95655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Overview -2</a:t>
            </a:r>
            <a:endParaRPr lang="en-US" sz="2200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6922"/>
              </p:ext>
            </p:extLst>
          </p:nvPr>
        </p:nvGraphicFramePr>
        <p:xfrm>
          <a:off x="304800" y="2971800"/>
          <a:ext cx="2819400" cy="16563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312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#Reviews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Avg. Rating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127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Analyst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7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Sr. Analyst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127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Manager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7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Leadership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4797"/>
              </p:ext>
            </p:extLst>
          </p:nvPr>
        </p:nvGraphicFramePr>
        <p:xfrm>
          <a:off x="3252216" y="2971800"/>
          <a:ext cx="2462784" cy="1125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0928"/>
                <a:gridCol w="820928"/>
                <a:gridCol w="820928"/>
              </a:tblGrid>
              <a:tr h="3341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#Reviews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Avg. Rating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411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Former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1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j-lt"/>
                        </a:rPr>
                        <a:t>Current</a:t>
                      </a:r>
                      <a:endParaRPr lang="en-US" sz="11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4" name="Round Same Side Corner Rectangle 43"/>
          <p:cNvSpPr/>
          <p:nvPr/>
        </p:nvSpPr>
        <p:spPr>
          <a:xfrm>
            <a:off x="3242056" y="2590800"/>
            <a:ext cx="1879992" cy="396240"/>
          </a:xfrm>
          <a:prstGeom prst="round2Same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>
                <a:solidFill>
                  <a:srgbClr val="FFFFFF"/>
                </a:solidFill>
              </a:rPr>
              <a:t>Employee Status</a:t>
            </a:r>
          </a:p>
        </p:txBody>
      </p:sp>
      <p:sp>
        <p:nvSpPr>
          <p:cNvPr id="45" name="Round Same Side Corner Rectangle 44"/>
          <p:cNvSpPr/>
          <p:nvPr/>
        </p:nvSpPr>
        <p:spPr>
          <a:xfrm>
            <a:off x="304800" y="2651760"/>
            <a:ext cx="1400174" cy="320040"/>
          </a:xfrm>
          <a:prstGeom prst="round2Same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rgbClr val="FFFFFF"/>
                </a:solidFill>
              </a:rPr>
              <a:t>Position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81400" y="838200"/>
            <a:ext cx="1341843" cy="1300515"/>
            <a:chOff x="2299421" y="1359019"/>
            <a:chExt cx="1341843" cy="1300515"/>
          </a:xfrm>
        </p:grpSpPr>
        <p:sp>
          <p:nvSpPr>
            <p:cNvPr id="19" name="Rectangle 18"/>
            <p:cNvSpPr/>
            <p:nvPr/>
          </p:nvSpPr>
          <p:spPr>
            <a:xfrm>
              <a:off x="2646306" y="1359019"/>
              <a:ext cx="648072" cy="50405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E3173E"/>
                  </a:solidFill>
                </a:rPr>
                <a:t>437</a:t>
              </a:r>
              <a:endParaRPr lang="en-US" sz="1800" b="1" dirty="0">
                <a:solidFill>
                  <a:srgbClr val="E3173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99421" y="2294797"/>
              <a:ext cx="1341843" cy="36473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# Reviews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45" b="17845"/>
            <a:stretch/>
          </p:blipFill>
          <p:spPr bwMode="auto">
            <a:xfrm>
              <a:off x="2693567" y="1769718"/>
              <a:ext cx="553550" cy="444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4191000" y="2138715"/>
            <a:ext cx="0" cy="45720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21" idx="3"/>
          </p:cNvCxnSpPr>
          <p:nvPr/>
        </p:nvCxnSpPr>
        <p:spPr bwMode="auto">
          <a:xfrm flipV="1">
            <a:off x="4529096" y="1059376"/>
            <a:ext cx="1185904" cy="36576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1030019" y="1624381"/>
            <a:ext cx="2719021" cy="96641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23590"/>
              </p:ext>
            </p:extLst>
          </p:nvPr>
        </p:nvGraphicFramePr>
        <p:xfrm>
          <a:off x="5759451" y="1219201"/>
          <a:ext cx="3003549" cy="5196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5723"/>
                <a:gridCol w="786643"/>
                <a:gridCol w="1001183"/>
              </a:tblGrid>
              <a:tr h="2719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Location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#Reviews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Avg. Rating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Andhra Pradesh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Haryana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 Capital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Manila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Ile-de-France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 Pradesh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Undisclosed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Round Same Side Corner Rectangle 27"/>
          <p:cNvSpPr/>
          <p:nvPr/>
        </p:nvSpPr>
        <p:spPr>
          <a:xfrm>
            <a:off x="5759451" y="899160"/>
            <a:ext cx="1701806" cy="320040"/>
          </a:xfrm>
          <a:prstGeom prst="round2Same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 smtClean="0">
                <a:solidFill>
                  <a:srgbClr val="FFFFFF"/>
                </a:solidFill>
              </a:rPr>
              <a:t>Location</a:t>
            </a: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2132" y="6607898"/>
            <a:ext cx="3858867" cy="1046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IN" sz="800" dirty="0"/>
              <a:t>* The </a:t>
            </a:r>
            <a:r>
              <a:rPr lang="en-IN" sz="800" dirty="0" smtClean="0"/>
              <a:t>rating is on a scale of 5 and the time frame of the analysis is from 2009 to 2015</a:t>
            </a:r>
          </a:p>
        </p:txBody>
      </p:sp>
    </p:spTree>
    <p:extLst>
      <p:ext uri="{BB962C8B-B14F-4D97-AF65-F5344CB8AC3E}">
        <p14:creationId xmlns:p14="http://schemas.microsoft.com/office/powerpoint/2010/main" val="27039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0" dirty="0">
                <a:solidFill>
                  <a:schemeClr val="bg2">
                    <a:lumMod val="50000"/>
                  </a:schemeClr>
                </a:solidFill>
              </a:rPr>
              <a:t>Overall Themes – Key </a:t>
            </a:r>
            <a:r>
              <a:rPr lang="en-IN" b="0" dirty="0" smtClean="0">
                <a:solidFill>
                  <a:schemeClr val="bg2">
                    <a:lumMod val="50000"/>
                  </a:schemeClr>
                </a:solidFill>
              </a:rPr>
              <a:t>Attributes</a:t>
            </a:r>
            <a:endParaRPr lang="en-IN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0413" y="995363"/>
            <a:ext cx="8403062" cy="4062413"/>
            <a:chOff x="356489" y="995363"/>
            <a:chExt cx="8402955" cy="3726778"/>
          </a:xfrm>
        </p:grpSpPr>
        <p:sp>
          <p:nvSpPr>
            <p:cNvPr id="19" name="Round Same Side Corner Rectangle 18"/>
            <p:cNvSpPr/>
            <p:nvPr/>
          </p:nvSpPr>
          <p:spPr>
            <a:xfrm>
              <a:off x="4644644" y="995363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Overall Wordcloud</a:t>
              </a: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56489" y="995363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Top Discussion 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Topics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aphicFrame>
          <p:nvGraphicFramePr>
            <p:cNvPr id="5" name="Chart 4"/>
            <p:cNvGraphicFramePr/>
            <p:nvPr>
              <p:extLst/>
            </p:nvPr>
          </p:nvGraphicFramePr>
          <p:xfrm>
            <a:off x="356489" y="1288962"/>
            <a:ext cx="4114800" cy="34331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/>
            <p:cNvSpPr/>
            <p:nvPr/>
          </p:nvSpPr>
          <p:spPr>
            <a:xfrm>
              <a:off x="4644644" y="1288962"/>
              <a:ext cx="4114800" cy="34331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/>
              <a:t>Apart from </a:t>
            </a:r>
            <a:r>
              <a:rPr lang="en-US" dirty="0" smtClean="0"/>
              <a:t>work life balance, work environment </a:t>
            </a:r>
            <a:r>
              <a:rPr lang="en-US" dirty="0"/>
              <a:t>is a highly discussed topic followed by </a:t>
            </a:r>
            <a:r>
              <a:rPr lang="en-US" dirty="0" smtClean="0"/>
              <a:t>management</a:t>
            </a:r>
            <a:r>
              <a:rPr lang="en-US" dirty="0"/>
              <a:t>, </a:t>
            </a:r>
            <a:r>
              <a:rPr lang="en-US" dirty="0" smtClean="0"/>
              <a:t>training &amp; learning </a:t>
            </a:r>
            <a:r>
              <a:rPr lang="en-US" dirty="0"/>
              <a:t>and </a:t>
            </a:r>
            <a:r>
              <a:rPr lang="en-US" dirty="0" smtClean="0"/>
              <a:t>work culture</a:t>
            </a:r>
          </a:p>
        </p:txBody>
      </p:sp>
      <p:sp>
        <p:nvSpPr>
          <p:cNvPr id="23" name="Round Same Side Corner Rectangle 22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25" y="1561854"/>
            <a:ext cx="3505200" cy="3069175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Pros vs. Cons – Key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Attributes Word Cloud</a:t>
            </a:r>
            <a:endParaRPr lang="en-IN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2425" y="995362"/>
            <a:ext cx="8416543" cy="4073526"/>
            <a:chOff x="356489" y="1070648"/>
            <a:chExt cx="8412480" cy="3736973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4654169" y="1070648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Outlook – Negative </a:t>
              </a:r>
              <a:r>
                <a:rPr lang="en-US" sz="1600" b="1" dirty="0" err="1">
                  <a:solidFill>
                    <a:srgbClr val="FFFFFF"/>
                  </a:solidFill>
                </a:rPr>
                <a:t>Wordcloud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356489" y="1070648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Outlook – Positive </a:t>
              </a:r>
              <a:r>
                <a:rPr lang="en-US" sz="1600" b="1" dirty="0" err="1">
                  <a:solidFill>
                    <a:srgbClr val="FFFFFF"/>
                  </a:solidFill>
                </a:rPr>
                <a:t>Wordcloud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6490" y="1364247"/>
              <a:ext cx="4114800" cy="34433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54169" y="1364247"/>
              <a:ext cx="4114800" cy="34433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65849"/>
            <a:ext cx="401955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8" y="2127883"/>
            <a:ext cx="3848862" cy="2166667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 Same Side Corner Rectangle 32"/>
          <p:cNvSpPr/>
          <p:nvPr/>
        </p:nvSpPr>
        <p:spPr>
          <a:xfrm>
            <a:off x="350413" y="5168529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13" y="5488569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Factors such as work life balance, work environment, training &amp; learning </a:t>
            </a:r>
            <a:r>
              <a:rPr lang="en-US" dirty="0" smtClean="0"/>
              <a:t>drive </a:t>
            </a:r>
            <a:r>
              <a:rPr lang="en-US" dirty="0" smtClean="0"/>
              <a:t>people’s decision to have positive outlook while attributes such as career growth, compensation, cost cutting </a:t>
            </a:r>
            <a:r>
              <a:rPr lang="en-US" dirty="0" smtClean="0"/>
              <a:t>affect </a:t>
            </a:r>
            <a:r>
              <a:rPr lang="en-US" dirty="0" smtClean="0"/>
              <a:t>people’s optimistic outlook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70560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Pros vs. Cons – Key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Attributes Frequency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D51F4-68C8-4EB1-9F65-FF42CDFADB1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2050" y="988782"/>
            <a:ext cx="8373235" cy="4192818"/>
            <a:chOff x="356489" y="1070648"/>
            <a:chExt cx="8397681" cy="3616019"/>
          </a:xfrm>
        </p:grpSpPr>
        <p:sp>
          <p:nvSpPr>
            <p:cNvPr id="26" name="Round Same Side Corner Rectangle 25"/>
            <p:cNvSpPr/>
            <p:nvPr/>
          </p:nvSpPr>
          <p:spPr>
            <a:xfrm>
              <a:off x="4639368" y="1070648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Cons</a:t>
              </a:r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356489" y="1070648"/>
              <a:ext cx="4114800" cy="293598"/>
            </a:xfrm>
            <a:prstGeom prst="round2SameRect">
              <a:avLst/>
            </a:prstGeom>
            <a:solidFill>
              <a:srgbClr val="E31837"/>
            </a:solidFill>
            <a:ln w="63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Pros</a:t>
              </a:r>
            </a:p>
          </p:txBody>
        </p:sp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1680095361"/>
                </p:ext>
              </p:extLst>
            </p:nvPr>
          </p:nvGraphicFramePr>
          <p:xfrm>
            <a:off x="4639371" y="1364246"/>
            <a:ext cx="4114799" cy="33224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07"/>
            <a:stretch/>
          </p:blipFill>
          <p:spPr bwMode="auto">
            <a:xfrm>
              <a:off x="3294650" y="1484784"/>
              <a:ext cx="1152128" cy="46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93"/>
            <a:stretch/>
          </p:blipFill>
          <p:spPr bwMode="auto">
            <a:xfrm>
              <a:off x="7524328" y="1484784"/>
              <a:ext cx="1152128" cy="48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95250"/>
            <a:ext cx="242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82883"/>
              </p:ext>
            </p:extLst>
          </p:nvPr>
        </p:nvGraphicFramePr>
        <p:xfrm>
          <a:off x="4676248" y="1445790"/>
          <a:ext cx="4039035" cy="365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990470"/>
              </p:ext>
            </p:extLst>
          </p:nvPr>
        </p:nvGraphicFramePr>
        <p:xfrm>
          <a:off x="342050" y="1354114"/>
          <a:ext cx="4102821" cy="3827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49987" y="5638800"/>
            <a:ext cx="8412586" cy="9020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233363" indent="-233363" algn="l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>
                <a:latin typeface="+mj-lt"/>
              </a:defRPr>
            </a:lvl1pPr>
          </a:lstStyle>
          <a:p>
            <a:r>
              <a:rPr lang="en-US" dirty="0"/>
              <a:t>People </a:t>
            </a:r>
            <a:r>
              <a:rPr lang="en-US" dirty="0" smtClean="0"/>
              <a:t>enjoy </a:t>
            </a:r>
            <a:r>
              <a:rPr lang="en-US" dirty="0" smtClean="0"/>
              <a:t>the </a:t>
            </a:r>
            <a:r>
              <a:rPr lang="en-US" dirty="0"/>
              <a:t>work </a:t>
            </a:r>
            <a:r>
              <a:rPr lang="en-US" dirty="0" smtClean="0"/>
              <a:t>environment, work life balance and appreciate the compensation provided to them</a:t>
            </a:r>
          </a:p>
          <a:p>
            <a:r>
              <a:rPr lang="en-US" smtClean="0"/>
              <a:t>People </a:t>
            </a:r>
            <a:r>
              <a:rPr lang="en-US" smtClean="0"/>
              <a:t>carry </a:t>
            </a:r>
            <a:r>
              <a:rPr lang="en-US" dirty="0" smtClean="0"/>
              <a:t>mixed opinions around training &amp; learning and career growth</a:t>
            </a:r>
            <a:endParaRPr lang="en-US" dirty="0"/>
          </a:p>
        </p:txBody>
      </p:sp>
      <p:sp>
        <p:nvSpPr>
          <p:cNvPr id="31" name="Round Same Side Corner Rectangle 30"/>
          <p:cNvSpPr/>
          <p:nvPr/>
        </p:nvSpPr>
        <p:spPr>
          <a:xfrm>
            <a:off x="349987" y="5318760"/>
            <a:ext cx="1502235" cy="320040"/>
          </a:xfrm>
          <a:prstGeom prst="round2SameRect">
            <a:avLst/>
          </a:prstGeom>
          <a:solidFill>
            <a:srgbClr val="E3183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4504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3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d5wdRGHEC_UVuKdgqP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YoSfnWKkOUiT1rjS_4X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d5wdRGHEC_UVuKdgqP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YoSfnWKkOUiT1rjS_4X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d5wdRGHEC_UVuKdgqP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YoSfnWKkOUiT1rjS_4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LzZrcEpkSf1jt7uFZ4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d5wdRGHEC_UVuKdgqP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eLBmXU.0yNd8cZcFlx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YoSfnWKkOUiT1rjS_4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HFi_Scr_Ext[1]">
  <a:themeElements>
    <a:clrScheme name="MHFi 2013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818286"/>
      </a:accent1>
      <a:accent2>
        <a:srgbClr val="00A9E0"/>
      </a:accent2>
      <a:accent3>
        <a:srgbClr val="6BA539"/>
      </a:accent3>
      <a:accent4>
        <a:srgbClr val="A05EB5"/>
      </a:accent4>
      <a:accent5>
        <a:srgbClr val="E87722"/>
      </a:accent5>
      <a:accent6>
        <a:srgbClr val="F2A900"/>
      </a:accent6>
      <a:hlink>
        <a:srgbClr val="097FFF"/>
      </a:hlink>
      <a:folHlink>
        <a:srgbClr val="005776"/>
      </a:folHlink>
    </a:clrScheme>
    <a:fontScheme name="MHFi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2D3D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390" tIns="72390" rIns="72390" bIns="7239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err="1" smtClean="0">
            <a:latin typeface="+mn-lt"/>
          </a:defRPr>
        </a:defPPr>
      </a:lstStyle>
    </a:txDef>
  </a:objectDefaults>
  <a:extraClrSchemeLst>
    <a:extraClrScheme>
      <a:clrScheme name="MHP Global Strategy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M Insights Briefing Presentation">
  <a:themeElements>
    <a:clrScheme name="MHFi 2013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818286"/>
      </a:accent1>
      <a:accent2>
        <a:srgbClr val="00A9E0"/>
      </a:accent2>
      <a:accent3>
        <a:srgbClr val="6BA539"/>
      </a:accent3>
      <a:accent4>
        <a:srgbClr val="A05EB5"/>
      </a:accent4>
      <a:accent5>
        <a:srgbClr val="E87722"/>
      </a:accent5>
      <a:accent6>
        <a:srgbClr val="F2A900"/>
      </a:accent6>
      <a:hlink>
        <a:srgbClr val="097FFF"/>
      </a:hlink>
      <a:folHlink>
        <a:srgbClr val="005776"/>
      </a:folHlink>
    </a:clrScheme>
    <a:fontScheme name="MHFi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2D3D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390" tIns="72390" rIns="72390" bIns="7239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MHP Global Strategy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M Insights Briefing Presentation">
  <a:themeElements>
    <a:clrScheme name="MHFi 2013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818286"/>
      </a:accent1>
      <a:accent2>
        <a:srgbClr val="00A9E0"/>
      </a:accent2>
      <a:accent3>
        <a:srgbClr val="6BA539"/>
      </a:accent3>
      <a:accent4>
        <a:srgbClr val="A05EB5"/>
      </a:accent4>
      <a:accent5>
        <a:srgbClr val="E87722"/>
      </a:accent5>
      <a:accent6>
        <a:srgbClr val="F2A900"/>
      </a:accent6>
      <a:hlink>
        <a:srgbClr val="097FFF"/>
      </a:hlink>
      <a:folHlink>
        <a:srgbClr val="005776"/>
      </a:folHlink>
    </a:clrScheme>
    <a:fontScheme name="MHFi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2D3D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390" tIns="72390" rIns="72390" bIns="7239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MHP Global Strategy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M Insights Briefing Presentation">
  <a:themeElements>
    <a:clrScheme name="MHFi 2013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818286"/>
      </a:accent1>
      <a:accent2>
        <a:srgbClr val="00A9E0"/>
      </a:accent2>
      <a:accent3>
        <a:srgbClr val="6BA539"/>
      </a:accent3>
      <a:accent4>
        <a:srgbClr val="A05EB5"/>
      </a:accent4>
      <a:accent5>
        <a:srgbClr val="E87722"/>
      </a:accent5>
      <a:accent6>
        <a:srgbClr val="F2A900"/>
      </a:accent6>
      <a:hlink>
        <a:srgbClr val="097FFF"/>
      </a:hlink>
      <a:folHlink>
        <a:srgbClr val="005776"/>
      </a:folHlink>
    </a:clrScheme>
    <a:fontScheme name="MHFi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2D3D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390" tIns="72390" rIns="72390" bIns="7239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MHP Global Strategy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TM Insights Briefing Presentation">
  <a:themeElements>
    <a:clrScheme name="MHFi 2013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818286"/>
      </a:accent1>
      <a:accent2>
        <a:srgbClr val="00A9E0"/>
      </a:accent2>
      <a:accent3>
        <a:srgbClr val="6BA539"/>
      </a:accent3>
      <a:accent4>
        <a:srgbClr val="A05EB5"/>
      </a:accent4>
      <a:accent5>
        <a:srgbClr val="E87722"/>
      </a:accent5>
      <a:accent6>
        <a:srgbClr val="F2A900"/>
      </a:accent6>
      <a:hlink>
        <a:srgbClr val="097FFF"/>
      </a:hlink>
      <a:folHlink>
        <a:srgbClr val="005776"/>
      </a:folHlink>
    </a:clrScheme>
    <a:fontScheme name="MHFi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2D3D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2390" tIns="72390" rIns="72390" bIns="7239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MHP Global Strategy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 Rebrand">
    <a:dk1>
      <a:srgbClr val="282828"/>
    </a:dk1>
    <a:lt1>
      <a:srgbClr val="D12435"/>
    </a:lt1>
    <a:dk2>
      <a:srgbClr val="EAEAEA"/>
    </a:dk2>
    <a:lt2>
      <a:srgbClr val="C8E6FF"/>
    </a:lt2>
    <a:accent1>
      <a:srgbClr val="77A4C8"/>
    </a:accent1>
    <a:accent2>
      <a:srgbClr val="838281"/>
    </a:accent2>
    <a:accent3>
      <a:srgbClr val="39A0D9"/>
    </a:accent3>
    <a:accent4>
      <a:srgbClr val="4D4948"/>
    </a:accent4>
    <a:accent5>
      <a:srgbClr val="437CB7"/>
    </a:accent5>
    <a:accent6>
      <a:srgbClr val="005E83"/>
    </a:accent6>
    <a:hlink>
      <a:srgbClr val="005E83"/>
    </a:hlink>
    <a:folHlink>
      <a:srgbClr val="83828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 Rebrand">
    <a:dk1>
      <a:srgbClr val="282828"/>
    </a:dk1>
    <a:lt1>
      <a:srgbClr val="D12435"/>
    </a:lt1>
    <a:dk2>
      <a:srgbClr val="EAEAEA"/>
    </a:dk2>
    <a:lt2>
      <a:srgbClr val="C8E6FF"/>
    </a:lt2>
    <a:accent1>
      <a:srgbClr val="77A4C8"/>
    </a:accent1>
    <a:accent2>
      <a:srgbClr val="838281"/>
    </a:accent2>
    <a:accent3>
      <a:srgbClr val="39A0D9"/>
    </a:accent3>
    <a:accent4>
      <a:srgbClr val="4D4948"/>
    </a:accent4>
    <a:accent5>
      <a:srgbClr val="437CB7"/>
    </a:accent5>
    <a:accent6>
      <a:srgbClr val="005E83"/>
    </a:accent6>
    <a:hlink>
      <a:srgbClr val="005E83"/>
    </a:hlink>
    <a:folHlink>
      <a:srgbClr val="83828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 Rebrand">
    <a:dk1>
      <a:srgbClr val="282828"/>
    </a:dk1>
    <a:lt1>
      <a:srgbClr val="D12435"/>
    </a:lt1>
    <a:dk2>
      <a:srgbClr val="EAEAEA"/>
    </a:dk2>
    <a:lt2>
      <a:srgbClr val="C8E6FF"/>
    </a:lt2>
    <a:accent1>
      <a:srgbClr val="77A4C8"/>
    </a:accent1>
    <a:accent2>
      <a:srgbClr val="838281"/>
    </a:accent2>
    <a:accent3>
      <a:srgbClr val="39A0D9"/>
    </a:accent3>
    <a:accent4>
      <a:srgbClr val="4D4948"/>
    </a:accent4>
    <a:accent5>
      <a:srgbClr val="437CB7"/>
    </a:accent5>
    <a:accent6>
      <a:srgbClr val="005E83"/>
    </a:accent6>
    <a:hlink>
      <a:srgbClr val="005E83"/>
    </a:hlink>
    <a:folHlink>
      <a:srgbClr val="83828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 Rebrand">
    <a:dk1>
      <a:srgbClr val="282828"/>
    </a:dk1>
    <a:lt1>
      <a:srgbClr val="D12435"/>
    </a:lt1>
    <a:dk2>
      <a:srgbClr val="EAEAEA"/>
    </a:dk2>
    <a:lt2>
      <a:srgbClr val="C8E6FF"/>
    </a:lt2>
    <a:accent1>
      <a:srgbClr val="77A4C8"/>
    </a:accent1>
    <a:accent2>
      <a:srgbClr val="838281"/>
    </a:accent2>
    <a:accent3>
      <a:srgbClr val="39A0D9"/>
    </a:accent3>
    <a:accent4>
      <a:srgbClr val="4D4948"/>
    </a:accent4>
    <a:accent5>
      <a:srgbClr val="437CB7"/>
    </a:accent5>
    <a:accent6>
      <a:srgbClr val="005E83"/>
    </a:accent6>
    <a:hlink>
      <a:srgbClr val="005E83"/>
    </a:hlink>
    <a:folHlink>
      <a:srgbClr val="83828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 Rebrand">
    <a:dk1>
      <a:srgbClr val="282828"/>
    </a:dk1>
    <a:lt1>
      <a:srgbClr val="D12435"/>
    </a:lt1>
    <a:dk2>
      <a:srgbClr val="EAEAEA"/>
    </a:dk2>
    <a:lt2>
      <a:srgbClr val="C8E6FF"/>
    </a:lt2>
    <a:accent1>
      <a:srgbClr val="77A4C8"/>
    </a:accent1>
    <a:accent2>
      <a:srgbClr val="838281"/>
    </a:accent2>
    <a:accent3>
      <a:srgbClr val="39A0D9"/>
    </a:accent3>
    <a:accent4>
      <a:srgbClr val="4D4948"/>
    </a:accent4>
    <a:accent5>
      <a:srgbClr val="437CB7"/>
    </a:accent5>
    <a:accent6>
      <a:srgbClr val="005E83"/>
    </a:accent6>
    <a:hlink>
      <a:srgbClr val="005E83"/>
    </a:hlink>
    <a:folHlink>
      <a:srgbClr val="838281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C311E387766B4B8829BE49D72EC209" ma:contentTypeVersion="0" ma:contentTypeDescription="Create a new document." ma:contentTypeScope="" ma:versionID="cfd47d42940043d0127af4f4823591c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1A80BFF-A954-40E1-AB58-6D73E240E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676857E-7970-4F2D-86AC-E279261C4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2A885-9ED9-4836-828F-CF2F6D38BC32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49288</TotalTime>
  <Words>1221</Words>
  <Application>Microsoft Office PowerPoint</Application>
  <PresentationFormat>On-screen Show (4:3)</PresentationFormat>
  <Paragraphs>344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MHFi_Scr_Ext[1]</vt:lpstr>
      <vt:lpstr>Office Theme</vt:lpstr>
      <vt:lpstr>TM Insights Briefing Presentation</vt:lpstr>
      <vt:lpstr>1_TM Insights Briefing Presentation</vt:lpstr>
      <vt:lpstr>2_TM Insights Briefing Presentation</vt:lpstr>
      <vt:lpstr>3_TM Insights Briefing Presentation</vt:lpstr>
      <vt:lpstr>think-cell Slide</vt:lpstr>
      <vt:lpstr>Analysis of S&amp;P Global Market Intelligence  Glassdoor Reviews</vt:lpstr>
      <vt:lpstr>PowerPoint Presentation</vt:lpstr>
      <vt:lpstr>Executive Summary </vt:lpstr>
      <vt:lpstr>Methodology</vt:lpstr>
      <vt:lpstr>Overview -1</vt:lpstr>
      <vt:lpstr>Overview -2</vt:lpstr>
      <vt:lpstr>Overall Themes – Key Attributes</vt:lpstr>
      <vt:lpstr>Pros vs. Cons – Key Attributes Word Cloud</vt:lpstr>
      <vt:lpstr>Pros vs. Cons – Key Attributes Frequency</vt:lpstr>
      <vt:lpstr>Approval of the CEO from Mar 2009 to Sep 2015</vt:lpstr>
      <vt:lpstr>Recommender Score from Mar 2009 to Sep 2015</vt:lpstr>
      <vt:lpstr>PowerPoint Presentation</vt:lpstr>
      <vt:lpstr>PowerPoint Presentation</vt:lpstr>
      <vt:lpstr>PowerPoint Presentation</vt:lpstr>
      <vt:lpstr>PowerPoint Presentation</vt:lpstr>
      <vt:lpstr>Total Page Reviews with competitors</vt:lpstr>
      <vt:lpstr>New CEO Approval Trend after Sep 2015</vt:lpstr>
      <vt:lpstr>Rating and Outlook Across Locations </vt:lpstr>
      <vt:lpstr> Pros and Cons across Different Locations</vt:lpstr>
      <vt:lpstr>Rating and Outlook across positions</vt:lpstr>
      <vt:lpstr>Rating Distribution among the Key Attributes – 1</vt:lpstr>
      <vt:lpstr>Rating Distribution among the Key Attributes – 2</vt:lpstr>
      <vt:lpstr>Rating and Outlook across Employee Status</vt:lpstr>
      <vt:lpstr>Pros and Cons across Different Status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Blank, Joe</dc:creator>
  <cp:lastModifiedBy>Yao, Stella</cp:lastModifiedBy>
  <cp:revision>1592</cp:revision>
  <cp:lastPrinted>2016-02-29T16:10:06Z</cp:lastPrinted>
  <dcterms:created xsi:type="dcterms:W3CDTF">2013-05-07T18:19:00Z</dcterms:created>
  <dcterms:modified xsi:type="dcterms:W3CDTF">2016-02-29T20:17:45Z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LeftOffset">
    <vt:r8>28</vt:r8>
  </property>
  <property fmtid="{D5CDD505-2E9C-101B-9397-08002B2CF9AE}" pid="3" name="TemplateRightOffset">
    <vt:r8>64</vt:r8>
  </property>
  <property fmtid="{D5CDD505-2E9C-101B-9397-08002B2CF9AE}" pid="4" name="TemplateTopOffset">
    <vt:r8>94</vt:r8>
  </property>
  <property fmtid="{D5CDD505-2E9C-101B-9397-08002B2CF9AE}" pid="5" name="TemplateBottomOffset">
    <vt:r8>38</vt:r8>
  </property>
  <property fmtid="{D5CDD505-2E9C-101B-9397-08002B2CF9AE}" pid="6" name="ContentTypeId">
    <vt:lpwstr>0x0101000DC311E387766B4B8829BE49D72EC209</vt:lpwstr>
  </property>
</Properties>
</file>