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7097713" cy="9380538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5010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18504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591056" y="8887968"/>
            <a:ext cx="5184648" cy="2926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pPr algn="r"/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39345" y="0"/>
            <a:ext cx="658368" cy="469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4AF68457-8F0A-4664-8117-D488336142A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248" y="8917354"/>
            <a:ext cx="965347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3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18504" cy="470656"/>
          </a:xfrm>
          <a:prstGeom prst="rect">
            <a:avLst/>
          </a:prstGeom>
        </p:spPr>
        <p:txBody>
          <a:bodyPr vert="horz" lIns="94174" tIns="47087" rIns="94174" bIns="470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73163"/>
            <a:ext cx="5624513" cy="3165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74" tIns="47087" rIns="94174" bIns="470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2" y="4514384"/>
            <a:ext cx="5678170" cy="3693587"/>
          </a:xfrm>
          <a:prstGeom prst="rect">
            <a:avLst/>
          </a:prstGeom>
        </p:spPr>
        <p:txBody>
          <a:bodyPr vert="horz" lIns="94174" tIns="47087" rIns="94174" bIns="470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591056" y="8887968"/>
            <a:ext cx="5184648" cy="292608"/>
          </a:xfrm>
          <a:prstGeom prst="rect">
            <a:avLst/>
          </a:prstGeom>
        </p:spPr>
        <p:txBody>
          <a:bodyPr vert="horz" lIns="94174" tIns="47087" rIns="94174" bIns="47087" rtlCol="0" anchor="t"/>
          <a:lstStyle>
            <a:lvl1pPr algn="r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39345" y="0"/>
            <a:ext cx="658368" cy="470655"/>
          </a:xfrm>
          <a:prstGeom prst="rect">
            <a:avLst/>
          </a:prstGeom>
        </p:spPr>
        <p:txBody>
          <a:bodyPr vert="horz" lIns="94174" tIns="47087" rIns="94174" bIns="47087" rtlCol="0" anchor="t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248" y="8917354"/>
            <a:ext cx="965347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436" y="143622"/>
            <a:ext cx="7231529" cy="2576289"/>
          </a:xfrm>
        </p:spPr>
        <p:txBody>
          <a:bodyPr tIns="0" r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4879" y="2719911"/>
            <a:ext cx="7207623" cy="118119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1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Cover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</a:t>
            </a:r>
          </a:p>
          <a:p>
            <a:pPr algn="l"/>
            <a:endParaRPr lang="en-US" sz="1000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Choose where to add presenter name(s) – upper right corner och under title/ subtitle. Remove unused placeholders.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8434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08435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8" cy="372552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</p:spTree>
    <p:extLst>
      <p:ext uri="{BB962C8B-B14F-4D97-AF65-F5344CB8AC3E}">
        <p14:creationId xmlns:p14="http://schemas.microsoft.com/office/powerpoint/2010/main" val="22683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5076-9C17-4EB7-BCD9-6887CF43CC61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2</a:t>
            </a:r>
            <a:r>
              <a:rPr lang="en-US" sz="1000" b="1" baseline="0" dirty="0">
                <a:solidFill>
                  <a:schemeClr val="tx1"/>
                </a:solidFill>
              </a:rPr>
              <a:t> columns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16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36" name="Rectangle 3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ED46-A31D-4A88-8813-C4971C4522A9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Agenda &amp; Takeaways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Replace # with number or letter in left placeholders and explanatory text in right placeholders. Max one row of text.  Remove placeholders not in use. 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87025" y="3841031"/>
            <a:ext cx="1388611" cy="1588569"/>
            <a:chOff x="13673268" y="2618012"/>
            <a:chExt cx="3060457" cy="3501159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673268" y="4393853"/>
              <a:ext cx="3060457" cy="172531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3673268" y="2618012"/>
              <a:ext cx="3060457" cy="1725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74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396F-24B3-4AF3-84D4-0958B8D358E9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Contact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contact or author information.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Remove placeholders not used. 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19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2F8-41C5-4789-B0EA-A7EB37076A90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6247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Big Point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r>
              <a:rPr lang="sv-SE" sz="1000" b="0" baseline="0" dirty="0">
                <a:solidFill>
                  <a:schemeClr val="tx1"/>
                </a:solidFill>
              </a:rPr>
              <a:t>U</a:t>
            </a:r>
            <a:r>
              <a:rPr lang="en-US" sz="1000" b="0" baseline="0" dirty="0">
                <a:solidFill>
                  <a:schemeClr val="tx1"/>
                </a:solidFill>
              </a:rPr>
              <a:t>se </a:t>
            </a:r>
            <a:r>
              <a:rPr lang="en-US" sz="1000" b="0" baseline="0" dirty="0">
                <a:solidFill>
                  <a:srgbClr val="D6002A"/>
                </a:solidFill>
              </a:rPr>
              <a:t>S&amp;P Global Red </a:t>
            </a:r>
            <a:r>
              <a:rPr lang="en-US" sz="1000" b="0" baseline="0" dirty="0">
                <a:solidFill>
                  <a:schemeClr val="tx1"/>
                </a:solidFill>
              </a:rPr>
              <a:t>to highlight key words in your point.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It’s available in the custom color palette.</a:t>
            </a:r>
          </a:p>
        </p:txBody>
      </p:sp>
      <p:pic>
        <p:nvPicPr>
          <p:cNvPr id="18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9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2342987" y="3429000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4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1148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Quote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>
                <a:solidFill>
                  <a:schemeClr val="tx1"/>
                </a:solidFill>
              </a:rPr>
              <a:t>Add quote and highlight key word in </a:t>
            </a:r>
            <a:r>
              <a:rPr lang="en-US" sz="1000" b="0" baseline="0" dirty="0">
                <a:solidFill>
                  <a:srgbClr val="D6002A"/>
                </a:solidFill>
              </a:rPr>
              <a:t>S&amp;P Global Red </a:t>
            </a:r>
            <a:r>
              <a:rPr lang="en-US" sz="1000" b="0" baseline="0" dirty="0">
                <a:solidFill>
                  <a:schemeClr val="tx1"/>
                </a:solidFill>
              </a:rPr>
              <a:t>if needed to make a point.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>
                <a:solidFill>
                  <a:schemeClr val="tx1"/>
                </a:solidFill>
              </a:rPr>
              <a:t>It’s available in the custom color palette.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42987" y="1312106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99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122E-4AAF-4733-993F-051F7F1EEA5C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Chart &amp; Tables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Add chart/table title above chart/table.  Remove second subtitle and placeholder if not needed. 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Chart title should stay the same size.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7024" y="3811043"/>
            <a:ext cx="1386247" cy="1595885"/>
            <a:chOff x="15158743" y="3372787"/>
            <a:chExt cx="3060457" cy="3523279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5158743" y="3372787"/>
              <a:ext cx="3060457" cy="172531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158743" y="5164652"/>
              <a:ext cx="3060457" cy="173141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93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9D70-19E3-4A2F-A0B5-800355D30202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Chart </a:t>
            </a:r>
            <a:r>
              <a:rPr lang="en-US" sz="1000" b="1" baseline="0" dirty="0" err="1">
                <a:solidFill>
                  <a:schemeClr val="tx1"/>
                </a:solidFill>
              </a:rPr>
              <a:t>wShort</a:t>
            </a:r>
            <a:r>
              <a:rPr lang="en-US" sz="1000" b="1" baseline="0" dirty="0">
                <a:solidFill>
                  <a:schemeClr val="tx1"/>
                </a:solidFill>
              </a:rPr>
              <a:t> Copy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charts and add a chart introduction above the chart.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Big Picture + Caption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image to fill the image placeholder. Add image caption above the image.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90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Content 2 columns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two parts of content with two headlines.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574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FAA2-42C2-4A72-89AF-5216E33E5E3A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 + Image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image to fill the image placeholder.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32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148" y="5769864"/>
            <a:ext cx="1702411" cy="375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46304"/>
            <a:ext cx="7205472" cy="2578608"/>
          </a:xfrm>
        </p:spPr>
        <p:txBody>
          <a:bodyPr t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2743200"/>
            <a:ext cx="7205472" cy="117957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Cover</a:t>
            </a: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Do not change the size of the title. Keep the title short and use the subtitle area for longer descriptions if needed.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5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Chart </a:t>
            </a:r>
            <a:r>
              <a:rPr lang="en-US" sz="1000" b="1" dirty="0" err="1">
                <a:solidFill>
                  <a:schemeClr val="tx1"/>
                </a:solidFill>
              </a:rPr>
              <a:t>wSource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charts.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48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7F46-001F-44DC-9BDE-40BD9CF52A8E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+ box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to create pop-out text/content in the right-hand box. Resize the box as needed.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890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0D5C-0077-482F-98DE-76CA7FCCBAB7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4"/>
            <a:ext cx="1386247" cy="2432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Gray background for content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Use slide layout to add graphics with explanatory text. </a:t>
            </a: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The text placeholder can be moved as needed.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7025" y="3813034"/>
            <a:ext cx="1386247" cy="1585033"/>
            <a:chOff x="10058564" y="2630286"/>
            <a:chExt cx="3060457" cy="3499323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58564" y="4398195"/>
              <a:ext cx="3060457" cy="17314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058564" y="2630286"/>
              <a:ext cx="3060457" cy="172531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915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FEE6-3470-49CB-9BC0-237DF05A39D2}" type="datetime1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2 Content</a:t>
            </a:r>
            <a:r>
              <a:rPr lang="en-US" sz="1000" b="1" baseline="0" dirty="0">
                <a:solidFill>
                  <a:schemeClr val="tx1"/>
                </a:solidFill>
              </a:rPr>
              <a:t> Areas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the subtitle and placeholder as needed and remove or resize them within the grid of the slide. 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654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C26-24F4-49FB-8E8C-AFC7E7131949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3 Content</a:t>
            </a:r>
            <a:r>
              <a:rPr lang="en-US" sz="1000" b="1" baseline="0" dirty="0">
                <a:solidFill>
                  <a:schemeClr val="tx1"/>
                </a:solidFill>
              </a:rPr>
              <a:t> Areas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the subtitle and placeholder as needed and remove or resize them within the grid of the slide.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290696" y="3792254"/>
            <a:ext cx="1386481" cy="1597003"/>
            <a:chOff x="10154003" y="3332846"/>
            <a:chExt cx="3060457" cy="3525154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154003" y="5132682"/>
              <a:ext cx="3060457" cy="172531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154003" y="3332846"/>
              <a:ext cx="3060457" cy="1731414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286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0F6E-CC33-4630-B4C9-4E539A0881A6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Disclaimer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Add disclaimer text to placeholder by copying the text and pasting it as “Keep Text Only” to keep formatting.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0" name="Rectangle 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596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3E5C-7ABE-42FC-9059-0B88DB533D84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16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4623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19751"/>
            <a:ext cx="391318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590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75F1-B7AB-4362-BA1D-CDBAC60B0C27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– 2 columns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15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6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66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115-9496-44DF-810D-208708FDC959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Title Only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to create freehand content within the grid. 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076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028F-3B3A-4C92-91BD-14511A8DF667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Blank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 blank slide layout with no headline, subtitle or content placeholders.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0" name="Rectangle 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9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5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Cover</a:t>
            </a:r>
            <a:r>
              <a:rPr lang="en-US" sz="100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8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262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34B6A5-46EA-4818-AF6F-137876A8C9B9}" type="datetime1">
              <a:rPr lang="en-US" smtClean="0"/>
              <a:t>12/4/2019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Title and Content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Headline and content layout. 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553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9A61-59F3-4F4A-B15A-7D6E73EFD8A5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/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3479623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28" y="1371600"/>
            <a:ext cx="11367253" cy="4800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A9AA-CF72-4DDB-BE69-764D5C796150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C0CB-BAC7-406F-9801-5A89BF06677D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5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0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593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5648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0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Cover</a:t>
            </a:r>
            <a:r>
              <a:rPr lang="en-US" sz="1000" b="1" baseline="0" dirty="0">
                <a:solidFill>
                  <a:schemeClr val="bg1"/>
                </a:solidFill>
              </a:rPr>
              <a:t> + Image</a:t>
            </a: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148" y="5769864"/>
            <a:ext cx="1702411" cy="375303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8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9732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291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Remove subtitle placeholder if not needed.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7" name="Rectangle 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91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287" y="6444532"/>
            <a:ext cx="949341" cy="208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9732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Divider</a:t>
            </a:r>
            <a:endParaRPr lang="en-US" sz="1000" b="1" baseline="0" dirty="0">
              <a:solidFill>
                <a:schemeClr val="bg1"/>
              </a:solidFill>
            </a:endParaRP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Remove subtitle placeholder if not needed. </a:t>
            </a:r>
          </a:p>
          <a:p>
            <a:pPr algn="l"/>
            <a:endParaRPr lang="en-US" sz="1000" baseline="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395621" y="6174700"/>
            <a:ext cx="395621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192000" y="6174700"/>
            <a:ext cx="395621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2287024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786823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60" name="Rectangle 5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61" name="Rectangle 6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2" name="Rectangle 61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Footer : 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bg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bg1"/>
                </a:solidFill>
              </a:rPr>
            </a:br>
            <a:r>
              <a:rPr lang="en-US" sz="1000" baseline="0" dirty="0">
                <a:solidFill>
                  <a:schemeClr val="bg1"/>
                </a:solidFill>
              </a:rPr>
              <a:t>Insert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TextBox 6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70" name="Rectangle 6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84" name="TextBox 8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85" name="Group 8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86" name="Straight Arrow Connector 8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89" name="Rectangle 8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0" name="Rectangle 8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1" name="Rectangle 9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2" name="Rectangle 9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3" name="Rectangle 9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4" name="Rectangle 9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5" name="Rectangle 9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96" name="Group 9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97" name="Rectangle 9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02" name="Group 10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103" name="Rectangle 10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83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291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 + Image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rectangular image.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8" name="Rectangle 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8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Divider + Image</a:t>
            </a:r>
            <a:endParaRPr lang="en-US" sz="1000" b="1" baseline="0" dirty="0">
              <a:solidFill>
                <a:schemeClr val="bg1"/>
              </a:solidFill>
            </a:endParaRP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Click image icon to insert rectangular image. 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287" y="6444532"/>
            <a:ext cx="949341" cy="208319"/>
          </a:xfrm>
          <a:prstGeom prst="rect">
            <a:avLst/>
          </a:prstGeom>
        </p:spPr>
      </p:pic>
      <p:cxnSp>
        <p:nvCxnSpPr>
          <p:cNvPr id="65" name="Straight Connector 64"/>
          <p:cNvCxnSpPr/>
          <p:nvPr userDrawn="1"/>
        </p:nvCxnSpPr>
        <p:spPr>
          <a:xfrm>
            <a:off x="-395621" y="6174700"/>
            <a:ext cx="395621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>
            <a:off x="12192000" y="6174700"/>
            <a:ext cx="395621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 userDrawn="1"/>
        </p:nvSpPr>
        <p:spPr>
          <a:xfrm>
            <a:off x="12287024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68" name="TextBox 67"/>
          <p:cNvSpPr txBox="1"/>
          <p:nvPr userDrawn="1"/>
        </p:nvSpPr>
        <p:spPr>
          <a:xfrm>
            <a:off x="-1786823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70" name="Rectangle 6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Footer : 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bg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bg1"/>
                </a:solidFill>
              </a:rPr>
            </a:br>
            <a:r>
              <a:rPr lang="en-US" sz="1000" baseline="0" dirty="0">
                <a:solidFill>
                  <a:schemeClr val="bg1"/>
                </a:solidFill>
              </a:rPr>
              <a:t>Insert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79" name="Group 7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80" name="Rectangle 7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94" name="TextBox 9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96" name="Straight Arrow Connector 9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99" name="Rectangle 9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1" name="Rectangle 10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2" name="Rectangle 10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3" name="Rectangle 10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4" name="Rectangle 10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5" name="Rectangle 10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06" name="Group 10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107" name="Rectangle 10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12" name="Group 11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113" name="Rectangle 11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752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196-BA0F-4058-ADFF-E750F6B2D93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8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oleObject" Target="../embeddings/oleObject1.bin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 userDrawn="1"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2111782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39" imgW="216" imgH="216" progId="TCLayout.ActiveDocument.1">
                  <p:embed/>
                </p:oleObj>
              </mc:Choice>
              <mc:Fallback>
                <p:oleObj name="think-cell Slide" r:id="rId39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 hidden="1"/>
          <p:cNvSpPr/>
          <p:nvPr userDrawn="1">
            <p:custDataLst>
              <p:tags r:id="rId3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6121" y="-180"/>
            <a:ext cx="2039487" cy="20665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F1AD-1C42-4B6A-8601-1F1F0AC143E6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0004" y="6316981"/>
            <a:ext cx="7733456" cy="3651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0" y="6316980"/>
            <a:ext cx="570795" cy="373694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246FB18-5DF1-419A-B975-14AFDDD65B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95621" y="21815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395621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395621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395621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95621" y="61747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 flipH="1" flipV="1">
            <a:off x="258035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 flipH="1" flipV="1">
            <a:off x="5947642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5400000" flipH="1" flipV="1">
            <a:off x="11637249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2192000" y="215661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2192000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12192000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1747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2192000" y="665114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12287024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-1786823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1796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endParaRPr lang="en-US" sz="1000" dirty="0"/>
          </a:p>
        </p:txBody>
      </p:sp>
      <p:sp>
        <p:nvSpPr>
          <p:cNvPr id="65" name="Rectangle 64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Footer :  </a:t>
            </a:r>
            <a:r>
              <a:rPr lang="en-US" sz="1000" baseline="0" dirty="0">
                <a:solidFill>
                  <a:schemeClr val="tx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tx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tx1"/>
                </a:solidFill>
              </a:rPr>
            </a:br>
            <a:r>
              <a:rPr lang="en-US" sz="1000" baseline="0" dirty="0">
                <a:solidFill>
                  <a:schemeClr val="tx1"/>
                </a:solidFill>
              </a:rPr>
              <a:t>Insert </a:t>
            </a:r>
            <a:r>
              <a:rPr lang="en-US" sz="1000" baseline="0" dirty="0">
                <a:solidFill>
                  <a:schemeClr val="tx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9" name="TextBox 118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107" name="Rectangle 106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128" name="TextBox 127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172" name="Group 171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163" name="Straight Arrow Connector 162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3" name="Picture 172"/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176" y="6444532"/>
            <a:ext cx="941564" cy="206612"/>
          </a:xfrm>
          <a:prstGeom prst="rect">
            <a:avLst/>
          </a:prstGeom>
        </p:spPr>
      </p:pic>
      <p:grpSp>
        <p:nvGrpSpPr>
          <p:cNvPr id="70" name="Group 69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71" name="Rectangle 70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2" name="Rectangle 71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3" name="Rectangle 72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4" name="Rectangle 73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5" name="Rectangle 74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6" name="Rectangle 75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78" name="Group 77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79" name="Rectangle 78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85" name="Rectangle 84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9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3" r:id="rId3"/>
    <p:sldLayoutId id="2147483674" r:id="rId4"/>
    <p:sldLayoutId id="2147483663" r:id="rId5"/>
    <p:sldLayoutId id="2147483676" r:id="rId6"/>
    <p:sldLayoutId id="2147483677" r:id="rId7"/>
    <p:sldLayoutId id="2147483678" r:id="rId8"/>
    <p:sldLayoutId id="2147483662" r:id="rId9"/>
    <p:sldLayoutId id="2147483664" r:id="rId10"/>
    <p:sldLayoutId id="2147483691" r:id="rId11"/>
    <p:sldLayoutId id="2147483682" r:id="rId12"/>
    <p:sldLayoutId id="2147483668" r:id="rId13"/>
    <p:sldLayoutId id="2147483697" r:id="rId14"/>
    <p:sldLayoutId id="2147483693" r:id="rId15"/>
    <p:sldLayoutId id="2147483683" r:id="rId16"/>
    <p:sldLayoutId id="2147483698" r:id="rId17"/>
    <p:sldLayoutId id="2147483690" r:id="rId18"/>
    <p:sldLayoutId id="2147483699" r:id="rId19"/>
    <p:sldLayoutId id="2147483688" r:id="rId20"/>
    <p:sldLayoutId id="2147483692" r:id="rId21"/>
    <p:sldLayoutId id="2147483695" r:id="rId22"/>
    <p:sldLayoutId id="2147483665" r:id="rId23"/>
    <p:sldLayoutId id="2147483694" r:id="rId24"/>
    <p:sldLayoutId id="2147483681" r:id="rId25"/>
    <p:sldLayoutId id="2147483684" r:id="rId26"/>
    <p:sldLayoutId id="2147483686" r:id="rId27"/>
    <p:sldLayoutId id="2147483666" r:id="rId28"/>
    <p:sldLayoutId id="2147483667" r:id="rId29"/>
    <p:sldLayoutId id="2147483689" r:id="rId30"/>
    <p:sldLayoutId id="2147483700" r:id="rId31"/>
    <p:sldLayoutId id="2147483670" r:id="rId32"/>
    <p:sldLayoutId id="2147483671" r:id="rId33"/>
    <p:sldLayoutId id="2147483701" r:id="rId3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19456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" indent="-173736" algn="l" defTabSz="914400" rtl="0" eaLnBrk="1" latinLnBrk="0" hangingPunct="1">
        <a:lnSpc>
          <a:spcPct val="90000"/>
        </a:lnSpc>
        <a:spcBef>
          <a:spcPts val="300"/>
        </a:spcBef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7.xml"/><Relationship Id="rId7" Type="http://schemas.openxmlformats.org/officeDocument/2006/relationships/image" Target="../media/image27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9.xml"/><Relationship Id="rId7" Type="http://schemas.openxmlformats.org/officeDocument/2006/relationships/image" Target="../media/image29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1.xml"/><Relationship Id="rId7" Type="http://schemas.openxmlformats.org/officeDocument/2006/relationships/image" Target="../media/image31.png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3.xml"/><Relationship Id="rId7" Type="http://schemas.openxmlformats.org/officeDocument/2006/relationships/image" Target="../media/image33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35.xml"/><Relationship Id="rId7" Type="http://schemas.openxmlformats.org/officeDocument/2006/relationships/image" Target="../media/image35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7.xml"/><Relationship Id="rId7" Type="http://schemas.openxmlformats.org/officeDocument/2006/relationships/image" Target="../media/image37.png"/><Relationship Id="rId2" Type="http://schemas.openxmlformats.org/officeDocument/2006/relationships/tags" Target="../tags/tag3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3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5.xml"/><Relationship Id="rId7" Type="http://schemas.openxmlformats.org/officeDocument/2006/relationships/image" Target="../media/image19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7.xml"/><Relationship Id="rId7" Type="http://schemas.openxmlformats.org/officeDocument/2006/relationships/image" Target="../media/image21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9.xml"/><Relationship Id="rId7" Type="http://schemas.openxmlformats.org/officeDocument/2006/relationships/image" Target="../media/image24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7379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>Glassdoor </a:t>
            </a:r>
            <a:r>
              <a:rPr lang="en-US" dirty="0"/>
              <a:t>Reviews </a:t>
            </a:r>
            <a:r>
              <a:rPr lang="en-US" dirty="0" smtClean="0"/>
              <a:t>Analysis </a:t>
            </a:r>
            <a:r>
              <a:rPr lang="en-US" dirty="0"/>
              <a:t>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Competitor 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Surendra Dattatrey</a:t>
            </a:r>
          </a:p>
          <a:p>
            <a:r>
              <a:rPr lang="en-US" dirty="0" smtClean="0"/>
              <a:t>People Analytics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100" b="1" dirty="0" smtClean="0"/>
              <a:t>December 3, 2019</a:t>
            </a:r>
            <a:endParaRPr lang="en-US" sz="11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22088" y="6316663"/>
            <a:ext cx="569912" cy="374650"/>
          </a:xfrm>
        </p:spPr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Appendix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Pros and Cons – For Bloomberg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Free </a:t>
            </a:r>
            <a:r>
              <a:rPr lang="en-US" sz="1600" dirty="0" smtClean="0"/>
              <a:t>food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Great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Free snacks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Smart people</a:t>
            </a:r>
          </a:p>
        </p:txBody>
      </p:sp>
      <p:sp>
        <p:nvSpPr>
          <p:cNvPr id="13" name="TextBox 32"/>
          <p:cNvSpPr txBox="1"/>
          <p:nvPr/>
        </p:nvSpPr>
        <p:spPr>
          <a:xfrm>
            <a:off x="6220180" y="4300998"/>
            <a:ext cx="415248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Long hours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Middle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Micro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Progression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784" y="1168435"/>
            <a:ext cx="3654936" cy="297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7672" y="966490"/>
            <a:ext cx="3157499" cy="32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– FOR CME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Great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food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Culture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Health insurance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 tape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Middle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advancement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Lots of politics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137" y="1027517"/>
            <a:ext cx="3143424" cy="3206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377" y="1046382"/>
            <a:ext cx="2871343" cy="29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- ICE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Fast passed work environment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Stock options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 for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Hard 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64" y="1168435"/>
            <a:ext cx="3349375" cy="2852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726" y="1168436"/>
            <a:ext cx="3788354" cy="291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– Moody’s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place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Long 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Middle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60" y="1027517"/>
            <a:ext cx="3380780" cy="3102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4384" y="1165724"/>
            <a:ext cx="4072816" cy="29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– MSCI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Smart people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Cost Cutting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033" y="966490"/>
            <a:ext cx="3659167" cy="3233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114" y="1063636"/>
            <a:ext cx="3367365" cy="303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– Thomson Reuters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/ 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Cost cutting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Decision making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64" y="1082797"/>
            <a:ext cx="4070735" cy="3098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0180" y="1164612"/>
            <a:ext cx="4315740" cy="28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3131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Rating comparison </a:t>
            </a:r>
          </a:p>
          <a:p>
            <a:r>
              <a:rPr lang="en-US" dirty="0" smtClean="0"/>
              <a:t>Analysis of S&amp;P reviews</a:t>
            </a:r>
          </a:p>
          <a:p>
            <a:r>
              <a:rPr lang="en-US" dirty="0" smtClean="0"/>
              <a:t>Comparative analysis of competitors</a:t>
            </a:r>
          </a:p>
          <a:p>
            <a:r>
              <a:rPr lang="en-US" dirty="0" smtClean="0"/>
              <a:t>Comparison of top positive key attributes</a:t>
            </a:r>
          </a:p>
          <a:p>
            <a:r>
              <a:rPr lang="en-US" dirty="0" smtClean="0"/>
              <a:t>Comparison of top negative key attributes</a:t>
            </a:r>
          </a:p>
          <a:p>
            <a:r>
              <a:rPr lang="en-US" dirty="0" smtClean="0"/>
              <a:t>Appendix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22729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r>
              <a:rPr lang="en-US" sz="1800" dirty="0" smtClean="0"/>
              <a:t>Comparative analysis on text data of S&amp;P.</a:t>
            </a:r>
          </a:p>
          <a:p>
            <a:r>
              <a:rPr lang="en-US" sz="1800" dirty="0" smtClean="0"/>
              <a:t>We included data of competitors like – Bloomberg, CME, ICE, Moody’s, MSCI and Thomson Reuters.</a:t>
            </a:r>
          </a:p>
          <a:p>
            <a:r>
              <a:rPr lang="en-US" sz="1800" dirty="0" smtClean="0"/>
              <a:t>Comparative analysis of top positive and negative keywords.</a:t>
            </a:r>
          </a:p>
          <a:p>
            <a:r>
              <a:rPr lang="en-US" sz="1800" dirty="0" smtClean="0"/>
              <a:t>Review count given in below table –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48735"/>
              </p:ext>
            </p:extLst>
          </p:nvPr>
        </p:nvGraphicFramePr>
        <p:xfrm>
          <a:off x="1115975" y="2642732"/>
          <a:ext cx="3918858" cy="1767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46863">
                  <a:extLst>
                    <a:ext uri="{9D8B030D-6E8A-4147-A177-3AD203B41FA5}">
                      <a16:colId xmlns:a16="http://schemas.microsoft.com/office/drawing/2014/main" val="2222981396"/>
                    </a:ext>
                  </a:extLst>
                </a:gridCol>
                <a:gridCol w="1671995">
                  <a:extLst>
                    <a:ext uri="{9D8B030D-6E8A-4147-A177-3AD203B41FA5}">
                      <a16:colId xmlns:a16="http://schemas.microsoft.com/office/drawing/2014/main" val="1399899952"/>
                    </a:ext>
                  </a:extLst>
                </a:gridCol>
              </a:tblGrid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Review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2221677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Bloomberg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5,200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3005268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2129310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9643596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Moody's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1312218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MSCI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4358361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S&amp;P Global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2,840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58042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Thomson Reuters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7,581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396499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69420" y="3441076"/>
            <a:ext cx="3947220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Rosa: This slide is your 30 second elevator pitch.  </a:t>
            </a:r>
          </a:p>
          <a:p>
            <a:r>
              <a:rPr lang="en-US" sz="2400" dirty="0" smtClean="0"/>
              <a:t>What do you want Dimitra to know? What are the findings from your analysis.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8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Rating comparison – Glassdoor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37287"/>
          <a:stretch/>
        </p:blipFill>
        <p:spPr>
          <a:xfrm>
            <a:off x="2095126" y="810609"/>
            <a:ext cx="6351210" cy="4644656"/>
          </a:xfrm>
          <a:prstGeom prst="rect">
            <a:avLst/>
          </a:prstGeom>
        </p:spPr>
      </p:pic>
      <p:sp>
        <p:nvSpPr>
          <p:cNvPr id="12" name="TextBox 32"/>
          <p:cNvSpPr txBox="1"/>
          <p:nvPr/>
        </p:nvSpPr>
        <p:spPr>
          <a:xfrm>
            <a:off x="5893672" y="6282904"/>
            <a:ext cx="552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D6002A"/>
                </a:solidFill>
                <a:latin typeface="Arial (Body)"/>
              </a:rPr>
              <a:t>* This data is taken from Glassdoor comparison page. This is an average data, was last updated in January 2019. </a:t>
            </a:r>
            <a:endParaRPr lang="en-US" sz="10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74" y="878889"/>
            <a:ext cx="2010052" cy="4576376"/>
          </a:xfrm>
          <a:prstGeom prst="rect">
            <a:avLst/>
          </a:prstGeom>
        </p:spPr>
      </p:pic>
      <p:pic>
        <p:nvPicPr>
          <p:cNvPr id="109847" name="Picture 1" descr="image0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335" y="844748"/>
            <a:ext cx="3653929" cy="46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5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8"/>
            <a:ext cx="11358880" cy="49464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employees saying about S&amp;P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32"/>
          <p:cNvSpPr txBox="1"/>
          <p:nvPr/>
        </p:nvSpPr>
        <p:spPr>
          <a:xfrm>
            <a:off x="339168" y="919102"/>
            <a:ext cx="51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Company</a:t>
            </a:r>
            <a:r>
              <a:rPr lang="en-US" sz="1600" dirty="0" smtClean="0">
                <a:solidFill>
                  <a:srgbClr val="00B050"/>
                </a:solidFill>
              </a:rPr>
              <a:t>,</a:t>
            </a:r>
            <a:r>
              <a:rPr lang="en-US" sz="1600" b="1" dirty="0" smtClean="0">
                <a:solidFill>
                  <a:srgbClr val="00B050"/>
                </a:solidFill>
              </a:rPr>
              <a:t> Good People,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Opportunities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8" name="TextBox 32"/>
          <p:cNvSpPr txBox="1"/>
          <p:nvPr/>
        </p:nvSpPr>
        <p:spPr>
          <a:xfrm>
            <a:off x="5960870" y="919102"/>
            <a:ext cx="5529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>
                <a:solidFill>
                  <a:srgbClr val="D6002A"/>
                </a:solidFill>
              </a:rPr>
              <a:t>Opportunities, </a:t>
            </a:r>
            <a:r>
              <a:rPr lang="en-US" sz="1600" b="1" dirty="0" smtClean="0">
                <a:solidFill>
                  <a:srgbClr val="D6002A"/>
                </a:solidFill>
              </a:rPr>
              <a:t>Work Life</a:t>
            </a:r>
            <a:r>
              <a:rPr lang="en-US" sz="1600" dirty="0" smtClean="0">
                <a:solidFill>
                  <a:srgbClr val="D6002A"/>
                </a:solidFill>
              </a:rPr>
              <a:t>, </a:t>
            </a:r>
            <a:r>
              <a:rPr lang="en-US" sz="1600" b="1" dirty="0" smtClean="0">
                <a:solidFill>
                  <a:srgbClr val="D6002A"/>
                </a:solidFill>
              </a:rPr>
              <a:t>senior management,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HR Processes,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Monotonous Work,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Growth,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Promotions,</a:t>
            </a:r>
            <a:r>
              <a:rPr lang="en-US" sz="1600" dirty="0" smtClean="0">
                <a:solidFill>
                  <a:srgbClr val="D6002A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D6002A"/>
                </a:solidFill>
              </a:rPr>
              <a:t>Layoffs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195" y="2937600"/>
            <a:ext cx="3298093" cy="3337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4005" y="2858094"/>
            <a:ext cx="3961559" cy="37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5007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14" y="206549"/>
            <a:ext cx="11358880" cy="86527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Comparative analysis with competitors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*Intercontinental Exchange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22088" y="6316663"/>
            <a:ext cx="569912" cy="374650"/>
          </a:xfrm>
        </p:spPr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32"/>
          <p:cNvSpPr txBox="1"/>
          <p:nvPr/>
        </p:nvSpPr>
        <p:spPr>
          <a:xfrm>
            <a:off x="147101" y="995890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Bloomberg Pros:</a:t>
            </a:r>
            <a:r>
              <a:rPr lang="en-US" b="1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30" y="1644450"/>
            <a:ext cx="2464378" cy="2544672"/>
          </a:xfrm>
          <a:prstGeom prst="rect">
            <a:avLst/>
          </a:prstGeom>
        </p:spPr>
      </p:pic>
      <p:sp>
        <p:nvSpPr>
          <p:cNvPr id="11" name="TextBox 32"/>
          <p:cNvSpPr txBox="1"/>
          <p:nvPr/>
        </p:nvSpPr>
        <p:spPr>
          <a:xfrm>
            <a:off x="4122889" y="963616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CME Pros:</a:t>
            </a:r>
            <a:r>
              <a:rPr lang="en-US" b="1" dirty="0" smtClean="0"/>
              <a:t> </a:t>
            </a:r>
          </a:p>
        </p:txBody>
      </p:sp>
      <p:sp>
        <p:nvSpPr>
          <p:cNvPr id="12" name="TextBox 32"/>
          <p:cNvSpPr txBox="1"/>
          <p:nvPr/>
        </p:nvSpPr>
        <p:spPr>
          <a:xfrm>
            <a:off x="8255633" y="963616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ICE* Pros:</a:t>
            </a:r>
            <a:r>
              <a:rPr lang="en-US" b="1" dirty="0" smtClean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4185" y="1541178"/>
            <a:ext cx="2594450" cy="2647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9774" y="1489797"/>
            <a:ext cx="2870313" cy="278016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80730" y="4417874"/>
            <a:ext cx="3876245" cy="1569660"/>
            <a:chOff x="167283" y="3986704"/>
            <a:chExt cx="3876245" cy="1569660"/>
          </a:xfrm>
        </p:grpSpPr>
        <p:sp>
          <p:nvSpPr>
            <p:cNvPr id="16" name="TextBox 32"/>
            <p:cNvSpPr txBox="1"/>
            <p:nvPr/>
          </p:nvSpPr>
          <p:spPr>
            <a:xfrm>
              <a:off x="167283" y="3986704"/>
              <a:ext cx="24539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>
                  <a:solidFill>
                    <a:srgbClr val="00B050"/>
                  </a:solidFill>
                  <a:latin typeface="Arial (Body)"/>
                </a:rPr>
                <a:t>Top Keywords – </a:t>
              </a:r>
              <a:endParaRPr lang="en-US" sz="1400" dirty="0">
                <a:solidFill>
                  <a:srgbClr val="00B050"/>
                </a:solidFill>
                <a:latin typeface="Arial (Body)"/>
              </a:endParaRPr>
            </a:p>
            <a:p>
              <a:endParaRPr lang="en-US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Free Food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Great Benefits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Work life balance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Free snacks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Good Work</a:t>
              </a:r>
            </a:p>
            <a:p>
              <a:endParaRPr lang="en-US" sz="1200" dirty="0"/>
            </a:p>
          </p:txBody>
        </p:sp>
        <p:sp>
          <p:nvSpPr>
            <p:cNvPr id="15" name="TextBox 32"/>
            <p:cNvSpPr txBox="1"/>
            <p:nvPr/>
          </p:nvSpPr>
          <p:spPr>
            <a:xfrm>
              <a:off x="1589531" y="4356035"/>
              <a:ext cx="24539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Smart people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Work environment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Great place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Fast paced environment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Good pay</a:t>
              </a:r>
            </a:p>
            <a:p>
              <a:endParaRPr lang="en-US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51767" y="4417874"/>
            <a:ext cx="3903866" cy="1733805"/>
            <a:chOff x="4338320" y="3986704"/>
            <a:chExt cx="3903866" cy="1733805"/>
          </a:xfrm>
        </p:grpSpPr>
        <p:sp>
          <p:nvSpPr>
            <p:cNvPr id="17" name="TextBox 32"/>
            <p:cNvSpPr txBox="1"/>
            <p:nvPr/>
          </p:nvSpPr>
          <p:spPr>
            <a:xfrm>
              <a:off x="4338320" y="3986704"/>
              <a:ext cx="24539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>
                  <a:solidFill>
                    <a:srgbClr val="00B050"/>
                  </a:solidFill>
                  <a:latin typeface="Arial (Body)"/>
                </a:rPr>
                <a:t>Top Keywords – </a:t>
              </a:r>
              <a:endParaRPr lang="en-US" sz="1400" dirty="0">
                <a:solidFill>
                  <a:srgbClr val="00B050"/>
                </a:solidFill>
                <a:latin typeface="Arial (Body)"/>
              </a:endParaRPr>
            </a:p>
            <a:p>
              <a:endParaRPr lang="en-US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Work life balance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Great benefits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Good work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Great company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Free food</a:t>
              </a:r>
            </a:p>
            <a:p>
              <a:endParaRPr lang="en-US" sz="1200" dirty="0"/>
            </a:p>
          </p:txBody>
        </p:sp>
        <p:sp>
          <p:nvSpPr>
            <p:cNvPr id="19" name="TextBox 32"/>
            <p:cNvSpPr txBox="1"/>
            <p:nvPr/>
          </p:nvSpPr>
          <p:spPr>
            <a:xfrm>
              <a:off x="5788189" y="4335514"/>
              <a:ext cx="24539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Great culture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Free snacks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Health insurance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Good salary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Great people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Good pay</a:t>
              </a:r>
            </a:p>
            <a:p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915087" y="4417874"/>
            <a:ext cx="4403495" cy="1754326"/>
            <a:chOff x="7945226" y="4006526"/>
            <a:chExt cx="4403495" cy="1754326"/>
          </a:xfrm>
        </p:grpSpPr>
        <p:sp>
          <p:nvSpPr>
            <p:cNvPr id="18" name="TextBox 32"/>
            <p:cNvSpPr txBox="1"/>
            <p:nvPr/>
          </p:nvSpPr>
          <p:spPr>
            <a:xfrm>
              <a:off x="7945226" y="4006526"/>
              <a:ext cx="24539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>
                  <a:solidFill>
                    <a:srgbClr val="00B050"/>
                  </a:solidFill>
                  <a:latin typeface="Arial (Body)"/>
                </a:rPr>
                <a:t>Top Keywords – </a:t>
              </a:r>
              <a:endParaRPr lang="en-US" sz="1400" dirty="0">
                <a:solidFill>
                  <a:srgbClr val="00B050"/>
                </a:solidFill>
                <a:latin typeface="Arial (Body)"/>
              </a:endParaRPr>
            </a:p>
            <a:p>
              <a:endParaRPr lang="en-US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Work life balance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Good benefits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Good work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Fast paced environment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Smart people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Work environment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 smtClean="0"/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9894724" y="4348282"/>
              <a:ext cx="24539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Stock options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Good people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Good compensation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Cutting edge technology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Great place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Good pay</a:t>
              </a:r>
              <a:endParaRPr lang="en-US" sz="1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698787" y="387016"/>
            <a:ext cx="3947220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Rosa: Is there a common theme among competitors? For example, work life balance seems to come up a lot. Is there a story around there?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9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48" y="6098"/>
            <a:ext cx="11358880" cy="49464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Comparative analysis with competitors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32"/>
          <p:cNvSpPr txBox="1"/>
          <p:nvPr/>
        </p:nvSpPr>
        <p:spPr>
          <a:xfrm>
            <a:off x="167283" y="541384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Moody’s Pros:</a:t>
            </a:r>
            <a:r>
              <a:rPr lang="en-US" b="1" dirty="0" smtClean="0"/>
              <a:t> </a:t>
            </a:r>
          </a:p>
        </p:txBody>
      </p:sp>
      <p:sp>
        <p:nvSpPr>
          <p:cNvPr id="11" name="TextBox 32"/>
          <p:cNvSpPr txBox="1"/>
          <p:nvPr/>
        </p:nvSpPr>
        <p:spPr>
          <a:xfrm>
            <a:off x="4752530" y="541384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MSCI Pros:</a:t>
            </a:r>
            <a:r>
              <a:rPr lang="en-US" b="1" dirty="0" smtClean="0"/>
              <a:t> </a:t>
            </a:r>
          </a:p>
        </p:txBody>
      </p:sp>
      <p:sp>
        <p:nvSpPr>
          <p:cNvPr id="12" name="TextBox 32"/>
          <p:cNvSpPr txBox="1"/>
          <p:nvPr/>
        </p:nvSpPr>
        <p:spPr>
          <a:xfrm>
            <a:off x="9057786" y="473168"/>
            <a:ext cx="300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Thomson Reuters Pros:</a:t>
            </a:r>
            <a:r>
              <a:rPr lang="en-US" b="1" dirty="0" smtClean="0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" y="877243"/>
            <a:ext cx="3248005" cy="2963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0888" y="882210"/>
            <a:ext cx="2995907" cy="2958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2072" y="815461"/>
            <a:ext cx="3254672" cy="3086799"/>
          </a:xfrm>
          <a:prstGeom prst="rect">
            <a:avLst/>
          </a:prstGeom>
        </p:spPr>
      </p:pic>
      <p:sp>
        <p:nvSpPr>
          <p:cNvPr id="16" name="TextBox 32"/>
          <p:cNvSpPr txBox="1"/>
          <p:nvPr/>
        </p:nvSpPr>
        <p:spPr>
          <a:xfrm>
            <a:off x="180848" y="3930209"/>
            <a:ext cx="24539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Senior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Nice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from 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Smart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Interesting / flexible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salary</a:t>
            </a:r>
            <a:endParaRPr lang="en-US" sz="1200" dirty="0"/>
          </a:p>
        </p:txBody>
      </p:sp>
      <p:sp>
        <p:nvSpPr>
          <p:cNvPr id="17" name="TextBox 32"/>
          <p:cNvSpPr txBox="1"/>
          <p:nvPr/>
        </p:nvSpPr>
        <p:spPr>
          <a:xfrm>
            <a:off x="4488688" y="3942080"/>
            <a:ext cx="2453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Smart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salary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Flexible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from home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Working 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Talented people</a:t>
            </a:r>
          </a:p>
        </p:txBody>
      </p:sp>
      <p:sp>
        <p:nvSpPr>
          <p:cNvPr id="18" name="TextBox 32"/>
          <p:cNvSpPr txBox="1"/>
          <p:nvPr/>
        </p:nvSpPr>
        <p:spPr>
          <a:xfrm>
            <a:off x="8796528" y="3958649"/>
            <a:ext cx="2453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from 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Flexible working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Employee friendly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Flexible 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pressure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Friendly environment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698787" y="387016"/>
            <a:ext cx="394722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Rosa: Same feedback as previous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5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48" y="6098"/>
            <a:ext cx="11358880" cy="49464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Comparison of top positive key attributes (Word proportions out of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11180" y="625518"/>
          <a:ext cx="11889231" cy="57141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5563">
                  <a:extLst>
                    <a:ext uri="{9D8B030D-6E8A-4147-A177-3AD203B41FA5}">
                      <a16:colId xmlns:a16="http://schemas.microsoft.com/office/drawing/2014/main" val="3197463049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585286395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3131089038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4284291795"/>
                    </a:ext>
                  </a:extLst>
                </a:gridCol>
                <a:gridCol w="905692">
                  <a:extLst>
                    <a:ext uri="{9D8B030D-6E8A-4147-A177-3AD203B41FA5}">
                      <a16:colId xmlns:a16="http://schemas.microsoft.com/office/drawing/2014/main" val="1151151782"/>
                    </a:ext>
                  </a:extLst>
                </a:gridCol>
                <a:gridCol w="1271451">
                  <a:extLst>
                    <a:ext uri="{9D8B030D-6E8A-4147-A177-3AD203B41FA5}">
                      <a16:colId xmlns:a16="http://schemas.microsoft.com/office/drawing/2014/main" val="2791121959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860848464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1619498588"/>
                    </a:ext>
                  </a:extLst>
                </a:gridCol>
              </a:tblGrid>
              <a:tr h="330927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r>
                        <a:rPr lang="en-US" baseline="0" dirty="0" smtClean="0"/>
                        <a:t> 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S&amp;P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Bloomberg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Moody’s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Thomson Reuters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25661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Benefits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69185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life balance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21512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Free</a:t>
                      </a:r>
                      <a:r>
                        <a:rPr lang="en-US" sz="1400" baseline="0" dirty="0" smtClean="0"/>
                        <a:t> food / snacks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299600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21233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People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97360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</a:t>
                      </a:r>
                      <a:r>
                        <a:rPr lang="en-US" sz="1400" baseline="0" dirty="0" smtClean="0"/>
                        <a:t> environment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23987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Health Insurance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170713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 / pay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4347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 friendly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2889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Great place to 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77230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Fast paced</a:t>
                      </a:r>
                      <a:r>
                        <a:rPr lang="en-US" sz="1400" baseline="0" dirty="0" smtClean="0"/>
                        <a:t> environment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14772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Cutting edge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2004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78857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11163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493329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Working</a:t>
                      </a:r>
                      <a:r>
                        <a:rPr lang="en-US" sz="1400" baseline="0" dirty="0" smtClean="0"/>
                        <a:t> hours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95025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Senior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000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55795" y="1906534"/>
            <a:ext cx="5731640" cy="267765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Rosa:</a:t>
            </a:r>
          </a:p>
          <a:p>
            <a:r>
              <a:rPr lang="en-US" sz="2400" dirty="0" smtClean="0"/>
              <a:t>Could we change this to a heat map? </a:t>
            </a:r>
          </a:p>
          <a:p>
            <a:r>
              <a:rPr lang="en-US" sz="2400" dirty="0" smtClean="0"/>
              <a:t>Change to 2 decimals </a:t>
            </a:r>
          </a:p>
          <a:p>
            <a:r>
              <a:rPr lang="en-US" sz="2400" dirty="0" smtClean="0"/>
              <a:t>What is “word proportions out of 1”? </a:t>
            </a:r>
          </a:p>
          <a:p>
            <a:r>
              <a:rPr lang="en-US" sz="2400" dirty="0" smtClean="0"/>
              <a:t>Could we change title to something more insightful?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34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48" y="145435"/>
            <a:ext cx="11358880" cy="4946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Negative key attributes (Word proportions)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80848" y="866504"/>
          <a:ext cx="11819564" cy="44557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9885">
                  <a:extLst>
                    <a:ext uri="{9D8B030D-6E8A-4147-A177-3AD203B41FA5}">
                      <a16:colId xmlns:a16="http://schemas.microsoft.com/office/drawing/2014/main" val="3197463049"/>
                    </a:ext>
                  </a:extLst>
                </a:gridCol>
                <a:gridCol w="1116823">
                  <a:extLst>
                    <a:ext uri="{9D8B030D-6E8A-4147-A177-3AD203B41FA5}">
                      <a16:colId xmlns:a16="http://schemas.microsoft.com/office/drawing/2014/main" val="585286395"/>
                    </a:ext>
                  </a:extLst>
                </a:gridCol>
                <a:gridCol w="1506412">
                  <a:extLst>
                    <a:ext uri="{9D8B030D-6E8A-4147-A177-3AD203B41FA5}">
                      <a16:colId xmlns:a16="http://schemas.microsoft.com/office/drawing/2014/main" val="3131089038"/>
                    </a:ext>
                  </a:extLst>
                </a:gridCol>
                <a:gridCol w="926357">
                  <a:extLst>
                    <a:ext uri="{9D8B030D-6E8A-4147-A177-3AD203B41FA5}">
                      <a16:colId xmlns:a16="http://schemas.microsoft.com/office/drawing/2014/main" val="4284291795"/>
                    </a:ext>
                  </a:extLst>
                </a:gridCol>
                <a:gridCol w="900385">
                  <a:extLst>
                    <a:ext uri="{9D8B030D-6E8A-4147-A177-3AD203B41FA5}">
                      <a16:colId xmlns:a16="http://schemas.microsoft.com/office/drawing/2014/main" val="1151151782"/>
                    </a:ext>
                  </a:extLst>
                </a:gridCol>
                <a:gridCol w="1264001">
                  <a:extLst>
                    <a:ext uri="{9D8B030D-6E8A-4147-A177-3AD203B41FA5}">
                      <a16:colId xmlns:a16="http://schemas.microsoft.com/office/drawing/2014/main" val="2791121959"/>
                    </a:ext>
                  </a:extLst>
                </a:gridCol>
                <a:gridCol w="1142795">
                  <a:extLst>
                    <a:ext uri="{9D8B030D-6E8A-4147-A177-3AD203B41FA5}">
                      <a16:colId xmlns:a16="http://schemas.microsoft.com/office/drawing/2014/main" val="860848464"/>
                    </a:ext>
                  </a:extLst>
                </a:gridCol>
                <a:gridCol w="2302906">
                  <a:extLst>
                    <a:ext uri="{9D8B030D-6E8A-4147-A177-3AD203B41FA5}">
                      <a16:colId xmlns:a16="http://schemas.microsoft.com/office/drawing/2014/main" val="1619498588"/>
                    </a:ext>
                  </a:extLst>
                </a:gridCol>
              </a:tblGrid>
              <a:tr h="330927">
                <a:tc>
                  <a:txBody>
                    <a:bodyPr/>
                    <a:lstStyle/>
                    <a:p>
                      <a:r>
                        <a:rPr lang="en-US" dirty="0" smtClean="0"/>
                        <a:t>Key 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S&amp;P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Bloomberg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Moody’s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Thomson Reuters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25661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Working hours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69185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life</a:t>
                      </a:r>
                      <a:r>
                        <a:rPr lang="en-US" sz="1400" baseline="0" dirty="0" smtClean="0"/>
                        <a:t> balance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21512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299600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Career advancement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21233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 tape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97360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Politics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23987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Career growth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170713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fro</a:t>
                      </a:r>
                      <a:r>
                        <a:rPr lang="en-US" sz="1400" baseline="0" dirty="0" smtClean="0"/>
                        <a:t>m 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4347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 / Pay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2889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Culture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77230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High</a:t>
                      </a:r>
                      <a:r>
                        <a:rPr lang="en-US" sz="1400" baseline="0" dirty="0" smtClean="0"/>
                        <a:t> turnover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14772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Cost cutting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2004"/>
                  </a:ext>
                </a:extLst>
              </a:tr>
              <a:tr h="31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Decision 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7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g0RuxK0vjYSCFa7mwnK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heme/theme1.xml><?xml version="1.0" encoding="utf-8"?>
<a:theme xmlns:a="http://schemas.openxmlformats.org/drawingml/2006/main" name="S-P Global 16:9 Templat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AQUA">
      <a:srgbClr val="08C3A5"/>
    </a:custClr>
    <a:custClr name="DARKTEAL">
      <a:srgbClr val="06423D"/>
    </a:custClr>
    <a:custClr name="MELON">
      <a:srgbClr val="F79668"/>
    </a:custClr>
    <a:custClr name="DARKSIENNA">
      <a:srgbClr val="712300"/>
    </a:custClr>
    <a:custClr name="IRIS">
      <a:srgbClr val="908EC5"/>
    </a:custClr>
    <a:custClr name="INDIGO">
      <a:srgbClr val="37237B"/>
    </a:custClr>
    <a:custClr name="TREE">
      <a:srgbClr val="A4C032"/>
    </a:custClr>
    <a:custClr name="FOREST">
      <a:srgbClr val="2C3B0D"/>
    </a:custClr>
    <a:custClr name="White">
      <a:srgbClr val="FFFFFF"/>
    </a:custClr>
    <a:custClr name="White">
      <a:srgbClr val="FFFFFF"/>
    </a:custClr>
    <a:custClr name="BLACK100">
      <a:srgbClr val="000000"/>
    </a:custClr>
    <a:custClr name="BLACK80">
      <a:srgbClr val="333333"/>
    </a:custClr>
    <a:custClr name="BLACK60">
      <a:srgbClr val="666666"/>
    </a:custClr>
    <a:custClr name="BLACK40">
      <a:srgbClr val="999999"/>
    </a:custClr>
    <a:custClr name="BLACK20">
      <a:srgbClr val="CCCCCC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Neutral5">
      <a:srgbClr val="473729"/>
    </a:custClr>
    <a:custClr name="Neutral4">
      <a:srgbClr val="7A6855"/>
    </a:custClr>
    <a:custClr name="Neutral3">
      <a:srgbClr val="A39382"/>
    </a:custClr>
    <a:custClr name="Neutral2">
      <a:srgbClr val="B7A99A"/>
    </a:custClr>
    <a:custClr name="Neutral1">
      <a:srgbClr val="CEC2B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OCEAN ">
      <a:srgbClr val="007EAE"/>
    </a:custClr>
    <a:custClr name="HONEY">
      <a:srgbClr val="FFAC17"/>
    </a:custClr>
    <a:custClr name="RUBINE">
      <a:srgbClr val="C40067"/>
    </a:custClr>
    <a:custClr name="AQUA">
      <a:srgbClr val="08C3A5"/>
    </a:custClr>
    <a:custClr name="COPPERPLATE">
      <a:srgbClr val="F36C35"/>
    </a:custClr>
    <a:custClr name="PETRO">
      <a:srgbClr val="6A6AB1"/>
    </a:custClr>
    <a:custClr name="TREE">
      <a:srgbClr val="A4C032"/>
    </a:custClr>
    <a:custClr name="White">
      <a:srgbClr val="FFFFFF"/>
    </a:custClr>
    <a:custClr name="White">
      <a:srgbClr val="FFFFFF"/>
    </a:custClr>
    <a:custClr name="White">
      <a:srgbClr val="FFFFFF"/>
    </a:custClr>
    <a:custClr name="SPGRed">
      <a:srgbClr val="D6002A"/>
    </a:custClr>
  </a:custClrLst>
  <a:extLst>
    <a:ext uri="{05A4C25C-085E-4340-85A3-A5531E510DB2}">
      <thm15:themeFamily xmlns:thm15="http://schemas.microsoft.com/office/thememl/2012/main" name="Glassdoor Review Analysis - Competitor data - RMZ.potx" id="{5E9FE93E-88FC-40C9-BF7B-A6E75AE9B25A}" vid="{92F65865-2806-4B49-9EE5-49A582B00D43}"/>
    </a:ext>
  </a:extLst>
</a:theme>
</file>

<file path=ppt/theme/theme2.xml><?xml version="1.0" encoding="utf-8"?>
<a:theme xmlns:a="http://schemas.openxmlformats.org/drawingml/2006/main" name="Office Them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1058</Words>
  <Application>Microsoft Office PowerPoint</Application>
  <PresentationFormat>Widescreen</PresentationFormat>
  <Paragraphs>455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Akkurat Pro</vt:lpstr>
      <vt:lpstr>Arial</vt:lpstr>
      <vt:lpstr>Arial (Body)</vt:lpstr>
      <vt:lpstr>Arial Narrow</vt:lpstr>
      <vt:lpstr>Calibri</vt:lpstr>
      <vt:lpstr>Wingdings</vt:lpstr>
      <vt:lpstr>Wingdings 3</vt:lpstr>
      <vt:lpstr>S-P Global 16:9 Template</vt:lpstr>
      <vt:lpstr>think-cell Slide</vt:lpstr>
      <vt:lpstr> Glassdoor Reviews Analysis –  Competitor Data    </vt:lpstr>
      <vt:lpstr>Agenda</vt:lpstr>
      <vt:lpstr>Executive Summary</vt:lpstr>
      <vt:lpstr>Rating comparison – Glassdoor  </vt:lpstr>
      <vt:lpstr>What employees saying about S&amp;P</vt:lpstr>
      <vt:lpstr>Comparative analysis with competitors</vt:lpstr>
      <vt:lpstr>Comparative analysis with competitors</vt:lpstr>
      <vt:lpstr>Comparison of top positive key attributes (Word proportions out of 1)</vt:lpstr>
      <vt:lpstr>Negative key attributes (Word proportions)</vt:lpstr>
      <vt:lpstr>      Appendix </vt:lpstr>
      <vt:lpstr>Overall Word Cloud For Pros and Cons – For Bloomberg</vt:lpstr>
      <vt:lpstr>Overall Word Cloud for Pros and Cons – FOR CME</vt:lpstr>
      <vt:lpstr>Overall Word Cloud for Pros and Cons - ICE</vt:lpstr>
      <vt:lpstr>Overall Word Cloud for Pros and Cons – Moody’s</vt:lpstr>
      <vt:lpstr>Overall Word Cloud for Pros and Cons – MSCI</vt:lpstr>
      <vt:lpstr>Overall Word Cloud for Pros and Cons – Thomson Reuters</vt:lpstr>
    </vt:vector>
  </TitlesOfParts>
  <Company>S&amp;P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Mackay, Robert - (Public Affairs)</dc:creator>
  <cp:lastModifiedBy>Dattatrey, Surendra</cp:lastModifiedBy>
  <cp:revision>9</cp:revision>
  <cp:lastPrinted>2016-09-30T18:43:28Z</cp:lastPrinted>
  <dcterms:created xsi:type="dcterms:W3CDTF">2019-04-22T14:46:49Z</dcterms:created>
  <dcterms:modified xsi:type="dcterms:W3CDTF">2019-12-04T05:42:10Z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rosa_meza</vt:lpwstr>
  </property>
  <property fmtid="{D5CDD505-2E9C-101B-9397-08002B2CF9AE}" pid="3" name="Offisync_UpdateToken">
    <vt:lpwstr>1</vt:lpwstr>
  </property>
  <property fmtid="{D5CDD505-2E9C-101B-9397-08002B2CF9AE}" pid="4" name="Offisync_UniqueId">
    <vt:lpwstr>130626</vt:lpwstr>
  </property>
  <property fmtid="{D5CDD505-2E9C-101B-9397-08002B2CF9AE}" pid="5" name="Offisync_ProviderInitializationData">
    <vt:lpwstr>https://thehub.spglobal.com</vt:lpwstr>
  </property>
  <property fmtid="{D5CDD505-2E9C-101B-9397-08002B2CF9AE}" pid="6" name="Offisync_ServerID">
    <vt:lpwstr>e473e071-ae29-440a-8ef1-9f85c6df4fb5</vt:lpwstr>
  </property>
  <property fmtid="{D5CDD505-2E9C-101B-9397-08002B2CF9AE}" pid="7" name="Jive_VersionGuid">
    <vt:lpwstr>561fbc46-8c8e-4655-9c77-aea70adc3e46</vt:lpwstr>
  </property>
</Properties>
</file>