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9"/>
  </p:notesMasterIdLst>
  <p:handoutMasterIdLst>
    <p:handoutMasterId r:id="rId20"/>
  </p:handoutMasterIdLst>
  <p:sldIdLst>
    <p:sldId id="749" r:id="rId3"/>
    <p:sldId id="750" r:id="rId4"/>
    <p:sldId id="751" r:id="rId5"/>
    <p:sldId id="765" r:id="rId6"/>
    <p:sldId id="766" r:id="rId7"/>
    <p:sldId id="767" r:id="rId8"/>
    <p:sldId id="769" r:id="rId9"/>
    <p:sldId id="771" r:id="rId10"/>
    <p:sldId id="772" r:id="rId11"/>
    <p:sldId id="780" r:id="rId12"/>
    <p:sldId id="774" r:id="rId13"/>
    <p:sldId id="775" r:id="rId14"/>
    <p:sldId id="776" r:id="rId15"/>
    <p:sldId id="777" r:id="rId16"/>
    <p:sldId id="778" r:id="rId17"/>
    <p:sldId id="779" r:id="rId18"/>
  </p:sldIdLst>
  <p:sldSz cx="12192000" cy="6858000"/>
  <p:notesSz cx="6980238" cy="11887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5"/>
            <p14:sldId id="766"/>
            <p14:sldId id="767"/>
            <p14:sldId id="769"/>
            <p14:sldId id="771"/>
            <p14:sldId id="772"/>
            <p14:sldId id="780"/>
            <p14:sldId id="774"/>
            <p14:sldId id="775"/>
            <p14:sldId id="776"/>
            <p14:sldId id="777"/>
            <p14:sldId id="778"/>
            <p14:sldId id="77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  <p:cmAuthor id="2" name="Dattatrey, Surendra" initials="DS" lastIdx="1" clrIdx="1">
    <p:extLst>
      <p:ext uri="{19B8F6BF-5375-455C-9EA6-DF929625EA0E}">
        <p15:presenceInfo xmlns:p15="http://schemas.microsoft.com/office/powerpoint/2012/main" userId="S-1-5-21-1390067357-220523388-725345543-1849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70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12/18/2019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40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41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421286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7022297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1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8.xml"/><Relationship Id="rId7" Type="http://schemas.openxmlformats.org/officeDocument/2006/relationships/image" Target="../media/image27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40.xml"/><Relationship Id="rId7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2.xml"/><Relationship Id="rId7" Type="http://schemas.openxmlformats.org/officeDocument/2006/relationships/image" Target="../media/image31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4.xml"/><Relationship Id="rId7" Type="http://schemas.openxmlformats.org/officeDocument/2006/relationships/image" Target="../media/image33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6.xml"/><Relationship Id="rId7" Type="http://schemas.openxmlformats.org/officeDocument/2006/relationships/image" Target="../media/image35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8.xml"/><Relationship Id="rId7" Type="http://schemas.openxmlformats.org/officeDocument/2006/relationships/image" Target="../media/image37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6.xml"/><Relationship Id="rId7" Type="http://schemas.openxmlformats.org/officeDocument/2006/relationships/image" Target="../media/image17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8.xml"/><Relationship Id="rId7" Type="http://schemas.openxmlformats.org/officeDocument/2006/relationships/image" Target="../media/image19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2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1477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8436" y="143622"/>
            <a:ext cx="7231529" cy="2576289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D600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Glassdoor Reviews Analysis –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Competitor 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08434" y="4196049"/>
            <a:ext cx="7231529" cy="1307768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By:</a:t>
            </a:r>
          </a:p>
          <a:p>
            <a:pPr marL="0" indent="0">
              <a:buNone/>
            </a:pPr>
            <a:r>
              <a:rPr lang="en-US" sz="1600" b="1" dirty="0" smtClean="0"/>
              <a:t>Surendra Dattatrey</a:t>
            </a:r>
          </a:p>
          <a:p>
            <a:pPr marL="0" indent="0">
              <a:buNone/>
            </a:pPr>
            <a:r>
              <a:rPr lang="en-US" sz="1600" b="1" dirty="0" smtClean="0"/>
              <a:t>People Analytics</a:t>
            </a:r>
            <a:endParaRPr lang="en-US" sz="1600" b="1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08434" y="5503817"/>
            <a:ext cx="3169920" cy="259884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December 3, 2019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505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Comparison of top positive key attributes (Word proportions out of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48" y="500744"/>
            <a:ext cx="11868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7778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Pros and Cons – For Bloomberg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food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people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6220180" y="4300998"/>
            <a:ext cx="41524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84" y="1168435"/>
            <a:ext cx="3654936" cy="29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672" y="966490"/>
            <a:ext cx="3157499" cy="3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4007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FOR CME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Lots of 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137" y="1027517"/>
            <a:ext cx="3143424" cy="3206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77" y="1046382"/>
            <a:ext cx="2871343" cy="29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6998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- ICE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passed 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168435"/>
            <a:ext cx="3349375" cy="285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726" y="1168436"/>
            <a:ext cx="3788354" cy="29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5987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Moody’s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0" y="1027517"/>
            <a:ext cx="3380780" cy="310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84" y="1165724"/>
            <a:ext cx="4072816" cy="2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498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MSCI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33" y="966490"/>
            <a:ext cx="3659167" cy="323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14" y="1063636"/>
            <a:ext cx="3367365" cy="30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1021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Thomson Reuters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/ 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082797"/>
            <a:ext cx="4070735" cy="3098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180" y="1164612"/>
            <a:ext cx="431574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Rating comparison </a:t>
            </a:r>
          </a:p>
          <a:p>
            <a:r>
              <a:rPr lang="en-US" dirty="0" smtClean="0"/>
              <a:t>Analysis of S&amp;P reviews</a:t>
            </a:r>
          </a:p>
          <a:p>
            <a:r>
              <a:rPr lang="en-US" dirty="0" smtClean="0"/>
              <a:t>Comparative analysis of competitors</a:t>
            </a:r>
          </a:p>
          <a:p>
            <a:r>
              <a:rPr lang="en-US" dirty="0" smtClean="0"/>
              <a:t>Comparison of top positive key attributes</a:t>
            </a:r>
          </a:p>
          <a:p>
            <a:r>
              <a:rPr lang="en-US" dirty="0" smtClean="0"/>
              <a:t>Comparison of top negative key attributes</a:t>
            </a:r>
          </a:p>
          <a:p>
            <a:r>
              <a:rPr lang="en-US" dirty="0" smtClean="0"/>
              <a:t>Appendix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537848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Comparative analysis on text data of S&amp;P.</a:t>
            </a:r>
          </a:p>
          <a:p>
            <a:r>
              <a:rPr lang="en-US" sz="1800" dirty="0" smtClean="0"/>
              <a:t>We included data of competitors like – Bloomberg, CME, ICE, Moody’s, MSCI and Thomson Reuters.</a:t>
            </a:r>
          </a:p>
          <a:p>
            <a:r>
              <a:rPr lang="en-US" sz="1800" dirty="0" smtClean="0"/>
              <a:t>Comparative analysis of top positive and negative keywords.</a:t>
            </a:r>
          </a:p>
          <a:p>
            <a:r>
              <a:rPr lang="en-US" sz="1800" dirty="0" smtClean="0"/>
              <a:t>Review count given in below table –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We found out very common themes like- Work life balance, Work, Benefits, People, culture etc.</a:t>
            </a:r>
          </a:p>
          <a:p>
            <a:r>
              <a:rPr lang="en-US" sz="1800" dirty="0" smtClean="0"/>
              <a:t>However there were few areas which S&amp;P lagged compare to competitors like – fast paced environment, Health insurance, Work from home etc.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0792"/>
              </p:ext>
            </p:extLst>
          </p:nvPr>
        </p:nvGraphicFramePr>
        <p:xfrm>
          <a:off x="4911633" y="2723677"/>
          <a:ext cx="3918858" cy="176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6863">
                  <a:extLst>
                    <a:ext uri="{9D8B030D-6E8A-4147-A177-3AD203B41FA5}">
                      <a16:colId xmlns:a16="http://schemas.microsoft.com/office/drawing/2014/main" val="2222981396"/>
                    </a:ext>
                  </a:extLst>
                </a:gridCol>
                <a:gridCol w="1671995">
                  <a:extLst>
                    <a:ext uri="{9D8B030D-6E8A-4147-A177-3AD203B41FA5}">
                      <a16:colId xmlns:a16="http://schemas.microsoft.com/office/drawing/2014/main" val="1399899952"/>
                    </a:ext>
                  </a:extLst>
                </a:gridCol>
              </a:tblGrid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Review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221677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Bloomberg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300526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129310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9643596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Moody's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31221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MSCI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358361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S&amp;P Global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8042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Thomson Reuters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7,581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396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87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6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 comparison – Glassdoor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37287"/>
          <a:stretch/>
        </p:blipFill>
        <p:spPr>
          <a:xfrm>
            <a:off x="2095126" y="810609"/>
            <a:ext cx="6351210" cy="4644656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5893672" y="6282904"/>
            <a:ext cx="552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D6002A"/>
                </a:solidFill>
                <a:latin typeface="Arial (Body)"/>
              </a:rPr>
              <a:t>* This data is taken from Glassdoor comparison page. This is an average data, was last updated in January 2019. </a:t>
            </a:r>
            <a:endParaRPr lang="en-US" sz="1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4" y="878889"/>
            <a:ext cx="2010052" cy="4576376"/>
          </a:xfrm>
          <a:prstGeom prst="rect">
            <a:avLst/>
          </a:prstGeom>
        </p:spPr>
      </p:pic>
      <p:pic>
        <p:nvPicPr>
          <p:cNvPr id="109847" name="Picture 1" descr="image0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35" y="844748"/>
            <a:ext cx="3653929" cy="46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0925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saying about S&amp;P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</a:rPr>
              <a:t> 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8" name="TextBox 32"/>
          <p:cNvSpPr txBox="1"/>
          <p:nvPr/>
        </p:nvSpPr>
        <p:spPr>
          <a:xfrm>
            <a:off x="6574971" y="1116482"/>
            <a:ext cx="552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senior management,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</a:t>
            </a:r>
            <a:r>
              <a:rPr lang="en-US" sz="1600" b="1" dirty="0">
                <a:solidFill>
                  <a:srgbClr val="D6002A"/>
                </a:solidFill>
              </a:rPr>
              <a:t>Processes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</a:t>
            </a:r>
            <a:r>
              <a:rPr lang="en-US" sz="1600" b="1" dirty="0">
                <a:solidFill>
                  <a:srgbClr val="D6002A"/>
                </a:solidFill>
              </a:rPr>
              <a:t>Work 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Growth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06" y="3063093"/>
            <a:ext cx="3298093" cy="3337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817" y="2983587"/>
            <a:ext cx="3877132" cy="36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616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21147" y="507483"/>
            <a:ext cx="2308293" cy="582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Most common Themes: 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found out most common theme in Bloomberg, CME and ICE were 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Culture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food / snacks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 insurance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57" y="500744"/>
            <a:ext cx="9445043" cy="584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386623" y="505302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Bloomberg Pros:</a:t>
            </a:r>
            <a:r>
              <a:rPr lang="en-US" b="1" dirty="0" smtClean="0"/>
              <a:t>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48" y="906173"/>
            <a:ext cx="2482208" cy="2563082"/>
          </a:xfrm>
          <a:prstGeom prst="rect">
            <a:avLst/>
          </a:prstGeom>
        </p:spPr>
      </p:pic>
      <p:sp>
        <p:nvSpPr>
          <p:cNvPr id="22" name="TextBox 32"/>
          <p:cNvSpPr txBox="1"/>
          <p:nvPr/>
        </p:nvSpPr>
        <p:spPr>
          <a:xfrm>
            <a:off x="374457" y="3668213"/>
            <a:ext cx="24539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snacks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 paced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</a:p>
          <a:p>
            <a:endParaRPr lang="en-US" sz="1200" dirty="0"/>
          </a:p>
        </p:txBody>
      </p:sp>
      <p:sp>
        <p:nvSpPr>
          <p:cNvPr id="23" name="TextBox 32"/>
          <p:cNvSpPr txBox="1"/>
          <p:nvPr/>
        </p:nvSpPr>
        <p:spPr>
          <a:xfrm>
            <a:off x="3385080" y="536841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CME Pros:</a:t>
            </a:r>
            <a:r>
              <a:rPr lang="en-US" b="1" dirty="0" smtClean="0"/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6420" y="878312"/>
            <a:ext cx="2542204" cy="2594621"/>
          </a:xfrm>
          <a:prstGeom prst="rect">
            <a:avLst/>
          </a:prstGeom>
        </p:spPr>
      </p:pic>
      <p:sp>
        <p:nvSpPr>
          <p:cNvPr id="25" name="TextBox 32"/>
          <p:cNvSpPr txBox="1"/>
          <p:nvPr/>
        </p:nvSpPr>
        <p:spPr>
          <a:xfrm>
            <a:off x="3385080" y="3616457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snacks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Health 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</a:p>
          <a:p>
            <a:endParaRPr lang="en-US" sz="1200" dirty="0"/>
          </a:p>
        </p:txBody>
      </p:sp>
      <p:sp>
        <p:nvSpPr>
          <p:cNvPr id="26" name="TextBox 32"/>
          <p:cNvSpPr txBox="1"/>
          <p:nvPr/>
        </p:nvSpPr>
        <p:spPr>
          <a:xfrm>
            <a:off x="6474397" y="536841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ICE Pros:</a:t>
            </a:r>
            <a:r>
              <a:rPr lang="en-US" b="1" dirty="0" smtClean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2499" y="878067"/>
            <a:ext cx="2694773" cy="2610138"/>
          </a:xfrm>
          <a:prstGeom prst="rect">
            <a:avLst/>
          </a:prstGeom>
        </p:spPr>
      </p:pic>
      <p:sp>
        <p:nvSpPr>
          <p:cNvPr id="28" name="TextBox 32"/>
          <p:cNvSpPr txBox="1"/>
          <p:nvPr/>
        </p:nvSpPr>
        <p:spPr>
          <a:xfrm>
            <a:off x="6474397" y="3628636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 paced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Stock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compensation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Cutting edge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5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4249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280" y="489960"/>
            <a:ext cx="9699145" cy="584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180848" y="512246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Moody’s Pros:</a:t>
            </a:r>
            <a:r>
              <a:rPr lang="en-US" b="1" dirty="0" smtClean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42" y="882148"/>
            <a:ext cx="2837316" cy="2588555"/>
          </a:xfrm>
          <a:prstGeom prst="rect">
            <a:avLst/>
          </a:prstGeom>
        </p:spPr>
      </p:pic>
      <p:sp>
        <p:nvSpPr>
          <p:cNvPr id="16" name="TextBox 32"/>
          <p:cNvSpPr txBox="1"/>
          <p:nvPr/>
        </p:nvSpPr>
        <p:spPr>
          <a:xfrm>
            <a:off x="180942" y="3659847"/>
            <a:ext cx="24539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Senior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Nice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Interesting / 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  <a:endParaRPr lang="en-US" sz="1200" dirty="0"/>
          </a:p>
        </p:txBody>
      </p:sp>
      <p:sp>
        <p:nvSpPr>
          <p:cNvPr id="11" name="TextBox 32"/>
          <p:cNvSpPr txBox="1"/>
          <p:nvPr/>
        </p:nvSpPr>
        <p:spPr>
          <a:xfrm>
            <a:off x="3568206" y="488820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MSCI Pros:</a:t>
            </a:r>
            <a:r>
              <a:rPr lang="en-US" b="1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207" y="883911"/>
            <a:ext cx="2621488" cy="2588555"/>
          </a:xfrm>
          <a:prstGeom prst="rect">
            <a:avLst/>
          </a:prstGeom>
        </p:spPr>
      </p:pic>
      <p:sp>
        <p:nvSpPr>
          <p:cNvPr id="17" name="TextBox 32"/>
          <p:cNvSpPr txBox="1"/>
          <p:nvPr/>
        </p:nvSpPr>
        <p:spPr>
          <a:xfrm>
            <a:off x="3568206" y="3621984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Working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Talented people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6649270" y="476896"/>
            <a:ext cx="27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Thomson Reuters Pros:</a:t>
            </a:r>
            <a:r>
              <a:rPr lang="en-US" b="1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9271" y="846228"/>
            <a:ext cx="2798481" cy="2654138"/>
          </a:xfrm>
          <a:prstGeom prst="rect">
            <a:avLst/>
          </a:prstGeom>
        </p:spPr>
      </p:pic>
      <p:sp>
        <p:nvSpPr>
          <p:cNvPr id="18" name="TextBox 32"/>
          <p:cNvSpPr txBox="1"/>
          <p:nvPr/>
        </p:nvSpPr>
        <p:spPr>
          <a:xfrm>
            <a:off x="6692723" y="3659923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Employee 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Friendly environment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941446" y="508114"/>
            <a:ext cx="2208006" cy="582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Most common Themes: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found out most common theme in Bloomberg, CME and ICE were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Culture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 environment</a:t>
            </a:r>
          </a:p>
          <a:p>
            <a:pPr marL="228600" indent="-228600">
              <a:buAutoNum type="arabicPeriod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7353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22" y="188978"/>
            <a:ext cx="11358880" cy="494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Comparison of top positive key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84" y="1204232"/>
            <a:ext cx="10593159" cy="14083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5944" y="3403146"/>
            <a:ext cx="10656299" cy="187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Key attributes consists of –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 – Benefits, Health insurance, Salary/pay, Free food / snacks, Work from home, working hours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Culture – Culture, Flexibility, work life balance, employee friendly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 place to work – Great place to work, Work, work environment, fast paced environment, cutting edge technology, people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management – Leadership and Senior management </a:t>
            </a: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36636</TotalTime>
  <Words>923</Words>
  <Application>Microsoft Office PowerPoint</Application>
  <PresentationFormat>Widescreen</PresentationFormat>
  <Paragraphs>323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PowerPoint Presentation</vt:lpstr>
      <vt:lpstr>Agenda</vt:lpstr>
      <vt:lpstr>Executive Summary</vt:lpstr>
      <vt:lpstr>Rating comparison – Glassdoor  </vt:lpstr>
      <vt:lpstr>What employees saying about S&amp;P</vt:lpstr>
      <vt:lpstr>Comparative analysis with competitors</vt:lpstr>
      <vt:lpstr>Comparative analysis with competitors</vt:lpstr>
      <vt:lpstr>Comparison of top positive key groups</vt:lpstr>
      <vt:lpstr>      Appendix </vt:lpstr>
      <vt:lpstr>Comparison of top positive key attributes (Word proportions out of 1)</vt:lpstr>
      <vt:lpstr>Overall Word Cloud For Pros and Cons – For Bloomberg</vt:lpstr>
      <vt:lpstr>Overall Word Cloud for Pros and Cons – FOR CME</vt:lpstr>
      <vt:lpstr>Overall Word Cloud for Pros and Cons - ICE</vt:lpstr>
      <vt:lpstr>Overall Word Cloud for Pros and Cons – Moody’s</vt:lpstr>
      <vt:lpstr>Overall Word Cloud for Pros and Cons – MSCI</vt:lpstr>
      <vt:lpstr>Overall Word Cloud for Pros and Cons – Thomson Reuters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1190</cp:revision>
  <cp:lastPrinted>2018-10-09T20:26:37Z</cp:lastPrinted>
  <dcterms:created xsi:type="dcterms:W3CDTF">2018-06-06T19:57:16Z</dcterms:created>
  <dcterms:modified xsi:type="dcterms:W3CDTF">2019-12-18T07:51:21Z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