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18"/>
  </p:notesMasterIdLst>
  <p:handoutMasterIdLst>
    <p:handoutMasterId r:id="rId19"/>
  </p:handoutMasterIdLst>
  <p:sldIdLst>
    <p:sldId id="749" r:id="rId3"/>
    <p:sldId id="750" r:id="rId4"/>
    <p:sldId id="751" r:id="rId5"/>
    <p:sldId id="765" r:id="rId6"/>
    <p:sldId id="766" r:id="rId7"/>
    <p:sldId id="767" r:id="rId8"/>
    <p:sldId id="769" r:id="rId9"/>
    <p:sldId id="771" r:id="rId10"/>
    <p:sldId id="772" r:id="rId11"/>
    <p:sldId id="774" r:id="rId12"/>
    <p:sldId id="775" r:id="rId13"/>
    <p:sldId id="776" r:id="rId14"/>
    <p:sldId id="777" r:id="rId15"/>
    <p:sldId id="778" r:id="rId16"/>
    <p:sldId id="779" r:id="rId17"/>
  </p:sldIdLst>
  <p:sldSz cx="12192000" cy="6858000"/>
  <p:notesSz cx="6980238" cy="118872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65"/>
            <p14:sldId id="766"/>
            <p14:sldId id="767"/>
            <p14:sldId id="769"/>
            <p14:sldId id="771"/>
            <p14:sldId id="772"/>
            <p14:sldId id="774"/>
            <p14:sldId id="775"/>
            <p14:sldId id="776"/>
            <p14:sldId id="777"/>
            <p14:sldId id="778"/>
            <p14:sldId id="77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endino, Crista" initials="MC" lastIdx="2" clrIdx="0">
    <p:extLst>
      <p:ext uri="{19B8F6BF-5375-455C-9EA6-DF929625EA0E}">
        <p15:presenceInfo xmlns:p15="http://schemas.microsoft.com/office/powerpoint/2012/main" userId="S-1-5-21-1390067357-220523388-725345543-1838218" providerId="AD"/>
      </p:ext>
    </p:extLst>
  </p:cmAuthor>
  <p:cmAuthor id="2" name="Dattatrey, Surendra" initials="DS" lastIdx="1" clrIdx="1">
    <p:extLst>
      <p:ext uri="{19B8F6BF-5375-455C-9EA6-DF929625EA0E}">
        <p15:presenceInfo xmlns:p15="http://schemas.microsoft.com/office/powerpoint/2012/main" userId="S-1-5-21-1390067357-220523388-725345543-18494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7" autoAdjust="0"/>
    <p:restoredTop sz="95343" autoAdjust="0"/>
  </p:normalViewPr>
  <p:slideViewPr>
    <p:cSldViewPr snapToGrid="0" showGuides="1">
      <p:cViewPr varScale="1">
        <p:scale>
          <a:sx n="88" d="100"/>
          <a:sy n="88" d="100"/>
        </p:scale>
        <p:origin x="701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12/5/2019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34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35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58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59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14212861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70222977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6.xml"/><Relationship Id="rId7" Type="http://schemas.openxmlformats.org/officeDocument/2006/relationships/image" Target="../media/image26.png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0.bin"/><Relationship Id="rId4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38.xml"/><Relationship Id="rId7" Type="http://schemas.openxmlformats.org/officeDocument/2006/relationships/image" Target="../media/image28.png"/><Relationship Id="rId2" Type="http://schemas.openxmlformats.org/officeDocument/2006/relationships/tags" Target="../tags/tag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1.bin"/><Relationship Id="rId4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40.xml"/><Relationship Id="rId7" Type="http://schemas.openxmlformats.org/officeDocument/2006/relationships/image" Target="../media/image30.png"/><Relationship Id="rId2" Type="http://schemas.openxmlformats.org/officeDocument/2006/relationships/tags" Target="../tags/tag39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2.bin"/><Relationship Id="rId4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42.xml"/><Relationship Id="rId7" Type="http://schemas.openxmlformats.org/officeDocument/2006/relationships/image" Target="../media/image32.png"/><Relationship Id="rId2" Type="http://schemas.openxmlformats.org/officeDocument/2006/relationships/tags" Target="../tags/tag4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3.bin"/><Relationship Id="rId4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44.xml"/><Relationship Id="rId7" Type="http://schemas.openxmlformats.org/officeDocument/2006/relationships/image" Target="../media/image34.png"/><Relationship Id="rId2" Type="http://schemas.openxmlformats.org/officeDocument/2006/relationships/tags" Target="../tags/tag4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4.bin"/><Relationship Id="rId4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46.xml"/><Relationship Id="rId7" Type="http://schemas.openxmlformats.org/officeDocument/2006/relationships/image" Target="../media/image36.png"/><Relationship Id="rId2" Type="http://schemas.openxmlformats.org/officeDocument/2006/relationships/tags" Target="../tags/tag4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5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6.xml"/><Relationship Id="rId7" Type="http://schemas.openxmlformats.org/officeDocument/2006/relationships/image" Target="../media/image17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8.xml"/><Relationship Id="rId7" Type="http://schemas.openxmlformats.org/officeDocument/2006/relationships/image" Target="../media/image19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0.xml"/><Relationship Id="rId7" Type="http://schemas.openxmlformats.org/officeDocument/2006/relationships/image" Target="../media/image22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25.png"/><Relationship Id="rId2" Type="http://schemas.openxmlformats.org/officeDocument/2006/relationships/tags" Target="../tags/tag3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8.bin"/><Relationship Id="rId4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9.bin"/><Relationship Id="rId4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71477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8436" y="143622"/>
            <a:ext cx="7231529" cy="2576289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D6002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Glassdoor Reviews Analysis – </a:t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Competitor 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408434" y="4196049"/>
            <a:ext cx="7231529" cy="1307768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/>
              <a:t>By:</a:t>
            </a:r>
          </a:p>
          <a:p>
            <a:pPr marL="0" indent="0">
              <a:buNone/>
            </a:pPr>
            <a:r>
              <a:rPr lang="en-US" sz="1600" b="1" dirty="0" smtClean="0"/>
              <a:t>Surendra Dattatrey</a:t>
            </a:r>
          </a:p>
          <a:p>
            <a:pPr marL="0" indent="0">
              <a:buNone/>
            </a:pPr>
            <a:r>
              <a:rPr lang="en-US" sz="1600" b="1" dirty="0" smtClean="0"/>
              <a:t>People Analytics</a:t>
            </a:r>
            <a:endParaRPr lang="en-US" sz="1600" b="1" dirty="0"/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08434" y="5503817"/>
            <a:ext cx="3169920" cy="259884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25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3088" indent="-1698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851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2317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 smtClean="0"/>
              <a:t>December 3, 2019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77787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9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Pros and Cons – For Bloomberg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Free </a:t>
            </a:r>
            <a:r>
              <a:rPr lang="en-US" sz="1600" dirty="0" smtClean="0"/>
              <a:t>food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Great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Free snacks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Smart people</a:t>
            </a:r>
          </a:p>
        </p:txBody>
      </p:sp>
      <p:sp>
        <p:nvSpPr>
          <p:cNvPr id="13" name="TextBox 32"/>
          <p:cNvSpPr txBox="1"/>
          <p:nvPr/>
        </p:nvSpPr>
        <p:spPr>
          <a:xfrm>
            <a:off x="6220180" y="4300998"/>
            <a:ext cx="415248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Long hours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Middle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Micro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Progression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784" y="1168435"/>
            <a:ext cx="3654936" cy="297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7672" y="966490"/>
            <a:ext cx="3157499" cy="32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4007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8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– FOR CME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Great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Free food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Culture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Health insurance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 tape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Middle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advancement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Lots of politics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137" y="1027517"/>
            <a:ext cx="3143424" cy="3206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377" y="1046382"/>
            <a:ext cx="2871343" cy="29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69984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0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- ICE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Fast passed work environment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Stock options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 for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Hard 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64" y="1168435"/>
            <a:ext cx="3349375" cy="2852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726" y="1168436"/>
            <a:ext cx="3788354" cy="291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59871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– Moody’s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place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Long 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progression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Middle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60" y="1027517"/>
            <a:ext cx="3380780" cy="3102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4384" y="1165724"/>
            <a:ext cx="4072816" cy="29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9498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– MSCI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Smart people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Cost Cutting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High turnover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culture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033" y="966490"/>
            <a:ext cx="3659167" cy="3233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114" y="1063636"/>
            <a:ext cx="3367365" cy="303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81021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 – Thomson Reuters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Senior / 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Cost cutting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 pay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Decision making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64" y="1082797"/>
            <a:ext cx="4070735" cy="3098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0180" y="1164612"/>
            <a:ext cx="4315740" cy="28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</a:p>
          <a:p>
            <a:r>
              <a:rPr lang="en-US" dirty="0" smtClean="0"/>
              <a:t>Rating comparison </a:t>
            </a:r>
          </a:p>
          <a:p>
            <a:r>
              <a:rPr lang="en-US" dirty="0" smtClean="0"/>
              <a:t>Analysis of S&amp;P reviews</a:t>
            </a:r>
          </a:p>
          <a:p>
            <a:r>
              <a:rPr lang="en-US" dirty="0" smtClean="0"/>
              <a:t>Comparative analysis of competitors</a:t>
            </a:r>
          </a:p>
          <a:p>
            <a:r>
              <a:rPr lang="en-US" dirty="0" smtClean="0"/>
              <a:t>Comparison of top positive key attributes</a:t>
            </a:r>
          </a:p>
          <a:p>
            <a:r>
              <a:rPr lang="en-US" dirty="0" smtClean="0"/>
              <a:t>Comparison of top negative key attributes</a:t>
            </a:r>
          </a:p>
          <a:p>
            <a:r>
              <a:rPr lang="en-US" dirty="0" smtClean="0"/>
              <a:t>Appendix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537848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Comparative analysis on text data of S&amp;P.</a:t>
            </a:r>
          </a:p>
          <a:p>
            <a:r>
              <a:rPr lang="en-US" sz="1800" dirty="0" smtClean="0"/>
              <a:t>We included data of competitors like – Bloomberg, CME, ICE, Moody’s, MSCI and Thomson Reuters.</a:t>
            </a:r>
          </a:p>
          <a:p>
            <a:r>
              <a:rPr lang="en-US" sz="1800" dirty="0" smtClean="0"/>
              <a:t>Comparative analysis of top positive and negative keywords.</a:t>
            </a:r>
          </a:p>
          <a:p>
            <a:r>
              <a:rPr lang="en-US" sz="1800" dirty="0" smtClean="0"/>
              <a:t>Review count given in below table –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We found out very common themes like- Work life balance, Work, Benefits, People, culture etc.</a:t>
            </a:r>
          </a:p>
          <a:p>
            <a:r>
              <a:rPr lang="en-US" sz="1800" dirty="0" smtClean="0"/>
              <a:t>However there were few areas which S&amp;P lagged compare to competitors like – fast paced environment, Health insurance, Work from home etc.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0792"/>
              </p:ext>
            </p:extLst>
          </p:nvPr>
        </p:nvGraphicFramePr>
        <p:xfrm>
          <a:off x="4911633" y="2723677"/>
          <a:ext cx="3918858" cy="1767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46863">
                  <a:extLst>
                    <a:ext uri="{9D8B030D-6E8A-4147-A177-3AD203B41FA5}">
                      <a16:colId xmlns:a16="http://schemas.microsoft.com/office/drawing/2014/main" val="2222981396"/>
                    </a:ext>
                  </a:extLst>
                </a:gridCol>
                <a:gridCol w="1671995">
                  <a:extLst>
                    <a:ext uri="{9D8B030D-6E8A-4147-A177-3AD203B41FA5}">
                      <a16:colId xmlns:a16="http://schemas.microsoft.com/office/drawing/2014/main" val="1399899952"/>
                    </a:ext>
                  </a:extLst>
                </a:gridCol>
              </a:tblGrid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Review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2221677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Bloomberg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5,200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3005268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2129310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ICE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9643596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Moody's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1312218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MSCI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4358361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S&amp;P Global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2,840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58042"/>
                  </a:ext>
                </a:extLst>
              </a:tr>
              <a:tr h="198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Thomson Reuters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7,581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3964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61873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6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Rating comparison – Glassdoor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37287"/>
          <a:stretch/>
        </p:blipFill>
        <p:spPr>
          <a:xfrm>
            <a:off x="2095126" y="810609"/>
            <a:ext cx="6351210" cy="4644656"/>
          </a:xfrm>
          <a:prstGeom prst="rect">
            <a:avLst/>
          </a:prstGeom>
        </p:spPr>
      </p:pic>
      <p:sp>
        <p:nvSpPr>
          <p:cNvPr id="12" name="TextBox 32"/>
          <p:cNvSpPr txBox="1"/>
          <p:nvPr/>
        </p:nvSpPr>
        <p:spPr>
          <a:xfrm>
            <a:off x="5893672" y="6282904"/>
            <a:ext cx="5529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rgbClr val="D6002A"/>
                </a:solidFill>
                <a:latin typeface="Arial (Body)"/>
              </a:rPr>
              <a:t>* This data is taken from Glassdoor comparison page. This is an average data, was last updated in January 2019. </a:t>
            </a:r>
            <a:endParaRPr lang="en-US" sz="10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74" y="878889"/>
            <a:ext cx="2010052" cy="4576376"/>
          </a:xfrm>
          <a:prstGeom prst="rect">
            <a:avLst/>
          </a:prstGeom>
        </p:spPr>
      </p:pic>
      <p:pic>
        <p:nvPicPr>
          <p:cNvPr id="109847" name="Picture 1" descr="image0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335" y="844748"/>
            <a:ext cx="3653929" cy="46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3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0925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8"/>
            <a:ext cx="11358880" cy="49464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employees saying about S&amp;P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32"/>
          <p:cNvSpPr txBox="1"/>
          <p:nvPr/>
        </p:nvSpPr>
        <p:spPr>
          <a:xfrm>
            <a:off x="472266" y="1116482"/>
            <a:ext cx="5162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Pros: </a:t>
            </a:r>
            <a:r>
              <a:rPr lang="en-US" b="1" dirty="0" smtClean="0"/>
              <a:t>Things which Employees liked – </a:t>
            </a:r>
          </a:p>
          <a:p>
            <a:endParaRPr lang="en-US" b="1" dirty="0"/>
          </a:p>
          <a:p>
            <a:r>
              <a:rPr lang="en-US" dirty="0" smtClean="0"/>
              <a:t>According to Employees feedback, we found out that people love our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Benefits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50"/>
                </a:solidFill>
              </a:rPr>
              <a:t>Good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Work </a:t>
            </a:r>
            <a:r>
              <a:rPr lang="en-US" sz="1600" b="1" dirty="0">
                <a:solidFill>
                  <a:srgbClr val="00B050"/>
                </a:solidFill>
              </a:rPr>
              <a:t>Life Balance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00B050"/>
                </a:solidFill>
              </a:rPr>
              <a:t>Good Company</a:t>
            </a:r>
            <a:r>
              <a:rPr lang="en-US" sz="1600" dirty="0" smtClean="0">
                <a:solidFill>
                  <a:srgbClr val="00B050"/>
                </a:solidFill>
              </a:rPr>
              <a:t>,</a:t>
            </a:r>
            <a:r>
              <a:rPr lang="en-US" sz="1600" b="1" dirty="0" smtClean="0">
                <a:solidFill>
                  <a:srgbClr val="00B050"/>
                </a:solidFill>
              </a:rPr>
              <a:t> Good People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00B050"/>
                </a:solidFill>
              </a:rPr>
              <a:t>Opportunities</a:t>
            </a:r>
            <a:r>
              <a:rPr lang="en-US" sz="1600" dirty="0" smtClean="0"/>
              <a:t> provided by S&amp;P and they are spreading good words on this front.</a:t>
            </a:r>
            <a:endParaRPr lang="en-US" dirty="0" smtClean="0"/>
          </a:p>
        </p:txBody>
      </p:sp>
      <p:sp>
        <p:nvSpPr>
          <p:cNvPr id="8" name="TextBox 32"/>
          <p:cNvSpPr txBox="1"/>
          <p:nvPr/>
        </p:nvSpPr>
        <p:spPr>
          <a:xfrm>
            <a:off x="6574971" y="1116482"/>
            <a:ext cx="5529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D6002A"/>
                </a:solidFill>
                <a:latin typeface="Arial (Body)"/>
              </a:rPr>
              <a:t>Cons:</a:t>
            </a:r>
            <a:r>
              <a:rPr lang="en-US" b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b="1" dirty="0" smtClean="0"/>
              <a:t>Word List which Employees don’t like –</a:t>
            </a:r>
          </a:p>
          <a:p>
            <a:endParaRPr lang="en-US" dirty="0"/>
          </a:p>
          <a:p>
            <a:r>
              <a:rPr lang="en-US" dirty="0" smtClean="0"/>
              <a:t>Feedback provided by the Employees they found out to difficulty to cope up with </a:t>
            </a:r>
            <a:r>
              <a:rPr lang="en-US" sz="1600" b="1" dirty="0">
                <a:solidFill>
                  <a:srgbClr val="D6002A"/>
                </a:solidFill>
              </a:rPr>
              <a:t>Opportunities, </a:t>
            </a:r>
            <a:r>
              <a:rPr lang="en-US" sz="1600" b="1" dirty="0" smtClean="0">
                <a:solidFill>
                  <a:srgbClr val="D6002A"/>
                </a:solidFill>
              </a:rPr>
              <a:t>Work Life</a:t>
            </a:r>
            <a:r>
              <a:rPr lang="en-US" sz="1600" dirty="0" smtClean="0">
                <a:solidFill>
                  <a:srgbClr val="D6002A"/>
                </a:solidFill>
              </a:rPr>
              <a:t>, </a:t>
            </a:r>
            <a:r>
              <a:rPr lang="en-US" sz="1600" b="1" dirty="0" smtClean="0">
                <a:solidFill>
                  <a:srgbClr val="D6002A"/>
                </a:solidFill>
              </a:rPr>
              <a:t>senior management,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HR </a:t>
            </a:r>
            <a:r>
              <a:rPr lang="en-US" sz="1600" b="1" dirty="0">
                <a:solidFill>
                  <a:srgbClr val="D6002A"/>
                </a:solidFill>
              </a:rPr>
              <a:t>Processes 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Monotonous </a:t>
            </a:r>
            <a:r>
              <a:rPr lang="en-US" sz="1600" b="1" dirty="0">
                <a:solidFill>
                  <a:srgbClr val="D6002A"/>
                </a:solidFill>
              </a:rPr>
              <a:t>Work ,</a:t>
            </a:r>
            <a:r>
              <a:rPr lang="en-US" sz="1600" dirty="0" smtClean="0"/>
              <a:t> </a:t>
            </a:r>
            <a:r>
              <a:rPr lang="en-US" sz="1600" b="1" dirty="0">
                <a:solidFill>
                  <a:srgbClr val="D6002A"/>
                </a:solidFill>
              </a:rPr>
              <a:t>Growth ,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D6002A"/>
                </a:solidFill>
              </a:rPr>
              <a:t>Promotions</a:t>
            </a:r>
            <a:r>
              <a:rPr lang="en-US" sz="1600" dirty="0" smtClean="0">
                <a:solidFill>
                  <a:srgbClr val="D6002A"/>
                </a:solidFill>
              </a:rPr>
              <a:t>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D6002A"/>
                </a:solidFill>
              </a:rPr>
              <a:t>Layoffs</a:t>
            </a:r>
            <a:r>
              <a:rPr lang="en-US" sz="1600" dirty="0" smtClean="0"/>
              <a:t> and this can be improved.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06" y="3063093"/>
            <a:ext cx="3298093" cy="3337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8817" y="2983587"/>
            <a:ext cx="3877132" cy="36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2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86163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48" y="6098"/>
            <a:ext cx="11358880" cy="49464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Comparative analysis with competitors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721147" y="507483"/>
            <a:ext cx="2308293" cy="5826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Most common Themes: </a:t>
            </a:r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 found out most common theme in Bloomberg, CME and ICE were 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 life balance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Good work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Culture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Free food / snacks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Health insurance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557" y="500744"/>
            <a:ext cx="9445043" cy="584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20" name="TextBox 32"/>
          <p:cNvSpPr txBox="1"/>
          <p:nvPr/>
        </p:nvSpPr>
        <p:spPr>
          <a:xfrm>
            <a:off x="386623" y="505302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Bloomberg Pros:</a:t>
            </a:r>
            <a:r>
              <a:rPr lang="en-US" b="1" dirty="0" smtClean="0"/>
              <a:t>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848" y="906173"/>
            <a:ext cx="2482208" cy="2563082"/>
          </a:xfrm>
          <a:prstGeom prst="rect">
            <a:avLst/>
          </a:prstGeom>
        </p:spPr>
      </p:pic>
      <p:sp>
        <p:nvSpPr>
          <p:cNvPr id="22" name="TextBox 32"/>
          <p:cNvSpPr txBox="1"/>
          <p:nvPr/>
        </p:nvSpPr>
        <p:spPr>
          <a:xfrm>
            <a:off x="374457" y="3668213"/>
            <a:ext cx="24539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Free Food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Free snacks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Smart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Fast paced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pay</a:t>
            </a:r>
          </a:p>
          <a:p>
            <a:endParaRPr lang="en-US" sz="1200" dirty="0"/>
          </a:p>
        </p:txBody>
      </p:sp>
      <p:sp>
        <p:nvSpPr>
          <p:cNvPr id="23" name="TextBox 32"/>
          <p:cNvSpPr txBox="1"/>
          <p:nvPr/>
        </p:nvSpPr>
        <p:spPr>
          <a:xfrm>
            <a:off x="3385080" y="536841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CME Pros:</a:t>
            </a:r>
            <a:r>
              <a:rPr lang="en-US" b="1" dirty="0" smtClean="0"/>
              <a:t> 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6420" y="878312"/>
            <a:ext cx="2542204" cy="2594621"/>
          </a:xfrm>
          <a:prstGeom prst="rect">
            <a:avLst/>
          </a:prstGeom>
        </p:spPr>
      </p:pic>
      <p:sp>
        <p:nvSpPr>
          <p:cNvPr id="25" name="TextBox 32"/>
          <p:cNvSpPr txBox="1"/>
          <p:nvPr/>
        </p:nvSpPr>
        <p:spPr>
          <a:xfrm>
            <a:off x="3385080" y="3616457"/>
            <a:ext cx="2453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company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Free food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Free snacks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Health insurance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salary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pay</a:t>
            </a:r>
          </a:p>
          <a:p>
            <a:endParaRPr lang="en-US" sz="1200" dirty="0"/>
          </a:p>
        </p:txBody>
      </p:sp>
      <p:sp>
        <p:nvSpPr>
          <p:cNvPr id="26" name="TextBox 32"/>
          <p:cNvSpPr txBox="1"/>
          <p:nvPr/>
        </p:nvSpPr>
        <p:spPr>
          <a:xfrm>
            <a:off x="6474397" y="536841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ICE Pros:</a:t>
            </a:r>
            <a:r>
              <a:rPr lang="en-US" b="1" dirty="0" smtClean="0"/>
              <a:t>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2499" y="878067"/>
            <a:ext cx="2694773" cy="2610138"/>
          </a:xfrm>
          <a:prstGeom prst="rect">
            <a:avLst/>
          </a:prstGeom>
        </p:spPr>
      </p:pic>
      <p:sp>
        <p:nvSpPr>
          <p:cNvPr id="28" name="TextBox 32"/>
          <p:cNvSpPr txBox="1"/>
          <p:nvPr/>
        </p:nvSpPr>
        <p:spPr>
          <a:xfrm>
            <a:off x="6474397" y="3628636"/>
            <a:ext cx="2453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Fast paced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Smart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Stock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compensation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Cutting edge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pay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519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4249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4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48" y="6098"/>
            <a:ext cx="11358880" cy="494646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Comparative analysis with competitors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280" y="489960"/>
            <a:ext cx="9699145" cy="584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7" name="TextBox 32"/>
          <p:cNvSpPr txBox="1"/>
          <p:nvPr/>
        </p:nvSpPr>
        <p:spPr>
          <a:xfrm>
            <a:off x="180848" y="512246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Moody’s Pros:</a:t>
            </a:r>
            <a:r>
              <a:rPr lang="en-US" b="1" dirty="0" smtClean="0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942" y="882148"/>
            <a:ext cx="2837316" cy="2588555"/>
          </a:xfrm>
          <a:prstGeom prst="rect">
            <a:avLst/>
          </a:prstGeom>
        </p:spPr>
      </p:pic>
      <p:sp>
        <p:nvSpPr>
          <p:cNvPr id="16" name="TextBox 32"/>
          <p:cNvSpPr txBox="1"/>
          <p:nvPr/>
        </p:nvSpPr>
        <p:spPr>
          <a:xfrm>
            <a:off x="180942" y="3659847"/>
            <a:ext cx="245399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Senior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Nice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from 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Smart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Interesting / flexible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salary</a:t>
            </a:r>
            <a:endParaRPr lang="en-US" sz="1200" dirty="0"/>
          </a:p>
        </p:txBody>
      </p:sp>
      <p:sp>
        <p:nvSpPr>
          <p:cNvPr id="11" name="TextBox 32"/>
          <p:cNvSpPr txBox="1"/>
          <p:nvPr/>
        </p:nvSpPr>
        <p:spPr>
          <a:xfrm>
            <a:off x="3568206" y="488820"/>
            <a:ext cx="26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MSCI Pros:</a:t>
            </a:r>
            <a:r>
              <a:rPr lang="en-US" b="1" dirty="0" smtClean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8207" y="883911"/>
            <a:ext cx="2621488" cy="2588555"/>
          </a:xfrm>
          <a:prstGeom prst="rect">
            <a:avLst/>
          </a:prstGeom>
        </p:spPr>
      </p:pic>
      <p:sp>
        <p:nvSpPr>
          <p:cNvPr id="17" name="TextBox 32"/>
          <p:cNvSpPr txBox="1"/>
          <p:nvPr/>
        </p:nvSpPr>
        <p:spPr>
          <a:xfrm>
            <a:off x="3568206" y="3621984"/>
            <a:ext cx="2453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Smart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salary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Flexible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from home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Working 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Talented people</a:t>
            </a:r>
          </a:p>
        </p:txBody>
      </p:sp>
      <p:sp>
        <p:nvSpPr>
          <p:cNvPr id="12" name="TextBox 32"/>
          <p:cNvSpPr txBox="1"/>
          <p:nvPr/>
        </p:nvSpPr>
        <p:spPr>
          <a:xfrm>
            <a:off x="6649270" y="476896"/>
            <a:ext cx="27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  <a:latin typeface="Arial (Body)"/>
              </a:rPr>
              <a:t>Thomson Reuters Pros:</a:t>
            </a:r>
            <a:r>
              <a:rPr lang="en-US" b="1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9271" y="846228"/>
            <a:ext cx="2798481" cy="2654138"/>
          </a:xfrm>
          <a:prstGeom prst="rect">
            <a:avLst/>
          </a:prstGeom>
        </p:spPr>
      </p:pic>
      <p:sp>
        <p:nvSpPr>
          <p:cNvPr id="18" name="TextBox 32"/>
          <p:cNvSpPr txBox="1"/>
          <p:nvPr/>
        </p:nvSpPr>
        <p:spPr>
          <a:xfrm>
            <a:off x="6692723" y="3659923"/>
            <a:ext cx="24539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rgbClr val="00B050"/>
                </a:solidFill>
                <a:latin typeface="Arial (Body)"/>
              </a:rPr>
              <a:t>Top Keywords – </a:t>
            </a:r>
            <a:endParaRPr lang="en-US" sz="1400" dirty="0">
              <a:solidFill>
                <a:srgbClr val="00B050"/>
              </a:solidFill>
              <a:latin typeface="Arial (Body)"/>
            </a:endParaRPr>
          </a:p>
          <a:p>
            <a:endParaRPr lang="en-US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life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Good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Great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from 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culture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Flexible working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Employee friendly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Flexible hours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 pressure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Friendly environment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9941446" y="508114"/>
            <a:ext cx="2208006" cy="5826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Most common Themes: 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found out most common theme in Bloomberg, CME and ICE were 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 life balance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Good work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Benefits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Culture</a:t>
            </a:r>
          </a:p>
          <a:p>
            <a:pPr marL="228600" indent="-228600">
              <a:buAutoNum type="arabicPeriod"/>
            </a:pP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Work environment</a:t>
            </a:r>
          </a:p>
          <a:p>
            <a:pPr marL="228600" indent="-228600">
              <a:buAutoNum type="arabicPeriod"/>
            </a:pP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55051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4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5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48" y="6098"/>
            <a:ext cx="11358880" cy="49464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Comparison of top positive key attributes (Word proportions out of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848" y="500744"/>
            <a:ext cx="118681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Appendix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36627</TotalTime>
  <Words>848</Words>
  <Application>Microsoft Office PowerPoint</Application>
  <PresentationFormat>Widescreen</PresentationFormat>
  <Paragraphs>310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PowerPoint Presentation</vt:lpstr>
      <vt:lpstr>Agenda</vt:lpstr>
      <vt:lpstr>Executive Summary</vt:lpstr>
      <vt:lpstr>Rating comparison – Glassdoor  </vt:lpstr>
      <vt:lpstr>What employees saying about S&amp;P</vt:lpstr>
      <vt:lpstr>Comparative analysis with competitors</vt:lpstr>
      <vt:lpstr>Comparative analysis with competitors</vt:lpstr>
      <vt:lpstr>Comparison of top positive key attributes (Word proportions out of 1)</vt:lpstr>
      <vt:lpstr>      Appendix </vt:lpstr>
      <vt:lpstr>Overall Word Cloud For Pros and Cons – For Bloomberg</vt:lpstr>
      <vt:lpstr>Overall Word Cloud for Pros and Cons – FOR CME</vt:lpstr>
      <vt:lpstr>Overall Word Cloud for Pros and Cons - ICE</vt:lpstr>
      <vt:lpstr>Overall Word Cloud for Pros and Cons – Moody’s</vt:lpstr>
      <vt:lpstr>Overall Word Cloud for Pros and Cons – MSCI</vt:lpstr>
      <vt:lpstr>Overall Word Cloud for Pros and Cons – Thomson Reuters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1188</cp:revision>
  <cp:lastPrinted>2018-10-09T20:26:37Z</cp:lastPrinted>
  <dcterms:created xsi:type="dcterms:W3CDTF">2018-06-06T19:57:16Z</dcterms:created>
  <dcterms:modified xsi:type="dcterms:W3CDTF">2019-12-05T16:22:05Z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